
<file path=[Content_Types].xml><?xml version="1.0" encoding="utf-8"?>
<Types xmlns="http://schemas.openxmlformats.org/package/2006/content-types">
  <Default Extension="png" ContentType="image/png"/>
  <Default Extension="jpeg" ContentType="image/jpeg"/>
  <Default Extension="emf" ContentType="image/x-emf"/>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56" r:id="rId1"/>
  </p:sldMasterIdLst>
  <p:notesMasterIdLst>
    <p:notesMasterId r:id="rId180"/>
  </p:notesMasterIdLst>
  <p:handoutMasterIdLst>
    <p:handoutMasterId r:id="rId181"/>
  </p:handoutMasterIdLst>
  <p:sldIdLst>
    <p:sldId id="589" r:id="rId2"/>
    <p:sldId id="273" r:id="rId3"/>
    <p:sldId id="591" r:id="rId4"/>
    <p:sldId id="646" r:id="rId5"/>
    <p:sldId id="593" r:id="rId6"/>
    <p:sldId id="594" r:id="rId7"/>
    <p:sldId id="595" r:id="rId8"/>
    <p:sldId id="596" r:id="rId9"/>
    <p:sldId id="597" r:id="rId10"/>
    <p:sldId id="599" r:id="rId11"/>
    <p:sldId id="647" r:id="rId12"/>
    <p:sldId id="601" r:id="rId13"/>
    <p:sldId id="602" r:id="rId14"/>
    <p:sldId id="731" r:id="rId15"/>
    <p:sldId id="734" r:id="rId16"/>
    <p:sldId id="605" r:id="rId17"/>
    <p:sldId id="606" r:id="rId18"/>
    <p:sldId id="607" r:id="rId19"/>
    <p:sldId id="608" r:id="rId20"/>
    <p:sldId id="609" r:id="rId21"/>
    <p:sldId id="735" r:id="rId22"/>
    <p:sldId id="872" r:id="rId23"/>
    <p:sldId id="871" r:id="rId24"/>
    <p:sldId id="611" r:id="rId25"/>
    <p:sldId id="612" r:id="rId26"/>
    <p:sldId id="613" r:id="rId27"/>
    <p:sldId id="648" r:id="rId28"/>
    <p:sldId id="615" r:id="rId29"/>
    <p:sldId id="616" r:id="rId30"/>
    <p:sldId id="617" r:id="rId31"/>
    <p:sldId id="618" r:id="rId32"/>
    <p:sldId id="750" r:id="rId33"/>
    <p:sldId id="867" r:id="rId34"/>
    <p:sldId id="824" r:id="rId35"/>
    <p:sldId id="890" r:id="rId36"/>
    <p:sldId id="822" r:id="rId37"/>
    <p:sldId id="862" r:id="rId38"/>
    <p:sldId id="683" r:id="rId39"/>
    <p:sldId id="865" r:id="rId40"/>
    <p:sldId id="866" r:id="rId41"/>
    <p:sldId id="863" r:id="rId42"/>
    <p:sldId id="868" r:id="rId43"/>
    <p:sldId id="869" r:id="rId44"/>
    <p:sldId id="684" r:id="rId45"/>
    <p:sldId id="873" r:id="rId46"/>
    <p:sldId id="864" r:id="rId47"/>
    <p:sldId id="874" r:id="rId48"/>
    <p:sldId id="892" r:id="rId49"/>
    <p:sldId id="893" r:id="rId50"/>
    <p:sldId id="681" r:id="rId51"/>
    <p:sldId id="827" r:id="rId52"/>
    <p:sldId id="891" r:id="rId53"/>
    <p:sldId id="828" r:id="rId54"/>
    <p:sldId id="829" r:id="rId55"/>
    <p:sldId id="825" r:id="rId56"/>
    <p:sldId id="875" r:id="rId57"/>
    <p:sldId id="830" r:id="rId58"/>
    <p:sldId id="876" r:id="rId59"/>
    <p:sldId id="831" r:id="rId60"/>
    <p:sldId id="832" r:id="rId61"/>
    <p:sldId id="877" r:id="rId62"/>
    <p:sldId id="837" r:id="rId63"/>
    <p:sldId id="833" r:id="rId64"/>
    <p:sldId id="834" r:id="rId65"/>
    <p:sldId id="838" r:id="rId66"/>
    <p:sldId id="839" r:id="rId67"/>
    <p:sldId id="840" r:id="rId68"/>
    <p:sldId id="841" r:id="rId69"/>
    <p:sldId id="878" r:id="rId70"/>
    <p:sldId id="751" r:id="rId71"/>
    <p:sldId id="752" r:id="rId72"/>
    <p:sldId id="753" r:id="rId73"/>
    <p:sldId id="879" r:id="rId74"/>
    <p:sldId id="754" r:id="rId75"/>
    <p:sldId id="755" r:id="rId76"/>
    <p:sldId id="756" r:id="rId77"/>
    <p:sldId id="757" r:id="rId78"/>
    <p:sldId id="758" r:id="rId79"/>
    <p:sldId id="759" r:id="rId80"/>
    <p:sldId id="760" r:id="rId81"/>
    <p:sldId id="761" r:id="rId82"/>
    <p:sldId id="842" r:id="rId83"/>
    <p:sldId id="823" r:id="rId84"/>
    <p:sldId id="880" r:id="rId85"/>
    <p:sldId id="843" r:id="rId86"/>
    <p:sldId id="844" r:id="rId87"/>
    <p:sldId id="852" r:id="rId88"/>
    <p:sldId id="853" r:id="rId89"/>
    <p:sldId id="854" r:id="rId90"/>
    <p:sldId id="855" r:id="rId91"/>
    <p:sldId id="856" r:id="rId92"/>
    <p:sldId id="857" r:id="rId93"/>
    <p:sldId id="845" r:id="rId94"/>
    <p:sldId id="835" r:id="rId95"/>
    <p:sldId id="881" r:id="rId96"/>
    <p:sldId id="846" r:id="rId97"/>
    <p:sldId id="882" r:id="rId98"/>
    <p:sldId id="847" r:id="rId99"/>
    <p:sldId id="883" r:id="rId100"/>
    <p:sldId id="848" r:id="rId101"/>
    <p:sldId id="884" r:id="rId102"/>
    <p:sldId id="849" r:id="rId103"/>
    <p:sldId id="885" r:id="rId104"/>
    <p:sldId id="625" r:id="rId105"/>
    <p:sldId id="626" r:id="rId106"/>
    <p:sldId id="894" r:id="rId107"/>
    <p:sldId id="770" r:id="rId108"/>
    <p:sldId id="771" r:id="rId109"/>
    <p:sldId id="772" r:id="rId110"/>
    <p:sldId id="773" r:id="rId111"/>
    <p:sldId id="860" r:id="rId112"/>
    <p:sldId id="774" r:id="rId113"/>
    <p:sldId id="775" r:id="rId114"/>
    <p:sldId id="776" r:id="rId115"/>
    <p:sldId id="777" r:id="rId116"/>
    <p:sldId id="778" r:id="rId117"/>
    <p:sldId id="779" r:id="rId118"/>
    <p:sldId id="780" r:id="rId119"/>
    <p:sldId id="781" r:id="rId120"/>
    <p:sldId id="782" r:id="rId121"/>
    <p:sldId id="783" r:id="rId122"/>
    <p:sldId id="784" r:id="rId123"/>
    <p:sldId id="785" r:id="rId124"/>
    <p:sldId id="786" r:id="rId125"/>
    <p:sldId id="787" r:id="rId126"/>
    <p:sldId id="788" r:id="rId127"/>
    <p:sldId id="789" r:id="rId128"/>
    <p:sldId id="790" r:id="rId129"/>
    <p:sldId id="791" r:id="rId130"/>
    <p:sldId id="792" r:id="rId131"/>
    <p:sldId id="793" r:id="rId132"/>
    <p:sldId id="794" r:id="rId133"/>
    <p:sldId id="795" r:id="rId134"/>
    <p:sldId id="796" r:id="rId135"/>
    <p:sldId id="797" r:id="rId136"/>
    <p:sldId id="798" r:id="rId137"/>
    <p:sldId id="799" r:id="rId138"/>
    <p:sldId id="800" r:id="rId139"/>
    <p:sldId id="801" r:id="rId140"/>
    <p:sldId id="802" r:id="rId141"/>
    <p:sldId id="803" r:id="rId142"/>
    <p:sldId id="804" r:id="rId143"/>
    <p:sldId id="895" r:id="rId144"/>
    <p:sldId id="897" r:id="rId145"/>
    <p:sldId id="898" r:id="rId146"/>
    <p:sldId id="896" r:id="rId147"/>
    <p:sldId id="899" r:id="rId148"/>
    <p:sldId id="900" r:id="rId149"/>
    <p:sldId id="805" r:id="rId150"/>
    <p:sldId id="806" r:id="rId151"/>
    <p:sldId id="807" r:id="rId152"/>
    <p:sldId id="808" r:id="rId153"/>
    <p:sldId id="809" r:id="rId154"/>
    <p:sldId id="810" r:id="rId155"/>
    <p:sldId id="811" r:id="rId156"/>
    <p:sldId id="812" r:id="rId157"/>
    <p:sldId id="813" r:id="rId158"/>
    <p:sldId id="814" r:id="rId159"/>
    <p:sldId id="815" r:id="rId160"/>
    <p:sldId id="816" r:id="rId161"/>
    <p:sldId id="817" r:id="rId162"/>
    <p:sldId id="818" r:id="rId163"/>
    <p:sldId id="819" r:id="rId164"/>
    <p:sldId id="820" r:id="rId165"/>
    <p:sldId id="821" r:id="rId166"/>
    <p:sldId id="649" r:id="rId167"/>
    <p:sldId id="836" r:id="rId168"/>
    <p:sldId id="886" r:id="rId169"/>
    <p:sldId id="858" r:id="rId170"/>
    <p:sldId id="859" r:id="rId171"/>
    <p:sldId id="693" r:id="rId172"/>
    <p:sldId id="870" r:id="rId173"/>
    <p:sldId id="889" r:id="rId174"/>
    <p:sldId id="694" r:id="rId175"/>
    <p:sldId id="887" r:id="rId176"/>
    <p:sldId id="695" r:id="rId177"/>
    <p:sldId id="644" r:id="rId178"/>
    <p:sldId id="650" r:id="rId179"/>
  </p:sldIdLst>
  <p:sldSz cx="9144000" cy="6858000" type="screen4x3"/>
  <p:notesSz cx="6797675" cy="9926638"/>
  <p:defaultTextStyle>
    <a:defPPr>
      <a:defRPr lang="en-US"/>
    </a:defPPr>
    <a:lvl1pPr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1pPr>
    <a:lvl2pPr marL="4572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5pPr>
    <a:lvl6pPr marL="2286000" algn="l" defTabSz="914400" rtl="0" eaLnBrk="1" latinLnBrk="0" hangingPunct="1">
      <a:defRPr sz="1900" kern="1200">
        <a:solidFill>
          <a:schemeClr val="tx1"/>
        </a:solidFill>
        <a:latin typeface="Times New Roman" panose="02020603050405020304" pitchFamily="18" charset="0"/>
        <a:ea typeface="+mn-ea"/>
        <a:cs typeface="+mn-cs"/>
      </a:defRPr>
    </a:lvl6pPr>
    <a:lvl7pPr marL="2743200" algn="l" defTabSz="914400" rtl="0" eaLnBrk="1" latinLnBrk="0" hangingPunct="1">
      <a:defRPr sz="1900" kern="1200">
        <a:solidFill>
          <a:schemeClr val="tx1"/>
        </a:solidFill>
        <a:latin typeface="Times New Roman" panose="02020603050405020304" pitchFamily="18" charset="0"/>
        <a:ea typeface="+mn-ea"/>
        <a:cs typeface="+mn-cs"/>
      </a:defRPr>
    </a:lvl7pPr>
    <a:lvl8pPr marL="3200400" algn="l" defTabSz="914400" rtl="0" eaLnBrk="1" latinLnBrk="0" hangingPunct="1">
      <a:defRPr sz="1900" kern="1200">
        <a:solidFill>
          <a:schemeClr val="tx1"/>
        </a:solidFill>
        <a:latin typeface="Times New Roman" panose="02020603050405020304" pitchFamily="18" charset="0"/>
        <a:ea typeface="+mn-ea"/>
        <a:cs typeface="+mn-cs"/>
      </a:defRPr>
    </a:lvl8pPr>
    <a:lvl9pPr marL="3657600" algn="l" defTabSz="914400" rtl="0" eaLnBrk="1" latinLnBrk="0" hangingPunct="1">
      <a:defRPr sz="1900" kern="1200">
        <a:solidFill>
          <a:schemeClr val="tx1"/>
        </a:solidFill>
        <a:latin typeface="Times New Roman" panose="02020603050405020304" pitchFamily="18" charset="0"/>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0000FF"/>
    <a:srgbClr val="FFCCCC"/>
    <a:srgbClr val="B3E1EF"/>
    <a:srgbClr val="91D3E7"/>
    <a:srgbClr val="FF0000"/>
    <a:srgbClr val="000000"/>
    <a:srgbClr val="BAE18F"/>
    <a:srgbClr val="66CCFF"/>
    <a:srgbClr val="FFE5FF"/>
    <a:srgbClr val="005828"/>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46F890A9-2807-4EBB-B81D-B2AA78EC7F39}" styleName="深色樣式 2 - 輔色 5/輔色 6">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5">
              <a:tint val="20000"/>
            </a:schemeClr>
          </a:solidFill>
        </a:fill>
      </a:tcStyle>
    </a:lastRow>
    <a:firstRow>
      <a:tcTxStyle b="on">
        <a:fontRef idx="minor">
          <a:scrgbClr r="0" g="0" b="0"/>
        </a:fontRef>
        <a:schemeClr val="lt1"/>
      </a:tcTxStyle>
      <a:tcStyle>
        <a:tcBdr/>
        <a:fill>
          <a:solidFill>
            <a:schemeClr val="accent6"/>
          </a:solidFill>
        </a:fill>
      </a:tcStyle>
    </a:firstRow>
  </a:tblStyle>
  <a:tblStyle styleId="{91EBBBCC-DAD2-459C-BE2E-F6DE35CF9A28}" styleName="深色樣式 2 - 輔色 3/輔色 4">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3">
              <a:tint val="20000"/>
            </a:schemeClr>
          </a:solidFill>
        </a:fill>
      </a:tcStyle>
    </a:lastRow>
    <a:firstRow>
      <a:tcTxStyle b="on">
        <a:fontRef idx="minor">
          <a:scrgbClr r="0" g="0" b="0"/>
        </a:fontRef>
        <a:schemeClr val="lt1"/>
      </a:tcTxStyle>
      <a:tcStyle>
        <a:tcBdr/>
        <a:fill>
          <a:solidFill>
            <a:schemeClr val="accent4"/>
          </a:solidFill>
        </a:fill>
      </a:tcStyle>
    </a:firstRow>
  </a:tblStyle>
  <a:tblStyle styleId="{10A1B5D5-9B99-4C35-A422-299274C87663}" styleName="中等深淺樣式 1 - 輔色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9DCAF9ED-07DC-4A11-8D7F-57B35C25682E}" styleName="中等深淺樣式 1 - 輔色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B301B821-A1FF-4177-AEE7-76D212191A09}" styleName="中等深淺樣式 1 - 輔色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a:noFill/>
            </a:ln>
          </a:insideV>
        </a:tcBdr>
        <a:fill>
          <a:solidFill>
            <a:schemeClr val="lt1"/>
          </a:solidFill>
        </a:fill>
      </a:tcStyle>
    </a:wholeTbl>
    <a:band1H>
      <a:tcStyle>
        <a:tcBdr/>
        <a:fill>
          <a:solidFill>
            <a:schemeClr val="accent1">
              <a:tint val="20000"/>
            </a:schemeClr>
          </a:solidFill>
        </a:fill>
      </a:tcStyle>
    </a:band1H>
    <a:band1V>
      <a:tcStyle>
        <a:tcBdr/>
        <a:fill>
          <a:solidFill>
            <a:schemeClr val="accent1">
              <a:tint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solidFill>
            <a:schemeClr val="lt1"/>
          </a:solidFill>
        </a:fill>
      </a:tcStyle>
    </a:lastRow>
    <a:firstRow>
      <a:tcTxStyle b="on">
        <a:fontRef idx="minor">
          <a:scrgbClr r="0" g="0" b="0"/>
        </a:fontRef>
        <a:schemeClr val="lt1"/>
      </a:tcTxStyle>
      <a:tcStyle>
        <a:tcBdr/>
        <a:fill>
          <a:solidFill>
            <a:schemeClr val="accent1"/>
          </a:solidFill>
        </a:fill>
      </a:tcStyle>
    </a:firstRow>
  </a:tblStyle>
  <a:tblStyle styleId="{793D81CF-94F2-401A-BA57-92F5A7B2D0C5}" styleName="中等深淺樣式 1">
    <a:wholeTbl>
      <a:tcTxStyle>
        <a:fontRef idx="minor">
          <a:scrgbClr r="0" g="0" b="0"/>
        </a:fontRef>
        <a:schemeClr val="dk1"/>
      </a:tcTxStyle>
      <a:tcStyle>
        <a:tcBdr>
          <a:left>
            <a:ln w="12700" cmpd="sng">
              <a:solidFill>
                <a:schemeClr val="dk1"/>
              </a:solidFill>
            </a:ln>
          </a:left>
          <a:right>
            <a:ln w="12700" cmpd="sng">
              <a:solidFill>
                <a:schemeClr val="dk1"/>
              </a:solidFill>
            </a:ln>
          </a:right>
          <a:top>
            <a:ln w="12700" cmpd="sng">
              <a:solidFill>
                <a:schemeClr val="dk1"/>
              </a:solidFill>
            </a:ln>
          </a:top>
          <a:bottom>
            <a:ln w="12700" cmpd="sng">
              <a:solidFill>
                <a:schemeClr val="dk1"/>
              </a:solidFill>
            </a:ln>
          </a:bottom>
          <a:insideH>
            <a:ln w="12700" cmpd="sng">
              <a:solidFill>
                <a:schemeClr val="dk1"/>
              </a:solid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lt1"/>
          </a:solidFill>
        </a:fill>
      </a:tcStyle>
    </a:lastRow>
    <a:firstRow>
      <a:tcTxStyle b="on">
        <a:fontRef idx="minor">
          <a:scrgbClr r="0" g="0" b="0"/>
        </a:fontRef>
        <a:schemeClr val="lt1"/>
      </a:tcTxStyle>
      <a:tcStyle>
        <a:tcBdr/>
        <a:fill>
          <a:solidFill>
            <a:schemeClr val="dk1"/>
          </a:solidFill>
        </a:fill>
      </a:tcStyle>
    </a:firstRow>
  </a:tblStyle>
  <a:tblStyle styleId="{1E171933-4619-4E11-9A3F-F7608DF75F80}" styleName="中等深淺樣式 1 - 輔色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a:noFill/>
            </a:ln>
          </a:insideV>
        </a:tcBdr>
        <a:fill>
          <a:solidFill>
            <a:schemeClr val="lt1"/>
          </a:solidFill>
        </a:fill>
      </a:tcStyle>
    </a:wholeTbl>
    <a:band1H>
      <a:tcStyle>
        <a:tcBdr/>
        <a:fill>
          <a:solidFill>
            <a:schemeClr val="accent4">
              <a:tint val="20000"/>
            </a:schemeClr>
          </a:solidFill>
        </a:fill>
      </a:tcStyle>
    </a:band1H>
    <a:band1V>
      <a:tcStyle>
        <a:tcBdr/>
        <a:fill>
          <a:solidFill>
            <a:schemeClr val="accent4">
              <a:tint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solidFill>
            <a:schemeClr val="lt1"/>
          </a:solidFill>
        </a:fill>
      </a:tcStyle>
    </a:lastRow>
    <a:firstRow>
      <a:tcTxStyle b="on">
        <a:fontRef idx="minor">
          <a:scrgbClr r="0" g="0" b="0"/>
        </a:fontRef>
        <a:schemeClr val="lt1"/>
      </a:tcTxStyle>
      <a:tcStyle>
        <a:tcBdr/>
        <a:fill>
          <a:solidFill>
            <a:schemeClr val="accent4"/>
          </a:solidFill>
        </a:fill>
      </a:tcStyle>
    </a:firstRow>
  </a:tblStyle>
  <a:tblStyle styleId="{93296810-A885-4BE3-A3E7-6D5BEEA58F35}" styleName="中等深淺樣式 2 - 輔色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21E4AEA4-8DFA-4A89-87EB-49C32662AFE0}" styleName="中等深淺樣式 2 - 輔色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00A15C55-8517-42AA-B614-E9B94910E393}" styleName="中等深淺樣式 2 - 輔色 4">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4">
              <a:tint val="20000"/>
            </a:schemeClr>
          </a:solidFill>
        </a:fill>
      </a:tcStyle>
    </a:wholeTbl>
    <a:band1H>
      <a:tcStyle>
        <a:tcBdr/>
        <a:fill>
          <a:solidFill>
            <a:schemeClr val="accent4">
              <a:tint val="40000"/>
            </a:schemeClr>
          </a:solidFill>
        </a:fill>
      </a:tcStyle>
    </a:band1H>
    <a:band2H>
      <a:tcStyle>
        <a:tcBdr/>
      </a:tcStyle>
    </a:band2H>
    <a:band1V>
      <a:tcStyle>
        <a:tcBdr/>
        <a:fill>
          <a:solidFill>
            <a:schemeClr val="accent4">
              <a:tint val="40000"/>
            </a:schemeClr>
          </a:solidFill>
        </a:fill>
      </a:tcStyle>
    </a:band1V>
    <a:band2V>
      <a:tcStyle>
        <a:tcBdr/>
      </a:tcStyle>
    </a:band2V>
    <a:lastCol>
      <a:tcTxStyle b="on">
        <a:fontRef idx="minor">
          <a:prstClr val="black"/>
        </a:fontRef>
        <a:schemeClr val="lt1"/>
      </a:tcTxStyle>
      <a:tcStyle>
        <a:tcBdr/>
        <a:fill>
          <a:solidFill>
            <a:schemeClr val="accent4"/>
          </a:solidFill>
        </a:fill>
      </a:tcStyle>
    </a:lastCol>
    <a:firstCol>
      <a:tcTxStyle b="on">
        <a:fontRef idx="minor">
          <a:prstClr val="black"/>
        </a:fontRef>
        <a:schemeClr val="lt1"/>
      </a:tcTxStyle>
      <a:tcStyle>
        <a:tcBdr/>
        <a:fill>
          <a:solidFill>
            <a:schemeClr val="accent4"/>
          </a:solidFill>
        </a:fill>
      </a:tcStyle>
    </a:firstCol>
    <a:lastRow>
      <a:tcTxStyle b="on">
        <a:fontRef idx="minor">
          <a:prstClr val="black"/>
        </a:fontRef>
        <a:schemeClr val="lt1"/>
      </a:tcTxStyle>
      <a:tcStyle>
        <a:tcBdr>
          <a:top>
            <a:ln w="38100" cmpd="sng">
              <a:solidFill>
                <a:schemeClr val="lt1"/>
              </a:solidFill>
            </a:ln>
          </a:top>
        </a:tcBdr>
        <a:fill>
          <a:solidFill>
            <a:schemeClr val="accent4"/>
          </a:solidFill>
        </a:fill>
      </a:tcStyle>
    </a:lastRow>
    <a:firstRow>
      <a:tcTxStyle b="on">
        <a:fontRef idx="minor">
          <a:prstClr val="black"/>
        </a:fontRef>
        <a:schemeClr val="lt1"/>
      </a:tcTxStyle>
      <a:tcStyle>
        <a:tcBdr>
          <a:bottom>
            <a:ln w="38100" cmpd="sng">
              <a:solidFill>
                <a:schemeClr val="lt1"/>
              </a:solidFill>
            </a:ln>
          </a:bottom>
        </a:tcBdr>
        <a:fill>
          <a:solidFill>
            <a:schemeClr val="accent4"/>
          </a:solidFill>
        </a:fill>
      </a:tcStyle>
    </a:firstRow>
  </a:tblStyle>
  <a:tblStyle styleId="{16D9F66E-5EB9-4882-86FB-DCBF35E3C3E4}" styleName="中等深淺樣式 4 - 輔色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 styleId="{8A107856-5554-42FB-B03E-39F5DBC370BA}" styleName="中等深淺樣式 4 - 輔色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125E5076-3810-47DD-B79F-674D7AD40C01}" styleName="深色樣式 1 - 輔色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1"/>
          </a:solidFill>
        </a:fill>
      </a:tcStyle>
    </a:wholeTbl>
    <a:band1H>
      <a:tcStyle>
        <a:tcBdr/>
        <a:fill>
          <a:solidFill>
            <a:schemeClr val="accent1">
              <a:shade val="60000"/>
            </a:schemeClr>
          </a:solidFill>
        </a:fill>
      </a:tcStyle>
    </a:band1H>
    <a:band1V>
      <a:tcStyle>
        <a:tcBdr/>
        <a:fill>
          <a:solidFill>
            <a:schemeClr val="accent1">
              <a:shade val="60000"/>
            </a:schemeClr>
          </a:solidFill>
        </a:fill>
      </a:tcStyle>
    </a:band1V>
    <a:lastCol>
      <a:tcTxStyle b="on"/>
      <a:tcStyle>
        <a:tcBdr>
          <a:left>
            <a:ln w="25400" cmpd="sng">
              <a:solidFill>
                <a:schemeClr val="lt1"/>
              </a:solidFill>
            </a:ln>
          </a:left>
        </a:tcBdr>
        <a:fill>
          <a:solidFill>
            <a:schemeClr val="accent1">
              <a:shade val="60000"/>
            </a:schemeClr>
          </a:solidFill>
        </a:fill>
      </a:tcStyle>
    </a:lastCol>
    <a:firstCol>
      <a:tcTxStyle b="on"/>
      <a:tcStyle>
        <a:tcBdr>
          <a:right>
            <a:ln w="25400" cmpd="sng">
              <a:solidFill>
                <a:schemeClr val="lt1"/>
              </a:solidFill>
            </a:ln>
          </a:right>
        </a:tcBdr>
        <a:fill>
          <a:solidFill>
            <a:schemeClr val="accent1">
              <a:shade val="60000"/>
            </a:schemeClr>
          </a:solidFill>
        </a:fill>
      </a:tcStyle>
    </a:firstCol>
    <a:lastRow>
      <a:tcTxStyle b="on"/>
      <a:tcStyle>
        <a:tcBdr>
          <a:top>
            <a:ln w="25400" cmpd="sng">
              <a:solidFill>
                <a:schemeClr val="lt1"/>
              </a:solidFill>
            </a:ln>
          </a:top>
        </a:tcBdr>
        <a:fill>
          <a:solidFill>
            <a:schemeClr val="accent1">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37CE84F3-28C3-443E-9E96-99CF82512B78}" styleName="深色樣式 1 - 輔色 2">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2"/>
          </a:solidFill>
        </a:fill>
      </a:tcStyle>
    </a:wholeTbl>
    <a:band1H>
      <a:tcStyle>
        <a:tcBdr/>
        <a:fill>
          <a:solidFill>
            <a:schemeClr val="accent2">
              <a:shade val="60000"/>
            </a:schemeClr>
          </a:solidFill>
        </a:fill>
      </a:tcStyle>
    </a:band1H>
    <a:band1V>
      <a:tcStyle>
        <a:tcBdr/>
        <a:fill>
          <a:solidFill>
            <a:schemeClr val="accent2">
              <a:shade val="60000"/>
            </a:schemeClr>
          </a:solidFill>
        </a:fill>
      </a:tcStyle>
    </a:band1V>
    <a:lastCol>
      <a:tcTxStyle b="on"/>
      <a:tcStyle>
        <a:tcBdr>
          <a:left>
            <a:ln w="25400" cmpd="sng">
              <a:solidFill>
                <a:schemeClr val="lt1"/>
              </a:solidFill>
            </a:ln>
          </a:left>
        </a:tcBdr>
        <a:fill>
          <a:solidFill>
            <a:schemeClr val="accent2">
              <a:shade val="60000"/>
            </a:schemeClr>
          </a:solidFill>
        </a:fill>
      </a:tcStyle>
    </a:lastCol>
    <a:firstCol>
      <a:tcTxStyle b="on"/>
      <a:tcStyle>
        <a:tcBdr>
          <a:right>
            <a:ln w="25400" cmpd="sng">
              <a:solidFill>
                <a:schemeClr val="lt1"/>
              </a:solidFill>
            </a:ln>
          </a:right>
        </a:tcBdr>
        <a:fill>
          <a:solidFill>
            <a:schemeClr val="accent2">
              <a:shade val="60000"/>
            </a:schemeClr>
          </a:solidFill>
        </a:fill>
      </a:tcStyle>
    </a:firstCol>
    <a:lastRow>
      <a:tcTxStyle b="on"/>
      <a:tcStyle>
        <a:tcBdr>
          <a:top>
            <a:ln w="25400" cmpd="sng">
              <a:solidFill>
                <a:schemeClr val="lt1"/>
              </a:solidFill>
            </a:ln>
          </a:top>
        </a:tcBdr>
        <a:fill>
          <a:solidFill>
            <a:schemeClr val="accent2">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D03447BB-5D67-496B-8E87-E561075AD55C}" styleName="深色樣式 1 - 輔色 3">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3"/>
          </a:solidFill>
        </a:fill>
      </a:tcStyle>
    </a:wholeTbl>
    <a:band1H>
      <a:tcStyle>
        <a:tcBdr/>
        <a:fill>
          <a:solidFill>
            <a:schemeClr val="accent3">
              <a:shade val="60000"/>
            </a:schemeClr>
          </a:solidFill>
        </a:fill>
      </a:tcStyle>
    </a:band1H>
    <a:band1V>
      <a:tcStyle>
        <a:tcBdr/>
        <a:fill>
          <a:solidFill>
            <a:schemeClr val="accent3">
              <a:shade val="60000"/>
            </a:schemeClr>
          </a:solidFill>
        </a:fill>
      </a:tcStyle>
    </a:band1V>
    <a:lastCol>
      <a:tcTxStyle b="on"/>
      <a:tcStyle>
        <a:tcBdr>
          <a:left>
            <a:ln w="25400" cmpd="sng">
              <a:solidFill>
                <a:schemeClr val="lt1"/>
              </a:solidFill>
            </a:ln>
          </a:left>
        </a:tcBdr>
        <a:fill>
          <a:solidFill>
            <a:schemeClr val="accent3">
              <a:shade val="60000"/>
            </a:schemeClr>
          </a:solidFill>
        </a:fill>
      </a:tcStyle>
    </a:lastCol>
    <a:firstCol>
      <a:tcTxStyle b="on"/>
      <a:tcStyle>
        <a:tcBdr>
          <a:right>
            <a:ln w="25400" cmpd="sng">
              <a:solidFill>
                <a:schemeClr val="lt1"/>
              </a:solidFill>
            </a:ln>
          </a:right>
        </a:tcBdr>
        <a:fill>
          <a:solidFill>
            <a:schemeClr val="accent3">
              <a:shade val="60000"/>
            </a:schemeClr>
          </a:solidFill>
        </a:fill>
      </a:tcStyle>
    </a:firstCol>
    <a:lastRow>
      <a:tcTxStyle b="on"/>
      <a:tcStyle>
        <a:tcBdr>
          <a:top>
            <a:ln w="25400" cmpd="sng">
              <a:solidFill>
                <a:schemeClr val="lt1"/>
              </a:solidFill>
            </a:ln>
          </a:top>
        </a:tcBdr>
        <a:fill>
          <a:solidFill>
            <a:schemeClr val="accent3">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E929F9F4-4A8F-4326-A1B4-22849713DDAB}" styleName="深色樣式 1 - 輔色 4">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4"/>
          </a:solidFill>
        </a:fill>
      </a:tcStyle>
    </a:wholeTbl>
    <a:band1H>
      <a:tcStyle>
        <a:tcBdr/>
        <a:fill>
          <a:solidFill>
            <a:schemeClr val="accent4">
              <a:shade val="60000"/>
            </a:schemeClr>
          </a:solidFill>
        </a:fill>
      </a:tcStyle>
    </a:band1H>
    <a:band1V>
      <a:tcStyle>
        <a:tcBdr/>
        <a:fill>
          <a:solidFill>
            <a:schemeClr val="accent4">
              <a:shade val="60000"/>
            </a:schemeClr>
          </a:solidFill>
        </a:fill>
      </a:tcStyle>
    </a:band1V>
    <a:lastCol>
      <a:tcTxStyle b="on"/>
      <a:tcStyle>
        <a:tcBdr>
          <a:left>
            <a:ln w="25400" cmpd="sng">
              <a:solidFill>
                <a:schemeClr val="lt1"/>
              </a:solidFill>
            </a:ln>
          </a:left>
        </a:tcBdr>
        <a:fill>
          <a:solidFill>
            <a:schemeClr val="accent4">
              <a:shade val="60000"/>
            </a:schemeClr>
          </a:solidFill>
        </a:fill>
      </a:tcStyle>
    </a:lastCol>
    <a:firstCol>
      <a:tcTxStyle b="on"/>
      <a:tcStyle>
        <a:tcBdr>
          <a:right>
            <a:ln w="25400" cmpd="sng">
              <a:solidFill>
                <a:schemeClr val="lt1"/>
              </a:solidFill>
            </a:ln>
          </a:right>
        </a:tcBdr>
        <a:fill>
          <a:solidFill>
            <a:schemeClr val="accent4">
              <a:shade val="60000"/>
            </a:schemeClr>
          </a:solidFill>
        </a:fill>
      </a:tcStyle>
    </a:firstCol>
    <a:lastRow>
      <a:tcTxStyle b="on"/>
      <a:tcStyle>
        <a:tcBdr>
          <a:top>
            <a:ln w="25400" cmpd="sng">
              <a:solidFill>
                <a:schemeClr val="lt1"/>
              </a:solidFill>
            </a:ln>
          </a:top>
        </a:tcBdr>
        <a:fill>
          <a:solidFill>
            <a:schemeClr val="accent4">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8FD4443E-F989-4FC4-A0C8-D5A2AF1F390B}" styleName="深色樣式 1 - 輔色 5">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5"/>
          </a:solidFill>
        </a:fill>
      </a:tcStyle>
    </a:wholeTbl>
    <a:band1H>
      <a:tcStyle>
        <a:tcBdr/>
        <a:fill>
          <a:solidFill>
            <a:schemeClr val="accent5">
              <a:shade val="60000"/>
            </a:schemeClr>
          </a:solidFill>
        </a:fill>
      </a:tcStyle>
    </a:band1H>
    <a:band1V>
      <a:tcStyle>
        <a:tcBdr/>
        <a:fill>
          <a:solidFill>
            <a:schemeClr val="accent5">
              <a:shade val="60000"/>
            </a:schemeClr>
          </a:solidFill>
        </a:fill>
      </a:tcStyle>
    </a:band1V>
    <a:lastCol>
      <a:tcTxStyle b="on"/>
      <a:tcStyle>
        <a:tcBdr>
          <a:left>
            <a:ln w="25400" cmpd="sng">
              <a:solidFill>
                <a:schemeClr val="lt1"/>
              </a:solidFill>
            </a:ln>
          </a:left>
        </a:tcBdr>
        <a:fill>
          <a:solidFill>
            <a:schemeClr val="accent5">
              <a:shade val="60000"/>
            </a:schemeClr>
          </a:solidFill>
        </a:fill>
      </a:tcStyle>
    </a:lastCol>
    <a:firstCol>
      <a:tcTxStyle b="on"/>
      <a:tcStyle>
        <a:tcBdr>
          <a:right>
            <a:ln w="25400" cmpd="sng">
              <a:solidFill>
                <a:schemeClr val="lt1"/>
              </a:solidFill>
            </a:ln>
          </a:right>
        </a:tcBdr>
        <a:fill>
          <a:solidFill>
            <a:schemeClr val="accent5">
              <a:shade val="60000"/>
            </a:schemeClr>
          </a:solidFill>
        </a:fill>
      </a:tcStyle>
    </a:firstCol>
    <a:lastRow>
      <a:tcTxStyle b="on"/>
      <a:tcStyle>
        <a:tcBdr>
          <a:top>
            <a:ln w="25400" cmpd="sng">
              <a:solidFill>
                <a:schemeClr val="lt1"/>
              </a:solidFill>
            </a:ln>
          </a:top>
        </a:tcBdr>
        <a:fill>
          <a:solidFill>
            <a:schemeClr val="accent5">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AF606853-7671-496A-8E4F-DF71F8EC918B}" styleName="深色樣式 1 - 輔色 6">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accent6"/>
          </a:solidFill>
        </a:fill>
      </a:tcStyle>
    </a:wholeTbl>
    <a:band1H>
      <a:tcStyle>
        <a:tcBdr/>
        <a:fill>
          <a:solidFill>
            <a:schemeClr val="accent6">
              <a:shade val="60000"/>
            </a:schemeClr>
          </a:solidFill>
        </a:fill>
      </a:tcStyle>
    </a:band1H>
    <a:band1V>
      <a:tcStyle>
        <a:tcBdr/>
        <a:fill>
          <a:solidFill>
            <a:schemeClr val="accent6">
              <a:shade val="60000"/>
            </a:schemeClr>
          </a:solidFill>
        </a:fill>
      </a:tcStyle>
    </a:band1V>
    <a:lastCol>
      <a:tcTxStyle b="on"/>
      <a:tcStyle>
        <a:tcBdr>
          <a:left>
            <a:ln w="25400" cmpd="sng">
              <a:solidFill>
                <a:schemeClr val="lt1"/>
              </a:solidFill>
            </a:ln>
          </a:left>
        </a:tcBdr>
        <a:fill>
          <a:solidFill>
            <a:schemeClr val="accent6">
              <a:shade val="60000"/>
            </a:schemeClr>
          </a:solidFill>
        </a:fill>
      </a:tcStyle>
    </a:lastCol>
    <a:firstCol>
      <a:tcTxStyle b="on"/>
      <a:tcStyle>
        <a:tcBdr>
          <a:right>
            <a:ln w="25400" cmpd="sng">
              <a:solidFill>
                <a:schemeClr val="lt1"/>
              </a:solidFill>
            </a:ln>
          </a:right>
        </a:tcBdr>
        <a:fill>
          <a:solidFill>
            <a:schemeClr val="accent6">
              <a:shade val="60000"/>
            </a:schemeClr>
          </a:solidFill>
        </a:fill>
      </a:tcStyle>
    </a:firstCol>
    <a:lastRow>
      <a:tcTxStyle b="on"/>
      <a:tcStyle>
        <a:tcBdr>
          <a:top>
            <a:ln w="25400" cmpd="sng">
              <a:solidFill>
                <a:schemeClr val="lt1"/>
              </a:solidFill>
            </a:ln>
          </a:top>
        </a:tcBdr>
        <a:fill>
          <a:solidFill>
            <a:schemeClr val="accent6">
              <a:shade val="4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 styleId="{0660B408-B3CF-4A94-85FC-2B1E0A45F4A2}" styleName="深色樣式 2 - 輔色 1/輔色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912C8C85-51F0-491E-9774-3900AFEF0FD7}" styleName="淺色樣式 2 - 輔色 6">
    <a:wholeTbl>
      <a:tcTxStyle>
        <a:fontRef idx="minor">
          <a:scrgbClr r="0" g="0" b="0"/>
        </a:fontRef>
        <a:schemeClr val="tx1"/>
      </a:tcTxStyle>
      <a:tcStyle>
        <a:tcBdr>
          <a:left>
            <a:lnRef idx="1">
              <a:schemeClr val="accent6"/>
            </a:lnRef>
          </a:left>
          <a:right>
            <a:lnRef idx="1">
              <a:schemeClr val="accent6"/>
            </a:lnRef>
          </a:right>
          <a:top>
            <a:lnRef idx="1">
              <a:schemeClr val="accent6"/>
            </a:lnRef>
          </a:top>
          <a:bottom>
            <a:lnRef idx="1">
              <a:schemeClr val="accent6"/>
            </a:lnRef>
          </a:bottom>
          <a:insideH>
            <a:ln>
              <a:noFill/>
            </a:ln>
          </a:insideH>
          <a:insideV>
            <a:ln>
              <a:noFill/>
            </a:ln>
          </a:insideV>
        </a:tcBdr>
        <a:fill>
          <a:noFill/>
        </a:fill>
      </a:tcStyle>
    </a:wholeTbl>
    <a:band1H>
      <a:tcStyle>
        <a:tcBdr>
          <a:top>
            <a:lnRef idx="1">
              <a:schemeClr val="accent6"/>
            </a:lnRef>
          </a:top>
          <a:bottom>
            <a:lnRef idx="1">
              <a:schemeClr val="accent6"/>
            </a:lnRef>
          </a:bottom>
        </a:tcBdr>
      </a:tcStyle>
    </a:band1H>
    <a:band1V>
      <a:tcStyle>
        <a:tcBdr>
          <a:left>
            <a:lnRef idx="1">
              <a:schemeClr val="accent6"/>
            </a:lnRef>
          </a:left>
          <a:right>
            <a:lnRef idx="1">
              <a:schemeClr val="accent6"/>
            </a:lnRef>
          </a:right>
        </a:tcBdr>
      </a:tcStyle>
    </a:band1V>
    <a:band2V>
      <a:tcStyle>
        <a:tcBdr>
          <a:left>
            <a:lnRef idx="1">
              <a:schemeClr val="accent6"/>
            </a:lnRef>
          </a:left>
          <a:right>
            <a:lnRef idx="1">
              <a:schemeClr val="accent6"/>
            </a:lnRef>
          </a:right>
        </a:tcBdr>
      </a:tcStyle>
    </a:band2V>
    <a:lastCol>
      <a:tcTxStyle b="on"/>
      <a:tcStyle>
        <a:tcBdr/>
      </a:tcStyle>
    </a:lastCol>
    <a:firstCol>
      <a:tcTxStyle b="on"/>
      <a:tcStyle>
        <a:tcBdr/>
      </a:tcStyle>
    </a:firstCol>
    <a:lastRow>
      <a:tcTxStyle b="on"/>
      <a:tcStyle>
        <a:tcBdr>
          <a:top>
            <a:ln w="50800" cmpd="dbl">
              <a:solidFill>
                <a:schemeClr val="accent6"/>
              </a:solidFill>
            </a:ln>
          </a:top>
        </a:tcBdr>
      </a:tcStyle>
    </a:lastRow>
    <a:firstRow>
      <a:tcTxStyle b="on">
        <a:fontRef idx="minor">
          <a:scrgbClr r="0" g="0" b="0"/>
        </a:fontRef>
        <a:schemeClr val="bg1"/>
      </a:tcTxStyle>
      <a:tcStyle>
        <a:tcBdr/>
        <a:fillRef idx="1">
          <a:schemeClr val="accent6"/>
        </a:fillRef>
      </a:tcStyle>
    </a:firstRow>
  </a:tblStyle>
  <a:tblStyle styleId="{E8B1032C-EA38-4F05-BA0D-38AFFFC7BED3}" styleName="淺色樣式 3 - 輔色 6">
    <a:wholeTbl>
      <a:tcTxStyle>
        <a:fontRef idx="minor">
          <a:scrgbClr r="0" g="0" b="0"/>
        </a:fontRef>
        <a:schemeClr val="tx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noFill/>
        </a:fill>
      </a:tcStyle>
    </a:wholeTbl>
    <a:band1H>
      <a:tcStyle>
        <a:tcBdr/>
        <a:fill>
          <a:solidFill>
            <a:schemeClr val="accent6">
              <a:alpha val="20000"/>
            </a:schemeClr>
          </a:solidFill>
        </a:fill>
      </a:tcStyle>
    </a:band1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noFill/>
        </a:fill>
      </a:tcStyle>
    </a:lastRow>
    <a:firstRow>
      <a:tcTxStyle b="on"/>
      <a:tcStyle>
        <a:tcBdr>
          <a:bottom>
            <a:ln w="25400" cmpd="sng">
              <a:solidFill>
                <a:schemeClr val="accent6"/>
              </a:solidFill>
            </a:ln>
          </a:bottom>
        </a:tcBdr>
        <a:fill>
          <a:noFill/>
        </a:fill>
      </a:tcStyle>
    </a:firstRow>
  </a:tblStyle>
  <a:tblStyle styleId="{5DA37D80-6434-44D0-A028-1B22A696006F}" styleName="淺色樣式 3 - 輔色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5C22544A-7EE6-4342-B048-85BDC9FD1C3A}" styleName="中等深淺樣式 2 - 輔色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A488322-F2BA-4B5B-9748-0D474271808F}" styleName="中等深淺樣式 3 - 輔色 6">
    <a:wholeTbl>
      <a:tcTxStyle>
        <a:fontRef idx="minor">
          <a:scrgbClr r="0" g="0" b="0"/>
        </a:fontRef>
        <a:schemeClr val="dk1"/>
      </a:tcTxStyle>
      <a:tcStyle>
        <a:tcBdr>
          <a:left>
            <a:ln>
              <a:noFill/>
            </a:ln>
          </a:left>
          <a:right>
            <a:ln>
              <a:noFill/>
            </a:ln>
          </a:right>
          <a:top>
            <a:ln w="25400" cmpd="sng">
              <a:solidFill>
                <a:schemeClr val="dk1"/>
              </a:solidFill>
            </a:ln>
          </a:top>
          <a:bottom>
            <a:ln w="25400" cmpd="sng">
              <a:solidFill>
                <a:schemeClr val="dk1"/>
              </a:solidFill>
            </a:ln>
          </a:bottom>
          <a:insideH>
            <a:ln>
              <a:noFill/>
            </a:ln>
          </a:insideH>
          <a:insideV>
            <a:ln>
              <a:noFill/>
            </a:ln>
          </a:insideV>
        </a:tcBdr>
        <a:fill>
          <a:solidFill>
            <a:schemeClr val="lt1"/>
          </a:solidFill>
        </a:fill>
      </a:tcStyle>
    </a:wholeTbl>
    <a:band1H>
      <a:tcStyle>
        <a:tcBdr/>
        <a:fill>
          <a:solidFill>
            <a:schemeClr val="dk1">
              <a:tint val="20000"/>
            </a:schemeClr>
          </a:solidFill>
        </a:fill>
      </a:tcStyle>
    </a:band1H>
    <a:band1V>
      <a:tcStyle>
        <a:tcBdr/>
        <a:fill>
          <a:solidFill>
            <a:schemeClr val="dk1">
              <a:tint val="20000"/>
            </a:schemeClr>
          </a:solidFill>
        </a:fill>
      </a:tcStyle>
    </a:band1V>
    <a:lastCol>
      <a:tcTxStyle b="on">
        <a:fontRef idx="minor">
          <a:scrgbClr r="0" g="0" b="0"/>
        </a:fontRef>
        <a:schemeClr val="lt1"/>
      </a:tcTxStyle>
      <a:tcStyle>
        <a:tcBdr/>
        <a:fill>
          <a:solidFill>
            <a:schemeClr val="accent6"/>
          </a:solidFill>
        </a:fill>
      </a:tcStyle>
    </a:lastCol>
    <a:firstCol>
      <a:tcTxStyle b="on">
        <a:fontRef idx="minor">
          <a:scrgbClr r="0" g="0" b="0"/>
        </a:fontRef>
        <a:schemeClr val="lt1"/>
      </a:tcTxStyle>
      <a:tcStyle>
        <a:tcBdr/>
        <a:fill>
          <a:solidFill>
            <a:schemeClr val="accent6"/>
          </a:solidFill>
        </a:fill>
      </a:tcStyle>
    </a:firstCol>
    <a:lastRow>
      <a:tcTxStyle b="on"/>
      <a:tcStyle>
        <a:tcBdr>
          <a:top>
            <a:ln w="50800" cmpd="dbl">
              <a:solidFill>
                <a:schemeClr val="dk1"/>
              </a:solidFill>
            </a:ln>
          </a:top>
        </a:tcBdr>
        <a:fill>
          <a:solidFill>
            <a:schemeClr val="lt1"/>
          </a:solidFill>
        </a:fill>
      </a:tcStyle>
    </a:lastRow>
    <a:seCell>
      <a:tcTxStyle b="on">
        <a:fontRef idx="minor">
          <a:scrgbClr r="0" g="0" b="0"/>
        </a:fontRef>
        <a:schemeClr val="dk1"/>
      </a:tcTxStyle>
      <a:tcStyle>
        <a:tcBdr/>
      </a:tcStyle>
    </a:seCell>
    <a:swCell>
      <a:tcTxStyle b="on">
        <a:fontRef idx="minor">
          <a:scrgbClr r="0" g="0" b="0"/>
        </a:fontRef>
        <a:schemeClr val="dk1"/>
      </a:tcTxStyle>
      <a:tcStyle>
        <a:tcBdr/>
      </a:tcStyle>
    </a:swCell>
    <a:firstRow>
      <a:tcTxStyle b="on">
        <a:fontRef idx="minor">
          <a:scrgbClr r="0" g="0" b="0"/>
        </a:fontRef>
        <a:schemeClr val="lt1"/>
      </a:tcTxStyle>
      <a:tcStyle>
        <a:tcBdr>
          <a:bottom>
            <a:ln w="25400" cmpd="sng">
              <a:solidFill>
                <a:schemeClr val="dk1"/>
              </a:solidFill>
            </a:ln>
          </a:bottom>
        </a:tcBdr>
        <a:fill>
          <a:solidFill>
            <a:schemeClr val="accent6"/>
          </a:solidFill>
        </a:fill>
      </a:tcStyle>
    </a:firstRow>
  </a:tblStyle>
  <a:tblStyle styleId="{7DF18680-E054-41AD-8BC1-D1AEF772440D}" styleName="中等深淺樣式 2 - 輔色 5">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5">
              <a:tint val="20000"/>
            </a:schemeClr>
          </a:solidFill>
        </a:fill>
      </a:tcStyle>
    </a:wholeTbl>
    <a:band1H>
      <a:tcStyle>
        <a:tcBdr/>
        <a:fill>
          <a:solidFill>
            <a:schemeClr val="accent5">
              <a:tint val="40000"/>
            </a:schemeClr>
          </a:solidFill>
        </a:fill>
      </a:tcStyle>
    </a:band1H>
    <a:band2H>
      <a:tcStyle>
        <a:tcBdr/>
      </a:tcStyle>
    </a:band2H>
    <a:band1V>
      <a:tcStyle>
        <a:tcBdr/>
        <a:fill>
          <a:solidFill>
            <a:schemeClr val="accent5">
              <a:tint val="40000"/>
            </a:schemeClr>
          </a:solidFill>
        </a:fill>
      </a:tcStyle>
    </a:band1V>
    <a:band2V>
      <a:tcStyle>
        <a:tcBdr/>
      </a:tcStyle>
    </a:band2V>
    <a:lastCol>
      <a:tcTxStyle b="on">
        <a:fontRef idx="minor">
          <a:prstClr val="black"/>
        </a:fontRef>
        <a:schemeClr val="lt1"/>
      </a:tcTxStyle>
      <a:tcStyle>
        <a:tcBdr/>
        <a:fill>
          <a:solidFill>
            <a:schemeClr val="accent5"/>
          </a:solidFill>
        </a:fill>
      </a:tcStyle>
    </a:lastCol>
    <a:firstCol>
      <a:tcTxStyle b="on">
        <a:fontRef idx="minor">
          <a:prstClr val="black"/>
        </a:fontRef>
        <a:schemeClr val="lt1"/>
      </a:tcTxStyle>
      <a:tcStyle>
        <a:tcBdr/>
        <a:fill>
          <a:solidFill>
            <a:schemeClr val="accent5"/>
          </a:solidFill>
        </a:fill>
      </a:tcStyle>
    </a:firstCol>
    <a:lastRow>
      <a:tcTxStyle b="on">
        <a:fontRef idx="minor">
          <a:prstClr val="black"/>
        </a:fontRef>
        <a:schemeClr val="lt1"/>
      </a:tcTxStyle>
      <a:tcStyle>
        <a:tcBdr>
          <a:top>
            <a:ln w="38100" cmpd="sng">
              <a:solidFill>
                <a:schemeClr val="lt1"/>
              </a:solidFill>
            </a:ln>
          </a:top>
        </a:tcBdr>
        <a:fill>
          <a:solidFill>
            <a:schemeClr val="accent5"/>
          </a:solidFill>
        </a:fill>
      </a:tcStyle>
    </a:lastRow>
    <a:firstRow>
      <a:tcTxStyle b="on">
        <a:fontRef idx="minor">
          <a:prstClr val="black"/>
        </a:fontRef>
        <a:schemeClr val="lt1"/>
      </a:tcTxStyle>
      <a:tcStyle>
        <a:tcBdr>
          <a:bottom>
            <a:ln w="38100" cmpd="sng">
              <a:solidFill>
                <a:schemeClr val="lt1"/>
              </a:solidFill>
            </a:ln>
          </a:bottom>
        </a:tcBdr>
        <a:fill>
          <a:solidFill>
            <a:schemeClr val="accent5"/>
          </a:solidFill>
        </a:fill>
      </a:tcStyle>
    </a:firstRow>
  </a:tblStyle>
  <a:tblStyle styleId="{69012ECD-51FC-41F1-AA8D-1B2483CD663E}" styleName="淺色樣式 2 - 輔色 1">
    <a:wholeTbl>
      <a:tcTxStyle>
        <a:fontRef idx="minor">
          <a:scrgbClr r="0" g="0" b="0"/>
        </a:fontRef>
        <a:schemeClr val="tx1"/>
      </a:tcTxStyle>
      <a:tcStyle>
        <a:tcBdr>
          <a:left>
            <a:lnRef idx="1">
              <a:schemeClr val="accent1"/>
            </a:lnRef>
          </a:left>
          <a:right>
            <a:lnRef idx="1">
              <a:schemeClr val="accent1"/>
            </a:lnRef>
          </a:right>
          <a:top>
            <a:lnRef idx="1">
              <a:schemeClr val="accent1"/>
            </a:lnRef>
          </a:top>
          <a:bottom>
            <a:lnRef idx="1">
              <a:schemeClr val="accent1"/>
            </a:lnRef>
          </a:bottom>
          <a:insideH>
            <a:ln>
              <a:noFill/>
            </a:ln>
          </a:insideH>
          <a:insideV>
            <a:ln>
              <a:noFill/>
            </a:ln>
          </a:insideV>
        </a:tcBdr>
        <a:fill>
          <a:noFill/>
        </a:fill>
      </a:tcStyle>
    </a:wholeTbl>
    <a:band1H>
      <a:tcStyle>
        <a:tcBdr>
          <a:top>
            <a:lnRef idx="1">
              <a:schemeClr val="accent1"/>
            </a:lnRef>
          </a:top>
          <a:bottom>
            <a:lnRef idx="1">
              <a:schemeClr val="accent1"/>
            </a:lnRef>
          </a:bottom>
        </a:tcBdr>
      </a:tcStyle>
    </a:band1H>
    <a:band1V>
      <a:tcStyle>
        <a:tcBdr>
          <a:left>
            <a:lnRef idx="1">
              <a:schemeClr val="accent1"/>
            </a:lnRef>
          </a:left>
          <a:right>
            <a:lnRef idx="1">
              <a:schemeClr val="accent1"/>
            </a:lnRef>
          </a:right>
        </a:tcBdr>
      </a:tcStyle>
    </a:band1V>
    <a:band2V>
      <a:tcStyle>
        <a:tcBdr>
          <a:left>
            <a:lnRef idx="1">
              <a:schemeClr val="accent1"/>
            </a:lnRef>
          </a:left>
          <a:right>
            <a:lnRef idx="1">
              <a:schemeClr val="accent1"/>
            </a:lnRef>
          </a:right>
        </a:tcBdr>
      </a:tcStyle>
    </a:band2V>
    <a:lastCol>
      <a:tcTxStyle b="on"/>
      <a:tcStyle>
        <a:tcBdr/>
      </a:tcStyle>
    </a:lastCol>
    <a:firstCol>
      <a:tcTxStyle b="on"/>
      <a:tcStyle>
        <a:tcBdr/>
      </a:tcStyle>
    </a:firstCol>
    <a:lastRow>
      <a:tcTxStyle b="on"/>
      <a:tcStyle>
        <a:tcBdr>
          <a:top>
            <a:ln w="50800" cmpd="dbl">
              <a:solidFill>
                <a:schemeClr val="accent1"/>
              </a:solidFill>
            </a:ln>
          </a:top>
        </a:tcBdr>
      </a:tcStyle>
    </a:lastRow>
    <a:firstRow>
      <a:tcTxStyle b="on">
        <a:fontRef idx="minor">
          <a:scrgbClr r="0" g="0" b="0"/>
        </a:fontRef>
        <a:schemeClr val="bg1"/>
      </a:tcTxStyle>
      <a:tcStyle>
        <a:tcBdr/>
        <a:fillRef idx="1">
          <a:schemeClr val="accent1"/>
        </a:fillRef>
      </a:tcStyle>
    </a:firstRow>
  </a:tblStyle>
  <a:tblStyle styleId="{17292A2E-F333-43FB-9621-5CBBE7FDCDCB}" styleName="淺色樣式 2 - 輔色 4">
    <a:wholeTbl>
      <a:tcTxStyle>
        <a:fontRef idx="minor">
          <a:scrgbClr r="0" g="0" b="0"/>
        </a:fontRef>
        <a:schemeClr val="tx1"/>
      </a:tcTxStyle>
      <a:tcStyle>
        <a:tcBdr>
          <a:left>
            <a:lnRef idx="1">
              <a:schemeClr val="accent4"/>
            </a:lnRef>
          </a:left>
          <a:right>
            <a:lnRef idx="1">
              <a:schemeClr val="accent4"/>
            </a:lnRef>
          </a:right>
          <a:top>
            <a:lnRef idx="1">
              <a:schemeClr val="accent4"/>
            </a:lnRef>
          </a:top>
          <a:bottom>
            <a:lnRef idx="1">
              <a:schemeClr val="accent4"/>
            </a:lnRef>
          </a:bottom>
          <a:insideH>
            <a:ln>
              <a:noFill/>
            </a:ln>
          </a:insideH>
          <a:insideV>
            <a:ln>
              <a:noFill/>
            </a:ln>
          </a:insideV>
        </a:tcBdr>
        <a:fill>
          <a:noFill/>
        </a:fill>
      </a:tcStyle>
    </a:wholeTbl>
    <a:band1H>
      <a:tcStyle>
        <a:tcBdr>
          <a:top>
            <a:lnRef idx="1">
              <a:schemeClr val="accent4"/>
            </a:lnRef>
          </a:top>
          <a:bottom>
            <a:lnRef idx="1">
              <a:schemeClr val="accent4"/>
            </a:lnRef>
          </a:bottom>
        </a:tcBdr>
      </a:tcStyle>
    </a:band1H>
    <a:band1V>
      <a:tcStyle>
        <a:tcBdr>
          <a:left>
            <a:lnRef idx="1">
              <a:schemeClr val="accent4"/>
            </a:lnRef>
          </a:left>
          <a:right>
            <a:lnRef idx="1">
              <a:schemeClr val="accent4"/>
            </a:lnRef>
          </a:right>
        </a:tcBdr>
      </a:tcStyle>
    </a:band1V>
    <a:band2V>
      <a:tcStyle>
        <a:tcBdr>
          <a:left>
            <a:lnRef idx="1">
              <a:schemeClr val="accent4"/>
            </a:lnRef>
          </a:left>
          <a:right>
            <a:lnRef idx="1">
              <a:schemeClr val="accent4"/>
            </a:lnRef>
          </a:right>
        </a:tcBdr>
      </a:tcStyle>
    </a:band2V>
    <a:lastCol>
      <a:tcTxStyle b="on"/>
      <a:tcStyle>
        <a:tcBdr/>
      </a:tcStyle>
    </a:lastCol>
    <a:firstCol>
      <a:tcTxStyle b="on"/>
      <a:tcStyle>
        <a:tcBdr/>
      </a:tcStyle>
    </a:firstCol>
    <a:lastRow>
      <a:tcTxStyle b="on"/>
      <a:tcStyle>
        <a:tcBdr>
          <a:top>
            <a:ln w="50800" cmpd="dbl">
              <a:solidFill>
                <a:schemeClr val="accent4"/>
              </a:solidFill>
            </a:ln>
          </a:top>
        </a:tcBdr>
      </a:tcStyle>
    </a:lastRow>
    <a:firstRow>
      <a:tcTxStyle b="on">
        <a:fontRef idx="minor">
          <a:scrgbClr r="0" g="0" b="0"/>
        </a:fontRef>
        <a:schemeClr val="bg1"/>
      </a:tcTxStyle>
      <a:tcStyle>
        <a:tcBdr/>
        <a:fillRef idx="1">
          <a:schemeClr val="accent4"/>
        </a:fillRef>
      </a:tcStyle>
    </a:firstRow>
  </a:tblStyle>
  <a:tblStyle styleId="{616DA210-FB5B-4158-B5E0-FEB733F419BA}" styleName="淺色樣式 3">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band1H>
      <a:tcStyle>
        <a:tcBdr/>
        <a:fill>
          <a:solidFill>
            <a:schemeClr val="tx1">
              <a:alpha val="20000"/>
            </a:schemeClr>
          </a:solidFill>
        </a:fill>
      </a:tcStyle>
    </a:band1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50800" cmpd="dbl">
              <a:solidFill>
                <a:schemeClr val="tx1"/>
              </a:solidFill>
            </a:ln>
          </a:top>
        </a:tcBdr>
        <a:fill>
          <a:noFill/>
        </a:fill>
      </a:tcStyle>
    </a:lastRow>
    <a:firstRow>
      <a:tcTxStyle b="on"/>
      <a:tcStyle>
        <a:tcBdr>
          <a:bottom>
            <a:ln w="25400" cmpd="sng">
              <a:solidFill>
                <a:schemeClr val="tx1"/>
              </a:solidFill>
            </a:ln>
          </a:bottom>
        </a:tcBdr>
        <a:fill>
          <a:noFill/>
        </a:fill>
      </a:tcStyle>
    </a:firstRow>
  </a:tblStyle>
  <a:tblStyle styleId="{0505E3EF-67EA-436B-97B2-0124C06EBD24}" styleName="中等深淺樣式 4 - 輔色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BDBED569-4797-4DF1-A0F4-6AAB3CD982D8}" styleName="淺色樣式 3 - 輔色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22780" autoAdjust="0"/>
    <p:restoredTop sz="94622" autoAdjust="0"/>
  </p:normalViewPr>
  <p:slideViewPr>
    <p:cSldViewPr snapToGrid="0">
      <p:cViewPr varScale="1">
        <p:scale>
          <a:sx n="111" d="100"/>
          <a:sy n="111" d="100"/>
        </p:scale>
        <p:origin x="1122" y="84"/>
      </p:cViewPr>
      <p:guideLst>
        <p:guide orient="horz" pos="2160"/>
        <p:guide pos="2880"/>
      </p:guideLst>
    </p:cSldViewPr>
  </p:slideViewPr>
  <p:notesTextViewPr>
    <p:cViewPr>
      <p:scale>
        <a:sx n="1" d="1"/>
        <a:sy n="1" d="1"/>
      </p:scale>
      <p:origin x="0" y="0"/>
    </p:cViewPr>
  </p:notesTextViewPr>
  <p:notesViewPr>
    <p:cSldViewPr snapToGrid="0">
      <p:cViewPr varScale="1">
        <p:scale>
          <a:sx n="88" d="100"/>
          <a:sy n="88" d="100"/>
        </p:scale>
        <p:origin x="3822" y="102"/>
      </p:cViewPr>
      <p:guideLst/>
    </p:cSldViewPr>
  </p:notesViewPr>
  <p:gridSpacing cx="72008" cy="72008"/>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59" Type="http://schemas.openxmlformats.org/officeDocument/2006/relationships/slide" Target="slides/slide158.xml"/><Relationship Id="rId170" Type="http://schemas.openxmlformats.org/officeDocument/2006/relationships/slide" Target="slides/slide169.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149" Type="http://schemas.openxmlformats.org/officeDocument/2006/relationships/slide" Target="slides/slide148.xml"/><Relationship Id="rId5" Type="http://schemas.openxmlformats.org/officeDocument/2006/relationships/slide" Target="slides/slide4.xml"/><Relationship Id="rId95" Type="http://schemas.openxmlformats.org/officeDocument/2006/relationships/slide" Target="slides/slide94.xml"/><Relationship Id="rId160" Type="http://schemas.openxmlformats.org/officeDocument/2006/relationships/slide" Target="slides/slide159.xml"/><Relationship Id="rId181" Type="http://schemas.openxmlformats.org/officeDocument/2006/relationships/handoutMaster" Target="handoutMasters/handoutMaster1.xml"/><Relationship Id="rId22" Type="http://schemas.openxmlformats.org/officeDocument/2006/relationships/slide" Target="slides/slide21.xml"/><Relationship Id="rId43" Type="http://schemas.openxmlformats.org/officeDocument/2006/relationships/slide" Target="slides/slide42.xml"/><Relationship Id="rId64" Type="http://schemas.openxmlformats.org/officeDocument/2006/relationships/slide" Target="slides/slide63.xml"/><Relationship Id="rId118" Type="http://schemas.openxmlformats.org/officeDocument/2006/relationships/slide" Target="slides/slide117.xml"/><Relationship Id="rId139" Type="http://schemas.openxmlformats.org/officeDocument/2006/relationships/slide" Target="slides/slide138.xml"/><Relationship Id="rId85" Type="http://schemas.openxmlformats.org/officeDocument/2006/relationships/slide" Target="slides/slide84.xml"/><Relationship Id="rId150" Type="http://schemas.openxmlformats.org/officeDocument/2006/relationships/slide" Target="slides/slide149.xml"/><Relationship Id="rId171" Type="http://schemas.openxmlformats.org/officeDocument/2006/relationships/slide" Target="slides/slide170.xml"/><Relationship Id="rId12" Type="http://schemas.openxmlformats.org/officeDocument/2006/relationships/slide" Target="slides/slide11.xml"/><Relationship Id="rId33" Type="http://schemas.openxmlformats.org/officeDocument/2006/relationships/slide" Target="slides/slide32.xml"/><Relationship Id="rId108" Type="http://schemas.openxmlformats.org/officeDocument/2006/relationships/slide" Target="slides/slide107.xml"/><Relationship Id="rId129" Type="http://schemas.openxmlformats.org/officeDocument/2006/relationships/slide" Target="slides/slide128.xml"/><Relationship Id="rId54" Type="http://schemas.openxmlformats.org/officeDocument/2006/relationships/slide" Target="slides/slide53.xml"/><Relationship Id="rId75" Type="http://schemas.openxmlformats.org/officeDocument/2006/relationships/slide" Target="slides/slide74.xml"/><Relationship Id="rId96" Type="http://schemas.openxmlformats.org/officeDocument/2006/relationships/slide" Target="slides/slide95.xml"/><Relationship Id="rId140" Type="http://schemas.openxmlformats.org/officeDocument/2006/relationships/slide" Target="slides/slide139.xml"/><Relationship Id="rId161" Type="http://schemas.openxmlformats.org/officeDocument/2006/relationships/slide" Target="slides/slide160.xml"/><Relationship Id="rId182" Type="http://schemas.openxmlformats.org/officeDocument/2006/relationships/presProps" Target="presProps.xml"/><Relationship Id="rId6" Type="http://schemas.openxmlformats.org/officeDocument/2006/relationships/slide" Target="slides/slide5.xml"/><Relationship Id="rId23" Type="http://schemas.openxmlformats.org/officeDocument/2006/relationships/slide" Target="slides/slide22.xml"/><Relationship Id="rId119" Type="http://schemas.openxmlformats.org/officeDocument/2006/relationships/slide" Target="slides/slide118.xml"/><Relationship Id="rId44" Type="http://schemas.openxmlformats.org/officeDocument/2006/relationships/slide" Target="slides/slide43.xml"/><Relationship Id="rId65" Type="http://schemas.openxmlformats.org/officeDocument/2006/relationships/slide" Target="slides/slide64.xml"/><Relationship Id="rId86" Type="http://schemas.openxmlformats.org/officeDocument/2006/relationships/slide" Target="slides/slide85.xml"/><Relationship Id="rId130" Type="http://schemas.openxmlformats.org/officeDocument/2006/relationships/slide" Target="slides/slide129.xml"/><Relationship Id="rId151" Type="http://schemas.openxmlformats.org/officeDocument/2006/relationships/slide" Target="slides/slide150.xml"/><Relationship Id="rId172" Type="http://schemas.openxmlformats.org/officeDocument/2006/relationships/slide" Target="slides/slide171.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slide" Target="slides/slide145.xml"/><Relationship Id="rId167" Type="http://schemas.openxmlformats.org/officeDocument/2006/relationships/slide" Target="slides/slide166.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162" Type="http://schemas.openxmlformats.org/officeDocument/2006/relationships/slide" Target="slides/slide161.xml"/><Relationship Id="rId183" Type="http://schemas.openxmlformats.org/officeDocument/2006/relationships/viewProps" Target="viewProps.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157" Type="http://schemas.openxmlformats.org/officeDocument/2006/relationships/slide" Target="slides/slide156.xml"/><Relationship Id="rId178" Type="http://schemas.openxmlformats.org/officeDocument/2006/relationships/slide" Target="slides/slide177.xml"/><Relationship Id="rId61" Type="http://schemas.openxmlformats.org/officeDocument/2006/relationships/slide" Target="slides/slide60.xml"/><Relationship Id="rId82" Type="http://schemas.openxmlformats.org/officeDocument/2006/relationships/slide" Target="slides/slide81.xml"/><Relationship Id="rId152" Type="http://schemas.openxmlformats.org/officeDocument/2006/relationships/slide" Target="slides/slide151.xml"/><Relationship Id="rId173" Type="http://schemas.openxmlformats.org/officeDocument/2006/relationships/slide" Target="slides/slide172.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slide" Target="slides/slide146.xml"/><Relationship Id="rId168" Type="http://schemas.openxmlformats.org/officeDocument/2006/relationships/slide" Target="slides/slide167.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163" Type="http://schemas.openxmlformats.org/officeDocument/2006/relationships/slide" Target="slides/slide162.xml"/><Relationship Id="rId184" Type="http://schemas.openxmlformats.org/officeDocument/2006/relationships/theme" Target="theme/theme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158" Type="http://schemas.openxmlformats.org/officeDocument/2006/relationships/slide" Target="slides/slide157.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3" Type="http://schemas.openxmlformats.org/officeDocument/2006/relationships/slide" Target="slides/slide152.xml"/><Relationship Id="rId174" Type="http://schemas.openxmlformats.org/officeDocument/2006/relationships/slide" Target="slides/slide173.xml"/><Relationship Id="rId179" Type="http://schemas.openxmlformats.org/officeDocument/2006/relationships/slide" Target="slides/slide178.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slide" Target="slides/slide142.xml"/><Relationship Id="rId148" Type="http://schemas.openxmlformats.org/officeDocument/2006/relationships/slide" Target="slides/slide147.xml"/><Relationship Id="rId164" Type="http://schemas.openxmlformats.org/officeDocument/2006/relationships/slide" Target="slides/slide163.xml"/><Relationship Id="rId169" Type="http://schemas.openxmlformats.org/officeDocument/2006/relationships/slide" Target="slides/slide168.xml"/><Relationship Id="rId185" Type="http://schemas.openxmlformats.org/officeDocument/2006/relationships/tableStyles" Target="tableStyles.xml"/><Relationship Id="rId4" Type="http://schemas.openxmlformats.org/officeDocument/2006/relationships/slide" Target="slides/slide3.xml"/><Relationship Id="rId9" Type="http://schemas.openxmlformats.org/officeDocument/2006/relationships/slide" Target="slides/slide8.xml"/><Relationship Id="rId180" Type="http://schemas.openxmlformats.org/officeDocument/2006/relationships/notesMaster" Target="notesMasters/notesMaster1.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54" Type="http://schemas.openxmlformats.org/officeDocument/2006/relationships/slide" Target="slides/slide153.xml"/><Relationship Id="rId175" Type="http://schemas.openxmlformats.org/officeDocument/2006/relationships/slide" Target="slides/slide174.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slide" Target="slides/slide143.xml"/><Relationship Id="rId90" Type="http://schemas.openxmlformats.org/officeDocument/2006/relationships/slide" Target="slides/slide89.xml"/><Relationship Id="rId165" Type="http://schemas.openxmlformats.org/officeDocument/2006/relationships/slide" Target="slides/slide164.xml"/><Relationship Id="rId27" Type="http://schemas.openxmlformats.org/officeDocument/2006/relationships/slide" Target="slides/slide26.xml"/><Relationship Id="rId48" Type="http://schemas.openxmlformats.org/officeDocument/2006/relationships/slide" Target="slides/slide47.xml"/><Relationship Id="rId69" Type="http://schemas.openxmlformats.org/officeDocument/2006/relationships/slide" Target="slides/slide68.xml"/><Relationship Id="rId113" Type="http://schemas.openxmlformats.org/officeDocument/2006/relationships/slide" Target="slides/slide112.xml"/><Relationship Id="rId134" Type="http://schemas.openxmlformats.org/officeDocument/2006/relationships/slide" Target="slides/slide133.xml"/><Relationship Id="rId80" Type="http://schemas.openxmlformats.org/officeDocument/2006/relationships/slide" Target="slides/slide79.xml"/><Relationship Id="rId155" Type="http://schemas.openxmlformats.org/officeDocument/2006/relationships/slide" Target="slides/slide154.xml"/><Relationship Id="rId176" Type="http://schemas.openxmlformats.org/officeDocument/2006/relationships/slide" Target="slides/slide175.xml"/><Relationship Id="rId17" Type="http://schemas.openxmlformats.org/officeDocument/2006/relationships/slide" Target="slides/slide16.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24" Type="http://schemas.openxmlformats.org/officeDocument/2006/relationships/slide" Target="slides/slide123.xml"/><Relationship Id="rId70" Type="http://schemas.openxmlformats.org/officeDocument/2006/relationships/slide" Target="slides/slide69.xml"/><Relationship Id="rId91" Type="http://schemas.openxmlformats.org/officeDocument/2006/relationships/slide" Target="slides/slide90.xml"/><Relationship Id="rId145" Type="http://schemas.openxmlformats.org/officeDocument/2006/relationships/slide" Target="slides/slide144.xml"/><Relationship Id="rId166" Type="http://schemas.openxmlformats.org/officeDocument/2006/relationships/slide" Target="slides/slide165.xml"/><Relationship Id="rId1" Type="http://schemas.openxmlformats.org/officeDocument/2006/relationships/slideMaster" Target="slideMasters/slideMaster1.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60" Type="http://schemas.openxmlformats.org/officeDocument/2006/relationships/slide" Target="slides/slide59.xml"/><Relationship Id="rId81" Type="http://schemas.openxmlformats.org/officeDocument/2006/relationships/slide" Target="slides/slide80.xml"/><Relationship Id="rId135" Type="http://schemas.openxmlformats.org/officeDocument/2006/relationships/slide" Target="slides/slide134.xml"/><Relationship Id="rId156" Type="http://schemas.openxmlformats.org/officeDocument/2006/relationships/slide" Target="slides/slide155.xml"/><Relationship Id="rId177" Type="http://schemas.openxmlformats.org/officeDocument/2006/relationships/slide" Target="slides/slide176.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2DF1B4C9-7671-44D0-96A3-14F7E74961A0}" type="doc">
      <dgm:prSet loTypeId="urn:microsoft.com/office/officeart/2005/8/layout/hProcess11" loCatId="process" qsTypeId="urn:microsoft.com/office/officeart/2005/8/quickstyle/3d2" qsCatId="3D" csTypeId="urn:microsoft.com/office/officeart/2005/8/colors/colorful5" csCatId="colorful" phldr="1"/>
      <dgm:spPr/>
      <dgm:t>
        <a:bodyPr/>
        <a:lstStyle/>
        <a:p>
          <a:endParaRPr lang="zh-TW" altLang="en-US"/>
        </a:p>
      </dgm:t>
    </dgm:pt>
    <dgm:pt modelId="{AE92464C-04AC-4CDF-8D54-2E2DCB9F5D6F}">
      <dgm:prSet phldrT="[文字]" custT="1"/>
      <dgm:spPr>
        <a:solidFill>
          <a:srgbClr val="91D3E7"/>
        </a:solidFill>
        <a:ln>
          <a:solidFill>
            <a:srgbClr val="91D3E7"/>
          </a:solidFill>
        </a:ln>
      </dgm:spPr>
      <dgm:t>
        <a:bodyPr anchor="ctr"/>
        <a:lstStyle/>
        <a:p>
          <a:pPr algn="l"/>
          <a:r>
            <a:rPr lang="en-US" altLang="zh-TW"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 </a:t>
          </a:r>
          <a:r>
            <a:rPr lang="zh-TW" altLang="en-US"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校庫定位</a:t>
          </a:r>
          <a:endParaRPr lang="zh-TW" altLang="en-US" sz="2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D8C18A87-D3B2-474B-AC09-17801BF0A311}" type="parTrans" cxnId="{1AED59FC-50DC-434F-8A8D-89D338A67665}">
      <dgm:prSet/>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F52FA1D8-33EF-44C8-942B-64C6567EDC98}" type="sibTrans" cxnId="{1AED59FC-50DC-434F-8A8D-89D338A67665}">
      <dgm:prSet custT="1"/>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7849E789-51D1-483E-B341-67CA9A8ECA74}">
      <dgm:prSet phldrT="[文字]" custT="1"/>
      <dgm:spPr>
        <a:solidFill>
          <a:srgbClr val="BD9E61"/>
        </a:solidFill>
        <a:ln>
          <a:solidFill>
            <a:srgbClr val="BD9E61"/>
          </a:solidFill>
        </a:ln>
      </dgm:spPr>
      <dgm:t>
        <a:bodyPr anchor="ctr"/>
        <a:lstStyle/>
        <a:p>
          <a:pPr algn="l"/>
          <a:r>
            <a:rPr lang="en-US" altLang="zh-TW"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本期填報表冊與注意事項</a:t>
          </a:r>
          <a:endParaRPr lang="zh-TW" altLang="en-US" sz="2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BEDF4E4F-ED73-4E16-AF7A-58FC81F52438}" type="parTrans" cxnId="{6F1BB799-3B13-4339-9B21-3F14FAC77423}">
      <dgm:prSet/>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C3587BFA-3C2F-422A-9EE6-F2E1729D2E6A}" type="sibTrans" cxnId="{6F1BB799-3B13-4339-9B21-3F14FAC77423}">
      <dgm:prSet custT="1"/>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7F1D1E77-398C-4F5F-A5B8-375B6AD38E35}">
      <dgm:prSet phldrT="[文字]" custT="1"/>
      <dgm:spPr>
        <a:solidFill>
          <a:schemeClr val="accent4">
            <a:lumMod val="40000"/>
            <a:lumOff val="60000"/>
          </a:schemeClr>
        </a:solidFill>
        <a:ln>
          <a:solidFill>
            <a:schemeClr val="accent4">
              <a:lumMod val="40000"/>
              <a:lumOff val="60000"/>
            </a:schemeClr>
          </a:solidFill>
        </a:ln>
      </dgm:spPr>
      <dgm:t>
        <a:bodyPr anchor="ctr"/>
        <a:lstStyle/>
        <a:p>
          <a:pPr algn="l"/>
          <a:r>
            <a:rPr lang="en-US" altLang="zh-TW"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zh-TW" altLang="en-US" sz="2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下期表冊異動預告</a:t>
          </a:r>
          <a:endParaRPr lang="zh-TW" altLang="en-US" sz="2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2FEE7D53-159F-4A06-8C43-B42773EFEA2C}" type="parTrans" cxnId="{E3F6089D-AA3A-4660-BA77-353934F90226}">
      <dgm:prSet/>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5B08E7B8-C2E5-4EE0-B310-ADC075020931}" type="sibTrans" cxnId="{E3F6089D-AA3A-4660-BA77-353934F90226}">
      <dgm:prSet/>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BCB44A10-724F-49BC-BD59-1D7AB7EC0321}">
      <dgm:prSet phldrT="[文字]" custT="1"/>
      <dgm:spPr>
        <a:solidFill>
          <a:srgbClr val="99CC00"/>
        </a:solidFill>
        <a:ln>
          <a:solidFill>
            <a:srgbClr val="99CC00"/>
          </a:solidFill>
        </a:ln>
      </dgm:spPr>
      <dgm:t>
        <a:bodyPr anchor="ctr"/>
        <a:lstStyle/>
        <a:p>
          <a:pPr algn="l"/>
          <a:r>
            <a:rPr lang="en-US" altLang="zh-TW" sz="2200" b="1"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zh-TW" altLang="en-US" sz="2200" b="1" smtClean="0">
              <a:solidFill>
                <a:srgbClr val="000000"/>
              </a:solidFill>
              <a:latin typeface="Arial" panose="020B0604020202020204" pitchFamily="34" charset="0"/>
              <a:ea typeface="微軟正黑體" panose="020B0604030504040204" pitchFamily="34" charset="-120"/>
              <a:cs typeface="Arial" panose="020B0604020202020204" pitchFamily="34" charset="0"/>
            </a:rPr>
            <a:t> 本期作業時程</a:t>
          </a:r>
          <a:endParaRPr lang="zh-TW" altLang="en-US" sz="2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BF707CD8-FA2E-4553-A49D-1F5F0FA51C7D}" type="parTrans" cxnId="{7B0562C7-1F7B-4584-BB5C-F2E3BE613974}">
      <dgm:prSet/>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82E5ED1C-7AC4-40C5-85CF-B4B3FF85FB19}" type="sibTrans" cxnId="{7B0562C7-1F7B-4584-BB5C-F2E3BE613974}">
      <dgm:prSet custT="1"/>
      <dgm:spPr/>
      <dgm:t>
        <a:bodyPr/>
        <a:lstStyle/>
        <a:p>
          <a:pPr algn="l"/>
          <a:endParaRPr lang="zh-TW" altLang="en-US" sz="2200" b="1">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68233A37-13E0-4E12-9F40-2A5301AD0386}" type="pres">
      <dgm:prSet presAssocID="{2DF1B4C9-7671-44D0-96A3-14F7E74961A0}" presName="Name0" presStyleCnt="0">
        <dgm:presLayoutVars>
          <dgm:dir/>
          <dgm:resizeHandles val="exact"/>
        </dgm:presLayoutVars>
      </dgm:prSet>
      <dgm:spPr/>
      <dgm:t>
        <a:bodyPr/>
        <a:lstStyle/>
        <a:p>
          <a:endParaRPr lang="zh-TW" altLang="en-US"/>
        </a:p>
      </dgm:t>
    </dgm:pt>
    <dgm:pt modelId="{BACB0501-DCDD-4DB6-8CCF-BE5D0ABFF00A}" type="pres">
      <dgm:prSet presAssocID="{2DF1B4C9-7671-44D0-96A3-14F7E74961A0}" presName="arrow" presStyleLbl="bgShp" presStyleIdx="0" presStyleCnt="1"/>
      <dgm:spPr/>
    </dgm:pt>
    <dgm:pt modelId="{D55AC9AF-20D3-4007-B445-0E14B082DF1A}" type="pres">
      <dgm:prSet presAssocID="{2DF1B4C9-7671-44D0-96A3-14F7E74961A0}" presName="points" presStyleCnt="0"/>
      <dgm:spPr/>
    </dgm:pt>
    <dgm:pt modelId="{6B7F915F-E9E1-4487-844C-3C34DB0813A9}" type="pres">
      <dgm:prSet presAssocID="{AE92464C-04AC-4CDF-8D54-2E2DCB9F5D6F}" presName="compositeA" presStyleCnt="0"/>
      <dgm:spPr/>
    </dgm:pt>
    <dgm:pt modelId="{42FB7CF1-448C-432D-97D8-FB30CAE57F9B}" type="pres">
      <dgm:prSet presAssocID="{AE92464C-04AC-4CDF-8D54-2E2DCB9F5D6F}" presName="textA" presStyleLbl="revTx" presStyleIdx="0" presStyleCnt="4">
        <dgm:presLayoutVars>
          <dgm:bulletEnabled val="1"/>
        </dgm:presLayoutVars>
      </dgm:prSet>
      <dgm:spPr/>
      <dgm:t>
        <a:bodyPr/>
        <a:lstStyle/>
        <a:p>
          <a:endParaRPr lang="zh-TW" altLang="en-US"/>
        </a:p>
      </dgm:t>
    </dgm:pt>
    <dgm:pt modelId="{7DE2F06B-259A-45C5-AA10-4CEAD33991C1}" type="pres">
      <dgm:prSet presAssocID="{AE92464C-04AC-4CDF-8D54-2E2DCB9F5D6F}" presName="circleA" presStyleLbl="node1" presStyleIdx="0" presStyleCnt="4"/>
      <dgm:spPr>
        <a:solidFill>
          <a:srgbClr val="92D050"/>
        </a:solidFill>
      </dgm:spPr>
      <dgm:t>
        <a:bodyPr/>
        <a:lstStyle/>
        <a:p>
          <a:endParaRPr lang="zh-TW" altLang="en-US"/>
        </a:p>
      </dgm:t>
    </dgm:pt>
    <dgm:pt modelId="{9815657B-1070-4E59-8DB6-6D7A84FC3C1A}" type="pres">
      <dgm:prSet presAssocID="{AE92464C-04AC-4CDF-8D54-2E2DCB9F5D6F}" presName="spaceA" presStyleCnt="0"/>
      <dgm:spPr/>
    </dgm:pt>
    <dgm:pt modelId="{1DF2DF51-3589-4DEA-9281-4A3CBFBDA8EF}" type="pres">
      <dgm:prSet presAssocID="{F52FA1D8-33EF-44C8-942B-64C6567EDC98}" presName="space" presStyleCnt="0"/>
      <dgm:spPr/>
    </dgm:pt>
    <dgm:pt modelId="{A2C5F177-CCAE-44C8-803F-9AA4E7D04085}" type="pres">
      <dgm:prSet presAssocID="{BCB44A10-724F-49BC-BD59-1D7AB7EC0321}" presName="compositeB" presStyleCnt="0"/>
      <dgm:spPr/>
    </dgm:pt>
    <dgm:pt modelId="{7A7CFE78-E75F-4C17-B110-D9E8FC668173}" type="pres">
      <dgm:prSet presAssocID="{BCB44A10-724F-49BC-BD59-1D7AB7EC0321}" presName="textB" presStyleLbl="revTx" presStyleIdx="1" presStyleCnt="4">
        <dgm:presLayoutVars>
          <dgm:bulletEnabled val="1"/>
        </dgm:presLayoutVars>
      </dgm:prSet>
      <dgm:spPr/>
      <dgm:t>
        <a:bodyPr/>
        <a:lstStyle/>
        <a:p>
          <a:endParaRPr lang="zh-TW" altLang="en-US"/>
        </a:p>
      </dgm:t>
    </dgm:pt>
    <dgm:pt modelId="{717ACF12-4AF8-4466-9CB7-5CDE2AE3F9C6}" type="pres">
      <dgm:prSet presAssocID="{BCB44A10-724F-49BC-BD59-1D7AB7EC0321}" presName="circleB" presStyleLbl="node1" presStyleIdx="1" presStyleCnt="4"/>
      <dgm:spPr>
        <a:solidFill>
          <a:srgbClr val="0033CC"/>
        </a:solidFill>
      </dgm:spPr>
      <dgm:t>
        <a:bodyPr/>
        <a:lstStyle/>
        <a:p>
          <a:endParaRPr lang="zh-TW" altLang="en-US"/>
        </a:p>
      </dgm:t>
    </dgm:pt>
    <dgm:pt modelId="{1F6F0E62-09E8-49D9-B762-C2B4F5B71699}" type="pres">
      <dgm:prSet presAssocID="{BCB44A10-724F-49BC-BD59-1D7AB7EC0321}" presName="spaceB" presStyleCnt="0"/>
      <dgm:spPr/>
    </dgm:pt>
    <dgm:pt modelId="{574C7A68-3855-46C4-BE50-1D418BE38389}" type="pres">
      <dgm:prSet presAssocID="{82E5ED1C-7AC4-40C5-85CF-B4B3FF85FB19}" presName="space" presStyleCnt="0"/>
      <dgm:spPr/>
    </dgm:pt>
    <dgm:pt modelId="{3160F55B-621C-40A7-8350-2DCD06C9BA71}" type="pres">
      <dgm:prSet presAssocID="{7849E789-51D1-483E-B341-67CA9A8ECA74}" presName="compositeA" presStyleCnt="0"/>
      <dgm:spPr/>
    </dgm:pt>
    <dgm:pt modelId="{0361BF21-19F0-4814-9B46-D9CC662015CD}" type="pres">
      <dgm:prSet presAssocID="{7849E789-51D1-483E-B341-67CA9A8ECA74}" presName="textA" presStyleLbl="revTx" presStyleIdx="2" presStyleCnt="4">
        <dgm:presLayoutVars>
          <dgm:bulletEnabled val="1"/>
        </dgm:presLayoutVars>
      </dgm:prSet>
      <dgm:spPr/>
      <dgm:t>
        <a:bodyPr/>
        <a:lstStyle/>
        <a:p>
          <a:endParaRPr lang="zh-TW" altLang="en-US"/>
        </a:p>
      </dgm:t>
    </dgm:pt>
    <dgm:pt modelId="{203D8C9C-0020-4F45-A777-E850212354CD}" type="pres">
      <dgm:prSet presAssocID="{7849E789-51D1-483E-B341-67CA9A8ECA74}" presName="circleA" presStyleLbl="node1" presStyleIdx="2" presStyleCnt="4"/>
      <dgm:spPr>
        <a:solidFill>
          <a:srgbClr val="7030A0"/>
        </a:solidFill>
      </dgm:spPr>
      <dgm:t>
        <a:bodyPr/>
        <a:lstStyle/>
        <a:p>
          <a:endParaRPr lang="zh-TW" altLang="en-US"/>
        </a:p>
      </dgm:t>
    </dgm:pt>
    <dgm:pt modelId="{08E4A5B7-17AB-4000-8CF3-917D74F1B994}" type="pres">
      <dgm:prSet presAssocID="{7849E789-51D1-483E-B341-67CA9A8ECA74}" presName="spaceA" presStyleCnt="0"/>
      <dgm:spPr/>
    </dgm:pt>
    <dgm:pt modelId="{4AA39A17-B31D-4989-A9CA-79C63C1DEC99}" type="pres">
      <dgm:prSet presAssocID="{C3587BFA-3C2F-422A-9EE6-F2E1729D2E6A}" presName="space" presStyleCnt="0"/>
      <dgm:spPr/>
    </dgm:pt>
    <dgm:pt modelId="{9F23FFD7-3C7F-437C-9F4C-DE2061FAF60B}" type="pres">
      <dgm:prSet presAssocID="{7F1D1E77-398C-4F5F-A5B8-375B6AD38E35}" presName="compositeB" presStyleCnt="0"/>
      <dgm:spPr/>
    </dgm:pt>
    <dgm:pt modelId="{0A5CC04A-1A88-42F1-A41C-6913FA007E10}" type="pres">
      <dgm:prSet presAssocID="{7F1D1E77-398C-4F5F-A5B8-375B6AD38E35}" presName="textB" presStyleLbl="revTx" presStyleIdx="3" presStyleCnt="4">
        <dgm:presLayoutVars>
          <dgm:bulletEnabled val="1"/>
        </dgm:presLayoutVars>
      </dgm:prSet>
      <dgm:spPr/>
      <dgm:t>
        <a:bodyPr/>
        <a:lstStyle/>
        <a:p>
          <a:endParaRPr lang="zh-TW" altLang="en-US"/>
        </a:p>
      </dgm:t>
    </dgm:pt>
    <dgm:pt modelId="{393AA68C-36D2-4036-9A8C-A766D279B843}" type="pres">
      <dgm:prSet presAssocID="{7F1D1E77-398C-4F5F-A5B8-375B6AD38E35}" presName="circleB" presStyleLbl="node1" presStyleIdx="3" presStyleCnt="4"/>
      <dgm:spPr>
        <a:solidFill>
          <a:schemeClr val="bg2">
            <a:lumMod val="60000"/>
            <a:lumOff val="40000"/>
          </a:schemeClr>
        </a:solidFill>
      </dgm:spPr>
      <dgm:t>
        <a:bodyPr/>
        <a:lstStyle/>
        <a:p>
          <a:endParaRPr lang="zh-TW" altLang="en-US"/>
        </a:p>
      </dgm:t>
    </dgm:pt>
    <dgm:pt modelId="{B4034FFA-DB2D-436E-BC1B-7F8188DAA841}" type="pres">
      <dgm:prSet presAssocID="{7F1D1E77-398C-4F5F-A5B8-375B6AD38E35}" presName="spaceB" presStyleCnt="0"/>
      <dgm:spPr/>
    </dgm:pt>
  </dgm:ptLst>
  <dgm:cxnLst>
    <dgm:cxn modelId="{4B864B60-0A60-44BF-B3E9-4F30BFFD59ED}" type="presOf" srcId="{AE92464C-04AC-4CDF-8D54-2E2DCB9F5D6F}" destId="{42FB7CF1-448C-432D-97D8-FB30CAE57F9B}" srcOrd="0" destOrd="0" presId="urn:microsoft.com/office/officeart/2005/8/layout/hProcess11"/>
    <dgm:cxn modelId="{668A2790-EE9C-474D-9613-1028DFE9FE67}" type="presOf" srcId="{7F1D1E77-398C-4F5F-A5B8-375B6AD38E35}" destId="{0A5CC04A-1A88-42F1-A41C-6913FA007E10}" srcOrd="0" destOrd="0" presId="urn:microsoft.com/office/officeart/2005/8/layout/hProcess11"/>
    <dgm:cxn modelId="{7B0562C7-1F7B-4584-BB5C-F2E3BE613974}" srcId="{2DF1B4C9-7671-44D0-96A3-14F7E74961A0}" destId="{BCB44A10-724F-49BC-BD59-1D7AB7EC0321}" srcOrd="1" destOrd="0" parTransId="{BF707CD8-FA2E-4553-A49D-1F5F0FA51C7D}" sibTransId="{82E5ED1C-7AC4-40C5-85CF-B4B3FF85FB19}"/>
    <dgm:cxn modelId="{07D1C349-A8F1-4AA6-BBCA-39ABC1660921}" type="presOf" srcId="{7849E789-51D1-483E-B341-67CA9A8ECA74}" destId="{0361BF21-19F0-4814-9B46-D9CC662015CD}" srcOrd="0" destOrd="0" presId="urn:microsoft.com/office/officeart/2005/8/layout/hProcess11"/>
    <dgm:cxn modelId="{D7DFF036-2C42-401A-BE03-4F5A76E3DF2A}" type="presOf" srcId="{2DF1B4C9-7671-44D0-96A3-14F7E74961A0}" destId="{68233A37-13E0-4E12-9F40-2A5301AD0386}" srcOrd="0" destOrd="0" presId="urn:microsoft.com/office/officeart/2005/8/layout/hProcess11"/>
    <dgm:cxn modelId="{6F1BB799-3B13-4339-9B21-3F14FAC77423}" srcId="{2DF1B4C9-7671-44D0-96A3-14F7E74961A0}" destId="{7849E789-51D1-483E-B341-67CA9A8ECA74}" srcOrd="2" destOrd="0" parTransId="{BEDF4E4F-ED73-4E16-AF7A-58FC81F52438}" sibTransId="{C3587BFA-3C2F-422A-9EE6-F2E1729D2E6A}"/>
    <dgm:cxn modelId="{1AED59FC-50DC-434F-8A8D-89D338A67665}" srcId="{2DF1B4C9-7671-44D0-96A3-14F7E74961A0}" destId="{AE92464C-04AC-4CDF-8D54-2E2DCB9F5D6F}" srcOrd="0" destOrd="0" parTransId="{D8C18A87-D3B2-474B-AC09-17801BF0A311}" sibTransId="{F52FA1D8-33EF-44C8-942B-64C6567EDC98}"/>
    <dgm:cxn modelId="{1CB1D192-7435-4850-9672-C6026F9A3C8A}" type="presOf" srcId="{BCB44A10-724F-49BC-BD59-1D7AB7EC0321}" destId="{7A7CFE78-E75F-4C17-B110-D9E8FC668173}" srcOrd="0" destOrd="0" presId="urn:microsoft.com/office/officeart/2005/8/layout/hProcess11"/>
    <dgm:cxn modelId="{E3F6089D-AA3A-4660-BA77-353934F90226}" srcId="{2DF1B4C9-7671-44D0-96A3-14F7E74961A0}" destId="{7F1D1E77-398C-4F5F-A5B8-375B6AD38E35}" srcOrd="3" destOrd="0" parTransId="{2FEE7D53-159F-4A06-8C43-B42773EFEA2C}" sibTransId="{5B08E7B8-C2E5-4EE0-B310-ADC075020931}"/>
    <dgm:cxn modelId="{50C2274D-F524-41F3-B73C-819366F45313}" type="presParOf" srcId="{68233A37-13E0-4E12-9F40-2A5301AD0386}" destId="{BACB0501-DCDD-4DB6-8CCF-BE5D0ABFF00A}" srcOrd="0" destOrd="0" presId="urn:microsoft.com/office/officeart/2005/8/layout/hProcess11"/>
    <dgm:cxn modelId="{F1A53E15-0F2F-421F-A82B-277644CC2996}" type="presParOf" srcId="{68233A37-13E0-4E12-9F40-2A5301AD0386}" destId="{D55AC9AF-20D3-4007-B445-0E14B082DF1A}" srcOrd="1" destOrd="0" presId="urn:microsoft.com/office/officeart/2005/8/layout/hProcess11"/>
    <dgm:cxn modelId="{BD2D45FC-9BC9-46BF-BC16-28A9395B5414}" type="presParOf" srcId="{D55AC9AF-20D3-4007-B445-0E14B082DF1A}" destId="{6B7F915F-E9E1-4487-844C-3C34DB0813A9}" srcOrd="0" destOrd="0" presId="urn:microsoft.com/office/officeart/2005/8/layout/hProcess11"/>
    <dgm:cxn modelId="{89CBE79E-FA07-4E19-9FE1-4421B99B7D58}" type="presParOf" srcId="{6B7F915F-E9E1-4487-844C-3C34DB0813A9}" destId="{42FB7CF1-448C-432D-97D8-FB30CAE57F9B}" srcOrd="0" destOrd="0" presId="urn:microsoft.com/office/officeart/2005/8/layout/hProcess11"/>
    <dgm:cxn modelId="{04EB7F30-DA92-4F0D-9C1B-A70BF526E4F4}" type="presParOf" srcId="{6B7F915F-E9E1-4487-844C-3C34DB0813A9}" destId="{7DE2F06B-259A-45C5-AA10-4CEAD33991C1}" srcOrd="1" destOrd="0" presId="urn:microsoft.com/office/officeart/2005/8/layout/hProcess11"/>
    <dgm:cxn modelId="{8D3D932F-FF93-4AFB-8393-72F4A1113D52}" type="presParOf" srcId="{6B7F915F-E9E1-4487-844C-3C34DB0813A9}" destId="{9815657B-1070-4E59-8DB6-6D7A84FC3C1A}" srcOrd="2" destOrd="0" presId="urn:microsoft.com/office/officeart/2005/8/layout/hProcess11"/>
    <dgm:cxn modelId="{714293C5-4788-47C9-A16D-4EAC89293A9B}" type="presParOf" srcId="{D55AC9AF-20D3-4007-B445-0E14B082DF1A}" destId="{1DF2DF51-3589-4DEA-9281-4A3CBFBDA8EF}" srcOrd="1" destOrd="0" presId="urn:microsoft.com/office/officeart/2005/8/layout/hProcess11"/>
    <dgm:cxn modelId="{5DC5B094-2BD2-4568-9E12-82F2F0AC25EF}" type="presParOf" srcId="{D55AC9AF-20D3-4007-B445-0E14B082DF1A}" destId="{A2C5F177-CCAE-44C8-803F-9AA4E7D04085}" srcOrd="2" destOrd="0" presId="urn:microsoft.com/office/officeart/2005/8/layout/hProcess11"/>
    <dgm:cxn modelId="{7DA725DF-15E3-4D22-B1A7-2E28ECE9E86A}" type="presParOf" srcId="{A2C5F177-CCAE-44C8-803F-9AA4E7D04085}" destId="{7A7CFE78-E75F-4C17-B110-D9E8FC668173}" srcOrd="0" destOrd="0" presId="urn:microsoft.com/office/officeart/2005/8/layout/hProcess11"/>
    <dgm:cxn modelId="{A3D45D93-A180-4BBD-B711-6FD583859449}" type="presParOf" srcId="{A2C5F177-CCAE-44C8-803F-9AA4E7D04085}" destId="{717ACF12-4AF8-4466-9CB7-5CDE2AE3F9C6}" srcOrd="1" destOrd="0" presId="urn:microsoft.com/office/officeart/2005/8/layout/hProcess11"/>
    <dgm:cxn modelId="{D4885F43-DC78-4636-A4BC-FF4698010822}" type="presParOf" srcId="{A2C5F177-CCAE-44C8-803F-9AA4E7D04085}" destId="{1F6F0E62-09E8-49D9-B762-C2B4F5B71699}" srcOrd="2" destOrd="0" presId="urn:microsoft.com/office/officeart/2005/8/layout/hProcess11"/>
    <dgm:cxn modelId="{6A182D14-FB76-4020-909D-9E7B36448DB1}" type="presParOf" srcId="{D55AC9AF-20D3-4007-B445-0E14B082DF1A}" destId="{574C7A68-3855-46C4-BE50-1D418BE38389}" srcOrd="3" destOrd="0" presId="urn:microsoft.com/office/officeart/2005/8/layout/hProcess11"/>
    <dgm:cxn modelId="{6A68D31E-4F71-4B57-8C27-0A8E6016BB41}" type="presParOf" srcId="{D55AC9AF-20D3-4007-B445-0E14B082DF1A}" destId="{3160F55B-621C-40A7-8350-2DCD06C9BA71}" srcOrd="4" destOrd="0" presId="urn:microsoft.com/office/officeart/2005/8/layout/hProcess11"/>
    <dgm:cxn modelId="{6333B7D8-E4DD-435A-88A0-7BD46A34242D}" type="presParOf" srcId="{3160F55B-621C-40A7-8350-2DCD06C9BA71}" destId="{0361BF21-19F0-4814-9B46-D9CC662015CD}" srcOrd="0" destOrd="0" presId="urn:microsoft.com/office/officeart/2005/8/layout/hProcess11"/>
    <dgm:cxn modelId="{E6D08BB2-2631-4ED3-A9E0-D99862261976}" type="presParOf" srcId="{3160F55B-621C-40A7-8350-2DCD06C9BA71}" destId="{203D8C9C-0020-4F45-A777-E850212354CD}" srcOrd="1" destOrd="0" presId="urn:microsoft.com/office/officeart/2005/8/layout/hProcess11"/>
    <dgm:cxn modelId="{4C830DA9-EEE1-4C1E-8D4D-C5B1FDF6B88D}" type="presParOf" srcId="{3160F55B-621C-40A7-8350-2DCD06C9BA71}" destId="{08E4A5B7-17AB-4000-8CF3-917D74F1B994}" srcOrd="2" destOrd="0" presId="urn:microsoft.com/office/officeart/2005/8/layout/hProcess11"/>
    <dgm:cxn modelId="{9994E444-BE1C-4D11-886B-BD07FA4C2486}" type="presParOf" srcId="{D55AC9AF-20D3-4007-B445-0E14B082DF1A}" destId="{4AA39A17-B31D-4989-A9CA-79C63C1DEC99}" srcOrd="5" destOrd="0" presId="urn:microsoft.com/office/officeart/2005/8/layout/hProcess11"/>
    <dgm:cxn modelId="{D1725546-5891-4F01-958A-D8475F8927E8}" type="presParOf" srcId="{D55AC9AF-20D3-4007-B445-0E14B082DF1A}" destId="{9F23FFD7-3C7F-437C-9F4C-DE2061FAF60B}" srcOrd="6" destOrd="0" presId="urn:microsoft.com/office/officeart/2005/8/layout/hProcess11"/>
    <dgm:cxn modelId="{D3C52E0A-C65A-43C0-81A4-B8BEBF8B2613}" type="presParOf" srcId="{9F23FFD7-3C7F-437C-9F4C-DE2061FAF60B}" destId="{0A5CC04A-1A88-42F1-A41C-6913FA007E10}" srcOrd="0" destOrd="0" presId="urn:microsoft.com/office/officeart/2005/8/layout/hProcess11"/>
    <dgm:cxn modelId="{02554967-A083-47E8-8104-C92D0ADD1680}" type="presParOf" srcId="{9F23FFD7-3C7F-437C-9F4C-DE2061FAF60B}" destId="{393AA68C-36D2-4036-9A8C-A766D279B843}" srcOrd="1" destOrd="0" presId="urn:microsoft.com/office/officeart/2005/8/layout/hProcess11"/>
    <dgm:cxn modelId="{51ED0B6A-B18E-42E1-94C6-1EE3DBA4753A}" type="presParOf" srcId="{9F23FFD7-3C7F-437C-9F4C-DE2061FAF60B}" destId="{B4034FFA-DB2D-436E-BC1B-7F8188DAA841}" srcOrd="2" destOrd="0" presId="urn:microsoft.com/office/officeart/2005/8/layout/hProcess1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A66AE95-FA3D-4D16-AD62-132B4E91E7F5}" type="doc">
      <dgm:prSet loTypeId="urn:microsoft.com/office/officeart/2005/8/layout/equation2" loCatId="process" qsTypeId="urn:microsoft.com/office/officeart/2005/8/quickstyle/3d2" qsCatId="3D" csTypeId="urn:microsoft.com/office/officeart/2005/8/colors/colorful5" csCatId="colorful" phldr="1"/>
      <dgm:spPr/>
      <dgm:t>
        <a:bodyPr/>
        <a:lstStyle/>
        <a:p>
          <a:endParaRPr lang="zh-TW" altLang="en-US"/>
        </a:p>
      </dgm:t>
    </dgm:pt>
    <dgm:pt modelId="{306725F0-CD8A-4BD6-890A-336B5BAC8EE9}">
      <dgm:prSet phldrT="[文字]" custT="1"/>
      <dgm:spPr>
        <a:solidFill>
          <a:schemeClr val="accent2">
            <a:lumMod val="40000"/>
            <a:lumOff val="60000"/>
          </a:schemeClr>
        </a:solidFill>
        <a:ln>
          <a:solidFill>
            <a:schemeClr val="tx1">
              <a:lumMod val="20000"/>
              <a:lumOff val="80000"/>
            </a:schemeClr>
          </a:solidFill>
        </a:ln>
      </dgm:spPr>
      <dgm:t>
        <a:bodyPr/>
        <a:lstStyle/>
        <a:p>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9</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30</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 </a:t>
          </a:r>
          <a:endPar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gm:t>
    </dgm:pt>
    <dgm:pt modelId="{E86839D8-6A37-432F-83FB-52D3A3095BF0}" type="parTrans" cxnId="{4FDD2FA9-D7B5-49E1-A33E-55BB0F0A586C}">
      <dgm:prSet/>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DA2AB9B9-098E-44BE-A3FD-C6D33F7EC9CE}" type="sibTrans" cxnId="{4FDD2FA9-D7B5-49E1-A33E-55BB0F0A586C}">
      <dgm:prSet custT="1"/>
      <dgm:spPr>
        <a:solidFill>
          <a:schemeClr val="bg1">
            <a:lumMod val="50000"/>
          </a:schemeClr>
        </a:solidFill>
        <a:ln>
          <a:solidFill>
            <a:schemeClr val="bg1">
              <a:lumMod val="50000"/>
            </a:schemeClr>
          </a:solidFill>
        </a:ln>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57ABA92F-529F-4F3D-8D37-888D0D7B6F0C}">
      <dgm:prSet phldrT="[文字]" custT="1"/>
      <dgm:spPr>
        <a:solidFill>
          <a:srgbClr val="5AABCC"/>
        </a:solidFill>
        <a:ln>
          <a:solidFill>
            <a:srgbClr val="DDDDDD"/>
          </a:solidFill>
        </a:ln>
      </dgm:spPr>
      <dgm:t>
        <a:bodyPr/>
        <a:lstStyle/>
        <a:p>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10</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31</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a:t>
          </a:r>
          <a:endParaRPr lang="zh-TW" altLang="en-US" sz="4000" b="1" kern="1200"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gm:t>
    </dgm:pt>
    <dgm:pt modelId="{3E955E71-B463-415B-8EEB-64AA790C5357}" type="parTrans" cxnId="{4024CEFD-D666-49DC-8E8D-BA0BF5A9FACE}">
      <dgm:prSet/>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47F9AAC2-E0DC-492D-8EBF-D4AA5A3B9839}" type="sibTrans" cxnId="{4024CEFD-D666-49DC-8E8D-BA0BF5A9FACE}">
      <dgm:prSet custT="1"/>
      <dgm:spPr>
        <a:solidFill>
          <a:srgbClr val="C1D1D3"/>
        </a:solidFill>
        <a:ln>
          <a:solidFill>
            <a:srgbClr val="C1D1D3"/>
          </a:solidFill>
        </a:ln>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EAB474AD-DB5C-44BB-8A51-1D128EAAE59B}">
      <dgm:prSet phldrT="[文字]" custT="1"/>
      <dgm:spPr>
        <a:solidFill>
          <a:srgbClr val="99CC00"/>
        </a:solidFill>
        <a:ln>
          <a:solidFill>
            <a:srgbClr val="99CC00"/>
          </a:solidFill>
        </a:ln>
      </dgm:spPr>
      <dgm:t>
        <a:bodyPr/>
        <a:lstStyle/>
        <a:p>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共計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61</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a:t>
          </a:r>
          <a:endParaRPr lang="zh-TW" altLang="en-US" sz="4000" b="1" kern="1200"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gm:t>
    </dgm:pt>
    <dgm:pt modelId="{CD2FEDB1-90CC-4C00-BB7F-E74BC2D518D8}" type="parTrans" cxnId="{9149ECC0-3BA2-46C9-9D32-58B62FBA866E}">
      <dgm:prSet/>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C59D36ED-8FC6-4F15-9D74-5D756218FD64}" type="sibTrans" cxnId="{9149ECC0-3BA2-46C9-9D32-58B62FBA866E}">
      <dgm:prSet/>
      <dgm:spPr/>
      <dgm:t>
        <a:bodyPr/>
        <a:lstStyle/>
        <a:p>
          <a:endParaRPr lang="zh-TW" altLang="en-US" sz="4000">
            <a:solidFill>
              <a:srgbClr val="000000"/>
            </a:solidFill>
            <a:latin typeface="Arial" panose="020B0604020202020204" pitchFamily="34" charset="0"/>
            <a:ea typeface="微軟正黑體" panose="020B0604030504040204" pitchFamily="34" charset="-120"/>
            <a:cs typeface="Arial" panose="020B0604020202020204" pitchFamily="34" charset="0"/>
          </a:endParaRPr>
        </a:p>
      </dgm:t>
    </dgm:pt>
    <dgm:pt modelId="{3BA4D8F8-1AC7-4377-B521-90E4EAD10D0A}" type="pres">
      <dgm:prSet presAssocID="{AA66AE95-FA3D-4D16-AD62-132B4E91E7F5}" presName="Name0" presStyleCnt="0">
        <dgm:presLayoutVars>
          <dgm:dir/>
          <dgm:resizeHandles val="exact"/>
        </dgm:presLayoutVars>
      </dgm:prSet>
      <dgm:spPr/>
      <dgm:t>
        <a:bodyPr/>
        <a:lstStyle/>
        <a:p>
          <a:endParaRPr lang="zh-TW" altLang="en-US"/>
        </a:p>
      </dgm:t>
    </dgm:pt>
    <dgm:pt modelId="{0156B36F-CCB9-4EDE-B0E0-BB239D3352F5}" type="pres">
      <dgm:prSet presAssocID="{AA66AE95-FA3D-4D16-AD62-132B4E91E7F5}" presName="vNodes" presStyleCnt="0"/>
      <dgm:spPr/>
      <dgm:t>
        <a:bodyPr/>
        <a:lstStyle/>
        <a:p>
          <a:endParaRPr lang="zh-TW" altLang="en-US"/>
        </a:p>
      </dgm:t>
    </dgm:pt>
    <dgm:pt modelId="{9A53445D-5033-4A04-95B9-6B3422DDC0F3}" type="pres">
      <dgm:prSet presAssocID="{306725F0-CD8A-4BD6-890A-336B5BAC8EE9}" presName="node" presStyleLbl="node1" presStyleIdx="0" presStyleCnt="3" custScaleX="201961" custScaleY="124195">
        <dgm:presLayoutVars>
          <dgm:bulletEnabled val="1"/>
        </dgm:presLayoutVars>
      </dgm:prSet>
      <dgm:spPr/>
      <dgm:t>
        <a:bodyPr/>
        <a:lstStyle/>
        <a:p>
          <a:endParaRPr lang="zh-TW" altLang="en-US"/>
        </a:p>
      </dgm:t>
    </dgm:pt>
    <dgm:pt modelId="{AB6F84F4-7C11-44B4-BD51-F118295276D3}" type="pres">
      <dgm:prSet presAssocID="{DA2AB9B9-098E-44BE-A3FD-C6D33F7EC9CE}" presName="spacerT" presStyleCnt="0"/>
      <dgm:spPr/>
      <dgm:t>
        <a:bodyPr/>
        <a:lstStyle/>
        <a:p>
          <a:endParaRPr lang="zh-TW" altLang="en-US"/>
        </a:p>
      </dgm:t>
    </dgm:pt>
    <dgm:pt modelId="{42FC89D2-6155-4BD0-A493-51F0CD350C5F}" type="pres">
      <dgm:prSet presAssocID="{DA2AB9B9-098E-44BE-A3FD-C6D33F7EC9CE}" presName="sibTrans" presStyleLbl="sibTrans2D1" presStyleIdx="0" presStyleCnt="2"/>
      <dgm:spPr/>
      <dgm:t>
        <a:bodyPr/>
        <a:lstStyle/>
        <a:p>
          <a:endParaRPr lang="zh-TW" altLang="en-US"/>
        </a:p>
      </dgm:t>
    </dgm:pt>
    <dgm:pt modelId="{3A002402-CC63-4A05-A610-EC56C16B980A}" type="pres">
      <dgm:prSet presAssocID="{DA2AB9B9-098E-44BE-A3FD-C6D33F7EC9CE}" presName="spacerB" presStyleCnt="0"/>
      <dgm:spPr/>
      <dgm:t>
        <a:bodyPr/>
        <a:lstStyle/>
        <a:p>
          <a:endParaRPr lang="zh-TW" altLang="en-US"/>
        </a:p>
      </dgm:t>
    </dgm:pt>
    <dgm:pt modelId="{E759F6CF-8222-4D53-B399-09AAF02A305C}" type="pres">
      <dgm:prSet presAssocID="{57ABA92F-529F-4F3D-8D37-888D0D7B6F0C}" presName="node" presStyleLbl="node1" presStyleIdx="1" presStyleCnt="3" custScaleX="196596" custScaleY="139493">
        <dgm:presLayoutVars>
          <dgm:bulletEnabled val="1"/>
        </dgm:presLayoutVars>
      </dgm:prSet>
      <dgm:spPr/>
      <dgm:t>
        <a:bodyPr/>
        <a:lstStyle/>
        <a:p>
          <a:endParaRPr lang="zh-TW" altLang="en-US"/>
        </a:p>
      </dgm:t>
    </dgm:pt>
    <dgm:pt modelId="{36D16BFF-DED8-45E0-97F4-9363AA87AF03}" type="pres">
      <dgm:prSet presAssocID="{AA66AE95-FA3D-4D16-AD62-132B4E91E7F5}" presName="sibTransLast" presStyleLbl="sibTrans2D1" presStyleIdx="1" presStyleCnt="2"/>
      <dgm:spPr/>
      <dgm:t>
        <a:bodyPr/>
        <a:lstStyle/>
        <a:p>
          <a:endParaRPr lang="zh-TW" altLang="en-US"/>
        </a:p>
      </dgm:t>
    </dgm:pt>
    <dgm:pt modelId="{24047248-C891-4E85-9322-595FD1B579A4}" type="pres">
      <dgm:prSet presAssocID="{AA66AE95-FA3D-4D16-AD62-132B4E91E7F5}" presName="connectorText" presStyleLbl="sibTrans2D1" presStyleIdx="1" presStyleCnt="2"/>
      <dgm:spPr/>
      <dgm:t>
        <a:bodyPr/>
        <a:lstStyle/>
        <a:p>
          <a:endParaRPr lang="zh-TW" altLang="en-US"/>
        </a:p>
      </dgm:t>
    </dgm:pt>
    <dgm:pt modelId="{6C64A70E-E5AC-4E18-B9BC-407C067D7B85}" type="pres">
      <dgm:prSet presAssocID="{AA66AE95-FA3D-4D16-AD62-132B4E91E7F5}" presName="lastNode" presStyleLbl="node1" presStyleIdx="2" presStyleCnt="3" custScaleX="150292" custScaleY="66307" custLinFactNeighborX="20826">
        <dgm:presLayoutVars>
          <dgm:bulletEnabled val="1"/>
        </dgm:presLayoutVars>
      </dgm:prSet>
      <dgm:spPr/>
      <dgm:t>
        <a:bodyPr/>
        <a:lstStyle/>
        <a:p>
          <a:endParaRPr lang="zh-TW" altLang="en-US"/>
        </a:p>
      </dgm:t>
    </dgm:pt>
  </dgm:ptLst>
  <dgm:cxnLst>
    <dgm:cxn modelId="{7F8533A1-A184-4BAB-9BC9-BB7AB444C253}" type="presOf" srcId="{47F9AAC2-E0DC-492D-8EBF-D4AA5A3B9839}" destId="{24047248-C891-4E85-9322-595FD1B579A4}" srcOrd="1" destOrd="0" presId="urn:microsoft.com/office/officeart/2005/8/layout/equation2"/>
    <dgm:cxn modelId="{60712385-4111-42BF-9334-251DF1C62115}" type="presOf" srcId="{57ABA92F-529F-4F3D-8D37-888D0D7B6F0C}" destId="{E759F6CF-8222-4D53-B399-09AAF02A305C}" srcOrd="0" destOrd="0" presId="urn:microsoft.com/office/officeart/2005/8/layout/equation2"/>
    <dgm:cxn modelId="{EC0886EF-76BF-42F6-90B0-53FC522E8148}" type="presOf" srcId="{EAB474AD-DB5C-44BB-8A51-1D128EAAE59B}" destId="{6C64A70E-E5AC-4E18-B9BC-407C067D7B85}" srcOrd="0" destOrd="0" presId="urn:microsoft.com/office/officeart/2005/8/layout/equation2"/>
    <dgm:cxn modelId="{FD27299A-A0E8-4A39-9CA0-1AEEBB528F82}" type="presOf" srcId="{AA66AE95-FA3D-4D16-AD62-132B4E91E7F5}" destId="{3BA4D8F8-1AC7-4377-B521-90E4EAD10D0A}" srcOrd="0" destOrd="0" presId="urn:microsoft.com/office/officeart/2005/8/layout/equation2"/>
    <dgm:cxn modelId="{0E4A5BE0-119C-48FD-9E38-9298D332DC09}" type="presOf" srcId="{47F9AAC2-E0DC-492D-8EBF-D4AA5A3B9839}" destId="{36D16BFF-DED8-45E0-97F4-9363AA87AF03}" srcOrd="0" destOrd="0" presId="urn:microsoft.com/office/officeart/2005/8/layout/equation2"/>
    <dgm:cxn modelId="{9149ECC0-3BA2-46C9-9D32-58B62FBA866E}" srcId="{AA66AE95-FA3D-4D16-AD62-132B4E91E7F5}" destId="{EAB474AD-DB5C-44BB-8A51-1D128EAAE59B}" srcOrd="2" destOrd="0" parTransId="{CD2FEDB1-90CC-4C00-BB7F-E74BC2D518D8}" sibTransId="{C59D36ED-8FC6-4F15-9D74-5D756218FD64}"/>
    <dgm:cxn modelId="{F287C559-3E0E-45E6-935D-C6329303054C}" type="presOf" srcId="{DA2AB9B9-098E-44BE-A3FD-C6D33F7EC9CE}" destId="{42FC89D2-6155-4BD0-A493-51F0CD350C5F}" srcOrd="0" destOrd="0" presId="urn:microsoft.com/office/officeart/2005/8/layout/equation2"/>
    <dgm:cxn modelId="{4FDD2FA9-D7B5-49E1-A33E-55BB0F0A586C}" srcId="{AA66AE95-FA3D-4D16-AD62-132B4E91E7F5}" destId="{306725F0-CD8A-4BD6-890A-336B5BAC8EE9}" srcOrd="0" destOrd="0" parTransId="{E86839D8-6A37-432F-83FB-52D3A3095BF0}" sibTransId="{DA2AB9B9-098E-44BE-A3FD-C6D33F7EC9CE}"/>
    <dgm:cxn modelId="{8525B667-ED39-4DC0-9758-B8A73C1B5A70}" type="presOf" srcId="{306725F0-CD8A-4BD6-890A-336B5BAC8EE9}" destId="{9A53445D-5033-4A04-95B9-6B3422DDC0F3}" srcOrd="0" destOrd="0" presId="urn:microsoft.com/office/officeart/2005/8/layout/equation2"/>
    <dgm:cxn modelId="{4024CEFD-D666-49DC-8E8D-BA0BF5A9FACE}" srcId="{AA66AE95-FA3D-4D16-AD62-132B4E91E7F5}" destId="{57ABA92F-529F-4F3D-8D37-888D0D7B6F0C}" srcOrd="1" destOrd="0" parTransId="{3E955E71-B463-415B-8EEB-64AA790C5357}" sibTransId="{47F9AAC2-E0DC-492D-8EBF-D4AA5A3B9839}"/>
    <dgm:cxn modelId="{C0270F2F-C179-444E-9A41-48A12196E8D3}" type="presParOf" srcId="{3BA4D8F8-1AC7-4377-B521-90E4EAD10D0A}" destId="{0156B36F-CCB9-4EDE-B0E0-BB239D3352F5}" srcOrd="0" destOrd="0" presId="urn:microsoft.com/office/officeart/2005/8/layout/equation2"/>
    <dgm:cxn modelId="{C2F741CE-271E-4251-B45B-F54B888167F4}" type="presParOf" srcId="{0156B36F-CCB9-4EDE-B0E0-BB239D3352F5}" destId="{9A53445D-5033-4A04-95B9-6B3422DDC0F3}" srcOrd="0" destOrd="0" presId="urn:microsoft.com/office/officeart/2005/8/layout/equation2"/>
    <dgm:cxn modelId="{CF7B9FCB-C3F7-4D81-9BA8-3F436BEAC758}" type="presParOf" srcId="{0156B36F-CCB9-4EDE-B0E0-BB239D3352F5}" destId="{AB6F84F4-7C11-44B4-BD51-F118295276D3}" srcOrd="1" destOrd="0" presId="urn:microsoft.com/office/officeart/2005/8/layout/equation2"/>
    <dgm:cxn modelId="{961895C3-307A-46A1-95E2-3472B5342ACF}" type="presParOf" srcId="{0156B36F-CCB9-4EDE-B0E0-BB239D3352F5}" destId="{42FC89D2-6155-4BD0-A493-51F0CD350C5F}" srcOrd="2" destOrd="0" presId="urn:microsoft.com/office/officeart/2005/8/layout/equation2"/>
    <dgm:cxn modelId="{7FB800FB-CB2A-4B01-B0A1-993739BFDB5B}" type="presParOf" srcId="{0156B36F-CCB9-4EDE-B0E0-BB239D3352F5}" destId="{3A002402-CC63-4A05-A610-EC56C16B980A}" srcOrd="3" destOrd="0" presId="urn:microsoft.com/office/officeart/2005/8/layout/equation2"/>
    <dgm:cxn modelId="{1758E0BF-C18F-433F-84D8-A2A54818910F}" type="presParOf" srcId="{0156B36F-CCB9-4EDE-B0E0-BB239D3352F5}" destId="{E759F6CF-8222-4D53-B399-09AAF02A305C}" srcOrd="4" destOrd="0" presId="urn:microsoft.com/office/officeart/2005/8/layout/equation2"/>
    <dgm:cxn modelId="{EBD0ABDD-3E07-4D1B-8732-457105E51831}" type="presParOf" srcId="{3BA4D8F8-1AC7-4377-B521-90E4EAD10D0A}" destId="{36D16BFF-DED8-45E0-97F4-9363AA87AF03}" srcOrd="1" destOrd="0" presId="urn:microsoft.com/office/officeart/2005/8/layout/equation2"/>
    <dgm:cxn modelId="{CC16E642-499D-47F0-A900-F83AC64F7578}" type="presParOf" srcId="{36D16BFF-DED8-45E0-97F4-9363AA87AF03}" destId="{24047248-C891-4E85-9322-595FD1B579A4}" srcOrd="0" destOrd="0" presId="urn:microsoft.com/office/officeart/2005/8/layout/equation2"/>
    <dgm:cxn modelId="{BA3FB8F3-85A7-4B14-9DF0-4DA382810576}" type="presParOf" srcId="{3BA4D8F8-1AC7-4377-B521-90E4EAD10D0A}" destId="{6C64A70E-E5AC-4E18-B9BC-407C067D7B85}" srcOrd="2" destOrd="0" presId="urn:microsoft.com/office/officeart/2005/8/layout/equation2"/>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BACB0501-DCDD-4DB6-8CCF-BE5D0ABFF00A}">
      <dsp:nvSpPr>
        <dsp:cNvPr id="0" name=""/>
        <dsp:cNvSpPr/>
      </dsp:nvSpPr>
      <dsp:spPr>
        <a:xfrm>
          <a:off x="0" y="1680545"/>
          <a:ext cx="8208912" cy="2240726"/>
        </a:xfrm>
        <a:prstGeom prst="notchedRightArrow">
          <a:avLst/>
        </a:prstGeom>
        <a:gradFill rotWithShape="0">
          <a:gsLst>
            <a:gs pos="0">
              <a:schemeClr val="accent5">
                <a:tint val="40000"/>
                <a:hueOff val="0"/>
                <a:satOff val="0"/>
                <a:lumOff val="0"/>
                <a:alphaOff val="0"/>
                <a:satMod val="103000"/>
                <a:lumMod val="102000"/>
                <a:tint val="94000"/>
              </a:schemeClr>
            </a:gs>
            <a:gs pos="50000">
              <a:schemeClr val="accent5">
                <a:tint val="40000"/>
                <a:hueOff val="0"/>
                <a:satOff val="0"/>
                <a:lumOff val="0"/>
                <a:alphaOff val="0"/>
                <a:satMod val="110000"/>
                <a:lumMod val="100000"/>
                <a:shade val="100000"/>
              </a:schemeClr>
            </a:gs>
            <a:gs pos="100000">
              <a:schemeClr val="accent5">
                <a:tint val="40000"/>
                <a:hueOff val="0"/>
                <a:satOff val="0"/>
                <a:lumOff val="0"/>
                <a:alphaOff val="0"/>
                <a:lumMod val="99000"/>
                <a:satMod val="120000"/>
                <a:shade val="78000"/>
              </a:schemeClr>
            </a:gs>
          </a:gsLst>
          <a:lin ang="5400000" scaled="0"/>
        </a:gradFill>
        <a:ln>
          <a:noFill/>
        </a:ln>
        <a:effectLst/>
        <a:scene3d>
          <a:camera prst="orthographicFront"/>
          <a:lightRig rig="threePt" dir="t">
            <a:rot lat="0" lon="0" rev="7500000"/>
          </a:lightRig>
        </a:scene3d>
        <a:sp3d z="-152400" extrusionH="63500" prstMaterial="matte">
          <a:bevelT w="144450" h="6350" prst="relaxedInset"/>
          <a:contourClr>
            <a:schemeClr val="bg1"/>
          </a:contourClr>
        </a:sp3d>
      </dsp:spPr>
      <dsp:style>
        <a:lnRef idx="0">
          <a:scrgbClr r="0" g="0" b="0"/>
        </a:lnRef>
        <a:fillRef idx="3">
          <a:scrgbClr r="0" g="0" b="0"/>
        </a:fillRef>
        <a:effectRef idx="0">
          <a:scrgbClr r="0" g="0" b="0"/>
        </a:effectRef>
        <a:fontRef idx="minor"/>
      </dsp:style>
    </dsp:sp>
    <dsp:sp modelId="{42FB7CF1-448C-432D-97D8-FB30CAE57F9B}">
      <dsp:nvSpPr>
        <dsp:cNvPr id="0" name=""/>
        <dsp:cNvSpPr/>
      </dsp:nvSpPr>
      <dsp:spPr>
        <a:xfrm>
          <a:off x="3697" y="0"/>
          <a:ext cx="1778463" cy="2240726"/>
        </a:xfrm>
        <a:prstGeom prst="rect">
          <a:avLst/>
        </a:prstGeom>
        <a:solidFill>
          <a:srgbClr val="91D3E7"/>
        </a:solidFill>
        <a:ln>
          <a:solidFill>
            <a:srgbClr val="91D3E7"/>
          </a:solid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lvl="0" algn="l" defTabSz="977900">
            <a:lnSpc>
              <a:spcPct val="90000"/>
            </a:lnSpc>
            <a:spcBef>
              <a:spcPct val="0"/>
            </a:spcBef>
            <a:spcAft>
              <a:spcPct val="35000"/>
            </a:spcAft>
          </a:pPr>
          <a:r>
            <a:rPr lang="en-US" altLang="zh-TW"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 </a:t>
          </a:r>
          <a:r>
            <a:rPr lang="zh-TW" altLang="en-US"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校庫定位</a:t>
          </a:r>
          <a:endParaRPr lang="zh-TW" altLang="en-US" sz="2200" b="1" kern="1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3697" y="0"/>
        <a:ext cx="1778463" cy="2240726"/>
      </dsp:txXfrm>
    </dsp:sp>
    <dsp:sp modelId="{7DE2F06B-259A-45C5-AA10-4CEAD33991C1}">
      <dsp:nvSpPr>
        <dsp:cNvPr id="0" name=""/>
        <dsp:cNvSpPr/>
      </dsp:nvSpPr>
      <dsp:spPr>
        <a:xfrm>
          <a:off x="612838" y="2520817"/>
          <a:ext cx="560181" cy="560181"/>
        </a:xfrm>
        <a:prstGeom prst="ellipse">
          <a:avLst/>
        </a:prstGeom>
        <a:solidFill>
          <a:srgbClr val="92D050"/>
        </a:soli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7A7CFE78-E75F-4C17-B110-D9E8FC668173}">
      <dsp:nvSpPr>
        <dsp:cNvPr id="0" name=""/>
        <dsp:cNvSpPr/>
      </dsp:nvSpPr>
      <dsp:spPr>
        <a:xfrm>
          <a:off x="1871084" y="3361090"/>
          <a:ext cx="1778463" cy="2240726"/>
        </a:xfrm>
        <a:prstGeom prst="rect">
          <a:avLst/>
        </a:prstGeom>
        <a:solidFill>
          <a:srgbClr val="99CC00"/>
        </a:solidFill>
        <a:ln>
          <a:solidFill>
            <a:srgbClr val="99CC00"/>
          </a:solid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lvl="0" algn="l" defTabSz="977900">
            <a:lnSpc>
              <a:spcPct val="90000"/>
            </a:lnSpc>
            <a:spcBef>
              <a:spcPct val="0"/>
            </a:spcBef>
            <a:spcAft>
              <a:spcPct val="35000"/>
            </a:spcAft>
          </a:pPr>
          <a:r>
            <a:rPr lang="en-US" altLang="zh-TW" sz="2200" b="1" kern="120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zh-TW" altLang="en-US" sz="2200" b="1" kern="120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本期作業時程</a:t>
          </a:r>
          <a:endParaRPr lang="zh-TW" altLang="en-US" sz="2200" b="1" kern="1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1871084" y="3361090"/>
        <a:ext cx="1778463" cy="2240726"/>
      </dsp:txXfrm>
    </dsp:sp>
    <dsp:sp modelId="{717ACF12-4AF8-4466-9CB7-5CDE2AE3F9C6}">
      <dsp:nvSpPr>
        <dsp:cNvPr id="0" name=""/>
        <dsp:cNvSpPr/>
      </dsp:nvSpPr>
      <dsp:spPr>
        <a:xfrm>
          <a:off x="2480225" y="2520817"/>
          <a:ext cx="560181" cy="560181"/>
        </a:xfrm>
        <a:prstGeom prst="ellipse">
          <a:avLst/>
        </a:prstGeom>
        <a:solidFill>
          <a:srgbClr val="0033CC"/>
        </a:soli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0361BF21-19F0-4814-9B46-D9CC662015CD}">
      <dsp:nvSpPr>
        <dsp:cNvPr id="0" name=""/>
        <dsp:cNvSpPr/>
      </dsp:nvSpPr>
      <dsp:spPr>
        <a:xfrm>
          <a:off x="3738471" y="0"/>
          <a:ext cx="1778463" cy="2240726"/>
        </a:xfrm>
        <a:prstGeom prst="rect">
          <a:avLst/>
        </a:prstGeom>
        <a:solidFill>
          <a:srgbClr val="BD9E61"/>
        </a:solidFill>
        <a:ln>
          <a:solidFill>
            <a:srgbClr val="BD9E61"/>
          </a:solid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lvl="0" algn="l" defTabSz="977900">
            <a:lnSpc>
              <a:spcPct val="90000"/>
            </a:lnSpc>
            <a:spcBef>
              <a:spcPct val="0"/>
            </a:spcBef>
            <a:spcAft>
              <a:spcPct val="35000"/>
            </a:spcAft>
          </a:pPr>
          <a:r>
            <a:rPr lang="en-US" altLang="zh-TW"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本期填報表冊與注意事項</a:t>
          </a:r>
          <a:endParaRPr lang="zh-TW" altLang="en-US" sz="2200" b="1" kern="1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3738471" y="0"/>
        <a:ext cx="1778463" cy="2240726"/>
      </dsp:txXfrm>
    </dsp:sp>
    <dsp:sp modelId="{203D8C9C-0020-4F45-A777-E850212354CD}">
      <dsp:nvSpPr>
        <dsp:cNvPr id="0" name=""/>
        <dsp:cNvSpPr/>
      </dsp:nvSpPr>
      <dsp:spPr>
        <a:xfrm>
          <a:off x="4347613" y="2520817"/>
          <a:ext cx="560181" cy="560181"/>
        </a:xfrm>
        <a:prstGeom prst="ellipse">
          <a:avLst/>
        </a:prstGeom>
        <a:solidFill>
          <a:srgbClr val="7030A0"/>
        </a:soli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 modelId="{0A5CC04A-1A88-42F1-A41C-6913FA007E10}">
      <dsp:nvSpPr>
        <dsp:cNvPr id="0" name=""/>
        <dsp:cNvSpPr/>
      </dsp:nvSpPr>
      <dsp:spPr>
        <a:xfrm>
          <a:off x="5605859" y="3361090"/>
          <a:ext cx="1778463" cy="2240726"/>
        </a:xfrm>
        <a:prstGeom prst="rect">
          <a:avLst/>
        </a:prstGeom>
        <a:solidFill>
          <a:schemeClr val="accent4">
            <a:lumMod val="40000"/>
            <a:lumOff val="60000"/>
          </a:schemeClr>
        </a:solidFill>
        <a:ln>
          <a:solidFill>
            <a:schemeClr val="accent4">
              <a:lumMod val="40000"/>
              <a:lumOff val="60000"/>
            </a:schemeClr>
          </a:solidFill>
        </a:ln>
        <a:effectLst/>
      </dsp:spPr>
      <dsp:style>
        <a:lnRef idx="0">
          <a:scrgbClr r="0" g="0" b="0"/>
        </a:lnRef>
        <a:fillRef idx="0">
          <a:scrgbClr r="0" g="0" b="0"/>
        </a:fillRef>
        <a:effectRef idx="0">
          <a:scrgbClr r="0" g="0" b="0"/>
        </a:effectRef>
        <a:fontRef idx="minor"/>
      </dsp:style>
      <dsp:txBody>
        <a:bodyPr spcFirstLastPara="0" vert="horz" wrap="square" lIns="156464" tIns="156464" rIns="156464" bIns="156464" numCol="1" spcCol="1270" anchor="ctr" anchorCtr="0">
          <a:noAutofit/>
        </a:bodyPr>
        <a:lstStyle/>
        <a:p>
          <a:pPr lvl="0" algn="l" defTabSz="977900">
            <a:lnSpc>
              <a:spcPct val="90000"/>
            </a:lnSpc>
            <a:spcBef>
              <a:spcPct val="0"/>
            </a:spcBef>
            <a:spcAft>
              <a:spcPct val="35000"/>
            </a:spcAft>
          </a:pPr>
          <a:r>
            <a:rPr lang="en-US" altLang="zh-TW"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zh-TW" altLang="en-US" sz="2200" b="1" kern="1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下期表冊異動預告</a:t>
          </a:r>
          <a:endParaRPr lang="zh-TW" altLang="en-US" sz="2200" b="1" kern="1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5605859" y="3361090"/>
        <a:ext cx="1778463" cy="2240726"/>
      </dsp:txXfrm>
    </dsp:sp>
    <dsp:sp modelId="{393AA68C-36D2-4036-9A8C-A766D279B843}">
      <dsp:nvSpPr>
        <dsp:cNvPr id="0" name=""/>
        <dsp:cNvSpPr/>
      </dsp:nvSpPr>
      <dsp:spPr>
        <a:xfrm>
          <a:off x="6215000" y="2520817"/>
          <a:ext cx="560181" cy="560181"/>
        </a:xfrm>
        <a:prstGeom prst="ellipse">
          <a:avLst/>
        </a:prstGeom>
        <a:solidFill>
          <a:schemeClr val="bg2">
            <a:lumMod val="60000"/>
            <a:lumOff val="40000"/>
          </a:schemeClr>
        </a:solidFill>
        <a:ln>
          <a:no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9A53445D-5033-4A04-95B9-6B3422DDC0F3}">
      <dsp:nvSpPr>
        <dsp:cNvPr id="0" name=""/>
        <dsp:cNvSpPr/>
      </dsp:nvSpPr>
      <dsp:spPr>
        <a:xfrm>
          <a:off x="877612" y="626"/>
          <a:ext cx="2327722" cy="1431422"/>
        </a:xfrm>
        <a:prstGeom prst="ellipse">
          <a:avLst/>
        </a:prstGeom>
        <a:solidFill>
          <a:schemeClr val="accent2">
            <a:lumMod val="40000"/>
            <a:lumOff val="60000"/>
          </a:schemeClr>
        </a:solidFill>
        <a:ln>
          <a:solidFill>
            <a:schemeClr val="tx1">
              <a:lumMod val="20000"/>
              <a:lumOff val="80000"/>
            </a:schemeClr>
          </a:solid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9</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30</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 </a:t>
          </a:r>
          <a:endPar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sp:txBody>
      <dsp:txXfrm>
        <a:off x="1218499" y="210253"/>
        <a:ext cx="1645948" cy="1012168"/>
      </dsp:txXfrm>
    </dsp:sp>
    <dsp:sp modelId="{42FC89D2-6155-4BD0-A493-51F0CD350C5F}">
      <dsp:nvSpPr>
        <dsp:cNvPr id="0" name=""/>
        <dsp:cNvSpPr/>
      </dsp:nvSpPr>
      <dsp:spPr>
        <a:xfrm>
          <a:off x="1707231" y="1525637"/>
          <a:ext cx="668485" cy="668485"/>
        </a:xfrm>
        <a:prstGeom prst="mathPlus">
          <a:avLst/>
        </a:prstGeom>
        <a:solidFill>
          <a:schemeClr val="bg1">
            <a:lumMod val="50000"/>
          </a:schemeClr>
        </a:solidFill>
        <a:ln>
          <a:solidFill>
            <a:schemeClr val="bg1">
              <a:lumMod val="50000"/>
            </a:schemeClr>
          </a:solid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1778000">
            <a:lnSpc>
              <a:spcPct val="90000"/>
            </a:lnSpc>
            <a:spcBef>
              <a:spcPct val="0"/>
            </a:spcBef>
            <a:spcAft>
              <a:spcPct val="35000"/>
            </a:spcAft>
          </a:pPr>
          <a:endParaRPr lang="zh-TW" altLang="en-US" sz="4000" kern="120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1795839" y="1781266"/>
        <a:ext cx="491269" cy="157227"/>
      </dsp:txXfrm>
    </dsp:sp>
    <dsp:sp modelId="{E759F6CF-8222-4D53-B399-09AAF02A305C}">
      <dsp:nvSpPr>
        <dsp:cNvPr id="0" name=""/>
        <dsp:cNvSpPr/>
      </dsp:nvSpPr>
      <dsp:spPr>
        <a:xfrm>
          <a:off x="908529" y="2287710"/>
          <a:ext cx="2265887" cy="1607741"/>
        </a:xfrm>
        <a:prstGeom prst="ellipse">
          <a:avLst/>
        </a:prstGeom>
        <a:solidFill>
          <a:srgbClr val="5AABCC"/>
        </a:solidFill>
        <a:ln>
          <a:solidFill>
            <a:srgbClr val="DDDDDD"/>
          </a:solid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10</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31</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a:t>
          </a:r>
          <a:endParaRPr lang="zh-TW" altLang="en-US" sz="4000" b="1" kern="1200"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sp:txBody>
      <dsp:txXfrm>
        <a:off x="1240360" y="2523158"/>
        <a:ext cx="1602225" cy="1136845"/>
      </dsp:txXfrm>
    </dsp:sp>
    <dsp:sp modelId="{36D16BFF-DED8-45E0-97F4-9363AA87AF03}">
      <dsp:nvSpPr>
        <dsp:cNvPr id="0" name=""/>
        <dsp:cNvSpPr/>
      </dsp:nvSpPr>
      <dsp:spPr>
        <a:xfrm>
          <a:off x="3414223" y="1733662"/>
          <a:ext cx="442844" cy="428752"/>
        </a:xfrm>
        <a:prstGeom prst="rightArrow">
          <a:avLst>
            <a:gd name="adj1" fmla="val 60000"/>
            <a:gd name="adj2" fmla="val 50000"/>
          </a:avLst>
        </a:prstGeom>
        <a:solidFill>
          <a:srgbClr val="C1D1D3"/>
        </a:solidFill>
        <a:ln>
          <a:solidFill>
            <a:srgbClr val="C1D1D3"/>
          </a:solidFill>
        </a:ln>
        <a:effectLst/>
        <a:scene3d>
          <a:camera prst="orthographicFront"/>
          <a:lightRig rig="threePt" dir="t">
            <a:rot lat="0" lon="0" rev="7500000"/>
          </a:lightRig>
        </a:scene3d>
        <a:sp3d z="-70000" extrusionH="63500" prstMaterial="matte">
          <a:bevelT w="25400" h="6350" prst="relaxedInset"/>
          <a:contourClr>
            <a:schemeClr val="bg1"/>
          </a:contourClr>
        </a:sp3d>
      </dsp:spPr>
      <dsp:style>
        <a:lnRef idx="0">
          <a:scrgbClr r="0" g="0" b="0"/>
        </a:lnRef>
        <a:fillRef idx="1">
          <a:scrgbClr r="0" g="0" b="0"/>
        </a:fillRef>
        <a:effectRef idx="2">
          <a:scrgbClr r="0" g="0" b="0"/>
        </a:effectRef>
        <a:fontRef idx="minor">
          <a:schemeClr val="lt1"/>
        </a:fontRef>
      </dsp:style>
      <dsp:txBody>
        <a:bodyPr spcFirstLastPara="0" vert="horz" wrap="square" lIns="0" tIns="0" rIns="0" bIns="0" numCol="1" spcCol="1270" anchor="ctr" anchorCtr="0">
          <a:noAutofit/>
        </a:bodyPr>
        <a:lstStyle/>
        <a:p>
          <a:pPr lvl="0" algn="ctr" defTabSz="1778000">
            <a:lnSpc>
              <a:spcPct val="90000"/>
            </a:lnSpc>
            <a:spcBef>
              <a:spcPct val="0"/>
            </a:spcBef>
            <a:spcAft>
              <a:spcPct val="35000"/>
            </a:spcAft>
          </a:pPr>
          <a:endParaRPr lang="zh-TW" altLang="en-US" sz="4000" kern="1200">
            <a:solidFill>
              <a:srgbClr val="000000"/>
            </a:solidFill>
            <a:latin typeface="Arial" panose="020B0604020202020204" pitchFamily="34" charset="0"/>
            <a:ea typeface="微軟正黑體" panose="020B0604030504040204" pitchFamily="34" charset="-120"/>
            <a:cs typeface="Arial" panose="020B0604020202020204" pitchFamily="34" charset="0"/>
          </a:endParaRPr>
        </a:p>
      </dsp:txBody>
      <dsp:txXfrm>
        <a:off x="3414223" y="1819412"/>
        <a:ext cx="314218" cy="257252"/>
      </dsp:txXfrm>
    </dsp:sp>
    <dsp:sp modelId="{6C64A70E-E5AC-4E18-B9BC-407C067D7B85}">
      <dsp:nvSpPr>
        <dsp:cNvPr id="0" name=""/>
        <dsp:cNvSpPr/>
      </dsp:nvSpPr>
      <dsp:spPr>
        <a:xfrm>
          <a:off x="4040890" y="1183810"/>
          <a:ext cx="3464412" cy="1528456"/>
        </a:xfrm>
        <a:prstGeom prst="ellipse">
          <a:avLst/>
        </a:prstGeom>
        <a:solidFill>
          <a:srgbClr val="99CC00"/>
        </a:solidFill>
        <a:ln>
          <a:solidFill>
            <a:srgbClr val="99CC00"/>
          </a:solidFill>
        </a:ln>
        <a:effectLst/>
        <a:scene3d>
          <a:camera prst="orthographicFront"/>
          <a:lightRig rig="threePt" dir="t">
            <a:rot lat="0" lon="0" rev="7500000"/>
          </a:lightRig>
        </a:scene3d>
        <a:sp3d prstMaterial="plastic">
          <a:bevelT w="127000" h="25400" prst="relaxedInset"/>
        </a:sp3d>
      </dsp:spPr>
      <dsp:style>
        <a:lnRef idx="0">
          <a:scrgbClr r="0" g="0" b="0"/>
        </a:lnRef>
        <a:fillRef idx="3">
          <a:scrgbClr r="0" g="0" b="0"/>
        </a:fillRef>
        <a:effectRef idx="2">
          <a:scrgbClr r="0" g="0" b="0"/>
        </a:effectRef>
        <a:fontRef idx="minor">
          <a:schemeClr val="lt1"/>
        </a:fontRef>
      </dsp:style>
      <dsp:txBody>
        <a:bodyPr spcFirstLastPara="0" vert="horz" wrap="square" lIns="50800" tIns="50800" rIns="50800" bIns="50800" numCol="1" spcCol="1270" anchor="ctr" anchorCtr="0">
          <a:noAutofit/>
        </a:bodyPr>
        <a:lstStyle/>
        <a:p>
          <a:pPr lvl="0" algn="ctr" defTabSz="1778000">
            <a:lnSpc>
              <a:spcPct val="90000"/>
            </a:lnSpc>
            <a:spcBef>
              <a:spcPct val="0"/>
            </a:spcBef>
            <a:spcAft>
              <a:spcPct val="35000"/>
            </a:spcAft>
          </a:pP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共計</a:t>
          </a:r>
          <a:r>
            <a:rPr lang="en-US" altLang="zh-TW"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61</a:t>
          </a:r>
          <a:r>
            <a:rPr lang="zh-TW" altLang="en-US" sz="4000" b="1" kern="1200"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天</a:t>
          </a:r>
          <a:endParaRPr lang="zh-TW" altLang="en-US" sz="4000" b="1" kern="1200"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dsp:txBody>
      <dsp:txXfrm>
        <a:off x="4548241" y="1407647"/>
        <a:ext cx="2449710" cy="1080782"/>
      </dsp:txXfrm>
    </dsp:sp>
  </dsp:spTree>
</dsp:drawing>
</file>

<file path=ppt/diagrams/layout1.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2.xml><?xml version="1.0" encoding="utf-8"?>
<dgm:layoutDef xmlns:dgm="http://schemas.openxmlformats.org/drawingml/2006/diagram" xmlns:a="http://schemas.openxmlformats.org/drawingml/2006/main" uniqueId="urn:microsoft.com/office/officeart/2005/8/layout/equation2">
  <dgm:title val=""/>
  <dgm:desc val=""/>
  <dgm:catLst>
    <dgm:cat type="relationship" pri="18000"/>
    <dgm:cat type="process" pri="26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param type="linDir" val="fromL"/>
          <dgm:param type="fallback" val="2D"/>
        </dgm:alg>
      </dgm:if>
      <dgm:else name="Name3">
        <dgm:alg type="lin">
          <dgm:param type="linDir" val="fromR"/>
          <dgm:param type="fallback" val="2D"/>
        </dgm:alg>
      </dgm:else>
    </dgm:choose>
    <dgm:shape xmlns:r="http://schemas.openxmlformats.org/officeDocument/2006/relationships" r:blip="">
      <dgm:adjLst/>
    </dgm:shape>
    <dgm:presOf/>
    <dgm:choose name="Name4">
      <dgm:if name="Name5" axis="ch" ptType="node" func="cnt" op="gte" val="3">
        <dgm:constrLst>
          <dgm:constr type="h" for="des" forName="node" refType="w" fact="0.5"/>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ch" forName="lastNode" op="equ" val="65"/>
          <dgm:constr type="primFontSz" for="des" forName="node" op="equ" val="65"/>
          <dgm:constr type="primFontSz" for="des" forName="sibTrans" val="55"/>
          <dgm:constr type="primFontSz" for="des" forName="sibTrans" refType="primFontSz" refFor="des" refForName="node" op="lte" fact="0.8"/>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if>
      <dgm:else name="Name6">
        <dgm:constrLst>
          <dgm:constr type="h" for="des" forName="node" refType="w"/>
          <dgm:constr type="w" for="ch" forName="lastNode" refType="w"/>
          <dgm:constr type="w" for="des" forName="node" refType="h" refFor="des" refForName="node"/>
          <dgm:constr type="w" for="ch" forName="sibTransLast" refType="h" refFor="des" refForName="node" fact="0.6"/>
          <dgm:constr type="h" for="des" forName="sibTrans" refType="h" refFor="des" refForName="node" op="equ" fact="0.58"/>
          <dgm:constr type="w" for="des" forName="sibTrans" refType="h" refFor="des" refForName="sibTrans" op="equ"/>
          <dgm:constr type="primFontSz" for="des" forName="node" val="65"/>
          <dgm:constr type="primFontSz" for="ch" forName="lastNode" refType="primFontSz" refFor="des" refForName="node" op="equ"/>
          <dgm:constr type="primFontSz" for="des" forName="sibTrans" val="55"/>
          <dgm:constr type="primFontSz" for="des" forName="connectorText" refType="primFontSz" refFor="des" refForName="node" op="lte" fact="0.8"/>
          <dgm:constr type="primFontSz" for="des" forName="connectorText" refType="primFontSz" refFor="des" refForName="sibTrans" op="equ"/>
          <dgm:constr type="h" for="des" forName="spacerT" refType="h" refFor="des" refForName="sibTrans" fact="0.14"/>
          <dgm:constr type="h" for="des" forName="spacerB" refType="h" refFor="des" refForName="sibTrans" fact="0.14"/>
        </dgm:constrLst>
      </dgm:else>
    </dgm:choose>
    <dgm:ruleLst/>
    <dgm:choose name="Name7">
      <dgm:if name="Name8" axis="ch" ptType="node" func="cnt" op="gte" val="1">
        <dgm:layoutNode name="vNodes">
          <dgm:alg type="lin">
            <dgm:param type="linDir" val="fromT"/>
            <dgm:param type="fallback" val="2D"/>
          </dgm:alg>
          <dgm:shape xmlns:r="http://schemas.openxmlformats.org/officeDocument/2006/relationships" r:blip="">
            <dgm:adjLst/>
          </dgm:shape>
          <dgm:presOf/>
          <dgm:constrLst/>
          <dgm:ruleLst/>
          <dgm:forEach name="Name9" axis="ch" ptType="node">
            <dgm:choose name="Name10">
              <dgm:if name="Name11" axis="self" func="revPos" op="neq" val="1">
                <dgm:layoutNode name="node">
                  <dgm:varLst>
                    <dgm:bulletEnabled val="1"/>
                  </dgm:varLst>
                  <dgm:alg type="tx">
                    <dgm:param type="txAnchorVertCh" val="mid"/>
                  </dgm:alg>
                  <dgm:shape xmlns:r="http://schemas.openxmlformats.org/officeDocument/2006/relationships" type="ellipse" r:blip="">
                    <dgm:adjLst/>
                  </dgm:shape>
                  <dgm:presOf axis="desOrSelf" ptType="node"/>
                  <dgm:constrLst>
                    <dgm:constr type="tMarg" refType="primFontSz" fact="0.1"/>
                    <dgm:constr type="bMarg" refType="primFontSz" fact="0.1"/>
                    <dgm:constr type="lMarg" refType="primFontSz" fact="0.1"/>
                    <dgm:constr type="rMarg" refType="primFontSz" fact="0.1"/>
                  </dgm:constrLst>
                  <dgm:ruleLst>
                    <dgm:rule type="primFontSz" val="5" fact="NaN" max="NaN"/>
                  </dgm:ruleLst>
                </dgm:layoutNode>
                <dgm:choose name="Name12">
                  <dgm:if name="Name13" axis="self" ptType="node" func="revPos" op="gt" val="2">
                    <dgm:forEach name="sibTransForEach" axis="followSib" ptType="sibTrans" cnt="1">
                      <dgm:layoutNode name="spacerT">
                        <dgm:alg type="sp"/>
                        <dgm:shape xmlns:r="http://schemas.openxmlformats.org/officeDocument/2006/relationships" r:blip="">
                          <dgm:adjLst/>
                        </dgm:shape>
                        <dgm:presOf axis="self"/>
                        <dgm:constrLst/>
                        <dgm:ruleLst/>
                      </dgm:layoutNode>
                      <dgm:layoutNode name="sibTrans">
                        <dgm:alg type="tx"/>
                        <dgm:shape xmlns:r="http://schemas.openxmlformats.org/officeDocument/2006/relationships" type="mathPlus" r:blip="">
                          <dgm:adjLst/>
                        </dgm:shape>
                        <dgm:presOf axis="self"/>
                        <dgm:constrLst>
                          <dgm:constr type="h" refType="w"/>
                          <dgm:constr type="lMarg"/>
                          <dgm:constr type="rMarg"/>
                          <dgm:constr type="tMarg"/>
                          <dgm:constr type="bMarg"/>
                        </dgm:constrLst>
                        <dgm:ruleLst>
                          <dgm:rule type="primFontSz" val="5" fact="NaN" max="NaN"/>
                        </dgm:ruleLst>
                      </dgm:layoutNode>
                      <dgm:layoutNode name="spacerB">
                        <dgm:alg type="sp"/>
                        <dgm:shape xmlns:r="http://schemas.openxmlformats.org/officeDocument/2006/relationships" r:blip="">
                          <dgm:adjLst/>
                        </dgm:shape>
                        <dgm:presOf axis="self"/>
                        <dgm:constrLst/>
                        <dgm:ruleLst/>
                      </dgm:layoutNode>
                    </dgm:forEach>
                  </dgm:if>
                  <dgm:else name="Name14"/>
                </dgm:choose>
              </dgm:if>
              <dgm:else name="Name15"/>
            </dgm:choose>
          </dgm:forEach>
        </dgm:layoutNode>
        <dgm:choose name="Name16">
          <dgm:if name="Name17" axis="ch" ptType="node" func="cnt" op="gt" val="1">
            <dgm:layoutNode name="sibTransLast">
              <dgm:alg type="conn">
                <dgm:param type="begPts" val="auto"/>
                <dgm:param type="endPts" val="auto"/>
                <dgm:param type="srcNode" val="vNodes"/>
                <dgm:param type="dstNode" val="lastNode"/>
              </dgm:alg>
              <dgm:shape xmlns:r="http://schemas.openxmlformats.org/officeDocument/2006/relationships" type="conn" r:blip="">
                <dgm:adjLst/>
              </dgm:shape>
              <dgm:presOf axis="ch" ptType="sibTrans" st="-1" cnt="1"/>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ch desOrSelf" ptType="sibTrans sibTrans" st="-1 1" cnt="1 0"/>
                <dgm:constrLst>
                  <dgm:constr type="lMarg"/>
                  <dgm:constr type="rMarg"/>
                  <dgm:constr type="tMarg"/>
                  <dgm:constr type="bMarg"/>
                </dgm:constrLst>
                <dgm:ruleLst>
                  <dgm:rule type="primFontSz" val="5" fact="NaN" max="NaN"/>
                </dgm:ruleLst>
              </dgm:layoutNode>
            </dgm:layoutNode>
          </dgm:if>
          <dgm:else name="Name18"/>
        </dgm:choose>
        <dgm:layoutNode name="lastNode">
          <dgm:varLst>
            <dgm:bulletEnabled val="1"/>
          </dgm:varLst>
          <dgm:alg type="tx">
            <dgm:param type="txAnchorVertCh" val="mid"/>
          </dgm:alg>
          <dgm:shape xmlns:r="http://schemas.openxmlformats.org/officeDocument/2006/relationships" type="ellipse" r:blip="">
            <dgm:adjLst/>
          </dgm:shape>
          <dgm:presOf axis="ch desOrSelf" ptType="node node" st="-1 1" cnt="1 0"/>
          <dgm:constrLst>
            <dgm:constr type="h" refType="w"/>
            <dgm:constr type="tMarg" refType="primFontSz" fact="0.1"/>
            <dgm:constr type="bMarg" refType="primFontSz" fact="0.1"/>
            <dgm:constr type="lMarg" refType="primFontSz" fact="0.1"/>
            <dgm:constr type="rMarg" refType="primFontSz" fact="0.1"/>
          </dgm:constrLst>
          <dgm:ruleLst>
            <dgm:rule type="primFontSz" val="5" fact="NaN" max="NaN"/>
          </dgm:ruleLst>
        </dgm:layoutNode>
      </dgm:if>
      <dgm:else name="Name19"/>
    </dgm:choose>
  </dgm:layoutNode>
</dgm:layoutDef>
</file>

<file path=ppt/diagrams/quickStyle1.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3d2">
  <dgm:title val=""/>
  <dgm:desc val=""/>
  <dgm:catLst>
    <dgm:cat type="3D" pri="11200"/>
  </dgm:catLst>
  <dgm:scene3d>
    <a:camera prst="orthographicFront"/>
    <a:lightRig rig="threePt" dir="t"/>
  </dgm:scene3d>
  <dgm:styleLbl name="node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lnNode1">
    <dgm:scene3d>
      <a:camera prst="orthographicFront"/>
      <a:lightRig rig="threePt" dir="t">
        <a:rot lat="0" lon="0" rev="7500000"/>
      </a:lightRig>
    </dgm:scene3d>
    <dgm:sp3d prstMaterial="plastic">
      <a:bevelT w="127000" h="25400" prst="relaxedInset"/>
    </dgm:sp3d>
    <dgm:txPr/>
    <dgm:style>
      <a:lnRef idx="1">
        <a:scrgbClr r="0" g="0" b="0"/>
      </a:lnRef>
      <a:fillRef idx="3">
        <a:scrgbClr r="0" g="0" b="0"/>
      </a:fillRef>
      <a:effectRef idx="2">
        <a:scrgbClr r="0" g="0" b="0"/>
      </a:effectRef>
      <a:fontRef idx="minor">
        <a:schemeClr val="lt1"/>
      </a:fontRef>
    </dgm:style>
  </dgm:styleLbl>
  <dgm:styleLbl name="venn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tx1"/>
      </a:fontRef>
    </dgm:style>
  </dgm:styleLbl>
  <dgm:styleLbl name="aling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node4">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fgImgPlace1">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dgm:style>
  </dgm:styleLbl>
  <dgm:styleLbl name="alignImgPlace1">
    <dgm:scene3d>
      <a:camera prst="orthographicFront"/>
      <a:lightRig rig="threePt" dir="t">
        <a:rot lat="0" lon="0" rev="7500000"/>
      </a:lightRig>
    </dgm:scene3d>
    <dgm:sp3d z="2540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bgImgPlace1">
    <dgm:scene3d>
      <a:camera prst="orthographicFront"/>
      <a:lightRig rig="threePt" dir="t">
        <a:rot lat="0" lon="0" rev="7500000"/>
      </a:lightRig>
    </dgm:scene3d>
    <dgm:sp3d z="-152400" extrusionH="63500" contourW="12700" prstMaterial="matte">
      <a:contourClr>
        <a:schemeClr val="lt1"/>
      </a:contourClr>
    </dgm:sp3d>
    <dgm:txPr/>
    <dgm:style>
      <a:lnRef idx="0">
        <a:scrgbClr r="0" g="0" b="0"/>
      </a:lnRef>
      <a:fillRef idx="1">
        <a:scrgbClr r="0" g="0" b="0"/>
      </a:fillRef>
      <a:effectRef idx="0">
        <a:scrgbClr r="0" g="0" b="0"/>
      </a:effectRef>
      <a:fontRef idx="minor"/>
    </dgm:style>
  </dgm:styleLbl>
  <dgm:styleLbl name="sibTrans2D1">
    <dgm:scene3d>
      <a:camera prst="orthographicFront"/>
      <a:lightRig rig="threePt" dir="t">
        <a:rot lat="0" lon="0" rev="7500000"/>
      </a:lightRig>
    </dgm:scene3d>
    <dgm:sp3d z="-700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f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bgSibTrans2D1">
    <dgm:scene3d>
      <a:camera prst="orthographicFront"/>
      <a:lightRig rig="threePt" dir="t">
        <a:rot lat="0" lon="0" rev="7500000"/>
      </a:lightRig>
    </dgm:scene3d>
    <dgm:sp3d z="-152400" extrusionH="63500" prstMaterial="matte">
      <a:bevelT w="25400" h="63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sibTrans1D1">
    <dgm:scene3d>
      <a:camera prst="orthographicFront"/>
      <a:lightRig rig="threePt" dir="t">
        <a:rot lat="0" lon="0" rev="7500000"/>
      </a:lightRig>
    </dgm:scene3d>
    <dgm:sp3d z="-40000" prstMaterial="matte"/>
    <dgm:txPr/>
    <dgm:style>
      <a:lnRef idx="1">
        <a:scrgbClr r="0" g="0" b="0"/>
      </a:lnRef>
      <a:fillRef idx="0">
        <a:scrgbClr r="0" g="0" b="0"/>
      </a:fillRef>
      <a:effectRef idx="0">
        <a:scrgbClr r="0" g="0" b="0"/>
      </a:effectRef>
      <a:fontRef idx="minor"/>
    </dgm:style>
  </dgm:styleLbl>
  <dgm:styleLbl name="callout">
    <dgm:scene3d>
      <a:camera prst="orthographicFront"/>
      <a:lightRig rig="threePt" dir="t">
        <a:rot lat="0" lon="0" rev="7500000"/>
      </a:lightRig>
    </dgm:scene3d>
    <dgm:sp3d z="127000" prstMaterial="matte"/>
    <dgm:txPr/>
    <dgm:style>
      <a:lnRef idx="2">
        <a:scrgbClr r="0" g="0" b="0"/>
      </a:lnRef>
      <a:fillRef idx="1">
        <a:scrgbClr r="0" g="0" b="0"/>
      </a:fillRef>
      <a:effectRef idx="0">
        <a:scrgbClr r="0" g="0" b="0"/>
      </a:effectRef>
      <a:fontRef idx="minor"/>
    </dgm:style>
  </dgm:styleLbl>
  <dgm:styleLbl name="asst0">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1">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2">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asst3">
    <dgm:scene3d>
      <a:camera prst="orthographicFront"/>
      <a:lightRig rig="threePt" dir="t">
        <a:rot lat="0" lon="0" rev="7500000"/>
      </a:lightRig>
    </dgm:scene3d>
    <dgm:sp3d prstMaterial="plastic">
      <a:bevelT w="127000" h="25400" prst="relaxedInset"/>
    </dgm:sp3d>
    <dgm:txPr/>
    <dgm:style>
      <a:lnRef idx="0">
        <a:scrgbClr r="0" g="0" b="0"/>
      </a:lnRef>
      <a:fillRef idx="3">
        <a:scrgbClr r="0" g="0" b="0"/>
      </a:fillRef>
      <a:effectRef idx="2">
        <a:scrgbClr r="0" g="0" b="0"/>
      </a:effectRef>
      <a:fontRef idx="minor">
        <a:schemeClr val="lt1"/>
      </a:fontRef>
    </dgm:style>
  </dgm:styleLbl>
  <dgm:styleLbl name="parChTrans2D1">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parChTrans2D2">
    <dgm:scene3d>
      <a:camera prst="orthographicFront"/>
      <a:lightRig rig="threePt" dir="t">
        <a:rot lat="0" lon="0" rev="7500000"/>
      </a:lightRig>
    </dgm:scene3d>
    <dgm:sp3d extrusionH="63500" prstMaterial="matte">
      <a:bevelT w="50800" h="19050" prst="relaxedInset"/>
      <a:contourClr>
        <a:schemeClr val="bg1"/>
      </a:contourClr>
    </dgm:sp3d>
    <dgm:txPr/>
    <dgm:style>
      <a:lnRef idx="0">
        <a:scrgbClr r="0" g="0" b="0"/>
      </a:lnRef>
      <a:fillRef idx="1">
        <a:scrgbClr r="0" g="0" b="0"/>
      </a:fillRef>
      <a:effectRef idx="0">
        <a:scrgbClr r="0" g="0" b="0"/>
      </a:effectRef>
      <a:fontRef idx="minor">
        <a:schemeClr val="lt1"/>
      </a:fontRef>
    </dgm:style>
  </dgm:styleLbl>
  <dgm:styleLbl name="parChTrans2D3">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2D4">
    <dgm:scene3d>
      <a:camera prst="orthographicFront"/>
      <a:lightRig rig="threePt" dir="t">
        <a:rot lat="0" lon="0" rev="7500000"/>
      </a:lightRig>
    </dgm:scene3d>
    <dgm:sp3d z="60000" prstMaterial="flat">
      <a:bevelT w="120900" h="88900"/>
    </dgm:sp3d>
    <dgm:txPr/>
    <dgm:style>
      <a:lnRef idx="0">
        <a:scrgbClr r="0" g="0" b="0"/>
      </a:lnRef>
      <a:fillRef idx="3">
        <a:scrgbClr r="0" g="0" b="0"/>
      </a:fillRef>
      <a:effectRef idx="1">
        <a:scrgbClr r="0" g="0" b="0"/>
      </a:effectRef>
      <a:fontRef idx="minor">
        <a:schemeClr val="lt1"/>
      </a:fontRef>
    </dgm:style>
  </dgm:styleLbl>
  <dgm:styleLbl name="parChTrans1D1">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a:rot lat="0" lon="0" rev="7500000"/>
      </a:lightRig>
    </dgm:scene3d>
    <dgm:sp3d z="-40000" prstMaterial="matte"/>
    <dgm:txPr/>
    <dgm:style>
      <a:lnRef idx="2">
        <a:scrgbClr r="0" g="0" b="0"/>
      </a:lnRef>
      <a:fillRef idx="0">
        <a:scrgbClr r="0" g="0" b="0"/>
      </a:fillRef>
      <a:effectRef idx="0">
        <a:scrgbClr r="0" g="0" b="0"/>
      </a:effectRef>
      <a:fontRef idx="minor"/>
    </dgm:style>
  </dgm:styleLbl>
  <dgm:styleLbl name="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conFgAcc1">
    <dgm:scene3d>
      <a:camera prst="orthographicFront"/>
      <a:lightRig rig="threePt" dir="t">
        <a:rot lat="0" lon="0" rev="7500000"/>
      </a:lightRig>
    </dgm:scene3d>
    <dgm:sp3d z="152400" extrusionH="63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alignAcc1">
    <dgm:scene3d>
      <a:camera prst="orthographicFront"/>
      <a:lightRig rig="threePt" dir="t">
        <a:rot lat="0" lon="0" rev="7500000"/>
      </a:lightRig>
    </dgm:scene3d>
    <dgm:sp3d extrusionH="190500" prstMaterial="dkEdge">
      <a:bevelT w="135400" h="16350" prst="relaxedInset"/>
      <a:contourClr>
        <a:schemeClr val="bg1"/>
      </a:contourClr>
    </dgm:sp3d>
    <dgm:txPr/>
    <dgm:style>
      <a:lnRef idx="1">
        <a:scrgbClr r="0" g="0" b="0"/>
      </a:lnRef>
      <a:fillRef idx="1">
        <a:scrgbClr r="0" g="0" b="0"/>
      </a:fillRef>
      <a:effectRef idx="2">
        <a:scrgbClr r="0" g="0" b="0"/>
      </a:effectRef>
      <a:fontRef idx="minor"/>
    </dgm:style>
  </dgm:styleLbl>
  <dgm:styleLbl name="trAlignAcc1">
    <dgm:scene3d>
      <a:camera prst="orthographicFront"/>
      <a:lightRig rig="threePt" dir="t">
        <a:rot lat="0" lon="0" rev="7500000"/>
      </a:lightRig>
    </dgm:scene3d>
    <dgm:sp3d prstMaterial="plastic">
      <a:bevelT w="127000" h="35400"/>
    </dgm:sp3d>
    <dgm:txPr/>
    <dgm:style>
      <a:lnRef idx="1">
        <a:scrgbClr r="0" g="0" b="0"/>
      </a:lnRef>
      <a:fillRef idx="1">
        <a:scrgbClr r="0" g="0" b="0"/>
      </a:fillRef>
      <a:effectRef idx="2">
        <a:scrgbClr r="0" g="0" b="0"/>
      </a:effectRef>
      <a:fontRef idx="minor">
        <a:schemeClr val="lt1"/>
      </a:fontRef>
    </dgm:style>
  </dgm:styleLbl>
  <dgm:styleLbl name="bgAcc1">
    <dgm:scene3d>
      <a:camera prst="orthographicFront"/>
      <a:lightRig rig="threePt" dir="t">
        <a:rot lat="0" lon="0" rev="7500000"/>
      </a:lightRig>
    </dgm:scene3d>
    <dgm:sp3d z="-152400" extrusionH="63500" prstMaterial="dkEdge">
      <a:bevelT w="124450" h="16350" prst="relaxedInset"/>
      <a:contourClr>
        <a:schemeClr val="bg1"/>
      </a:contourClr>
    </dgm:sp3d>
    <dgm:txPr/>
    <dgm:style>
      <a:lnRef idx="1">
        <a:scrgbClr r="0" g="0" b="0"/>
      </a:lnRef>
      <a:fillRef idx="1">
        <a:scrgbClr r="0" g="0" b="0"/>
      </a:fillRef>
      <a:effectRef idx="0">
        <a:scrgbClr r="0" g="0" b="0"/>
      </a:effectRef>
      <a:fontRef idx="minor"/>
    </dgm:style>
  </dgm:styleLbl>
  <dgm:styleLbl name="solidFgAcc1">
    <dgm:scene3d>
      <a:camera prst="orthographicFront"/>
      <a:lightRig rig="threePt" dir="t">
        <a:rot lat="0" lon="0" rev="7500000"/>
      </a:lightRig>
    </dgm:scene3d>
    <dgm:sp3d z="152400" extrusionH="63500" prstMaterial="dkEdge">
      <a:bevelT w="120800" h="19050" prst="relaxedInset"/>
      <a:contourClr>
        <a:schemeClr val="bg1"/>
      </a:contourClr>
    </dgm:sp3d>
    <dgm:txPr/>
    <dgm:style>
      <a:lnRef idx="1">
        <a:scrgbClr r="0" g="0" b="0"/>
      </a:lnRef>
      <a:fillRef idx="1">
        <a:scrgbClr r="0" g="0" b="0"/>
      </a:fillRef>
      <a:effectRef idx="2">
        <a:scrgbClr r="0" g="0" b="0"/>
      </a:effectRef>
      <a:fontRef idx="minor"/>
    </dgm:style>
  </dgm:styleLbl>
  <dgm:styleLbl name="solidAlignAcc1">
    <dgm:scene3d>
      <a:camera prst="orthographicFront"/>
      <a:lightRig rig="threePt" dir="t">
        <a:rot lat="0" lon="0" rev="7500000"/>
      </a:lightRig>
    </dgm:scene3d>
    <dgm:sp3d extrusionH="190500" prstMaterial="dkEdge">
      <a:bevelT w="120650" h="38100" prst="relaxedInset"/>
      <a:contourClr>
        <a:schemeClr val="bg1"/>
      </a:contourClr>
    </dgm:sp3d>
    <dgm:txPr/>
    <dgm:style>
      <a:lnRef idx="1">
        <a:scrgbClr r="0" g="0" b="0"/>
      </a:lnRef>
      <a:fillRef idx="1">
        <a:scrgbClr r="0" g="0" b="0"/>
      </a:fillRef>
      <a:effectRef idx="2">
        <a:scrgbClr r="0" g="0" b="0"/>
      </a:effectRef>
      <a:fontRef idx="minor"/>
    </dgm:style>
  </dgm:styleLbl>
  <dgm:styleLbl name="solidBgAcc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0">
        <a:scrgbClr r="0" g="0" b="0"/>
      </a:effectRef>
      <a:fontRef idx="minor"/>
    </dgm:style>
  </dgm:styleLbl>
  <dgm:styleLbl name="fgAccFollowNode1">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0">
        <a:scrgbClr r="0" g="0" b="0"/>
      </a:effectRef>
      <a:fontRef idx="minor"/>
    </dgm:style>
  </dgm:styleLbl>
  <dgm:styleLbl name="alignAccFollowNode1">
    <dgm:scene3d>
      <a:camera prst="orthographicFront"/>
      <a:lightRig rig="threePt" dir="t">
        <a:rot lat="0" lon="0" rev="7500000"/>
      </a:lightRig>
    </dgm:scene3d>
    <dgm:sp3d extrusionH="190500" prstMaterial="dkEdge">
      <a:bevelT w="120650" h="38100" prst="relaxedInset"/>
      <a:bevelB w="120650" h="57150" prst="relaxedInset"/>
      <a:contourClr>
        <a:schemeClr val="bg1"/>
      </a:contourClr>
    </dgm:sp3d>
    <dgm:txPr/>
    <dgm:style>
      <a:lnRef idx="1">
        <a:scrgbClr r="0" g="0" b="0"/>
      </a:lnRef>
      <a:fillRef idx="1">
        <a:scrgbClr r="0" g="0" b="0"/>
      </a:fillRef>
      <a:effectRef idx="2">
        <a:scrgbClr r="0" g="0" b="0"/>
      </a:effectRef>
      <a:fontRef idx="minor"/>
    </dgm:style>
  </dgm:styleLbl>
  <dgm:styleLbl name="bgAccFollowNode1">
    <dgm:scene3d>
      <a:camera prst="orthographicFront"/>
      <a:lightRig rig="threePt" dir="t">
        <a:rot lat="0" lon="0" rev="7500000"/>
      </a:lightRig>
    </dgm:scene3d>
    <dgm:sp3d z="-152400" extrusionH="63500" prstMaterial="dkEdge">
      <a:bevelT w="144450" h="36350" prst="relaxedInset"/>
      <a:contourClr>
        <a:schemeClr val="bg1"/>
      </a:contourClr>
    </dgm:sp3d>
    <dgm:txPr/>
    <dgm:style>
      <a:lnRef idx="1">
        <a:scrgbClr r="0" g="0" b="0"/>
      </a:lnRef>
      <a:fillRef idx="1">
        <a:scrgbClr r="0" g="0" b="0"/>
      </a:fillRef>
      <a:effectRef idx="2">
        <a:scrgbClr r="0" g="0" b="0"/>
      </a:effectRef>
      <a:fontRef idx="minor"/>
    </dgm:style>
  </dgm:styleLbl>
  <dgm:styleLbl name="fgAcc0">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2">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3">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fgAcc4">
    <dgm:scene3d>
      <a:camera prst="orthographicFront"/>
      <a:lightRig rig="threePt" dir="t">
        <a:rot lat="0" lon="0" rev="7500000"/>
      </a:lightRig>
    </dgm:scene3d>
    <dgm:sp3d z="152400" extrusionH="63500" prstMaterial="dkEdge">
      <a:bevelT w="125400" h="36350" prst="relaxedInset"/>
      <a:contourClr>
        <a:schemeClr val="bg1"/>
      </a:contourClr>
    </dgm:sp3d>
    <dgm:txPr/>
    <dgm:style>
      <a:lnRef idx="1">
        <a:scrgbClr r="0" g="0" b="0"/>
      </a:lnRef>
      <a:fillRef idx="1">
        <a:scrgbClr r="0" g="0" b="0"/>
      </a:fillRef>
      <a:effectRef idx="2">
        <a:scrgbClr r="0" g="0" b="0"/>
      </a:effectRef>
      <a:fontRef idx="minor"/>
    </dgm:style>
  </dgm:styleLbl>
  <dgm:styleLbl name="bgShp">
    <dgm:scene3d>
      <a:camera prst="orthographicFront"/>
      <a:lightRig rig="threePt" dir="t">
        <a:rot lat="0" lon="0" rev="7500000"/>
      </a:lightRig>
    </dgm:scene3d>
    <dgm:sp3d z="-152400" extrusionH="63500" prstMaterial="matte">
      <a:bevelT w="144450" h="6350" prst="relaxedInset"/>
      <a:contourClr>
        <a:schemeClr val="bg1"/>
      </a:contourClr>
    </dgm:sp3d>
    <dgm:txPr/>
    <dgm:style>
      <a:lnRef idx="0">
        <a:scrgbClr r="0" g="0" b="0"/>
      </a:lnRef>
      <a:fillRef idx="3">
        <a:scrgbClr r="0" g="0" b="0"/>
      </a:fillRef>
      <a:effectRef idx="0">
        <a:scrgbClr r="0" g="0" b="0"/>
      </a:effectRef>
      <a:fontRef idx="minor"/>
    </dgm:style>
  </dgm:styleLbl>
  <dgm:styleLbl name="dkBgShp">
    <dgm:scene3d>
      <a:camera prst="orthographicFront"/>
      <a:lightRig rig="threePt" dir="t">
        <a:rot lat="0" lon="0" rev="7500000"/>
      </a:lightRig>
    </dgm:scene3d>
    <dgm:sp3d prstMaterial="plastic">
      <a:bevelT w="127000" h="25400" prst="relaxedInset"/>
      <a:bevelB w="88900" h="121750" prst="angle"/>
    </dgm:sp3d>
    <dgm:txPr/>
    <dgm:style>
      <a:lnRef idx="0">
        <a:scrgbClr r="0" g="0" b="0"/>
      </a:lnRef>
      <a:fillRef idx="1">
        <a:scrgbClr r="0" g="0" b="0"/>
      </a:fillRef>
      <a:effectRef idx="2">
        <a:scrgbClr r="0" g="0" b="0"/>
      </a:effectRef>
      <a:fontRef idx="minor">
        <a:schemeClr val="lt1"/>
      </a:fontRef>
    </dgm:style>
  </dgm:styleLbl>
  <dgm:styleLbl name="trBgShp">
    <dgm:scene3d>
      <a:camera prst="orthographicFront"/>
      <a:lightRig rig="threePt" dir="t"/>
    </dgm:scene3d>
    <dgm:sp3d z="-152400" prstMaterial="matte"/>
    <dgm:txPr/>
    <dgm:style>
      <a:lnRef idx="0">
        <a:scrgbClr r="0" g="0" b="0"/>
      </a:lnRef>
      <a:fillRef idx="1">
        <a:scrgbClr r="0" g="0" b="0"/>
      </a:fillRef>
      <a:effectRef idx="0">
        <a:scrgbClr r="0" g="0" b="0"/>
      </a:effectRef>
      <a:fontRef idx="minor"/>
    </dgm:style>
  </dgm:styleLbl>
  <dgm:styleLbl name="fgShp">
    <dgm:scene3d>
      <a:camera prst="orthographicFront"/>
      <a:lightRig rig="threePt" dir="t">
        <a:rot lat="0" lon="0" rev="7500000"/>
      </a:lightRig>
    </dgm:scene3d>
    <dgm:sp3d z="152400" extrusionH="63500" prstMaterial="matte">
      <a:bevelT w="50800" h="19050" prst="relaxedInset"/>
      <a:contourClr>
        <a:schemeClr val="bg1"/>
      </a:contourClr>
    </dgm:sp3d>
    <dgm:txPr/>
    <dgm:style>
      <a:lnRef idx="0">
        <a:scrgbClr r="0" g="0" b="0"/>
      </a:lnRef>
      <a:fillRef idx="1">
        <a:scrgbClr r="0" g="0" b="0"/>
      </a:fillRef>
      <a:effectRef idx="2">
        <a:scrgbClr r="0" g="0" b="0"/>
      </a:effectRef>
      <a:fontRef idx="minor">
        <a:schemeClr val="lt1"/>
      </a:fontRef>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1" y="2"/>
            <a:ext cx="2945448" cy="497838"/>
          </a:xfrm>
          <a:prstGeom prst="rect">
            <a:avLst/>
          </a:prstGeom>
        </p:spPr>
        <p:txBody>
          <a:bodyPr vert="horz" lIns="91312" tIns="45656" rIns="91312" bIns="45656" rtlCol="0"/>
          <a:lstStyle>
            <a:lvl1pPr algn="l">
              <a:defRPr sz="1200"/>
            </a:lvl1pPr>
          </a:lstStyle>
          <a:p>
            <a:endParaRPr lang="zh-TW" altLang="en-US"/>
          </a:p>
        </p:txBody>
      </p:sp>
      <p:sp>
        <p:nvSpPr>
          <p:cNvPr id="3" name="日期版面配置區 2"/>
          <p:cNvSpPr>
            <a:spLocks noGrp="1"/>
          </p:cNvSpPr>
          <p:nvPr>
            <p:ph type="dt" sz="quarter" idx="1"/>
          </p:nvPr>
        </p:nvSpPr>
        <p:spPr>
          <a:xfrm>
            <a:off x="3850644" y="2"/>
            <a:ext cx="2945448" cy="497838"/>
          </a:xfrm>
          <a:prstGeom prst="rect">
            <a:avLst/>
          </a:prstGeom>
        </p:spPr>
        <p:txBody>
          <a:bodyPr vert="horz" lIns="91312" tIns="45656" rIns="91312" bIns="45656" rtlCol="0"/>
          <a:lstStyle>
            <a:lvl1pPr algn="r">
              <a:defRPr sz="1200"/>
            </a:lvl1pPr>
          </a:lstStyle>
          <a:p>
            <a:fld id="{262176C7-F690-4B3E-AAC9-163E562F48B8}" type="datetimeFigureOut">
              <a:rPr lang="zh-TW" altLang="en-US" smtClean="0"/>
              <a:t>2018/8/17</a:t>
            </a:fld>
            <a:endParaRPr lang="zh-TW" altLang="en-US"/>
          </a:p>
        </p:txBody>
      </p:sp>
      <p:sp>
        <p:nvSpPr>
          <p:cNvPr id="4" name="頁尾版面配置區 3"/>
          <p:cNvSpPr>
            <a:spLocks noGrp="1"/>
          </p:cNvSpPr>
          <p:nvPr>
            <p:ph type="ftr" sz="quarter" idx="2"/>
          </p:nvPr>
        </p:nvSpPr>
        <p:spPr>
          <a:xfrm>
            <a:off x="1" y="9428801"/>
            <a:ext cx="2945448" cy="497838"/>
          </a:xfrm>
          <a:prstGeom prst="rect">
            <a:avLst/>
          </a:prstGeom>
        </p:spPr>
        <p:txBody>
          <a:bodyPr vert="horz" lIns="91312" tIns="45656" rIns="91312" bIns="45656" rtlCol="0" anchor="b"/>
          <a:lstStyle>
            <a:lvl1pPr algn="l">
              <a:defRPr sz="1200"/>
            </a:lvl1pPr>
          </a:lstStyle>
          <a:p>
            <a:endParaRPr lang="zh-TW" altLang="en-US"/>
          </a:p>
        </p:txBody>
      </p:sp>
      <p:sp>
        <p:nvSpPr>
          <p:cNvPr id="5" name="投影片編號版面配置區 4"/>
          <p:cNvSpPr>
            <a:spLocks noGrp="1"/>
          </p:cNvSpPr>
          <p:nvPr>
            <p:ph type="sldNum" sz="quarter" idx="3"/>
          </p:nvPr>
        </p:nvSpPr>
        <p:spPr>
          <a:xfrm>
            <a:off x="3850644" y="9428801"/>
            <a:ext cx="2945448" cy="497838"/>
          </a:xfrm>
          <a:prstGeom prst="rect">
            <a:avLst/>
          </a:prstGeom>
        </p:spPr>
        <p:txBody>
          <a:bodyPr vert="horz" lIns="91312" tIns="45656" rIns="91312" bIns="45656" rtlCol="0" anchor="b"/>
          <a:lstStyle>
            <a:lvl1pPr algn="r">
              <a:defRPr sz="1200"/>
            </a:lvl1pPr>
          </a:lstStyle>
          <a:p>
            <a:fld id="{EAE445A4-5129-47C9-B85E-C8D5CD2F8CEF}" type="slidenum">
              <a:rPr lang="zh-TW" altLang="en-US" smtClean="0"/>
              <a:t>‹#›</a:t>
            </a:fld>
            <a:endParaRPr lang="zh-TW" altLang="en-US"/>
          </a:p>
        </p:txBody>
      </p:sp>
    </p:spTree>
    <p:extLst>
      <p:ext uri="{BB962C8B-B14F-4D97-AF65-F5344CB8AC3E}">
        <p14:creationId xmlns:p14="http://schemas.microsoft.com/office/powerpoint/2010/main" val="204679405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頁首版面配置區 1"/>
          <p:cNvSpPr>
            <a:spLocks noGrp="1"/>
          </p:cNvSpPr>
          <p:nvPr>
            <p:ph type="hdr" sz="quarter"/>
          </p:nvPr>
        </p:nvSpPr>
        <p:spPr>
          <a:xfrm>
            <a:off x="2" y="0"/>
            <a:ext cx="2945659" cy="498056"/>
          </a:xfrm>
          <a:prstGeom prst="rect">
            <a:avLst/>
          </a:prstGeom>
        </p:spPr>
        <p:txBody>
          <a:bodyPr vert="horz" lIns="91431" tIns="45715" rIns="91431" bIns="45715" rtlCol="0"/>
          <a:lstStyle>
            <a:lvl1pPr algn="l">
              <a:defRPr sz="1200"/>
            </a:lvl1pPr>
          </a:lstStyle>
          <a:p>
            <a:r>
              <a:rPr lang="zh-TW" altLang="en-US" dirty="0" smtClean="0"/>
              <a:t>  </a:t>
            </a:r>
            <a:endParaRPr lang="en-US" altLang="zh-TW" dirty="0" smtClean="0"/>
          </a:p>
          <a:p>
            <a:endParaRPr lang="zh-TW" altLang="en-US" dirty="0"/>
          </a:p>
        </p:txBody>
      </p:sp>
      <p:sp>
        <p:nvSpPr>
          <p:cNvPr id="3" name="日期版面配置區 2"/>
          <p:cNvSpPr>
            <a:spLocks noGrp="1"/>
          </p:cNvSpPr>
          <p:nvPr>
            <p:ph type="dt" idx="1"/>
          </p:nvPr>
        </p:nvSpPr>
        <p:spPr>
          <a:xfrm>
            <a:off x="3850443" y="0"/>
            <a:ext cx="2945659" cy="498056"/>
          </a:xfrm>
          <a:prstGeom prst="rect">
            <a:avLst/>
          </a:prstGeom>
        </p:spPr>
        <p:txBody>
          <a:bodyPr vert="horz" lIns="91431" tIns="45715" rIns="91431" bIns="45715" rtlCol="0"/>
          <a:lstStyle>
            <a:lvl1pPr algn="r">
              <a:defRPr sz="1200"/>
            </a:lvl1pPr>
          </a:lstStyle>
          <a:p>
            <a:fld id="{32E50594-3CAD-409A-98FC-80ECEB5B11CD}" type="datetimeFigureOut">
              <a:rPr lang="zh-TW" altLang="en-US" smtClean="0"/>
              <a:t>2018/8/17</a:t>
            </a:fld>
            <a:endParaRPr lang="zh-TW" altLang="en-US"/>
          </a:p>
        </p:txBody>
      </p:sp>
      <p:sp>
        <p:nvSpPr>
          <p:cNvPr id="4" name="投影片圖像版面配置區 3"/>
          <p:cNvSpPr>
            <a:spLocks noGrp="1" noRot="1" noChangeAspect="1"/>
          </p:cNvSpPr>
          <p:nvPr>
            <p:ph type="sldImg" idx="2"/>
          </p:nvPr>
        </p:nvSpPr>
        <p:spPr>
          <a:xfrm>
            <a:off x="1166813" y="1241425"/>
            <a:ext cx="4464050" cy="3348038"/>
          </a:xfrm>
          <a:prstGeom prst="rect">
            <a:avLst/>
          </a:prstGeom>
          <a:noFill/>
          <a:ln w="12700">
            <a:solidFill>
              <a:prstClr val="black"/>
            </a:solidFill>
          </a:ln>
        </p:spPr>
        <p:txBody>
          <a:bodyPr vert="horz" lIns="91431" tIns="45715" rIns="91431" bIns="45715" rtlCol="0" anchor="ctr"/>
          <a:lstStyle/>
          <a:p>
            <a:endParaRPr lang="zh-TW" altLang="en-US"/>
          </a:p>
        </p:txBody>
      </p:sp>
      <p:sp>
        <p:nvSpPr>
          <p:cNvPr id="5" name="備忘稿版面配置區 4"/>
          <p:cNvSpPr>
            <a:spLocks noGrp="1"/>
          </p:cNvSpPr>
          <p:nvPr>
            <p:ph type="body" sz="quarter" idx="3"/>
          </p:nvPr>
        </p:nvSpPr>
        <p:spPr>
          <a:xfrm>
            <a:off x="679768" y="4777195"/>
            <a:ext cx="5438140" cy="3908613"/>
          </a:xfrm>
          <a:prstGeom prst="rect">
            <a:avLst/>
          </a:prstGeom>
        </p:spPr>
        <p:txBody>
          <a:bodyPr vert="horz" lIns="91431" tIns="45715" rIns="91431" bIns="45715" rtlCol="0"/>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6" name="頁尾版面配置區 5"/>
          <p:cNvSpPr>
            <a:spLocks noGrp="1"/>
          </p:cNvSpPr>
          <p:nvPr>
            <p:ph type="ftr" sz="quarter" idx="4"/>
          </p:nvPr>
        </p:nvSpPr>
        <p:spPr>
          <a:xfrm>
            <a:off x="2" y="9428586"/>
            <a:ext cx="2945659" cy="498054"/>
          </a:xfrm>
          <a:prstGeom prst="rect">
            <a:avLst/>
          </a:prstGeom>
        </p:spPr>
        <p:txBody>
          <a:bodyPr vert="horz" lIns="91431" tIns="45715" rIns="91431" bIns="45715" rtlCol="0" anchor="b"/>
          <a:lstStyle>
            <a:lvl1pPr algn="l">
              <a:defRPr sz="1200"/>
            </a:lvl1pPr>
          </a:lstStyle>
          <a:p>
            <a:endParaRPr lang="zh-TW" altLang="en-US"/>
          </a:p>
        </p:txBody>
      </p:sp>
      <p:sp>
        <p:nvSpPr>
          <p:cNvPr id="7" name="投影片編號版面配置區 6"/>
          <p:cNvSpPr>
            <a:spLocks noGrp="1"/>
          </p:cNvSpPr>
          <p:nvPr>
            <p:ph type="sldNum" sz="quarter" idx="5"/>
          </p:nvPr>
        </p:nvSpPr>
        <p:spPr>
          <a:xfrm>
            <a:off x="3850443" y="9428586"/>
            <a:ext cx="2945659" cy="498054"/>
          </a:xfrm>
          <a:prstGeom prst="rect">
            <a:avLst/>
          </a:prstGeom>
        </p:spPr>
        <p:txBody>
          <a:bodyPr vert="horz" lIns="91431" tIns="45715" rIns="91431" bIns="45715" rtlCol="0" anchor="b"/>
          <a:lstStyle>
            <a:lvl1pPr algn="r">
              <a:defRPr sz="1200"/>
            </a:lvl1pPr>
          </a:lstStyle>
          <a:p>
            <a:fld id="{198ABE63-F42F-4F3E-932F-A884111754D0}" type="slidenum">
              <a:rPr lang="zh-TW" altLang="en-US" smtClean="0"/>
              <a:t>‹#›</a:t>
            </a:fld>
            <a:endParaRPr lang="zh-TW" altLang="en-US"/>
          </a:p>
        </p:txBody>
      </p:sp>
    </p:spTree>
    <p:extLst>
      <p:ext uri="{BB962C8B-B14F-4D97-AF65-F5344CB8AC3E}">
        <p14:creationId xmlns:p14="http://schemas.microsoft.com/office/powerpoint/2010/main" val="803583156"/>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166.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177.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178.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a:t>
            </a:fld>
            <a:endParaRPr lang="zh-TW" altLang="en-US"/>
          </a:p>
        </p:txBody>
      </p:sp>
    </p:spTree>
    <p:extLst>
      <p:ext uri="{BB962C8B-B14F-4D97-AF65-F5344CB8AC3E}">
        <p14:creationId xmlns:p14="http://schemas.microsoft.com/office/powerpoint/2010/main" val="183563219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10</a:t>
            </a:fld>
            <a:endParaRPr lang="zh-TW" altLang="en-US"/>
          </a:p>
        </p:txBody>
      </p:sp>
    </p:spTree>
    <p:extLst>
      <p:ext uri="{BB962C8B-B14F-4D97-AF65-F5344CB8AC3E}">
        <p14:creationId xmlns:p14="http://schemas.microsoft.com/office/powerpoint/2010/main" val="2355719772"/>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11</a:t>
            </a:fld>
            <a:endParaRPr lang="zh-TW" altLang="en-US"/>
          </a:p>
        </p:txBody>
      </p:sp>
    </p:spTree>
    <p:extLst>
      <p:ext uri="{BB962C8B-B14F-4D97-AF65-F5344CB8AC3E}">
        <p14:creationId xmlns:p14="http://schemas.microsoft.com/office/powerpoint/2010/main" val="229695924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12</a:t>
            </a:fld>
            <a:endParaRPr lang="zh-TW" altLang="en-US"/>
          </a:p>
        </p:txBody>
      </p:sp>
    </p:spTree>
    <p:extLst>
      <p:ext uri="{BB962C8B-B14F-4D97-AF65-F5344CB8AC3E}">
        <p14:creationId xmlns:p14="http://schemas.microsoft.com/office/powerpoint/2010/main" val="554837399"/>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13</a:t>
            </a:fld>
            <a:endParaRPr lang="zh-TW" altLang="en-US"/>
          </a:p>
        </p:txBody>
      </p:sp>
    </p:spTree>
    <p:extLst>
      <p:ext uri="{BB962C8B-B14F-4D97-AF65-F5344CB8AC3E}">
        <p14:creationId xmlns:p14="http://schemas.microsoft.com/office/powerpoint/2010/main" val="139214237"/>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14</a:t>
            </a:fld>
            <a:endParaRPr lang="zh-TW" altLang="en-US"/>
          </a:p>
        </p:txBody>
      </p:sp>
    </p:spTree>
    <p:extLst>
      <p:ext uri="{BB962C8B-B14F-4D97-AF65-F5344CB8AC3E}">
        <p14:creationId xmlns:p14="http://schemas.microsoft.com/office/powerpoint/2010/main" val="1164915878"/>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15</a:t>
            </a:fld>
            <a:endParaRPr lang="zh-TW" altLang="en-US"/>
          </a:p>
        </p:txBody>
      </p:sp>
    </p:spTree>
    <p:extLst>
      <p:ext uri="{BB962C8B-B14F-4D97-AF65-F5344CB8AC3E}">
        <p14:creationId xmlns:p14="http://schemas.microsoft.com/office/powerpoint/2010/main" val="342555738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16</a:t>
            </a:fld>
            <a:endParaRPr lang="zh-TW" altLang="en-US"/>
          </a:p>
        </p:txBody>
      </p:sp>
    </p:spTree>
    <p:extLst>
      <p:ext uri="{BB962C8B-B14F-4D97-AF65-F5344CB8AC3E}">
        <p14:creationId xmlns:p14="http://schemas.microsoft.com/office/powerpoint/2010/main" val="3023588649"/>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17</a:t>
            </a:fld>
            <a:endParaRPr lang="zh-TW" altLang="en-US"/>
          </a:p>
        </p:txBody>
      </p:sp>
    </p:spTree>
    <p:extLst>
      <p:ext uri="{BB962C8B-B14F-4D97-AF65-F5344CB8AC3E}">
        <p14:creationId xmlns:p14="http://schemas.microsoft.com/office/powerpoint/2010/main" val="1845765871"/>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18</a:t>
            </a:fld>
            <a:endParaRPr lang="zh-TW" altLang="en-US"/>
          </a:p>
        </p:txBody>
      </p:sp>
    </p:spTree>
    <p:extLst>
      <p:ext uri="{BB962C8B-B14F-4D97-AF65-F5344CB8AC3E}">
        <p14:creationId xmlns:p14="http://schemas.microsoft.com/office/powerpoint/2010/main" val="1815440977"/>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19</a:t>
            </a:fld>
            <a:endParaRPr lang="zh-TW" altLang="en-US"/>
          </a:p>
        </p:txBody>
      </p:sp>
    </p:spTree>
    <p:extLst>
      <p:ext uri="{BB962C8B-B14F-4D97-AF65-F5344CB8AC3E}">
        <p14:creationId xmlns:p14="http://schemas.microsoft.com/office/powerpoint/2010/main" val="67922801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a:t>
            </a:fld>
            <a:endParaRPr lang="zh-TW" altLang="en-US"/>
          </a:p>
        </p:txBody>
      </p:sp>
    </p:spTree>
    <p:extLst>
      <p:ext uri="{BB962C8B-B14F-4D97-AF65-F5344CB8AC3E}">
        <p14:creationId xmlns:p14="http://schemas.microsoft.com/office/powerpoint/2010/main" val="178945418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20</a:t>
            </a:fld>
            <a:endParaRPr lang="zh-TW" altLang="en-US"/>
          </a:p>
        </p:txBody>
      </p:sp>
    </p:spTree>
    <p:extLst>
      <p:ext uri="{BB962C8B-B14F-4D97-AF65-F5344CB8AC3E}">
        <p14:creationId xmlns:p14="http://schemas.microsoft.com/office/powerpoint/2010/main" val="256164832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21</a:t>
            </a:fld>
            <a:endParaRPr lang="zh-TW" altLang="en-US"/>
          </a:p>
        </p:txBody>
      </p:sp>
    </p:spTree>
    <p:extLst>
      <p:ext uri="{BB962C8B-B14F-4D97-AF65-F5344CB8AC3E}">
        <p14:creationId xmlns:p14="http://schemas.microsoft.com/office/powerpoint/2010/main" val="1751551779"/>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22</a:t>
            </a:fld>
            <a:endParaRPr lang="zh-TW" altLang="en-US"/>
          </a:p>
        </p:txBody>
      </p:sp>
    </p:spTree>
    <p:extLst>
      <p:ext uri="{BB962C8B-B14F-4D97-AF65-F5344CB8AC3E}">
        <p14:creationId xmlns:p14="http://schemas.microsoft.com/office/powerpoint/2010/main" val="965232394"/>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23</a:t>
            </a:fld>
            <a:endParaRPr lang="zh-TW" altLang="en-US"/>
          </a:p>
        </p:txBody>
      </p:sp>
    </p:spTree>
    <p:extLst>
      <p:ext uri="{BB962C8B-B14F-4D97-AF65-F5344CB8AC3E}">
        <p14:creationId xmlns:p14="http://schemas.microsoft.com/office/powerpoint/2010/main" val="2033365429"/>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24</a:t>
            </a:fld>
            <a:endParaRPr lang="zh-TW" altLang="en-US"/>
          </a:p>
        </p:txBody>
      </p:sp>
    </p:spTree>
    <p:extLst>
      <p:ext uri="{BB962C8B-B14F-4D97-AF65-F5344CB8AC3E}">
        <p14:creationId xmlns:p14="http://schemas.microsoft.com/office/powerpoint/2010/main" val="199984684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25</a:t>
            </a:fld>
            <a:endParaRPr lang="zh-TW" altLang="en-US"/>
          </a:p>
        </p:txBody>
      </p:sp>
    </p:spTree>
    <p:extLst>
      <p:ext uri="{BB962C8B-B14F-4D97-AF65-F5344CB8AC3E}">
        <p14:creationId xmlns:p14="http://schemas.microsoft.com/office/powerpoint/2010/main" val="360813514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26</a:t>
            </a:fld>
            <a:endParaRPr lang="zh-TW" altLang="en-US"/>
          </a:p>
        </p:txBody>
      </p:sp>
    </p:spTree>
    <p:extLst>
      <p:ext uri="{BB962C8B-B14F-4D97-AF65-F5344CB8AC3E}">
        <p14:creationId xmlns:p14="http://schemas.microsoft.com/office/powerpoint/2010/main" val="83749864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27</a:t>
            </a:fld>
            <a:endParaRPr lang="zh-TW" altLang="en-US"/>
          </a:p>
        </p:txBody>
      </p:sp>
    </p:spTree>
    <p:extLst>
      <p:ext uri="{BB962C8B-B14F-4D97-AF65-F5344CB8AC3E}">
        <p14:creationId xmlns:p14="http://schemas.microsoft.com/office/powerpoint/2010/main" val="3024824241"/>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29</a:t>
            </a:fld>
            <a:endParaRPr lang="zh-TW" altLang="en-US"/>
          </a:p>
        </p:txBody>
      </p:sp>
    </p:spTree>
    <p:extLst>
      <p:ext uri="{BB962C8B-B14F-4D97-AF65-F5344CB8AC3E}">
        <p14:creationId xmlns:p14="http://schemas.microsoft.com/office/powerpoint/2010/main" val="1419548559"/>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98ABE63-F42F-4F3E-932F-A884111754D0}" type="slidenum">
              <a:rPr kumimoji="0" lang="zh-TW" altLang="en-US" sz="1200" b="0" i="0" u="none" strike="noStrike" kern="1200" cap="none" spc="0" normalizeH="0" baseline="0" noProof="0" smtClean="0">
                <a:ln>
                  <a:noFill/>
                </a:ln>
                <a:solidFill>
                  <a:prstClr val="black"/>
                </a:solidFill>
                <a:effectLst/>
                <a:uLnTx/>
                <a:uFillTx/>
                <a:latin typeface="Times New Roman" panose="02020603050405020304" pitchFamily="18" charset="0"/>
                <a:ea typeface="新細明體" panose="02020500000000000000" pitchFamily="18" charset="-120"/>
                <a:cs typeface="+mn-cs"/>
              </a:rPr>
              <a:pPr marL="0" marR="0" lvl="0" indent="0" algn="r" defTabSz="914400" rtl="0" eaLnBrk="0" fontAlgn="base" latinLnBrk="0" hangingPunct="0">
                <a:lnSpc>
                  <a:spcPct val="100000"/>
                </a:lnSpc>
                <a:spcBef>
                  <a:spcPct val="0"/>
                </a:spcBef>
                <a:spcAft>
                  <a:spcPct val="0"/>
                </a:spcAft>
                <a:buClrTx/>
                <a:buSzTx/>
                <a:buFontTx/>
                <a:buNone/>
                <a:tabLst/>
                <a:defRPr/>
              </a:pPr>
              <a:t>104</a:t>
            </a:fld>
            <a:endParaRPr kumimoji="0" lang="zh-TW" altLang="en-US" sz="1200" b="0" i="0" u="none" strike="noStrike" kern="1200" cap="none" spc="0" normalizeH="0" baseline="0" noProof="0">
              <a:ln>
                <a:noFill/>
              </a:ln>
              <a:solidFill>
                <a:prstClr val="black"/>
              </a:solidFill>
              <a:effectLst/>
              <a:uLnTx/>
              <a:uFillTx/>
              <a:latin typeface="Times New Roman" panose="02020603050405020304" pitchFamily="18" charset="0"/>
              <a:ea typeface="新細明體" panose="02020500000000000000" pitchFamily="18" charset="-120"/>
              <a:cs typeface="+mn-cs"/>
            </a:endParaRPr>
          </a:p>
        </p:txBody>
      </p:sp>
    </p:spTree>
    <p:extLst>
      <p:ext uri="{BB962C8B-B14F-4D97-AF65-F5344CB8AC3E}">
        <p14:creationId xmlns:p14="http://schemas.microsoft.com/office/powerpoint/2010/main" val="423525435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3</a:t>
            </a:fld>
            <a:endParaRPr lang="zh-TW" altLang="en-US"/>
          </a:p>
        </p:txBody>
      </p:sp>
    </p:spTree>
    <p:extLst>
      <p:ext uri="{BB962C8B-B14F-4D97-AF65-F5344CB8AC3E}">
        <p14:creationId xmlns:p14="http://schemas.microsoft.com/office/powerpoint/2010/main" val="111157285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pPr marL="0" marR="0" lvl="0" indent="0" algn="r" defTabSz="914400" rtl="0" eaLnBrk="0" fontAlgn="base" latinLnBrk="0" hangingPunct="0">
              <a:lnSpc>
                <a:spcPct val="100000"/>
              </a:lnSpc>
              <a:spcBef>
                <a:spcPct val="0"/>
              </a:spcBef>
              <a:spcAft>
                <a:spcPct val="0"/>
              </a:spcAft>
              <a:buClrTx/>
              <a:buSzTx/>
              <a:buFontTx/>
              <a:buNone/>
              <a:tabLst/>
              <a:defRPr/>
            </a:pPr>
            <a:fld id="{198ABE63-F42F-4F3E-932F-A884111754D0}" type="slidenum">
              <a:rPr kumimoji="0" lang="zh-TW" altLang="en-US" sz="1200" b="0" i="0" u="none" strike="noStrike" kern="1200" cap="none" spc="0" normalizeH="0" baseline="0" noProof="0" smtClean="0">
                <a:ln>
                  <a:noFill/>
                </a:ln>
                <a:solidFill>
                  <a:prstClr val="black"/>
                </a:solidFill>
                <a:effectLst/>
                <a:uLnTx/>
                <a:uFillTx/>
                <a:latin typeface="Times New Roman" panose="02020603050405020304" pitchFamily="18" charset="0"/>
                <a:ea typeface="新細明體" panose="02020500000000000000" pitchFamily="18" charset="-120"/>
                <a:cs typeface="+mn-cs"/>
              </a:rPr>
              <a:pPr marL="0" marR="0" lvl="0" indent="0" algn="r" defTabSz="914400" rtl="0" eaLnBrk="0" fontAlgn="base" latinLnBrk="0" hangingPunct="0">
                <a:lnSpc>
                  <a:spcPct val="100000"/>
                </a:lnSpc>
                <a:spcBef>
                  <a:spcPct val="0"/>
                </a:spcBef>
                <a:spcAft>
                  <a:spcPct val="0"/>
                </a:spcAft>
                <a:buClrTx/>
                <a:buSzTx/>
                <a:buFontTx/>
                <a:buNone/>
                <a:tabLst/>
                <a:defRPr/>
              </a:pPr>
              <a:t>105</a:t>
            </a:fld>
            <a:endParaRPr kumimoji="0" lang="zh-TW" altLang="en-US" sz="1200" b="0" i="0" u="none" strike="noStrike" kern="1200" cap="none" spc="0" normalizeH="0" baseline="0" noProof="0">
              <a:ln>
                <a:noFill/>
              </a:ln>
              <a:solidFill>
                <a:prstClr val="black"/>
              </a:solidFill>
              <a:effectLst/>
              <a:uLnTx/>
              <a:uFillTx/>
              <a:latin typeface="Times New Roman" panose="02020603050405020304" pitchFamily="18" charset="0"/>
              <a:ea typeface="新細明體" panose="02020500000000000000" pitchFamily="18" charset="-120"/>
              <a:cs typeface="+mn-cs"/>
            </a:endParaRPr>
          </a:p>
        </p:txBody>
      </p:sp>
    </p:spTree>
    <p:extLst>
      <p:ext uri="{BB962C8B-B14F-4D97-AF65-F5344CB8AC3E}">
        <p14:creationId xmlns:p14="http://schemas.microsoft.com/office/powerpoint/2010/main" val="681923104"/>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166</a:t>
            </a:fld>
            <a:endParaRPr lang="zh-TW" altLang="en-US"/>
          </a:p>
        </p:txBody>
      </p:sp>
    </p:spTree>
    <p:extLst>
      <p:ext uri="{BB962C8B-B14F-4D97-AF65-F5344CB8AC3E}">
        <p14:creationId xmlns:p14="http://schemas.microsoft.com/office/powerpoint/2010/main" val="401463497"/>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177</a:t>
            </a:fld>
            <a:endParaRPr lang="zh-TW" altLang="en-US"/>
          </a:p>
        </p:txBody>
      </p:sp>
    </p:spTree>
    <p:extLst>
      <p:ext uri="{BB962C8B-B14F-4D97-AF65-F5344CB8AC3E}">
        <p14:creationId xmlns:p14="http://schemas.microsoft.com/office/powerpoint/2010/main" val="2678268524"/>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178</a:t>
            </a:fld>
            <a:endParaRPr lang="zh-TW" altLang="en-US"/>
          </a:p>
        </p:txBody>
      </p:sp>
    </p:spTree>
    <p:extLst>
      <p:ext uri="{BB962C8B-B14F-4D97-AF65-F5344CB8AC3E}">
        <p14:creationId xmlns:p14="http://schemas.microsoft.com/office/powerpoint/2010/main" val="93070499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4</a:t>
            </a:fld>
            <a:endParaRPr lang="zh-TW" altLang="en-US"/>
          </a:p>
        </p:txBody>
      </p:sp>
    </p:spTree>
    <p:extLst>
      <p:ext uri="{BB962C8B-B14F-4D97-AF65-F5344CB8AC3E}">
        <p14:creationId xmlns:p14="http://schemas.microsoft.com/office/powerpoint/2010/main" val="2003692180"/>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5</a:t>
            </a:fld>
            <a:endParaRPr lang="zh-TW" altLang="en-US"/>
          </a:p>
        </p:txBody>
      </p:sp>
    </p:spTree>
    <p:extLst>
      <p:ext uri="{BB962C8B-B14F-4D97-AF65-F5344CB8AC3E}">
        <p14:creationId xmlns:p14="http://schemas.microsoft.com/office/powerpoint/2010/main" val="315585201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6</a:t>
            </a:fld>
            <a:endParaRPr lang="zh-TW" altLang="en-US"/>
          </a:p>
        </p:txBody>
      </p:sp>
    </p:spTree>
    <p:extLst>
      <p:ext uri="{BB962C8B-B14F-4D97-AF65-F5344CB8AC3E}">
        <p14:creationId xmlns:p14="http://schemas.microsoft.com/office/powerpoint/2010/main" val="65673375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7</a:t>
            </a:fld>
            <a:endParaRPr lang="zh-TW" altLang="en-US"/>
          </a:p>
        </p:txBody>
      </p:sp>
    </p:spTree>
    <p:extLst>
      <p:ext uri="{BB962C8B-B14F-4D97-AF65-F5344CB8AC3E}">
        <p14:creationId xmlns:p14="http://schemas.microsoft.com/office/powerpoint/2010/main" val="9777355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8</a:t>
            </a:fld>
            <a:endParaRPr lang="zh-TW" altLang="en-US"/>
          </a:p>
        </p:txBody>
      </p:sp>
    </p:spTree>
    <p:extLst>
      <p:ext uri="{BB962C8B-B14F-4D97-AF65-F5344CB8AC3E}">
        <p14:creationId xmlns:p14="http://schemas.microsoft.com/office/powerpoint/2010/main" val="3254804"/>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投影片圖像版面配置區 1"/>
          <p:cNvSpPr>
            <a:spLocks noGrp="1" noRot="1" noChangeAspect="1"/>
          </p:cNvSpPr>
          <p:nvPr>
            <p:ph type="sldImg"/>
          </p:nvPr>
        </p:nvSpPr>
        <p:spPr/>
      </p:sp>
      <p:sp>
        <p:nvSpPr>
          <p:cNvPr id="3" name="備忘稿版面配置區 2"/>
          <p:cNvSpPr>
            <a:spLocks noGrp="1"/>
          </p:cNvSpPr>
          <p:nvPr>
            <p:ph type="body" idx="1"/>
          </p:nvPr>
        </p:nvSpPr>
        <p:spPr/>
        <p:txBody>
          <a:bodyPr/>
          <a:lstStyle/>
          <a:p>
            <a:endParaRPr lang="zh-TW" altLang="en-US"/>
          </a:p>
        </p:txBody>
      </p:sp>
      <p:sp>
        <p:nvSpPr>
          <p:cNvPr id="4" name="投影片編號版面配置區 3"/>
          <p:cNvSpPr>
            <a:spLocks noGrp="1"/>
          </p:cNvSpPr>
          <p:nvPr>
            <p:ph type="sldNum" sz="quarter" idx="10"/>
          </p:nvPr>
        </p:nvSpPr>
        <p:spPr/>
        <p:txBody>
          <a:bodyPr/>
          <a:lstStyle/>
          <a:p>
            <a:fld id="{198ABE63-F42F-4F3E-932F-A884111754D0}" type="slidenum">
              <a:rPr lang="zh-TW" altLang="en-US" smtClean="0"/>
              <a:t>9</a:t>
            </a:fld>
            <a:endParaRPr lang="zh-TW" altLang="en-US"/>
          </a:p>
        </p:txBody>
      </p:sp>
    </p:spTree>
    <p:extLst>
      <p:ext uri="{BB962C8B-B14F-4D97-AF65-F5344CB8AC3E}">
        <p14:creationId xmlns:p14="http://schemas.microsoft.com/office/powerpoint/2010/main" val="2788735634"/>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type="title" preserve="1">
  <p:cSld name="標題投影片">
    <p:bg bwMode="gray">
      <p:bgPr>
        <a:solidFill>
          <a:schemeClr val="bg1"/>
        </a:solidFill>
        <a:effectLst/>
      </p:bgPr>
    </p:bg>
    <p:spTree>
      <p:nvGrpSpPr>
        <p:cNvPr id="1" name=""/>
        <p:cNvGrpSpPr/>
        <p:nvPr/>
      </p:nvGrpSpPr>
      <p:grpSpPr>
        <a:xfrm>
          <a:off x="0" y="0"/>
          <a:ext cx="0" cy="0"/>
          <a:chOff x="0" y="0"/>
          <a:chExt cx="0" cy="0"/>
        </a:xfrm>
      </p:grpSpPr>
      <p:sp>
        <p:nvSpPr>
          <p:cNvPr id="13343" name="Rectangle 31"/>
          <p:cNvSpPr>
            <a:spLocks noChangeArrowheads="1"/>
          </p:cNvSpPr>
          <p:nvPr/>
        </p:nvSpPr>
        <p:spPr bwMode="gray">
          <a:xfrm>
            <a:off x="0" y="2146300"/>
            <a:ext cx="9144000" cy="3276600"/>
          </a:xfrm>
          <a:prstGeom prst="rect">
            <a:avLst/>
          </a:prstGeom>
          <a:solidFill>
            <a:schemeClr val="accent1"/>
          </a:solidFill>
          <a:ln>
            <a:noFill/>
          </a:ln>
          <a:effectLst/>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13333" name="Rectangle 21"/>
          <p:cNvSpPr>
            <a:spLocks noGrp="1" noChangeArrowheads="1"/>
          </p:cNvSpPr>
          <p:nvPr>
            <p:ph type="ctrTitle" sz="quarter"/>
          </p:nvPr>
        </p:nvSpPr>
        <p:spPr>
          <a:xfrm>
            <a:off x="533400" y="3048000"/>
            <a:ext cx="8153400" cy="669925"/>
          </a:xfrm>
        </p:spPr>
        <p:txBody>
          <a:bodyPr/>
          <a:lstStyle>
            <a:lvl1pPr algn="ctr">
              <a:defRPr sz="3600"/>
            </a:lvl1pPr>
          </a:lstStyle>
          <a:p>
            <a:pPr lvl="0"/>
            <a:r>
              <a:rPr lang="zh-TW" altLang="en-US" noProof="0" smtClean="0"/>
              <a:t>按一下以編輯母片標題樣式</a:t>
            </a:r>
            <a:endParaRPr lang="en-US" altLang="ko-KR" noProof="0" smtClean="0"/>
          </a:p>
        </p:txBody>
      </p:sp>
      <p:sp>
        <p:nvSpPr>
          <p:cNvPr id="13334" name="Rectangle 22"/>
          <p:cNvSpPr>
            <a:spLocks noGrp="1" noChangeArrowheads="1"/>
          </p:cNvSpPr>
          <p:nvPr>
            <p:ph type="subTitle" sz="quarter" idx="1"/>
          </p:nvPr>
        </p:nvSpPr>
        <p:spPr>
          <a:xfrm>
            <a:off x="1447800" y="3810000"/>
            <a:ext cx="6400800" cy="533400"/>
          </a:xfrm>
        </p:spPr>
        <p:txBody>
          <a:bodyPr/>
          <a:lstStyle>
            <a:lvl1pPr marL="0" indent="0" algn="ctr">
              <a:buFont typeface="Wingdings" panose="05000000000000000000" pitchFamily="2" charset="2"/>
              <a:buNone/>
              <a:defRPr sz="2000" b="0">
                <a:solidFill>
                  <a:schemeClr val="tx1"/>
                </a:solidFill>
              </a:defRPr>
            </a:lvl1pPr>
          </a:lstStyle>
          <a:p>
            <a:pPr lvl="0"/>
            <a:r>
              <a:rPr lang="zh-TW" altLang="en-US" noProof="0" smtClean="0"/>
              <a:t>按一下以編輯母片副標題樣式</a:t>
            </a:r>
            <a:endParaRPr lang="en-US" altLang="ko-KR" noProof="0" smtClean="0"/>
          </a:p>
        </p:txBody>
      </p:sp>
      <p:sp>
        <p:nvSpPr>
          <p:cNvPr id="13335" name="Rectangle 23"/>
          <p:cNvSpPr>
            <a:spLocks noGrp="1" noChangeArrowheads="1"/>
          </p:cNvSpPr>
          <p:nvPr>
            <p:ph type="dt" sz="quarter" idx="2"/>
          </p:nvPr>
        </p:nvSpPr>
        <p:spPr>
          <a:xfrm>
            <a:off x="457200" y="6553200"/>
            <a:ext cx="2133600" cy="152400"/>
          </a:xfrm>
          <a:prstGeom prst="rect">
            <a:avLst/>
          </a:prstGeom>
        </p:spPr>
        <p:txBody>
          <a:bodyPr lIns="91440" tIns="45720" rIns="91440" bIns="45720"/>
          <a:lstStyle>
            <a:lvl1pPr algn="l">
              <a:defRPr sz="1400" b="0">
                <a:solidFill>
                  <a:schemeClr val="tx1"/>
                </a:solidFill>
                <a:latin typeface="Times New Roman" panose="02020603050405020304" pitchFamily="18" charset="0"/>
              </a:defRPr>
            </a:lvl1pPr>
          </a:lstStyle>
          <a:p>
            <a:r>
              <a:rPr lang="en-US" altLang="zh-TW" smtClean="0"/>
              <a:t>Your site here</a:t>
            </a:r>
            <a:endParaRPr lang="en-US" altLang="ko-KR"/>
          </a:p>
        </p:txBody>
      </p:sp>
      <p:sp>
        <p:nvSpPr>
          <p:cNvPr id="13336" name="Rectangle 24"/>
          <p:cNvSpPr>
            <a:spLocks noGrp="1" noChangeArrowheads="1"/>
          </p:cNvSpPr>
          <p:nvPr>
            <p:ph type="ftr" sz="quarter" idx="3"/>
          </p:nvPr>
        </p:nvSpPr>
        <p:spPr>
          <a:xfrm>
            <a:off x="3124200" y="6553200"/>
            <a:ext cx="2895600" cy="152400"/>
          </a:xfrm>
          <a:prstGeom prst="rect">
            <a:avLst/>
          </a:prstGeom>
        </p:spPr>
        <p:txBody>
          <a:bodyPr lIns="91440" tIns="45720" rIns="91440" bIns="45720"/>
          <a:lstStyle>
            <a:lvl1pPr algn="ctr">
              <a:defRPr sz="1400">
                <a:solidFill>
                  <a:schemeClr val="tx1"/>
                </a:solidFill>
                <a:effectLst>
                  <a:outerShdw blurRad="38100" dist="38100" dir="2700000" algn="tl">
                    <a:srgbClr val="C0C0C0"/>
                  </a:outerShdw>
                </a:effectLst>
                <a:latin typeface="Times New Roman" panose="02020603050405020304" pitchFamily="18" charset="0"/>
              </a:defRPr>
            </a:lvl1pPr>
          </a:lstStyle>
          <a:p>
            <a:r>
              <a:rPr lang="en-US" altLang="ko-KR" smtClean="0"/>
              <a:t>  </a:t>
            </a:r>
            <a:endParaRPr lang="en-US" altLang="ko-KR"/>
          </a:p>
        </p:txBody>
      </p:sp>
      <p:sp>
        <p:nvSpPr>
          <p:cNvPr id="13341" name="Text Box 29"/>
          <p:cNvSpPr txBox="1">
            <a:spLocks noChangeArrowheads="1"/>
          </p:cNvSpPr>
          <p:nvPr/>
        </p:nvSpPr>
        <p:spPr bwMode="white">
          <a:xfrm>
            <a:off x="76200" y="76200"/>
            <a:ext cx="114300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p>
            <a:r>
              <a:rPr lang="zh-TW" altLang="en-US" sz="2400" b="1" dirty="0" smtClean="0">
                <a:solidFill>
                  <a:schemeClr val="folHlink"/>
                </a:solidFill>
                <a:latin typeface="Lucida Sans Unicode" panose="020B0602030504020204" pitchFamily="34" charset="0"/>
                <a:ea typeface="Gulim" panose="020B0600000101010101" pitchFamily="34" charset="-127"/>
              </a:rPr>
              <a:t>  </a:t>
            </a:r>
            <a:endParaRPr lang="en-US" altLang="ko-KR" sz="2400" b="1" dirty="0">
              <a:solidFill>
                <a:schemeClr val="folHlink"/>
              </a:solidFill>
              <a:latin typeface="Lucida Sans Unicode" panose="020B0602030504020204" pitchFamily="34" charset="0"/>
              <a:ea typeface="Gulim" panose="020B0600000101010101" pitchFamily="34" charset="-127"/>
            </a:endParaRPr>
          </a:p>
        </p:txBody>
      </p:sp>
      <p:sp>
        <p:nvSpPr>
          <p:cNvPr id="13344" name="Arc 32"/>
          <p:cNvSpPr>
            <a:spLocks/>
          </p:cNvSpPr>
          <p:nvPr/>
        </p:nvSpPr>
        <p:spPr bwMode="black">
          <a:xfrm>
            <a:off x="0" y="4351338"/>
            <a:ext cx="1295400" cy="1058862"/>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nvGrpSpPr>
          <p:cNvPr id="13345" name="Group 33"/>
          <p:cNvGrpSpPr>
            <a:grpSpLocks/>
          </p:cNvGrpSpPr>
          <p:nvPr/>
        </p:nvGrpSpPr>
        <p:grpSpPr bwMode="auto">
          <a:xfrm>
            <a:off x="0" y="2209800"/>
            <a:ext cx="9144000" cy="3124200"/>
            <a:chOff x="0" y="2016"/>
            <a:chExt cx="5760" cy="1968"/>
          </a:xfrm>
        </p:grpSpPr>
        <p:sp>
          <p:nvSpPr>
            <p:cNvPr id="13346" name="Line 34"/>
            <p:cNvSpPr>
              <a:spLocks noChangeShapeType="1"/>
            </p:cNvSpPr>
            <p:nvPr userDrawn="1"/>
          </p:nvSpPr>
          <p:spPr bwMode="auto">
            <a:xfrm>
              <a:off x="0" y="201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47" name="Line 35"/>
            <p:cNvSpPr>
              <a:spLocks noChangeShapeType="1"/>
            </p:cNvSpPr>
            <p:nvPr userDrawn="1"/>
          </p:nvSpPr>
          <p:spPr bwMode="auto">
            <a:xfrm>
              <a:off x="0" y="206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48" name="Line 36"/>
            <p:cNvSpPr>
              <a:spLocks noChangeShapeType="1"/>
            </p:cNvSpPr>
            <p:nvPr userDrawn="1"/>
          </p:nvSpPr>
          <p:spPr bwMode="auto">
            <a:xfrm>
              <a:off x="0" y="211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49" name="Line 37"/>
            <p:cNvSpPr>
              <a:spLocks noChangeShapeType="1"/>
            </p:cNvSpPr>
            <p:nvPr userDrawn="1"/>
          </p:nvSpPr>
          <p:spPr bwMode="auto">
            <a:xfrm>
              <a:off x="0" y="216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0" name="Line 38"/>
            <p:cNvSpPr>
              <a:spLocks noChangeShapeType="1"/>
            </p:cNvSpPr>
            <p:nvPr userDrawn="1"/>
          </p:nvSpPr>
          <p:spPr bwMode="auto">
            <a:xfrm>
              <a:off x="0" y="220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1" name="Line 39"/>
            <p:cNvSpPr>
              <a:spLocks noChangeShapeType="1"/>
            </p:cNvSpPr>
            <p:nvPr userDrawn="1"/>
          </p:nvSpPr>
          <p:spPr bwMode="auto">
            <a:xfrm>
              <a:off x="0" y="225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2" name="Line 40"/>
            <p:cNvSpPr>
              <a:spLocks noChangeShapeType="1"/>
            </p:cNvSpPr>
            <p:nvPr userDrawn="1"/>
          </p:nvSpPr>
          <p:spPr bwMode="auto">
            <a:xfrm>
              <a:off x="0" y="230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3" name="Line 41"/>
            <p:cNvSpPr>
              <a:spLocks noChangeShapeType="1"/>
            </p:cNvSpPr>
            <p:nvPr userDrawn="1"/>
          </p:nvSpPr>
          <p:spPr bwMode="auto">
            <a:xfrm>
              <a:off x="0" y="235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4" name="Line 42"/>
            <p:cNvSpPr>
              <a:spLocks noChangeShapeType="1"/>
            </p:cNvSpPr>
            <p:nvPr userDrawn="1"/>
          </p:nvSpPr>
          <p:spPr bwMode="auto">
            <a:xfrm>
              <a:off x="0" y="240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5" name="Line 43"/>
            <p:cNvSpPr>
              <a:spLocks noChangeShapeType="1"/>
            </p:cNvSpPr>
            <p:nvPr userDrawn="1"/>
          </p:nvSpPr>
          <p:spPr bwMode="auto">
            <a:xfrm>
              <a:off x="0" y="244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6" name="Line 44"/>
            <p:cNvSpPr>
              <a:spLocks noChangeShapeType="1"/>
            </p:cNvSpPr>
            <p:nvPr userDrawn="1"/>
          </p:nvSpPr>
          <p:spPr bwMode="auto">
            <a:xfrm>
              <a:off x="0" y="249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7" name="Line 45"/>
            <p:cNvSpPr>
              <a:spLocks noChangeShapeType="1"/>
            </p:cNvSpPr>
            <p:nvPr userDrawn="1"/>
          </p:nvSpPr>
          <p:spPr bwMode="auto">
            <a:xfrm>
              <a:off x="0" y="254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8" name="Line 46"/>
            <p:cNvSpPr>
              <a:spLocks noChangeShapeType="1"/>
            </p:cNvSpPr>
            <p:nvPr userDrawn="1"/>
          </p:nvSpPr>
          <p:spPr bwMode="auto">
            <a:xfrm>
              <a:off x="0" y="259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59" name="Line 47"/>
            <p:cNvSpPr>
              <a:spLocks noChangeShapeType="1"/>
            </p:cNvSpPr>
            <p:nvPr userDrawn="1"/>
          </p:nvSpPr>
          <p:spPr bwMode="auto">
            <a:xfrm>
              <a:off x="0" y="264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0" name="Line 48"/>
            <p:cNvSpPr>
              <a:spLocks noChangeShapeType="1"/>
            </p:cNvSpPr>
            <p:nvPr userDrawn="1"/>
          </p:nvSpPr>
          <p:spPr bwMode="auto">
            <a:xfrm>
              <a:off x="0" y="268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1" name="Line 49"/>
            <p:cNvSpPr>
              <a:spLocks noChangeShapeType="1"/>
            </p:cNvSpPr>
            <p:nvPr userDrawn="1"/>
          </p:nvSpPr>
          <p:spPr bwMode="auto">
            <a:xfrm>
              <a:off x="0" y="273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2" name="Line 50"/>
            <p:cNvSpPr>
              <a:spLocks noChangeShapeType="1"/>
            </p:cNvSpPr>
            <p:nvPr userDrawn="1"/>
          </p:nvSpPr>
          <p:spPr bwMode="auto">
            <a:xfrm>
              <a:off x="0" y="278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3" name="Line 51"/>
            <p:cNvSpPr>
              <a:spLocks noChangeShapeType="1"/>
            </p:cNvSpPr>
            <p:nvPr userDrawn="1"/>
          </p:nvSpPr>
          <p:spPr bwMode="auto">
            <a:xfrm>
              <a:off x="0" y="283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4" name="Line 52"/>
            <p:cNvSpPr>
              <a:spLocks noChangeShapeType="1"/>
            </p:cNvSpPr>
            <p:nvPr userDrawn="1"/>
          </p:nvSpPr>
          <p:spPr bwMode="auto">
            <a:xfrm>
              <a:off x="0" y="288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5" name="Line 53"/>
            <p:cNvSpPr>
              <a:spLocks noChangeShapeType="1"/>
            </p:cNvSpPr>
            <p:nvPr userDrawn="1"/>
          </p:nvSpPr>
          <p:spPr bwMode="auto">
            <a:xfrm>
              <a:off x="0" y="292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6" name="Line 54"/>
            <p:cNvSpPr>
              <a:spLocks noChangeShapeType="1"/>
            </p:cNvSpPr>
            <p:nvPr userDrawn="1"/>
          </p:nvSpPr>
          <p:spPr bwMode="auto">
            <a:xfrm>
              <a:off x="0" y="297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7" name="Line 55"/>
            <p:cNvSpPr>
              <a:spLocks noChangeShapeType="1"/>
            </p:cNvSpPr>
            <p:nvPr userDrawn="1"/>
          </p:nvSpPr>
          <p:spPr bwMode="auto">
            <a:xfrm>
              <a:off x="0" y="302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8" name="Line 56"/>
            <p:cNvSpPr>
              <a:spLocks noChangeShapeType="1"/>
            </p:cNvSpPr>
            <p:nvPr userDrawn="1"/>
          </p:nvSpPr>
          <p:spPr bwMode="auto">
            <a:xfrm>
              <a:off x="0" y="307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69" name="Line 57"/>
            <p:cNvSpPr>
              <a:spLocks noChangeShapeType="1"/>
            </p:cNvSpPr>
            <p:nvPr userDrawn="1"/>
          </p:nvSpPr>
          <p:spPr bwMode="auto">
            <a:xfrm>
              <a:off x="0" y="312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0" name="Line 58"/>
            <p:cNvSpPr>
              <a:spLocks noChangeShapeType="1"/>
            </p:cNvSpPr>
            <p:nvPr userDrawn="1"/>
          </p:nvSpPr>
          <p:spPr bwMode="auto">
            <a:xfrm>
              <a:off x="0" y="316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1" name="Line 59"/>
            <p:cNvSpPr>
              <a:spLocks noChangeShapeType="1"/>
            </p:cNvSpPr>
            <p:nvPr userDrawn="1"/>
          </p:nvSpPr>
          <p:spPr bwMode="auto">
            <a:xfrm>
              <a:off x="0" y="321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2" name="Line 60"/>
            <p:cNvSpPr>
              <a:spLocks noChangeShapeType="1"/>
            </p:cNvSpPr>
            <p:nvPr userDrawn="1"/>
          </p:nvSpPr>
          <p:spPr bwMode="auto">
            <a:xfrm>
              <a:off x="0" y="326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3" name="Line 61"/>
            <p:cNvSpPr>
              <a:spLocks noChangeShapeType="1"/>
            </p:cNvSpPr>
            <p:nvPr userDrawn="1"/>
          </p:nvSpPr>
          <p:spPr bwMode="auto">
            <a:xfrm>
              <a:off x="0" y="331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4" name="Line 62"/>
            <p:cNvSpPr>
              <a:spLocks noChangeShapeType="1"/>
            </p:cNvSpPr>
            <p:nvPr userDrawn="1"/>
          </p:nvSpPr>
          <p:spPr bwMode="auto">
            <a:xfrm>
              <a:off x="0" y="336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5" name="Line 63"/>
            <p:cNvSpPr>
              <a:spLocks noChangeShapeType="1"/>
            </p:cNvSpPr>
            <p:nvPr userDrawn="1"/>
          </p:nvSpPr>
          <p:spPr bwMode="auto">
            <a:xfrm>
              <a:off x="0" y="340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6" name="Line 64"/>
            <p:cNvSpPr>
              <a:spLocks noChangeShapeType="1"/>
            </p:cNvSpPr>
            <p:nvPr userDrawn="1"/>
          </p:nvSpPr>
          <p:spPr bwMode="auto">
            <a:xfrm>
              <a:off x="0" y="345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7" name="Line 65"/>
            <p:cNvSpPr>
              <a:spLocks noChangeShapeType="1"/>
            </p:cNvSpPr>
            <p:nvPr userDrawn="1"/>
          </p:nvSpPr>
          <p:spPr bwMode="auto">
            <a:xfrm>
              <a:off x="0" y="350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8" name="Line 66"/>
            <p:cNvSpPr>
              <a:spLocks noChangeShapeType="1"/>
            </p:cNvSpPr>
            <p:nvPr userDrawn="1"/>
          </p:nvSpPr>
          <p:spPr bwMode="auto">
            <a:xfrm>
              <a:off x="0" y="355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79" name="Line 67"/>
            <p:cNvSpPr>
              <a:spLocks noChangeShapeType="1"/>
            </p:cNvSpPr>
            <p:nvPr userDrawn="1"/>
          </p:nvSpPr>
          <p:spPr bwMode="auto">
            <a:xfrm>
              <a:off x="0" y="360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0" name="Line 68"/>
            <p:cNvSpPr>
              <a:spLocks noChangeShapeType="1"/>
            </p:cNvSpPr>
            <p:nvPr userDrawn="1"/>
          </p:nvSpPr>
          <p:spPr bwMode="auto">
            <a:xfrm>
              <a:off x="0" y="364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1" name="Line 69"/>
            <p:cNvSpPr>
              <a:spLocks noChangeShapeType="1"/>
            </p:cNvSpPr>
            <p:nvPr userDrawn="1"/>
          </p:nvSpPr>
          <p:spPr bwMode="auto">
            <a:xfrm>
              <a:off x="0" y="369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2" name="Line 70"/>
            <p:cNvSpPr>
              <a:spLocks noChangeShapeType="1"/>
            </p:cNvSpPr>
            <p:nvPr userDrawn="1"/>
          </p:nvSpPr>
          <p:spPr bwMode="auto">
            <a:xfrm>
              <a:off x="0" y="374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3" name="Line 71"/>
            <p:cNvSpPr>
              <a:spLocks noChangeShapeType="1"/>
            </p:cNvSpPr>
            <p:nvPr userDrawn="1"/>
          </p:nvSpPr>
          <p:spPr bwMode="auto">
            <a:xfrm>
              <a:off x="0" y="3792"/>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4" name="Line 72"/>
            <p:cNvSpPr>
              <a:spLocks noChangeShapeType="1"/>
            </p:cNvSpPr>
            <p:nvPr userDrawn="1"/>
          </p:nvSpPr>
          <p:spPr bwMode="auto">
            <a:xfrm>
              <a:off x="0" y="3840"/>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5" name="Line 73"/>
            <p:cNvSpPr>
              <a:spLocks noChangeShapeType="1"/>
            </p:cNvSpPr>
            <p:nvPr userDrawn="1"/>
          </p:nvSpPr>
          <p:spPr bwMode="auto">
            <a:xfrm>
              <a:off x="0" y="3888"/>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6" name="Line 74"/>
            <p:cNvSpPr>
              <a:spLocks noChangeShapeType="1"/>
            </p:cNvSpPr>
            <p:nvPr userDrawn="1"/>
          </p:nvSpPr>
          <p:spPr bwMode="auto">
            <a:xfrm>
              <a:off x="0" y="3936"/>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87" name="Line 75"/>
            <p:cNvSpPr>
              <a:spLocks noChangeShapeType="1"/>
            </p:cNvSpPr>
            <p:nvPr userDrawn="1"/>
          </p:nvSpPr>
          <p:spPr bwMode="auto">
            <a:xfrm>
              <a:off x="0" y="3984"/>
              <a:ext cx="5760"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sp>
        <p:nvSpPr>
          <p:cNvPr id="13388" name="Arc 76"/>
          <p:cNvSpPr>
            <a:spLocks/>
          </p:cNvSpPr>
          <p:nvPr/>
        </p:nvSpPr>
        <p:spPr bwMode="gray">
          <a:xfrm flipH="1" flipV="1">
            <a:off x="4864100" y="1473200"/>
            <a:ext cx="4279900" cy="375602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bg1"/>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sy="-100000" rotWithShape="0">
                    <a:schemeClr val="bg2">
                      <a:alpha val="50000"/>
                    </a:schemeClr>
                  </a:outerShdw>
                </a:effectLst>
              </a14:hiddenEffects>
            </a:ext>
          </a:extLst>
        </p:spPr>
        <p:txBody>
          <a:bodyPr wrap="none" anchor="ctr"/>
          <a:lstStyle/>
          <a:p>
            <a:endParaRPr lang="zh-TW" altLang="en-US"/>
          </a:p>
        </p:txBody>
      </p:sp>
      <p:grpSp>
        <p:nvGrpSpPr>
          <p:cNvPr id="13430" name="Group 118"/>
          <p:cNvGrpSpPr>
            <a:grpSpLocks/>
          </p:cNvGrpSpPr>
          <p:nvPr/>
        </p:nvGrpSpPr>
        <p:grpSpPr bwMode="auto">
          <a:xfrm>
            <a:off x="4964113" y="2209800"/>
            <a:ext cx="4179887" cy="2968625"/>
            <a:chOff x="3127" y="1392"/>
            <a:chExt cx="2633" cy="1870"/>
          </a:xfrm>
        </p:grpSpPr>
        <p:sp>
          <p:nvSpPr>
            <p:cNvPr id="13390" name="Line 78"/>
            <p:cNvSpPr>
              <a:spLocks noChangeShapeType="1"/>
            </p:cNvSpPr>
            <p:nvPr userDrawn="1"/>
          </p:nvSpPr>
          <p:spPr bwMode="auto">
            <a:xfrm>
              <a:off x="3127" y="1392"/>
              <a:ext cx="2633"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1" name="Line 79"/>
            <p:cNvSpPr>
              <a:spLocks noChangeShapeType="1"/>
            </p:cNvSpPr>
            <p:nvPr userDrawn="1"/>
          </p:nvSpPr>
          <p:spPr bwMode="auto">
            <a:xfrm>
              <a:off x="3127" y="1440"/>
              <a:ext cx="2633"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2" name="Line 80"/>
            <p:cNvSpPr>
              <a:spLocks noChangeShapeType="1"/>
            </p:cNvSpPr>
            <p:nvPr userDrawn="1"/>
          </p:nvSpPr>
          <p:spPr bwMode="auto">
            <a:xfrm>
              <a:off x="3145" y="1488"/>
              <a:ext cx="261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3" name="Line 81"/>
            <p:cNvSpPr>
              <a:spLocks noChangeShapeType="1"/>
            </p:cNvSpPr>
            <p:nvPr userDrawn="1"/>
          </p:nvSpPr>
          <p:spPr bwMode="auto">
            <a:xfrm>
              <a:off x="3157" y="1536"/>
              <a:ext cx="2603"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4" name="Line 82"/>
            <p:cNvSpPr>
              <a:spLocks noChangeShapeType="1"/>
            </p:cNvSpPr>
            <p:nvPr userDrawn="1"/>
          </p:nvSpPr>
          <p:spPr bwMode="auto">
            <a:xfrm>
              <a:off x="3172" y="1584"/>
              <a:ext cx="2588"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5" name="Line 83"/>
            <p:cNvSpPr>
              <a:spLocks noChangeShapeType="1"/>
            </p:cNvSpPr>
            <p:nvPr userDrawn="1"/>
          </p:nvSpPr>
          <p:spPr bwMode="auto">
            <a:xfrm>
              <a:off x="3190" y="1632"/>
              <a:ext cx="257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6" name="Line 84"/>
            <p:cNvSpPr>
              <a:spLocks noChangeShapeType="1"/>
            </p:cNvSpPr>
            <p:nvPr userDrawn="1"/>
          </p:nvSpPr>
          <p:spPr bwMode="auto">
            <a:xfrm>
              <a:off x="3206" y="1680"/>
              <a:ext cx="2554"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7" name="Line 85"/>
            <p:cNvSpPr>
              <a:spLocks noChangeShapeType="1"/>
            </p:cNvSpPr>
            <p:nvPr userDrawn="1"/>
          </p:nvSpPr>
          <p:spPr bwMode="auto">
            <a:xfrm>
              <a:off x="3230" y="1728"/>
              <a:ext cx="253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8" name="Line 86"/>
            <p:cNvSpPr>
              <a:spLocks noChangeShapeType="1"/>
            </p:cNvSpPr>
            <p:nvPr userDrawn="1"/>
          </p:nvSpPr>
          <p:spPr bwMode="auto">
            <a:xfrm>
              <a:off x="3245" y="1776"/>
              <a:ext cx="251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399" name="Line 87"/>
            <p:cNvSpPr>
              <a:spLocks noChangeShapeType="1"/>
            </p:cNvSpPr>
            <p:nvPr userDrawn="1"/>
          </p:nvSpPr>
          <p:spPr bwMode="auto">
            <a:xfrm>
              <a:off x="3266" y="1824"/>
              <a:ext cx="2491"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0" name="Line 88"/>
            <p:cNvSpPr>
              <a:spLocks noChangeShapeType="1"/>
            </p:cNvSpPr>
            <p:nvPr userDrawn="1"/>
          </p:nvSpPr>
          <p:spPr bwMode="auto">
            <a:xfrm>
              <a:off x="3293" y="1872"/>
              <a:ext cx="2464"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1" name="Line 89"/>
            <p:cNvSpPr>
              <a:spLocks noChangeShapeType="1"/>
            </p:cNvSpPr>
            <p:nvPr userDrawn="1"/>
          </p:nvSpPr>
          <p:spPr bwMode="auto">
            <a:xfrm>
              <a:off x="3320" y="1920"/>
              <a:ext cx="2436"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2" name="Line 90"/>
            <p:cNvSpPr>
              <a:spLocks noChangeShapeType="1"/>
            </p:cNvSpPr>
            <p:nvPr userDrawn="1"/>
          </p:nvSpPr>
          <p:spPr bwMode="auto">
            <a:xfrm>
              <a:off x="3341" y="1968"/>
              <a:ext cx="241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3" name="Line 91"/>
            <p:cNvSpPr>
              <a:spLocks noChangeShapeType="1"/>
            </p:cNvSpPr>
            <p:nvPr userDrawn="1"/>
          </p:nvSpPr>
          <p:spPr bwMode="auto">
            <a:xfrm>
              <a:off x="3368" y="2016"/>
              <a:ext cx="2388"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4" name="Line 92"/>
            <p:cNvSpPr>
              <a:spLocks noChangeShapeType="1"/>
            </p:cNvSpPr>
            <p:nvPr userDrawn="1"/>
          </p:nvSpPr>
          <p:spPr bwMode="auto">
            <a:xfrm>
              <a:off x="3389" y="2064"/>
              <a:ext cx="2367"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5" name="Line 93"/>
            <p:cNvSpPr>
              <a:spLocks noChangeShapeType="1"/>
            </p:cNvSpPr>
            <p:nvPr userDrawn="1"/>
          </p:nvSpPr>
          <p:spPr bwMode="auto">
            <a:xfrm>
              <a:off x="3425" y="2112"/>
              <a:ext cx="2328"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6" name="Line 94"/>
            <p:cNvSpPr>
              <a:spLocks noChangeShapeType="1"/>
            </p:cNvSpPr>
            <p:nvPr userDrawn="1"/>
          </p:nvSpPr>
          <p:spPr bwMode="auto">
            <a:xfrm>
              <a:off x="3452" y="2160"/>
              <a:ext cx="2304"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7" name="Line 95"/>
            <p:cNvSpPr>
              <a:spLocks noChangeShapeType="1"/>
            </p:cNvSpPr>
            <p:nvPr userDrawn="1"/>
          </p:nvSpPr>
          <p:spPr bwMode="auto">
            <a:xfrm>
              <a:off x="3494" y="2208"/>
              <a:ext cx="226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8" name="Line 96"/>
            <p:cNvSpPr>
              <a:spLocks noChangeShapeType="1"/>
            </p:cNvSpPr>
            <p:nvPr userDrawn="1"/>
          </p:nvSpPr>
          <p:spPr bwMode="auto">
            <a:xfrm>
              <a:off x="3524" y="2256"/>
              <a:ext cx="223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09" name="Line 97"/>
            <p:cNvSpPr>
              <a:spLocks noChangeShapeType="1"/>
            </p:cNvSpPr>
            <p:nvPr userDrawn="1"/>
          </p:nvSpPr>
          <p:spPr bwMode="auto">
            <a:xfrm>
              <a:off x="3572" y="2304"/>
              <a:ext cx="2184"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0" name="Line 98"/>
            <p:cNvSpPr>
              <a:spLocks noChangeShapeType="1"/>
            </p:cNvSpPr>
            <p:nvPr userDrawn="1"/>
          </p:nvSpPr>
          <p:spPr bwMode="auto">
            <a:xfrm>
              <a:off x="3611" y="2352"/>
              <a:ext cx="214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1" name="Line 99"/>
            <p:cNvSpPr>
              <a:spLocks noChangeShapeType="1"/>
            </p:cNvSpPr>
            <p:nvPr userDrawn="1"/>
          </p:nvSpPr>
          <p:spPr bwMode="auto">
            <a:xfrm>
              <a:off x="3644" y="2400"/>
              <a:ext cx="211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2" name="Line 100"/>
            <p:cNvSpPr>
              <a:spLocks noChangeShapeType="1"/>
            </p:cNvSpPr>
            <p:nvPr userDrawn="1"/>
          </p:nvSpPr>
          <p:spPr bwMode="auto">
            <a:xfrm>
              <a:off x="3698" y="2448"/>
              <a:ext cx="2061"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3" name="Line 101"/>
            <p:cNvSpPr>
              <a:spLocks noChangeShapeType="1"/>
            </p:cNvSpPr>
            <p:nvPr userDrawn="1"/>
          </p:nvSpPr>
          <p:spPr bwMode="auto">
            <a:xfrm>
              <a:off x="3746" y="2496"/>
              <a:ext cx="2013"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4" name="Line 102"/>
            <p:cNvSpPr>
              <a:spLocks noChangeShapeType="1"/>
            </p:cNvSpPr>
            <p:nvPr userDrawn="1"/>
          </p:nvSpPr>
          <p:spPr bwMode="auto">
            <a:xfrm>
              <a:off x="3797" y="2544"/>
              <a:ext cx="1956"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5" name="Line 103"/>
            <p:cNvSpPr>
              <a:spLocks noChangeShapeType="1"/>
            </p:cNvSpPr>
            <p:nvPr userDrawn="1"/>
          </p:nvSpPr>
          <p:spPr bwMode="auto">
            <a:xfrm>
              <a:off x="3848" y="2592"/>
              <a:ext cx="1908"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6" name="Line 104"/>
            <p:cNvSpPr>
              <a:spLocks noChangeShapeType="1"/>
            </p:cNvSpPr>
            <p:nvPr userDrawn="1"/>
          </p:nvSpPr>
          <p:spPr bwMode="auto">
            <a:xfrm>
              <a:off x="3905" y="2640"/>
              <a:ext cx="1851"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7" name="Line 105"/>
            <p:cNvSpPr>
              <a:spLocks noChangeShapeType="1"/>
            </p:cNvSpPr>
            <p:nvPr userDrawn="1"/>
          </p:nvSpPr>
          <p:spPr bwMode="auto">
            <a:xfrm>
              <a:off x="3959" y="2688"/>
              <a:ext cx="1801"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8" name="Line 106"/>
            <p:cNvSpPr>
              <a:spLocks noChangeShapeType="1"/>
            </p:cNvSpPr>
            <p:nvPr userDrawn="1"/>
          </p:nvSpPr>
          <p:spPr bwMode="auto">
            <a:xfrm>
              <a:off x="4025" y="2736"/>
              <a:ext cx="173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19" name="Line 107"/>
            <p:cNvSpPr>
              <a:spLocks noChangeShapeType="1"/>
            </p:cNvSpPr>
            <p:nvPr userDrawn="1"/>
          </p:nvSpPr>
          <p:spPr bwMode="auto">
            <a:xfrm>
              <a:off x="4088" y="2787"/>
              <a:ext cx="167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0" name="Line 108"/>
            <p:cNvSpPr>
              <a:spLocks noChangeShapeType="1"/>
            </p:cNvSpPr>
            <p:nvPr userDrawn="1"/>
          </p:nvSpPr>
          <p:spPr bwMode="auto">
            <a:xfrm>
              <a:off x="4151" y="2832"/>
              <a:ext cx="1609"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1" name="Line 109"/>
            <p:cNvSpPr>
              <a:spLocks noChangeShapeType="1"/>
            </p:cNvSpPr>
            <p:nvPr userDrawn="1"/>
          </p:nvSpPr>
          <p:spPr bwMode="auto">
            <a:xfrm>
              <a:off x="4234" y="2880"/>
              <a:ext cx="1526"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2" name="Line 110"/>
            <p:cNvSpPr>
              <a:spLocks noChangeShapeType="1"/>
            </p:cNvSpPr>
            <p:nvPr userDrawn="1"/>
          </p:nvSpPr>
          <p:spPr bwMode="auto">
            <a:xfrm>
              <a:off x="4319" y="2926"/>
              <a:ext cx="1441"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3" name="Line 111"/>
            <p:cNvSpPr>
              <a:spLocks noChangeShapeType="1"/>
            </p:cNvSpPr>
            <p:nvPr userDrawn="1"/>
          </p:nvSpPr>
          <p:spPr bwMode="auto">
            <a:xfrm>
              <a:off x="4412" y="2973"/>
              <a:ext cx="1348"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4" name="Line 112"/>
            <p:cNvSpPr>
              <a:spLocks noChangeShapeType="1"/>
            </p:cNvSpPr>
            <p:nvPr userDrawn="1"/>
          </p:nvSpPr>
          <p:spPr bwMode="auto">
            <a:xfrm>
              <a:off x="4511" y="3022"/>
              <a:ext cx="1249"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5" name="Line 113"/>
            <p:cNvSpPr>
              <a:spLocks noChangeShapeType="1"/>
            </p:cNvSpPr>
            <p:nvPr userDrawn="1"/>
          </p:nvSpPr>
          <p:spPr bwMode="auto">
            <a:xfrm>
              <a:off x="4620" y="3069"/>
              <a:ext cx="114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6" name="Line 114"/>
            <p:cNvSpPr>
              <a:spLocks noChangeShapeType="1"/>
            </p:cNvSpPr>
            <p:nvPr userDrawn="1"/>
          </p:nvSpPr>
          <p:spPr bwMode="auto">
            <a:xfrm>
              <a:off x="4745" y="3118"/>
              <a:ext cx="101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7" name="Line 115"/>
            <p:cNvSpPr>
              <a:spLocks noChangeShapeType="1"/>
            </p:cNvSpPr>
            <p:nvPr userDrawn="1"/>
          </p:nvSpPr>
          <p:spPr bwMode="auto">
            <a:xfrm>
              <a:off x="4888" y="3165"/>
              <a:ext cx="872"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8" name="Line 116"/>
            <p:cNvSpPr>
              <a:spLocks noChangeShapeType="1"/>
            </p:cNvSpPr>
            <p:nvPr userDrawn="1"/>
          </p:nvSpPr>
          <p:spPr bwMode="auto">
            <a:xfrm>
              <a:off x="5055" y="3212"/>
              <a:ext cx="70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3429" name="Line 117"/>
            <p:cNvSpPr>
              <a:spLocks noChangeShapeType="1"/>
            </p:cNvSpPr>
            <p:nvPr userDrawn="1"/>
          </p:nvSpPr>
          <p:spPr bwMode="auto">
            <a:xfrm>
              <a:off x="5347" y="3262"/>
              <a:ext cx="413"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sp>
        <p:nvSpPr>
          <p:cNvPr id="13431" name="Arc 119"/>
          <p:cNvSpPr>
            <a:spLocks/>
          </p:cNvSpPr>
          <p:nvPr/>
        </p:nvSpPr>
        <p:spPr bwMode="black">
          <a:xfrm flipH="1" flipV="1">
            <a:off x="8323263" y="2146300"/>
            <a:ext cx="820737" cy="720725"/>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accent1"/>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sy="-100000" rotWithShape="0">
                    <a:schemeClr val="bg2">
                      <a:alpha val="50000"/>
                    </a:schemeClr>
                  </a:outerShdw>
                </a:effectLst>
              </a14:hiddenEffects>
            </a:ext>
          </a:extLst>
        </p:spPr>
        <p:txBody>
          <a:bodyPr wrap="none" anchor="ctr"/>
          <a:lstStyle/>
          <a:p>
            <a:endParaRPr lang="zh-TW" altLang="en-US"/>
          </a:p>
        </p:txBody>
      </p:sp>
      <p:sp>
        <p:nvSpPr>
          <p:cNvPr id="96" name="投影片編號版面配置區 3"/>
          <p:cNvSpPr txBox="1">
            <a:spLocks/>
          </p:cNvSpPr>
          <p:nvPr userDrawn="1"/>
        </p:nvSpPr>
        <p:spPr bwMode="auto">
          <a:xfrm>
            <a:off x="8558893" y="6599464"/>
            <a:ext cx="585107" cy="258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ctr" rtl="0" eaLnBrk="1" fontAlgn="base" hangingPunct="1">
              <a:spcBef>
                <a:spcPct val="0"/>
              </a:spcBef>
              <a:spcAft>
                <a:spcPct val="0"/>
              </a:spcAft>
              <a:defRPr sz="1200" b="1" kern="1200">
                <a:solidFill>
                  <a:srgbClr val="000000"/>
                </a:solidFill>
                <a:effectLst>
                  <a:outerShdw blurRad="38100" dist="38100" dir="2700000" algn="tl">
                    <a:srgbClr val="C0C0C0"/>
                  </a:outerShdw>
                </a:effectLst>
                <a:latin typeface="Arial" panose="020B0604020202020204" pitchFamily="34" charset="0"/>
                <a:ea typeface="Gulim" panose="020B0600000101010101" pitchFamily="34" charset="-127"/>
                <a:cs typeface="Arial" panose="020B0604020202020204" pitchFamily="34" charset="0"/>
              </a:defRPr>
            </a:lvl1pPr>
            <a:lvl2pPr marL="4572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5pPr>
            <a:lvl6pPr marL="2286000" algn="l" defTabSz="914400" rtl="0" eaLnBrk="1" latinLnBrk="0" hangingPunct="1">
              <a:defRPr sz="1900" kern="1200">
                <a:solidFill>
                  <a:schemeClr val="tx1"/>
                </a:solidFill>
                <a:latin typeface="Times New Roman" panose="02020603050405020304" pitchFamily="18" charset="0"/>
                <a:ea typeface="+mn-ea"/>
                <a:cs typeface="+mn-cs"/>
              </a:defRPr>
            </a:lvl6pPr>
            <a:lvl7pPr marL="2743200" algn="l" defTabSz="914400" rtl="0" eaLnBrk="1" latinLnBrk="0" hangingPunct="1">
              <a:defRPr sz="1900" kern="1200">
                <a:solidFill>
                  <a:schemeClr val="tx1"/>
                </a:solidFill>
                <a:latin typeface="Times New Roman" panose="02020603050405020304" pitchFamily="18" charset="0"/>
                <a:ea typeface="+mn-ea"/>
                <a:cs typeface="+mn-cs"/>
              </a:defRPr>
            </a:lvl7pPr>
            <a:lvl8pPr marL="3200400" algn="l" defTabSz="914400" rtl="0" eaLnBrk="1" latinLnBrk="0" hangingPunct="1">
              <a:defRPr sz="1900" kern="1200">
                <a:solidFill>
                  <a:schemeClr val="tx1"/>
                </a:solidFill>
                <a:latin typeface="Times New Roman" panose="02020603050405020304" pitchFamily="18" charset="0"/>
                <a:ea typeface="+mn-ea"/>
                <a:cs typeface="+mn-cs"/>
              </a:defRPr>
            </a:lvl8pPr>
            <a:lvl9pPr marL="3657600" algn="l" defTabSz="914400" rtl="0" eaLnBrk="1" latinLnBrk="0" hangingPunct="1">
              <a:defRPr sz="1900" kern="1200">
                <a:solidFill>
                  <a:schemeClr val="tx1"/>
                </a:solidFill>
                <a:latin typeface="Times New Roman" panose="02020603050405020304" pitchFamily="18" charset="0"/>
                <a:ea typeface="+mn-ea"/>
                <a:cs typeface="+mn-cs"/>
              </a:defRPr>
            </a:lvl9pPr>
          </a:lstStyle>
          <a:p>
            <a:fld id="{1220322E-3FC9-43A6-8DF7-24B762F5AFCE}" type="slidenum">
              <a:rPr lang="ko-KR" altLang="en-US" smtClean="0"/>
              <a:pPr/>
              <a:t>‹#›</a:t>
            </a:fld>
            <a:endParaRPr lang="en-US" altLang="ko-KR" dirty="0"/>
          </a:p>
        </p:txBody>
      </p:sp>
    </p:spTree>
  </p:cSld>
  <p:clrMapOvr>
    <a:masterClrMapping/>
  </p:clrMapOvr>
  <p:transition>
    <p:random/>
  </p:transition>
  <p:timing>
    <p:tnLst>
      <p:par>
        <p:cTn id="1" dur="indefinite" restart="never" nodeType="tmRoot"/>
      </p:par>
    </p:tnLst>
  </p:timing>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標題及直排文字">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Tree>
    <p:extLst>
      <p:ext uri="{BB962C8B-B14F-4D97-AF65-F5344CB8AC3E}">
        <p14:creationId xmlns:p14="http://schemas.microsoft.com/office/powerpoint/2010/main" val="2816414675"/>
      </p:ext>
    </p:extLst>
  </p:cSld>
  <p:clrMapOvr>
    <a:masterClrMapping/>
  </p:clrMapOvr>
  <p:transition>
    <p:random/>
  </p:transition>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直排標題及文字">
    <p:spTree>
      <p:nvGrpSpPr>
        <p:cNvPr id="1" name=""/>
        <p:cNvGrpSpPr/>
        <p:nvPr/>
      </p:nvGrpSpPr>
      <p:grpSpPr>
        <a:xfrm>
          <a:off x="0" y="0"/>
          <a:ext cx="0" cy="0"/>
          <a:chOff x="0" y="0"/>
          <a:chExt cx="0" cy="0"/>
        </a:xfrm>
      </p:grpSpPr>
      <p:sp>
        <p:nvSpPr>
          <p:cNvPr id="2" name="直排標題 1"/>
          <p:cNvSpPr>
            <a:spLocks noGrp="1"/>
          </p:cNvSpPr>
          <p:nvPr>
            <p:ph type="title" orient="vert"/>
          </p:nvPr>
        </p:nvSpPr>
        <p:spPr>
          <a:xfrm>
            <a:off x="6629400" y="304800"/>
            <a:ext cx="2057400" cy="6019800"/>
          </a:xfrm>
        </p:spPr>
        <p:txBody>
          <a:bodyPr vert="eaVert"/>
          <a:lstStyle/>
          <a:p>
            <a:r>
              <a:rPr lang="zh-TW" altLang="en-US" smtClean="0"/>
              <a:t>按一下以編輯母片標題樣式</a:t>
            </a:r>
            <a:endParaRPr lang="zh-TW" altLang="en-US"/>
          </a:p>
        </p:txBody>
      </p:sp>
      <p:sp>
        <p:nvSpPr>
          <p:cNvPr id="3" name="直排文字版面配置區 2"/>
          <p:cNvSpPr>
            <a:spLocks noGrp="1"/>
          </p:cNvSpPr>
          <p:nvPr>
            <p:ph type="body" orient="vert" idx="1"/>
          </p:nvPr>
        </p:nvSpPr>
        <p:spPr>
          <a:xfrm>
            <a:off x="457200" y="304800"/>
            <a:ext cx="6019800" cy="6019800"/>
          </a:xfrm>
        </p:spPr>
        <p:txBody>
          <a:bodyPr vert="eaVert"/>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Tree>
    <p:extLst>
      <p:ext uri="{BB962C8B-B14F-4D97-AF65-F5344CB8AC3E}">
        <p14:creationId xmlns:p14="http://schemas.microsoft.com/office/powerpoint/2010/main" val="2277629295"/>
      </p:ext>
    </p:extLst>
  </p:cSld>
  <p:clrMapOvr>
    <a:masterClrMapping/>
  </p:clrMapOvr>
  <p:transition>
    <p:random/>
  </p:transition>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type="chart" preserve="1">
  <p:cSld name="標題及圖表">
    <p:spTree>
      <p:nvGrpSpPr>
        <p:cNvPr id="1" name=""/>
        <p:cNvGrpSpPr/>
        <p:nvPr/>
      </p:nvGrpSpPr>
      <p:grpSpPr>
        <a:xfrm>
          <a:off x="0" y="0"/>
          <a:ext cx="0" cy="0"/>
          <a:chOff x="0" y="0"/>
          <a:chExt cx="0" cy="0"/>
        </a:xfrm>
      </p:grpSpPr>
      <p:sp>
        <p:nvSpPr>
          <p:cNvPr id="2" name="標題 1"/>
          <p:cNvSpPr>
            <a:spLocks noGrp="1"/>
          </p:cNvSpPr>
          <p:nvPr>
            <p:ph type="title"/>
          </p:nvPr>
        </p:nvSpPr>
        <p:spPr>
          <a:xfrm>
            <a:off x="457200" y="304800"/>
            <a:ext cx="7848600" cy="609600"/>
          </a:xfrm>
        </p:spPr>
        <p:txBody>
          <a:bodyPr/>
          <a:lstStyle/>
          <a:p>
            <a:r>
              <a:rPr lang="zh-TW" altLang="en-US" smtClean="0"/>
              <a:t>按一下以編輯母片標題樣式</a:t>
            </a:r>
            <a:endParaRPr lang="zh-TW" altLang="en-US"/>
          </a:p>
        </p:txBody>
      </p:sp>
      <p:sp>
        <p:nvSpPr>
          <p:cNvPr id="3" name="圖表版面配置區 2"/>
          <p:cNvSpPr>
            <a:spLocks noGrp="1"/>
          </p:cNvSpPr>
          <p:nvPr>
            <p:ph type="chart" idx="1"/>
          </p:nvPr>
        </p:nvSpPr>
        <p:spPr>
          <a:xfrm>
            <a:off x="457200" y="1371600"/>
            <a:ext cx="8229600" cy="4953000"/>
          </a:xfrm>
        </p:spPr>
        <p:txBody>
          <a:bodyPr/>
          <a:lstStyle/>
          <a:p>
            <a:r>
              <a:rPr lang="zh-TW" altLang="en-US" smtClean="0"/>
              <a:t>按一下圖示以新增圖表</a:t>
            </a:r>
            <a:endParaRPr lang="zh-TW" altLang="en-US"/>
          </a:p>
        </p:txBody>
      </p:sp>
    </p:spTree>
    <p:extLst>
      <p:ext uri="{BB962C8B-B14F-4D97-AF65-F5344CB8AC3E}">
        <p14:creationId xmlns:p14="http://schemas.microsoft.com/office/powerpoint/2010/main" val="3816242490"/>
      </p:ext>
    </p:extLst>
  </p:cSld>
  <p:clrMapOvr>
    <a:masterClrMapping/>
  </p:clrMapOvr>
  <p:transition>
    <p:random/>
  </p:transition>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標題及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idx="1"/>
          </p:nvPr>
        </p:nvSpPr>
        <p:spPr>
          <a:xfrm>
            <a:off x="457200" y="1200150"/>
            <a:ext cx="8229600" cy="4953000"/>
          </a:xfrm>
        </p:spPr>
        <p:txBody>
          <a:bodyPr/>
          <a:lstStyle/>
          <a:p>
            <a:pPr lvl="0"/>
            <a:r>
              <a:rPr lang="zh-TW" altLang="en-US" dirty="0" smtClean="0"/>
              <a:t>按一下以編輯母片文字樣式</a:t>
            </a:r>
          </a:p>
          <a:p>
            <a:pPr lvl="1"/>
            <a:r>
              <a:rPr lang="zh-TW" altLang="en-US" dirty="0" smtClean="0"/>
              <a:t>第二層</a:t>
            </a:r>
          </a:p>
          <a:p>
            <a:pPr lvl="2"/>
            <a:r>
              <a:rPr lang="zh-TW" altLang="en-US" dirty="0" smtClean="0"/>
              <a:t>第三層</a:t>
            </a:r>
          </a:p>
          <a:p>
            <a:pPr lvl="3"/>
            <a:r>
              <a:rPr lang="zh-TW" altLang="en-US" dirty="0" smtClean="0"/>
              <a:t>第四層</a:t>
            </a:r>
          </a:p>
          <a:p>
            <a:pPr lvl="4"/>
            <a:r>
              <a:rPr lang="zh-TW" altLang="en-US" dirty="0" smtClean="0"/>
              <a:t>第五層</a:t>
            </a:r>
            <a:endParaRPr lang="zh-TW" altLang="en-US" dirty="0"/>
          </a:p>
        </p:txBody>
      </p:sp>
    </p:spTree>
    <p:extLst>
      <p:ext uri="{BB962C8B-B14F-4D97-AF65-F5344CB8AC3E}">
        <p14:creationId xmlns:p14="http://schemas.microsoft.com/office/powerpoint/2010/main" val="1038937956"/>
      </p:ext>
    </p:extLst>
  </p:cSld>
  <p:clrMapOvr>
    <a:masterClrMapping/>
  </p:clrMapOvr>
  <p:transition>
    <p:random/>
  </p:transition>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章節標題">
    <p:spTree>
      <p:nvGrpSpPr>
        <p:cNvPr id="1" name=""/>
        <p:cNvGrpSpPr/>
        <p:nvPr/>
      </p:nvGrpSpPr>
      <p:grpSpPr>
        <a:xfrm>
          <a:off x="0" y="0"/>
          <a:ext cx="0" cy="0"/>
          <a:chOff x="0" y="0"/>
          <a:chExt cx="0" cy="0"/>
        </a:xfrm>
      </p:grpSpPr>
      <p:sp>
        <p:nvSpPr>
          <p:cNvPr id="2" name="標題 1"/>
          <p:cNvSpPr>
            <a:spLocks noGrp="1"/>
          </p:cNvSpPr>
          <p:nvPr>
            <p:ph type="title"/>
          </p:nvPr>
        </p:nvSpPr>
        <p:spPr>
          <a:xfrm>
            <a:off x="623888" y="1709738"/>
            <a:ext cx="7886700" cy="2852737"/>
          </a:xfrm>
        </p:spPr>
        <p:txBody>
          <a:bodyPr anchor="b"/>
          <a:lstStyle>
            <a:lvl1pPr>
              <a:defRPr sz="6000"/>
            </a:lvl1p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623888" y="4589463"/>
            <a:ext cx="7886700" cy="1500187"/>
          </a:xfrm>
        </p:spPr>
        <p:txBody>
          <a:bodyPr/>
          <a:lstStyle>
            <a:lvl1pPr marL="0" indent="0">
              <a:buNone/>
              <a:defRPr sz="2400"/>
            </a:lvl1pPr>
            <a:lvl2pPr marL="457200" indent="0">
              <a:buNone/>
              <a:defRPr sz="2000"/>
            </a:lvl2pPr>
            <a:lvl3pPr marL="914400" indent="0">
              <a:buNone/>
              <a:defRPr sz="1800"/>
            </a:lvl3pPr>
            <a:lvl4pPr marL="1371600" indent="0">
              <a:buNone/>
              <a:defRPr sz="1600"/>
            </a:lvl4pPr>
            <a:lvl5pPr marL="1828800" indent="0">
              <a:buNone/>
              <a:defRPr sz="1600"/>
            </a:lvl5pPr>
            <a:lvl6pPr marL="2286000" indent="0">
              <a:buNone/>
              <a:defRPr sz="1600"/>
            </a:lvl6pPr>
            <a:lvl7pPr marL="2743200" indent="0">
              <a:buNone/>
              <a:defRPr sz="1600"/>
            </a:lvl7pPr>
            <a:lvl8pPr marL="3200400" indent="0">
              <a:buNone/>
              <a:defRPr sz="1600"/>
            </a:lvl8pPr>
            <a:lvl9pPr marL="3657600" indent="0">
              <a:buNone/>
              <a:defRPr sz="1600"/>
            </a:lvl9pPr>
          </a:lstStyle>
          <a:p>
            <a:pPr lvl="0"/>
            <a:r>
              <a:rPr lang="zh-TW" altLang="en-US" smtClean="0"/>
              <a:t>按一下以編輯母片文字樣式</a:t>
            </a:r>
          </a:p>
        </p:txBody>
      </p:sp>
    </p:spTree>
    <p:extLst>
      <p:ext uri="{BB962C8B-B14F-4D97-AF65-F5344CB8AC3E}">
        <p14:creationId xmlns:p14="http://schemas.microsoft.com/office/powerpoint/2010/main" val="3320812766"/>
      </p:ext>
    </p:extLst>
  </p:cSld>
  <p:clrMapOvr>
    <a:masterClrMapping/>
  </p:clrMapOvr>
  <p:transition>
    <p:random/>
  </p:transition>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兩項物件">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
        <p:nvSpPr>
          <p:cNvPr id="3" name="內容版面配置區 2"/>
          <p:cNvSpPr>
            <a:spLocks noGrp="1"/>
          </p:cNvSpPr>
          <p:nvPr>
            <p:ph sz="half" idx="1"/>
          </p:nvPr>
        </p:nvSpPr>
        <p:spPr>
          <a:xfrm>
            <a:off x="457200" y="1371600"/>
            <a:ext cx="4038600" cy="4953000"/>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內容版面配置區 3"/>
          <p:cNvSpPr>
            <a:spLocks noGrp="1"/>
          </p:cNvSpPr>
          <p:nvPr>
            <p:ph sz="half" idx="2"/>
          </p:nvPr>
        </p:nvSpPr>
        <p:spPr>
          <a:xfrm>
            <a:off x="4648200" y="1371600"/>
            <a:ext cx="4038600" cy="4953000"/>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8" name="投影片編號版面配置區 3"/>
          <p:cNvSpPr txBox="1">
            <a:spLocks/>
          </p:cNvSpPr>
          <p:nvPr userDrawn="1"/>
        </p:nvSpPr>
        <p:spPr bwMode="auto">
          <a:xfrm>
            <a:off x="8558893" y="6599464"/>
            <a:ext cx="585107" cy="258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ctr" rtl="0" eaLnBrk="1" fontAlgn="base" hangingPunct="1">
              <a:spcBef>
                <a:spcPct val="0"/>
              </a:spcBef>
              <a:spcAft>
                <a:spcPct val="0"/>
              </a:spcAft>
              <a:defRPr sz="1200" b="1" kern="1200">
                <a:solidFill>
                  <a:srgbClr val="000000"/>
                </a:solidFill>
                <a:effectLst>
                  <a:outerShdw blurRad="38100" dist="38100" dir="2700000" algn="tl">
                    <a:srgbClr val="C0C0C0"/>
                  </a:outerShdw>
                </a:effectLst>
                <a:latin typeface="Arial" panose="020B0604020202020204" pitchFamily="34" charset="0"/>
                <a:ea typeface="Gulim" panose="020B0600000101010101" pitchFamily="34" charset="-127"/>
                <a:cs typeface="Arial" panose="020B0604020202020204" pitchFamily="34" charset="0"/>
              </a:defRPr>
            </a:lvl1pPr>
            <a:lvl2pPr marL="4572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5pPr>
            <a:lvl6pPr marL="2286000" algn="l" defTabSz="914400" rtl="0" eaLnBrk="1" latinLnBrk="0" hangingPunct="1">
              <a:defRPr sz="1900" kern="1200">
                <a:solidFill>
                  <a:schemeClr val="tx1"/>
                </a:solidFill>
                <a:latin typeface="Times New Roman" panose="02020603050405020304" pitchFamily="18" charset="0"/>
                <a:ea typeface="+mn-ea"/>
                <a:cs typeface="+mn-cs"/>
              </a:defRPr>
            </a:lvl6pPr>
            <a:lvl7pPr marL="2743200" algn="l" defTabSz="914400" rtl="0" eaLnBrk="1" latinLnBrk="0" hangingPunct="1">
              <a:defRPr sz="1900" kern="1200">
                <a:solidFill>
                  <a:schemeClr val="tx1"/>
                </a:solidFill>
                <a:latin typeface="Times New Roman" panose="02020603050405020304" pitchFamily="18" charset="0"/>
                <a:ea typeface="+mn-ea"/>
                <a:cs typeface="+mn-cs"/>
              </a:defRPr>
            </a:lvl7pPr>
            <a:lvl8pPr marL="3200400" algn="l" defTabSz="914400" rtl="0" eaLnBrk="1" latinLnBrk="0" hangingPunct="1">
              <a:defRPr sz="1900" kern="1200">
                <a:solidFill>
                  <a:schemeClr val="tx1"/>
                </a:solidFill>
                <a:latin typeface="Times New Roman" panose="02020603050405020304" pitchFamily="18" charset="0"/>
                <a:ea typeface="+mn-ea"/>
                <a:cs typeface="+mn-cs"/>
              </a:defRPr>
            </a:lvl8pPr>
            <a:lvl9pPr marL="3657600" algn="l" defTabSz="914400" rtl="0" eaLnBrk="1" latinLnBrk="0" hangingPunct="1">
              <a:defRPr sz="1900" kern="1200">
                <a:solidFill>
                  <a:schemeClr val="tx1"/>
                </a:solidFill>
                <a:latin typeface="Times New Roman" panose="02020603050405020304" pitchFamily="18" charset="0"/>
                <a:ea typeface="+mn-ea"/>
                <a:cs typeface="+mn-cs"/>
              </a:defRPr>
            </a:lvl9pPr>
          </a:lstStyle>
          <a:p>
            <a:fld id="{1220322E-3FC9-43A6-8DF7-24B762F5AFCE}" type="slidenum">
              <a:rPr lang="ko-KR" altLang="en-US" smtClean="0"/>
              <a:pPr/>
              <a:t>‹#›</a:t>
            </a:fld>
            <a:endParaRPr lang="en-US" altLang="ko-KR" dirty="0"/>
          </a:p>
        </p:txBody>
      </p:sp>
    </p:spTree>
    <p:extLst>
      <p:ext uri="{BB962C8B-B14F-4D97-AF65-F5344CB8AC3E}">
        <p14:creationId xmlns:p14="http://schemas.microsoft.com/office/powerpoint/2010/main" val="318313869"/>
      </p:ext>
    </p:extLst>
  </p:cSld>
  <p:clrMapOvr>
    <a:masterClrMapping/>
  </p:clrMapOvr>
  <p:transition>
    <p:random/>
  </p:transition>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對">
    <p:spTree>
      <p:nvGrpSpPr>
        <p:cNvPr id="1" name=""/>
        <p:cNvGrpSpPr/>
        <p:nvPr/>
      </p:nvGrpSpPr>
      <p:grpSpPr>
        <a:xfrm>
          <a:off x="0" y="0"/>
          <a:ext cx="0" cy="0"/>
          <a:chOff x="0" y="0"/>
          <a:chExt cx="0" cy="0"/>
        </a:xfrm>
      </p:grpSpPr>
      <p:sp>
        <p:nvSpPr>
          <p:cNvPr id="2" name="標題 1"/>
          <p:cNvSpPr>
            <a:spLocks noGrp="1"/>
          </p:cNvSpPr>
          <p:nvPr>
            <p:ph type="title"/>
          </p:nvPr>
        </p:nvSpPr>
        <p:spPr>
          <a:xfrm>
            <a:off x="630238" y="365125"/>
            <a:ext cx="7886700" cy="1325563"/>
          </a:xfrm>
        </p:spPr>
        <p:txBody>
          <a:bodyPr/>
          <a:lstStyle/>
          <a:p>
            <a:r>
              <a:rPr lang="zh-TW" altLang="en-US" smtClean="0"/>
              <a:t>按一下以編輯母片標題樣式</a:t>
            </a:r>
            <a:endParaRPr lang="zh-TW" altLang="en-US"/>
          </a:p>
        </p:txBody>
      </p:sp>
      <p:sp>
        <p:nvSpPr>
          <p:cNvPr id="3" name="文字版面配置區 2"/>
          <p:cNvSpPr>
            <a:spLocks noGrp="1"/>
          </p:cNvSpPr>
          <p:nvPr>
            <p:ph type="body" idx="1"/>
          </p:nvPr>
        </p:nvSpPr>
        <p:spPr>
          <a:xfrm>
            <a:off x="630238" y="1681163"/>
            <a:ext cx="386873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4" name="內容版面配置區 3"/>
          <p:cNvSpPr>
            <a:spLocks noGrp="1"/>
          </p:cNvSpPr>
          <p:nvPr>
            <p:ph sz="half" idx="2"/>
          </p:nvPr>
        </p:nvSpPr>
        <p:spPr>
          <a:xfrm>
            <a:off x="630238" y="2505075"/>
            <a:ext cx="3868737"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5" name="文字版面配置區 4"/>
          <p:cNvSpPr>
            <a:spLocks noGrp="1"/>
          </p:cNvSpPr>
          <p:nvPr>
            <p:ph type="body" sz="quarter" idx="3"/>
          </p:nvPr>
        </p:nvSpPr>
        <p:spPr>
          <a:xfrm>
            <a:off x="4629150" y="1681163"/>
            <a:ext cx="38877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zh-TW" altLang="en-US" smtClean="0"/>
              <a:t>按一下以編輯母片文字樣式</a:t>
            </a:r>
          </a:p>
        </p:txBody>
      </p:sp>
      <p:sp>
        <p:nvSpPr>
          <p:cNvPr id="6" name="內容版面配置區 5"/>
          <p:cNvSpPr>
            <a:spLocks noGrp="1"/>
          </p:cNvSpPr>
          <p:nvPr>
            <p:ph sz="quarter" idx="4"/>
          </p:nvPr>
        </p:nvSpPr>
        <p:spPr>
          <a:xfrm>
            <a:off x="4629150" y="2505075"/>
            <a:ext cx="3887788" cy="3684588"/>
          </a:xfrm>
        </p:spPr>
        <p:txBody>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Tree>
    <p:extLst>
      <p:ext uri="{BB962C8B-B14F-4D97-AF65-F5344CB8AC3E}">
        <p14:creationId xmlns:p14="http://schemas.microsoft.com/office/powerpoint/2010/main" val="3417776762"/>
      </p:ext>
    </p:extLst>
  </p:cSld>
  <p:clrMapOvr>
    <a:masterClrMapping/>
  </p:clrMapOvr>
  <p:transition>
    <p:random/>
  </p:transition>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只有標題">
    <p:spTree>
      <p:nvGrpSpPr>
        <p:cNvPr id="1" name=""/>
        <p:cNvGrpSpPr/>
        <p:nvPr/>
      </p:nvGrpSpPr>
      <p:grpSpPr>
        <a:xfrm>
          <a:off x="0" y="0"/>
          <a:ext cx="0" cy="0"/>
          <a:chOff x="0" y="0"/>
          <a:chExt cx="0" cy="0"/>
        </a:xfrm>
      </p:grpSpPr>
      <p:sp>
        <p:nvSpPr>
          <p:cNvPr id="2" name="標題 1"/>
          <p:cNvSpPr>
            <a:spLocks noGrp="1"/>
          </p:cNvSpPr>
          <p:nvPr>
            <p:ph type="title"/>
          </p:nvPr>
        </p:nvSpPr>
        <p:spPr/>
        <p:txBody>
          <a:bodyPr/>
          <a:lstStyle/>
          <a:p>
            <a:r>
              <a:rPr lang="zh-TW" altLang="en-US" smtClean="0"/>
              <a:t>按一下以編輯母片標題樣式</a:t>
            </a:r>
            <a:endParaRPr lang="zh-TW" altLang="en-US"/>
          </a:p>
        </p:txBody>
      </p:sp>
    </p:spTree>
    <p:extLst>
      <p:ext uri="{BB962C8B-B14F-4D97-AF65-F5344CB8AC3E}">
        <p14:creationId xmlns:p14="http://schemas.microsoft.com/office/powerpoint/2010/main" val="996599533"/>
      </p:ext>
    </p:extLst>
  </p:cSld>
  <p:clrMapOvr>
    <a:masterClrMapping/>
  </p:clrMapOvr>
  <p:transition>
    <p:random/>
  </p:transition>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空白">
    <p:spTree>
      <p:nvGrpSpPr>
        <p:cNvPr id="1" name=""/>
        <p:cNvGrpSpPr/>
        <p:nvPr/>
      </p:nvGrpSpPr>
      <p:grpSpPr>
        <a:xfrm>
          <a:off x="0" y="0"/>
          <a:ext cx="0" cy="0"/>
          <a:chOff x="0" y="0"/>
          <a:chExt cx="0" cy="0"/>
        </a:xfrm>
      </p:grpSpPr>
    </p:spTree>
    <p:extLst>
      <p:ext uri="{BB962C8B-B14F-4D97-AF65-F5344CB8AC3E}">
        <p14:creationId xmlns:p14="http://schemas.microsoft.com/office/powerpoint/2010/main" val="2545399127"/>
      </p:ext>
    </p:extLst>
  </p:cSld>
  <p:clrMapOvr>
    <a:masterClrMapping/>
  </p:clrMapOvr>
  <p:transition>
    <p:random/>
  </p:transition>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含標題的內容">
    <p:spTree>
      <p:nvGrpSpPr>
        <p:cNvPr id="1" name=""/>
        <p:cNvGrpSpPr/>
        <p:nvPr/>
      </p:nvGrpSpPr>
      <p:grpSpPr>
        <a:xfrm>
          <a:off x="0" y="0"/>
          <a:ext cx="0" cy="0"/>
          <a:chOff x="0" y="0"/>
          <a:chExt cx="0" cy="0"/>
        </a:xfrm>
      </p:grpSpPr>
      <p:sp>
        <p:nvSpPr>
          <p:cNvPr id="2" name="標題 1"/>
          <p:cNvSpPr>
            <a:spLocks noGrp="1"/>
          </p:cNvSpPr>
          <p:nvPr>
            <p:ph type="title"/>
          </p:nvPr>
        </p:nvSpPr>
        <p:spPr>
          <a:xfrm>
            <a:off x="630238" y="457200"/>
            <a:ext cx="2949575" cy="1600200"/>
          </a:xfrm>
        </p:spPr>
        <p:txBody>
          <a:bodyPr anchor="b"/>
          <a:lstStyle>
            <a:lvl1pPr>
              <a:defRPr sz="3200"/>
            </a:lvl1pPr>
          </a:lstStyle>
          <a:p>
            <a:r>
              <a:rPr lang="zh-TW" altLang="en-US" smtClean="0"/>
              <a:t>按一下以編輯母片標題樣式</a:t>
            </a:r>
            <a:endParaRPr lang="zh-TW" altLang="en-US"/>
          </a:p>
        </p:txBody>
      </p:sp>
      <p:sp>
        <p:nvSpPr>
          <p:cNvPr id="3" name="內容版面配置區 2"/>
          <p:cNvSpPr>
            <a:spLocks noGrp="1"/>
          </p:cNvSpPr>
          <p:nvPr>
            <p:ph idx="1"/>
          </p:nvPr>
        </p:nvSpPr>
        <p:spPr>
          <a:xfrm>
            <a:off x="3887788" y="987425"/>
            <a:ext cx="462915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zh-TW" altLang="en-US"/>
          </a:p>
        </p:txBody>
      </p:sp>
      <p:sp>
        <p:nvSpPr>
          <p:cNvPr id="4" name="文字版面配置區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Tree>
    <p:extLst>
      <p:ext uri="{BB962C8B-B14F-4D97-AF65-F5344CB8AC3E}">
        <p14:creationId xmlns:p14="http://schemas.microsoft.com/office/powerpoint/2010/main" val="1095011515"/>
      </p:ext>
    </p:extLst>
  </p:cSld>
  <p:clrMapOvr>
    <a:masterClrMapping/>
  </p:clrMapOvr>
  <p:transition>
    <p:random/>
  </p:transition>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含標題的圖片">
    <p:spTree>
      <p:nvGrpSpPr>
        <p:cNvPr id="1" name=""/>
        <p:cNvGrpSpPr/>
        <p:nvPr/>
      </p:nvGrpSpPr>
      <p:grpSpPr>
        <a:xfrm>
          <a:off x="0" y="0"/>
          <a:ext cx="0" cy="0"/>
          <a:chOff x="0" y="0"/>
          <a:chExt cx="0" cy="0"/>
        </a:xfrm>
      </p:grpSpPr>
      <p:sp>
        <p:nvSpPr>
          <p:cNvPr id="2" name="標題 1"/>
          <p:cNvSpPr>
            <a:spLocks noGrp="1"/>
          </p:cNvSpPr>
          <p:nvPr>
            <p:ph type="title"/>
          </p:nvPr>
        </p:nvSpPr>
        <p:spPr>
          <a:xfrm>
            <a:off x="630238" y="457200"/>
            <a:ext cx="2949575" cy="1600200"/>
          </a:xfrm>
        </p:spPr>
        <p:txBody>
          <a:bodyPr anchor="b"/>
          <a:lstStyle>
            <a:lvl1pPr>
              <a:defRPr sz="3200"/>
            </a:lvl1pPr>
          </a:lstStyle>
          <a:p>
            <a:r>
              <a:rPr lang="zh-TW" altLang="en-US" smtClean="0"/>
              <a:t>按一下以編輯母片標題樣式</a:t>
            </a:r>
            <a:endParaRPr lang="zh-TW" altLang="en-US"/>
          </a:p>
        </p:txBody>
      </p:sp>
      <p:sp>
        <p:nvSpPr>
          <p:cNvPr id="3" name="圖片版面配置區 2"/>
          <p:cNvSpPr>
            <a:spLocks noGrp="1"/>
          </p:cNvSpPr>
          <p:nvPr>
            <p:ph type="pic" idx="1"/>
          </p:nvPr>
        </p:nvSpPr>
        <p:spPr>
          <a:xfrm>
            <a:off x="3887788" y="987425"/>
            <a:ext cx="462915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zh-TW" altLang="en-US" smtClean="0"/>
              <a:t>按一下圖示以新增圖片</a:t>
            </a:r>
            <a:endParaRPr lang="zh-TW" altLang="en-US"/>
          </a:p>
        </p:txBody>
      </p:sp>
      <p:sp>
        <p:nvSpPr>
          <p:cNvPr id="4" name="文字版面配置區 3"/>
          <p:cNvSpPr>
            <a:spLocks noGrp="1"/>
          </p:cNvSpPr>
          <p:nvPr>
            <p:ph type="body" sz="half" idx="2"/>
          </p:nvPr>
        </p:nvSpPr>
        <p:spPr>
          <a:xfrm>
            <a:off x="630238" y="2057400"/>
            <a:ext cx="2949575"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zh-TW" altLang="en-US" smtClean="0"/>
              <a:t>按一下以編輯母片文字樣式</a:t>
            </a:r>
          </a:p>
        </p:txBody>
      </p:sp>
    </p:spTree>
    <p:extLst>
      <p:ext uri="{BB962C8B-B14F-4D97-AF65-F5344CB8AC3E}">
        <p14:creationId xmlns:p14="http://schemas.microsoft.com/office/powerpoint/2010/main" val="944066599"/>
      </p:ext>
    </p:extLst>
  </p:cSld>
  <p:clrMapOvr>
    <a:masterClrMapping/>
  </p:clrMapOvr>
  <p:transition>
    <p:random/>
  </p:transition>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322" name="Rectangle 34"/>
          <p:cNvSpPr>
            <a:spLocks noChangeArrowheads="1"/>
          </p:cNvSpPr>
          <p:nvPr/>
        </p:nvSpPr>
        <p:spPr bwMode="auto">
          <a:xfrm>
            <a:off x="0" y="0"/>
            <a:ext cx="9144000" cy="1028700"/>
          </a:xfrm>
          <a:prstGeom prst="rect">
            <a:avLst/>
          </a:prstGeom>
          <a:solidFill>
            <a:schemeClr val="accent1"/>
          </a:solidFill>
          <a:ln>
            <a:noFill/>
          </a:ln>
          <a:effectLst/>
          <a:extLst>
            <a:ext uri="{91240B29-F687-4F45-9708-019B960494DF}">
              <a14:hiddenLine xmlns:a14="http://schemas.microsoft.com/office/drawing/2010/main" w="9525">
                <a:solidFill>
                  <a:schemeClr val="bg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12309" name="Rectangle 21"/>
          <p:cNvSpPr>
            <a:spLocks noGrp="1" noChangeArrowheads="1"/>
          </p:cNvSpPr>
          <p:nvPr>
            <p:ph type="title"/>
          </p:nvPr>
        </p:nvSpPr>
        <p:spPr bwMode="black">
          <a:xfrm>
            <a:off x="457200" y="304800"/>
            <a:ext cx="7848600"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p>
            <a:pPr lvl="0"/>
            <a:r>
              <a:rPr lang="zh-TW" altLang="en-US" smtClean="0"/>
              <a:t>按一下以編輯母片標題樣式</a:t>
            </a:r>
            <a:endParaRPr lang="en-US" altLang="ko-KR" smtClean="0"/>
          </a:p>
        </p:txBody>
      </p:sp>
      <p:sp>
        <p:nvSpPr>
          <p:cNvPr id="12310" name="Rectangle 22"/>
          <p:cNvSpPr>
            <a:spLocks noGrp="1" noChangeArrowheads="1"/>
          </p:cNvSpPr>
          <p:nvPr>
            <p:ph type="body" idx="1"/>
          </p:nvPr>
        </p:nvSpPr>
        <p:spPr bwMode="auto">
          <a:xfrm>
            <a:off x="457200" y="1371600"/>
            <a:ext cx="8229600" cy="49530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p>
            <a:pPr lvl="0"/>
            <a:r>
              <a:rPr lang="zh-TW" altLang="en-US" smtClean="0"/>
              <a:t>按一下以編輯母片文字樣式</a:t>
            </a:r>
          </a:p>
          <a:p>
            <a:pPr lvl="1"/>
            <a:r>
              <a:rPr lang="zh-TW" altLang="en-US" smtClean="0"/>
              <a:t>第二層</a:t>
            </a:r>
          </a:p>
          <a:p>
            <a:pPr lvl="2"/>
            <a:r>
              <a:rPr lang="zh-TW" altLang="en-US" smtClean="0"/>
              <a:t>第三層</a:t>
            </a:r>
          </a:p>
          <a:p>
            <a:pPr lvl="3"/>
            <a:r>
              <a:rPr lang="zh-TW" altLang="en-US" smtClean="0"/>
              <a:t>第四層</a:t>
            </a:r>
          </a:p>
          <a:p>
            <a:pPr lvl="4"/>
            <a:r>
              <a:rPr lang="zh-TW" altLang="en-US" smtClean="0"/>
              <a:t>第五層</a:t>
            </a:r>
            <a:endParaRPr lang="en-US" altLang="ko-KR" smtClean="0"/>
          </a:p>
        </p:txBody>
      </p:sp>
      <p:sp>
        <p:nvSpPr>
          <p:cNvPr id="12323" name="Arc 35"/>
          <p:cNvSpPr>
            <a:spLocks/>
          </p:cNvSpPr>
          <p:nvPr/>
        </p:nvSpPr>
        <p:spPr bwMode="black">
          <a:xfrm>
            <a:off x="0" y="660400"/>
            <a:ext cx="449263" cy="36671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hlink"/>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nvGrpSpPr>
          <p:cNvPr id="12325" name="Group 37"/>
          <p:cNvGrpSpPr>
            <a:grpSpLocks/>
          </p:cNvGrpSpPr>
          <p:nvPr/>
        </p:nvGrpSpPr>
        <p:grpSpPr bwMode="auto">
          <a:xfrm>
            <a:off x="0" y="50800"/>
            <a:ext cx="9131300" cy="914400"/>
            <a:chOff x="8" y="32"/>
            <a:chExt cx="5752" cy="576"/>
          </a:xfrm>
        </p:grpSpPr>
        <p:sp>
          <p:nvSpPr>
            <p:cNvPr id="12326" name="Line 38"/>
            <p:cNvSpPr>
              <a:spLocks noChangeShapeType="1"/>
            </p:cNvSpPr>
            <p:nvPr userDrawn="1"/>
          </p:nvSpPr>
          <p:spPr bwMode="grayWhite">
            <a:xfrm>
              <a:off x="8" y="32"/>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27" name="Line 39"/>
            <p:cNvSpPr>
              <a:spLocks noChangeShapeType="1"/>
            </p:cNvSpPr>
            <p:nvPr userDrawn="1"/>
          </p:nvSpPr>
          <p:spPr bwMode="grayWhite">
            <a:xfrm>
              <a:off x="8" y="80"/>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28" name="Line 40"/>
            <p:cNvSpPr>
              <a:spLocks noChangeShapeType="1"/>
            </p:cNvSpPr>
            <p:nvPr userDrawn="1"/>
          </p:nvSpPr>
          <p:spPr bwMode="grayWhite">
            <a:xfrm>
              <a:off x="8" y="128"/>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29" name="Line 41"/>
            <p:cNvSpPr>
              <a:spLocks noChangeShapeType="1"/>
            </p:cNvSpPr>
            <p:nvPr userDrawn="1"/>
          </p:nvSpPr>
          <p:spPr bwMode="grayWhite">
            <a:xfrm>
              <a:off x="8" y="176"/>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0" name="Line 42"/>
            <p:cNvSpPr>
              <a:spLocks noChangeShapeType="1"/>
            </p:cNvSpPr>
            <p:nvPr userDrawn="1"/>
          </p:nvSpPr>
          <p:spPr bwMode="grayWhite">
            <a:xfrm>
              <a:off x="8" y="224"/>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1" name="Line 43"/>
            <p:cNvSpPr>
              <a:spLocks noChangeShapeType="1"/>
            </p:cNvSpPr>
            <p:nvPr userDrawn="1"/>
          </p:nvSpPr>
          <p:spPr bwMode="grayWhite">
            <a:xfrm>
              <a:off x="8" y="272"/>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2" name="Line 44"/>
            <p:cNvSpPr>
              <a:spLocks noChangeShapeType="1"/>
            </p:cNvSpPr>
            <p:nvPr userDrawn="1"/>
          </p:nvSpPr>
          <p:spPr bwMode="grayWhite">
            <a:xfrm>
              <a:off x="8" y="320"/>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3" name="Line 45"/>
            <p:cNvSpPr>
              <a:spLocks noChangeShapeType="1"/>
            </p:cNvSpPr>
            <p:nvPr userDrawn="1"/>
          </p:nvSpPr>
          <p:spPr bwMode="grayWhite">
            <a:xfrm>
              <a:off x="8" y="368"/>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4" name="Line 46"/>
            <p:cNvSpPr>
              <a:spLocks noChangeShapeType="1"/>
            </p:cNvSpPr>
            <p:nvPr userDrawn="1"/>
          </p:nvSpPr>
          <p:spPr bwMode="grayWhite">
            <a:xfrm>
              <a:off x="8" y="416"/>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5" name="Line 47"/>
            <p:cNvSpPr>
              <a:spLocks noChangeShapeType="1"/>
            </p:cNvSpPr>
            <p:nvPr userDrawn="1"/>
          </p:nvSpPr>
          <p:spPr bwMode="grayWhite">
            <a:xfrm>
              <a:off x="8" y="464"/>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6" name="Line 48"/>
            <p:cNvSpPr>
              <a:spLocks noChangeShapeType="1"/>
            </p:cNvSpPr>
            <p:nvPr userDrawn="1"/>
          </p:nvSpPr>
          <p:spPr bwMode="grayWhite">
            <a:xfrm>
              <a:off x="8" y="512"/>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7" name="Line 49"/>
            <p:cNvSpPr>
              <a:spLocks noChangeShapeType="1"/>
            </p:cNvSpPr>
            <p:nvPr userDrawn="1"/>
          </p:nvSpPr>
          <p:spPr bwMode="grayWhite">
            <a:xfrm>
              <a:off x="8" y="560"/>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38" name="Line 50"/>
            <p:cNvSpPr>
              <a:spLocks noChangeShapeType="1"/>
            </p:cNvSpPr>
            <p:nvPr userDrawn="1"/>
          </p:nvSpPr>
          <p:spPr bwMode="grayWhite">
            <a:xfrm>
              <a:off x="8" y="608"/>
              <a:ext cx="5752" cy="0"/>
            </a:xfrm>
            <a:prstGeom prst="line">
              <a:avLst/>
            </a:prstGeom>
            <a:noFill/>
            <a:ln w="12700">
              <a:solidFill>
                <a:schemeClr val="bg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grpSp>
      <p:sp>
        <p:nvSpPr>
          <p:cNvPr id="12339" name="Arc 51"/>
          <p:cNvSpPr>
            <a:spLocks/>
          </p:cNvSpPr>
          <p:nvPr/>
        </p:nvSpPr>
        <p:spPr bwMode="black">
          <a:xfrm flipH="1" flipV="1">
            <a:off x="7918450" y="0"/>
            <a:ext cx="1225550" cy="1052513"/>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bg1"/>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sy="-100000" rotWithShape="0">
                    <a:schemeClr val="bg2">
                      <a:alpha val="50000"/>
                    </a:schemeClr>
                  </a:outerShdw>
                </a:effectLst>
              </a14:hiddenEffects>
            </a:ext>
          </a:extLst>
        </p:spPr>
        <p:txBody>
          <a:bodyPr wrap="none" anchor="ctr"/>
          <a:lstStyle/>
          <a:p>
            <a:endParaRPr lang="zh-TW" altLang="en-US"/>
          </a:p>
        </p:txBody>
      </p:sp>
      <p:sp>
        <p:nvSpPr>
          <p:cNvPr id="12341" name="Line 53"/>
          <p:cNvSpPr>
            <a:spLocks noChangeShapeType="1"/>
          </p:cNvSpPr>
          <p:nvPr/>
        </p:nvSpPr>
        <p:spPr bwMode="auto">
          <a:xfrm>
            <a:off x="7931150" y="50800"/>
            <a:ext cx="121285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2" name="Line 54"/>
          <p:cNvSpPr>
            <a:spLocks noChangeShapeType="1"/>
          </p:cNvSpPr>
          <p:nvPr/>
        </p:nvSpPr>
        <p:spPr bwMode="auto">
          <a:xfrm>
            <a:off x="7934325" y="127000"/>
            <a:ext cx="120967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3" name="Line 55"/>
          <p:cNvSpPr>
            <a:spLocks noChangeShapeType="1"/>
          </p:cNvSpPr>
          <p:nvPr/>
        </p:nvSpPr>
        <p:spPr bwMode="auto">
          <a:xfrm>
            <a:off x="7953375" y="203200"/>
            <a:ext cx="119062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4" name="Line 56"/>
          <p:cNvSpPr>
            <a:spLocks noChangeShapeType="1"/>
          </p:cNvSpPr>
          <p:nvPr/>
        </p:nvSpPr>
        <p:spPr bwMode="auto">
          <a:xfrm>
            <a:off x="7972425" y="276225"/>
            <a:ext cx="117157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5" name="Line 57"/>
          <p:cNvSpPr>
            <a:spLocks noChangeShapeType="1"/>
          </p:cNvSpPr>
          <p:nvPr/>
        </p:nvSpPr>
        <p:spPr bwMode="auto">
          <a:xfrm>
            <a:off x="7997825" y="352425"/>
            <a:ext cx="113665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6" name="Line 58"/>
          <p:cNvSpPr>
            <a:spLocks noChangeShapeType="1"/>
          </p:cNvSpPr>
          <p:nvPr/>
        </p:nvSpPr>
        <p:spPr bwMode="auto">
          <a:xfrm>
            <a:off x="8032750" y="428625"/>
            <a:ext cx="110807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7" name="Line 59"/>
          <p:cNvSpPr>
            <a:spLocks noChangeShapeType="1"/>
          </p:cNvSpPr>
          <p:nvPr/>
        </p:nvSpPr>
        <p:spPr bwMode="auto">
          <a:xfrm>
            <a:off x="8080375" y="504825"/>
            <a:ext cx="106362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8" name="Line 60"/>
          <p:cNvSpPr>
            <a:spLocks noChangeShapeType="1"/>
          </p:cNvSpPr>
          <p:nvPr/>
        </p:nvSpPr>
        <p:spPr bwMode="auto">
          <a:xfrm>
            <a:off x="8134350" y="584200"/>
            <a:ext cx="100965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49" name="Line 61"/>
          <p:cNvSpPr>
            <a:spLocks noChangeShapeType="1"/>
          </p:cNvSpPr>
          <p:nvPr/>
        </p:nvSpPr>
        <p:spPr bwMode="auto">
          <a:xfrm>
            <a:off x="8197850" y="660400"/>
            <a:ext cx="946150"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50" name="Line 62"/>
          <p:cNvSpPr>
            <a:spLocks noChangeShapeType="1"/>
          </p:cNvSpPr>
          <p:nvPr/>
        </p:nvSpPr>
        <p:spPr bwMode="auto">
          <a:xfrm>
            <a:off x="8277225" y="736600"/>
            <a:ext cx="86677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51" name="Line 63"/>
          <p:cNvSpPr>
            <a:spLocks noChangeShapeType="1"/>
          </p:cNvSpPr>
          <p:nvPr/>
        </p:nvSpPr>
        <p:spPr bwMode="auto">
          <a:xfrm>
            <a:off x="8372475" y="812800"/>
            <a:ext cx="77152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52" name="Line 64"/>
          <p:cNvSpPr>
            <a:spLocks noChangeShapeType="1"/>
          </p:cNvSpPr>
          <p:nvPr/>
        </p:nvSpPr>
        <p:spPr bwMode="auto">
          <a:xfrm>
            <a:off x="8499475" y="889000"/>
            <a:ext cx="64452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53" name="Line 65"/>
          <p:cNvSpPr>
            <a:spLocks noChangeShapeType="1"/>
          </p:cNvSpPr>
          <p:nvPr/>
        </p:nvSpPr>
        <p:spPr bwMode="auto">
          <a:xfrm>
            <a:off x="8677275" y="965200"/>
            <a:ext cx="466725" cy="0"/>
          </a:xfrm>
          <a:prstGeom prst="line">
            <a:avLst/>
          </a:prstGeom>
          <a:noFill/>
          <a:ln w="9525">
            <a:solidFill>
              <a:schemeClr val="accent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zh-TW" altLang="en-US"/>
          </a:p>
        </p:txBody>
      </p:sp>
      <p:sp>
        <p:nvSpPr>
          <p:cNvPr id="12355" name="Rectangle 67"/>
          <p:cNvSpPr>
            <a:spLocks noChangeArrowheads="1"/>
          </p:cNvSpPr>
          <p:nvPr/>
        </p:nvSpPr>
        <p:spPr bwMode="auto">
          <a:xfrm>
            <a:off x="0" y="6629400"/>
            <a:ext cx="9144000" cy="228600"/>
          </a:xfrm>
          <a:prstGeom prst="rect">
            <a:avLst/>
          </a:prstGeom>
          <a:solidFill>
            <a:srgbClr val="DDDDDD"/>
          </a:solidFill>
          <a:ln>
            <a:noFill/>
          </a:ln>
          <a:effectLst/>
          <a:extLst>
            <a:ext uri="{91240B29-F687-4F45-9708-019B960494DF}">
              <a14:hiddenLine xmlns:a14="http://schemas.microsoft.com/office/drawing/2010/main" w="12700">
                <a:solidFill>
                  <a:schemeClr val="tx1"/>
                </a:solidFill>
                <a:miter lim="800000"/>
                <a:headEnd/>
                <a:tailEnd/>
              </a14:hiddenLine>
            </a:ext>
            <a:ext uri="{AF507438-7753-43E0-B8FC-AC1667EBCBE1}">
              <a14:hiddenEffects xmlns:a14="http://schemas.microsoft.com/office/drawing/2010/main">
                <a:effectLst>
                  <a:outerShdw sy="-100000" rotWithShape="0">
                    <a:schemeClr val="bg2">
                      <a:alpha val="50000"/>
                    </a:schemeClr>
                  </a:outerShdw>
                </a:effectLst>
              </a14:hiddenEffects>
            </a:ext>
          </a:extLst>
        </p:spPr>
        <p:txBody>
          <a:bodyPr wrap="none" anchor="ctr"/>
          <a:lstStyle/>
          <a:p>
            <a:endParaRPr lang="zh-TW" altLang="en-US"/>
          </a:p>
        </p:txBody>
      </p:sp>
      <p:sp>
        <p:nvSpPr>
          <p:cNvPr id="12354" name="Arc 66"/>
          <p:cNvSpPr>
            <a:spLocks/>
          </p:cNvSpPr>
          <p:nvPr/>
        </p:nvSpPr>
        <p:spPr bwMode="auto">
          <a:xfrm flipH="1" flipV="1">
            <a:off x="8774113" y="0"/>
            <a:ext cx="369887" cy="317500"/>
          </a:xfrm>
          <a:custGeom>
            <a:avLst/>
            <a:gdLst>
              <a:gd name="G0" fmla="+- 0 0 0"/>
              <a:gd name="G1" fmla="+- 21600 0 0"/>
              <a:gd name="G2" fmla="+- 21600 0 0"/>
              <a:gd name="T0" fmla="*/ 0 w 21600"/>
              <a:gd name="T1" fmla="*/ 0 h 21600"/>
              <a:gd name="T2" fmla="*/ 21600 w 21600"/>
              <a:gd name="T3" fmla="*/ 21600 h 21600"/>
              <a:gd name="T4" fmla="*/ 0 w 21600"/>
              <a:gd name="T5" fmla="*/ 21600 h 21600"/>
            </a:gdLst>
            <a:ahLst/>
            <a:cxnLst>
              <a:cxn ang="0">
                <a:pos x="T0" y="T1"/>
              </a:cxn>
              <a:cxn ang="0">
                <a:pos x="T2" y="T3"/>
              </a:cxn>
              <a:cxn ang="0">
                <a:pos x="T4" y="T5"/>
              </a:cxn>
            </a:cxnLst>
            <a:rect l="0" t="0" r="r" b="b"/>
            <a:pathLst>
              <a:path w="21600" h="21600" fill="none" extrusionOk="0">
                <a:moveTo>
                  <a:pt x="0" y="0"/>
                </a:moveTo>
                <a:cubicBezTo>
                  <a:pt x="11929" y="0"/>
                  <a:pt x="21600" y="9670"/>
                  <a:pt x="21600" y="21600"/>
                </a:cubicBezTo>
              </a:path>
              <a:path w="21600" h="21600" stroke="0" extrusionOk="0">
                <a:moveTo>
                  <a:pt x="0" y="0"/>
                </a:moveTo>
                <a:cubicBezTo>
                  <a:pt x="11929" y="0"/>
                  <a:pt x="21600" y="9670"/>
                  <a:pt x="21600" y="21600"/>
                </a:cubicBezTo>
                <a:lnTo>
                  <a:pt x="0" y="21600"/>
                </a:lnTo>
                <a:close/>
              </a:path>
            </a:pathLst>
          </a:custGeom>
          <a:solidFill>
            <a:schemeClr val="accent1"/>
          </a:solidFill>
          <a:ln>
            <a:noFill/>
          </a:ln>
          <a:effectLst/>
          <a:extLst>
            <a:ext uri="{91240B29-F687-4F45-9708-019B960494DF}">
              <a14:hiddenLine xmlns:a14="http://schemas.microsoft.com/office/drawing/2010/main" w="12700">
                <a:solidFill>
                  <a:schemeClr val="tx1"/>
                </a:solidFill>
                <a:round/>
                <a:headEnd/>
                <a:tailEnd/>
              </a14:hiddenLine>
            </a:ext>
            <a:ext uri="{AF507438-7753-43E0-B8FC-AC1667EBCBE1}">
              <a14:hiddenEffects xmlns:a14="http://schemas.microsoft.com/office/drawing/2010/main">
                <a:effectLst>
                  <a:outerShdw sy="-100000" rotWithShape="0">
                    <a:schemeClr val="bg2">
                      <a:alpha val="50000"/>
                    </a:schemeClr>
                  </a:outerShdw>
                </a:effectLst>
              </a14:hiddenEffects>
            </a:ext>
          </a:extLst>
        </p:spPr>
        <p:txBody>
          <a:bodyPr wrap="none" anchor="ctr"/>
          <a:lstStyle/>
          <a:p>
            <a:endParaRPr lang="zh-TW" altLang="en-US"/>
          </a:p>
        </p:txBody>
      </p:sp>
      <p:sp>
        <p:nvSpPr>
          <p:cNvPr id="40" name="投影片編號版面配置區 3"/>
          <p:cNvSpPr txBox="1">
            <a:spLocks/>
          </p:cNvSpPr>
          <p:nvPr userDrawn="1"/>
        </p:nvSpPr>
        <p:spPr bwMode="auto">
          <a:xfrm>
            <a:off x="8558893" y="6599464"/>
            <a:ext cx="585107" cy="25853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bodyPr>
          <a:lstStyle>
            <a:defPPr>
              <a:defRPr lang="en-US"/>
            </a:defPPr>
            <a:lvl1pPr algn="ctr" rtl="0" eaLnBrk="1" fontAlgn="base" hangingPunct="1">
              <a:spcBef>
                <a:spcPct val="0"/>
              </a:spcBef>
              <a:spcAft>
                <a:spcPct val="0"/>
              </a:spcAft>
              <a:defRPr sz="1200" b="1" kern="1200">
                <a:solidFill>
                  <a:srgbClr val="000000"/>
                </a:solidFill>
                <a:effectLst>
                  <a:outerShdw blurRad="38100" dist="38100" dir="2700000" algn="tl">
                    <a:srgbClr val="C0C0C0"/>
                  </a:outerShdw>
                </a:effectLst>
                <a:latin typeface="Arial" panose="020B0604020202020204" pitchFamily="34" charset="0"/>
                <a:ea typeface="Gulim" panose="020B0600000101010101" pitchFamily="34" charset="-127"/>
                <a:cs typeface="Arial" panose="020B0604020202020204" pitchFamily="34" charset="0"/>
              </a:defRPr>
            </a:lvl1pPr>
            <a:lvl2pPr marL="4572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2pPr>
            <a:lvl3pPr marL="9144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3pPr>
            <a:lvl4pPr marL="13716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4pPr>
            <a:lvl5pPr marL="1828800" algn="l" rtl="0" eaLnBrk="0" fontAlgn="base" hangingPunct="0">
              <a:spcBef>
                <a:spcPct val="0"/>
              </a:spcBef>
              <a:spcAft>
                <a:spcPct val="0"/>
              </a:spcAft>
              <a:defRPr sz="1900" kern="1200">
                <a:solidFill>
                  <a:schemeClr val="tx1"/>
                </a:solidFill>
                <a:latin typeface="Times New Roman" panose="02020603050405020304" pitchFamily="18" charset="0"/>
                <a:ea typeface="+mn-ea"/>
                <a:cs typeface="+mn-cs"/>
              </a:defRPr>
            </a:lvl5pPr>
            <a:lvl6pPr marL="2286000" algn="l" defTabSz="914400" rtl="0" eaLnBrk="1" latinLnBrk="0" hangingPunct="1">
              <a:defRPr sz="1900" kern="1200">
                <a:solidFill>
                  <a:schemeClr val="tx1"/>
                </a:solidFill>
                <a:latin typeface="Times New Roman" panose="02020603050405020304" pitchFamily="18" charset="0"/>
                <a:ea typeface="+mn-ea"/>
                <a:cs typeface="+mn-cs"/>
              </a:defRPr>
            </a:lvl6pPr>
            <a:lvl7pPr marL="2743200" algn="l" defTabSz="914400" rtl="0" eaLnBrk="1" latinLnBrk="0" hangingPunct="1">
              <a:defRPr sz="1900" kern="1200">
                <a:solidFill>
                  <a:schemeClr val="tx1"/>
                </a:solidFill>
                <a:latin typeface="Times New Roman" panose="02020603050405020304" pitchFamily="18" charset="0"/>
                <a:ea typeface="+mn-ea"/>
                <a:cs typeface="+mn-cs"/>
              </a:defRPr>
            </a:lvl7pPr>
            <a:lvl8pPr marL="3200400" algn="l" defTabSz="914400" rtl="0" eaLnBrk="1" latinLnBrk="0" hangingPunct="1">
              <a:defRPr sz="1900" kern="1200">
                <a:solidFill>
                  <a:schemeClr val="tx1"/>
                </a:solidFill>
                <a:latin typeface="Times New Roman" panose="02020603050405020304" pitchFamily="18" charset="0"/>
                <a:ea typeface="+mn-ea"/>
                <a:cs typeface="+mn-cs"/>
              </a:defRPr>
            </a:lvl8pPr>
            <a:lvl9pPr marL="3657600" algn="l" defTabSz="914400" rtl="0" eaLnBrk="1" latinLnBrk="0" hangingPunct="1">
              <a:defRPr sz="1900" kern="1200">
                <a:solidFill>
                  <a:schemeClr val="tx1"/>
                </a:solidFill>
                <a:latin typeface="Times New Roman" panose="02020603050405020304" pitchFamily="18" charset="0"/>
                <a:ea typeface="+mn-ea"/>
                <a:cs typeface="+mn-cs"/>
              </a:defRPr>
            </a:lvl9pPr>
          </a:lstStyle>
          <a:p>
            <a:fld id="{1220322E-3FC9-43A6-8DF7-24B762F5AFCE}" type="slidenum">
              <a:rPr lang="ko-KR" altLang="en-US" smtClean="0"/>
              <a:pPr/>
              <a:t>‹#›</a:t>
            </a:fld>
            <a:endParaRPr lang="en-US" altLang="ko-KR" dirty="0"/>
          </a:p>
        </p:txBody>
      </p:sp>
    </p:spTree>
  </p:cSld>
  <p:clrMap bg1="lt1" tx1="dk1" bg2="lt2" tx2="dk2" accent1="accent1" accent2="accent2" accent3="accent3" accent4="accent4" accent5="accent5" accent6="accent6" hlink="hlink" folHlink="folHlink"/>
  <p:sldLayoutIdLst>
    <p:sldLayoutId id="2147483657" r:id="rId1"/>
    <p:sldLayoutId id="2147483658" r:id="rId2"/>
    <p:sldLayoutId id="2147483659" r:id="rId3"/>
    <p:sldLayoutId id="2147483660" r:id="rId4"/>
    <p:sldLayoutId id="2147483661" r:id="rId5"/>
    <p:sldLayoutId id="2147483662" r:id="rId6"/>
    <p:sldLayoutId id="2147483663" r:id="rId7"/>
    <p:sldLayoutId id="2147483664" r:id="rId8"/>
    <p:sldLayoutId id="2147483665" r:id="rId9"/>
    <p:sldLayoutId id="2147483666" r:id="rId10"/>
    <p:sldLayoutId id="2147483667" r:id="rId11"/>
    <p:sldLayoutId id="2147483668" r:id="rId12"/>
  </p:sldLayoutIdLst>
  <p:transition>
    <p:random/>
  </p:transition>
  <p:timing>
    <p:tnLst>
      <p:par>
        <p:cTn id="1" dur="indefinite" restart="never" nodeType="tmRoot"/>
      </p:par>
    </p:tnLst>
  </p:timing>
  <p:hf hdr="0" ftr="0" dt="0"/>
  <p:txStyles>
    <p:title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p:titleStyle>
    <p:bodyStyle>
      <a:lvl1pPr marL="342900" indent="-342900" algn="l" rtl="0" eaLnBrk="1" fontAlgn="base" hangingPunct="1">
        <a:spcBef>
          <a:spcPct val="20000"/>
        </a:spcBef>
        <a:spcAft>
          <a:spcPct val="0"/>
        </a:spcAft>
        <a:buClr>
          <a:schemeClr val="tx1"/>
        </a:buClr>
        <a:buFont typeface="Wingdings" panose="05000000000000000000" pitchFamily="2" charset="2"/>
        <a:buChar char="v"/>
        <a:defRPr sz="2800" b="1" kern="1200">
          <a:solidFill>
            <a:schemeClr val="accent1"/>
          </a:solidFill>
          <a:latin typeface="+mn-lt"/>
          <a:ea typeface="+mn-ea"/>
          <a:cs typeface="+mn-cs"/>
        </a:defRPr>
      </a:lvl1pPr>
      <a:lvl2pPr marL="742950" indent="-285750" algn="l" rtl="0" eaLnBrk="1" fontAlgn="base" hangingPunct="1">
        <a:spcBef>
          <a:spcPct val="20000"/>
        </a:spcBef>
        <a:spcAft>
          <a:spcPct val="0"/>
        </a:spcAft>
        <a:buClr>
          <a:schemeClr val="tx2"/>
        </a:buClr>
        <a:buSzPct val="60000"/>
        <a:buFont typeface="Wingdings" panose="05000000000000000000" pitchFamily="2" charset="2"/>
        <a:buChar char="n"/>
        <a:defRPr sz="2400" kern="1200">
          <a:solidFill>
            <a:schemeClr val="tx1"/>
          </a:solidFill>
          <a:latin typeface="+mn-lt"/>
          <a:ea typeface="+mn-ea"/>
          <a:cs typeface="+mn-cs"/>
        </a:defRPr>
      </a:lvl2pPr>
      <a:lvl3pPr marL="1143000" indent="-228600" algn="l" rtl="0" eaLnBrk="1" fontAlgn="base" hangingPunct="1">
        <a:spcBef>
          <a:spcPct val="20000"/>
        </a:spcBef>
        <a:spcAft>
          <a:spcPct val="0"/>
        </a:spcAft>
        <a:buClr>
          <a:schemeClr val="folHlink"/>
        </a:buClr>
        <a:buSzPct val="60000"/>
        <a:buFont typeface="Wingdings" panose="05000000000000000000" pitchFamily="2" charset="2"/>
        <a:buChar char="n"/>
        <a:defRPr sz="2400" kern="1200">
          <a:solidFill>
            <a:schemeClr val="tx1"/>
          </a:solidFill>
          <a:latin typeface="+mn-lt"/>
          <a:ea typeface="+mn-ea"/>
          <a:cs typeface="+mn-cs"/>
        </a:defRPr>
      </a:lvl3pPr>
      <a:lvl4pPr marL="1600200" indent="-228600" algn="l" rtl="0" eaLnBrk="1" fontAlgn="base" hangingPunct="1">
        <a:spcBef>
          <a:spcPct val="20000"/>
        </a:spcBef>
        <a:spcAft>
          <a:spcPct val="0"/>
        </a:spcAft>
        <a:buClr>
          <a:schemeClr val="tx1"/>
        </a:buClr>
        <a:buSzPct val="60000"/>
        <a:buFont typeface="Wingdings" panose="05000000000000000000" pitchFamily="2" charset="2"/>
        <a:buChar char="n"/>
        <a:defRPr sz="2000" kern="1200">
          <a:solidFill>
            <a:schemeClr val="tx1"/>
          </a:solidFill>
          <a:latin typeface="+mn-lt"/>
          <a:ea typeface="+mn-ea"/>
          <a:cs typeface="+mn-cs"/>
        </a:defRPr>
      </a:lvl4pPr>
      <a:lvl5pPr marL="2057400" indent="-228600" algn="l" rtl="0" eaLnBrk="1" fontAlgn="base" hangingPunct="1">
        <a:spcBef>
          <a:spcPct val="20000"/>
        </a:spcBef>
        <a:spcAft>
          <a:spcPct val="0"/>
        </a:spcAft>
        <a:buClr>
          <a:schemeClr val="hlink"/>
        </a:buClr>
        <a:buSzPct val="60000"/>
        <a:buFont typeface="Wingdings" panose="05000000000000000000" pitchFamily="2" charset="2"/>
        <a:buChar char="n"/>
        <a:defRPr sz="20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zh-TW"/>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4.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29.xml"/><Relationship Id="rId1" Type="http://schemas.openxmlformats.org/officeDocument/2006/relationships/slideLayout" Target="../slideLayouts/slideLayout2.xml"/></Relationships>
</file>

<file path=ppt/slides/_rels/slide105.xml.rels><?xml version="1.0" encoding="UTF-8" standalone="yes"?>
<Relationships xmlns="http://schemas.openxmlformats.org/package/2006/relationships"><Relationship Id="rId3" Type="http://schemas.openxmlformats.org/officeDocument/2006/relationships/image" Target="../media/image14.emf"/><Relationship Id="rId2" Type="http://schemas.openxmlformats.org/officeDocument/2006/relationships/notesSlide" Target="../notesSlides/notesSlide30.xml"/><Relationship Id="rId1" Type="http://schemas.openxmlformats.org/officeDocument/2006/relationships/slideLayout" Target="../slideLayouts/slideLayout2.xml"/><Relationship Id="rId4" Type="http://schemas.openxmlformats.org/officeDocument/2006/relationships/image" Target="../media/image15.emf"/></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2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notesSlide" Target="../notesSlides/notesSlide13.xml"/><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2.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6.xml"/><Relationship Id="rId1" Type="http://schemas.openxmlformats.org/officeDocument/2006/relationships/slideLayout" Target="../slideLayouts/slideLayout2.xml"/><Relationship Id="rId5" Type="http://schemas.openxmlformats.org/officeDocument/2006/relationships/image" Target="../media/image7.png"/><Relationship Id="rId4" Type="http://schemas.openxmlformats.org/officeDocument/2006/relationships/image" Target="../media/image6.png"/></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xml"/></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2.xml"/><Relationship Id="rId1" Type="http://schemas.openxmlformats.org/officeDocument/2006/relationships/slideLayout" Target="../slideLayouts/slideLayout2.xml"/><Relationship Id="rId4" Type="http://schemas.openxmlformats.org/officeDocument/2006/relationships/image" Target="../media/image17.png"/></Relationships>
</file>

<file path=ppt/slides/_rels/slide178.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18.xml"/><Relationship Id="rId1" Type="http://schemas.openxmlformats.org/officeDocument/2006/relationships/slideLayout" Target="../slideLayouts/slideLayout2.xml"/><Relationship Id="rId5" Type="http://schemas.openxmlformats.org/officeDocument/2006/relationships/image" Target="../media/image10.png"/><Relationship Id="rId4" Type="http://schemas.openxmlformats.org/officeDocument/2006/relationships/image" Target="../media/image9.png"/></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9.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0.xml"/><Relationship Id="rId1" Type="http://schemas.openxmlformats.org/officeDocument/2006/relationships/slideLayout" Target="../slideLayouts/slideLayout2.xml"/><Relationship Id="rId5" Type="http://schemas.openxmlformats.org/officeDocument/2006/relationships/image" Target="../media/image8.png"/><Relationship Id="rId4" Type="http://schemas.openxmlformats.org/officeDocument/2006/relationships/image" Target="../media/image11.png"/></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2.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24.xml"/><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13.png"/><Relationship Id="rId2" Type="http://schemas.openxmlformats.org/officeDocument/2006/relationships/notesSlide" Target="../notesSlides/notesSlide25.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2" Type="http://schemas.openxmlformats.org/officeDocument/2006/relationships/notesSlide" Target="../notesSlides/notesSlide26.xml"/><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notesSlide" Target="../notesSlides/notesSlide5.xml"/><Relationship Id="rId1" Type="http://schemas.openxmlformats.org/officeDocument/2006/relationships/slideLayout" Target="../slideLayouts/slideLayout2.xml"/><Relationship Id="rId4" Type="http://schemas.openxmlformats.org/officeDocument/2006/relationships/image" Target="../media/image3.png"/></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6.xml.rels><?xml version="1.0" encoding="UTF-8" standalone="yes"?>
<Relationships xmlns="http://schemas.openxmlformats.org/package/2006/relationships"><Relationship Id="rId2" Type="http://schemas.openxmlformats.org/officeDocument/2006/relationships/image" Target="../media/image14.png"/><Relationship Id="rId1" Type="http://schemas.openxmlformats.org/officeDocument/2006/relationships/slideLayout" Target="../slideLayouts/slideLayout2.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79.xml.rels><?xml version="1.0" encoding="UTF-8" standalone="yes"?>
<Relationships xmlns="http://schemas.openxmlformats.org/package/2006/relationships"><Relationship Id="rId2" Type="http://schemas.openxmlformats.org/officeDocument/2006/relationships/image" Target="../media/image15.png"/><Relationship Id="rId1" Type="http://schemas.openxmlformats.org/officeDocument/2006/relationships/slideLayout" Target="../slideLayouts/slideLayout2.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970763" y="99722"/>
            <a:ext cx="6913605" cy="609600"/>
          </a:xfrm>
        </p:spPr>
        <p:txBody>
          <a:bodyPr/>
          <a:lstStyle/>
          <a:p>
            <a:pPr algn="ctr">
              <a:lnSpc>
                <a:spcPct val="150000"/>
              </a:lnSpc>
              <a:defRPr/>
            </a:pPr>
            <a:r>
              <a:rPr lang="zh-TW" altLang="en-US" sz="5400" i="0" dirty="0" smtClean="0">
                <a:solidFill>
                  <a:schemeClr val="accent6">
                    <a:lumMod val="5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歡迎</a:t>
            </a:r>
            <a:r>
              <a:rPr lang="zh-TW" altLang="en-US" sz="5400" i="0" dirty="0">
                <a:solidFill>
                  <a:schemeClr val="accent6">
                    <a:lumMod val="5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蒞臨</a:t>
            </a:r>
            <a:endParaRPr lang="zh-TW" altLang="en-US" sz="5400" i="0" dirty="0">
              <a:solidFill>
                <a:schemeClr val="accent6">
                  <a:lumMod val="50000"/>
                </a:schemeClr>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endParaRPr>
          </a:p>
        </p:txBody>
      </p:sp>
      <p:graphicFrame>
        <p:nvGraphicFramePr>
          <p:cNvPr id="24" name="表格 23"/>
          <p:cNvGraphicFramePr>
            <a:graphicFrameLocks noGrp="1"/>
          </p:cNvGraphicFramePr>
          <p:nvPr>
            <p:extLst>
              <p:ext uri="{D42A27DB-BD31-4B8C-83A1-F6EECF244321}">
                <p14:modId xmlns:p14="http://schemas.microsoft.com/office/powerpoint/2010/main" val="3025802260"/>
              </p:ext>
            </p:extLst>
          </p:nvPr>
        </p:nvGraphicFramePr>
        <p:xfrm>
          <a:off x="467543" y="1039091"/>
          <a:ext cx="8280921" cy="5574888"/>
        </p:xfrm>
        <a:graphic>
          <a:graphicData uri="http://schemas.openxmlformats.org/drawingml/2006/table">
            <a:tbl>
              <a:tblPr firstRow="1" firstCol="1" bandRow="1">
                <a:tableStyleId>{5DA37D80-6434-44D0-A028-1B22A696006F}</a:tableStyleId>
              </a:tblPr>
              <a:tblGrid>
                <a:gridCol w="1806748">
                  <a:extLst>
                    <a:ext uri="{9D8B030D-6E8A-4147-A177-3AD203B41FA5}">
                      <a16:colId xmlns:a16="http://schemas.microsoft.com/office/drawing/2014/main" val="20000"/>
                    </a:ext>
                  </a:extLst>
                </a:gridCol>
                <a:gridCol w="2935962">
                  <a:extLst>
                    <a:ext uri="{9D8B030D-6E8A-4147-A177-3AD203B41FA5}">
                      <a16:colId xmlns:a16="http://schemas.microsoft.com/office/drawing/2014/main" val="20001"/>
                    </a:ext>
                  </a:extLst>
                </a:gridCol>
                <a:gridCol w="3538211">
                  <a:extLst>
                    <a:ext uri="{9D8B030D-6E8A-4147-A177-3AD203B41FA5}">
                      <a16:colId xmlns:a16="http://schemas.microsoft.com/office/drawing/2014/main" val="20002"/>
                    </a:ext>
                  </a:extLst>
                </a:gridCol>
              </a:tblGrid>
              <a:tr h="476546">
                <a:tc>
                  <a:txBody>
                    <a:bodyPr/>
                    <a:lstStyle/>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時間</a:t>
                      </a:r>
                    </a:p>
                  </a:txBody>
                  <a:tcPr marL="17779" marR="17779" marT="0" marB="0" anchor="ctr">
                    <a:solidFill>
                      <a:srgbClr val="B3E1EF"/>
                    </a:solidFill>
                  </a:tcPr>
                </a:tc>
                <a:tc>
                  <a:txBody>
                    <a:bodyPr/>
                    <a:lstStyle/>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議程</a:t>
                      </a:r>
                      <a:r>
                        <a:rPr lang="en-US"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內容</a:t>
                      </a:r>
                    </a:p>
                  </a:txBody>
                  <a:tcPr marL="17779" marR="17779" marT="0" marB="0" anchor="ctr">
                    <a:solidFill>
                      <a:srgbClr val="B3E1EF"/>
                    </a:solidFill>
                  </a:tcPr>
                </a:tc>
                <a:tc>
                  <a:txBody>
                    <a:bodyPr/>
                    <a:lstStyle/>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備註</a:t>
                      </a:r>
                    </a:p>
                  </a:txBody>
                  <a:tcPr marL="17779" marR="17779" marT="0" marB="0" anchor="ctr">
                    <a:solidFill>
                      <a:srgbClr val="B3E1EF"/>
                    </a:solidFill>
                  </a:tcPr>
                </a:tc>
                <a:extLst>
                  <a:ext uri="{0D108BD9-81ED-4DB2-BD59-A6C34878D82A}">
                    <a16:rowId xmlns:a16="http://schemas.microsoft.com/office/drawing/2014/main" val="10000"/>
                  </a:ext>
                </a:extLst>
              </a:tr>
              <a:tr h="593854">
                <a:tc>
                  <a:txBody>
                    <a:bodyPr/>
                    <a:lstStyle/>
                    <a:p>
                      <a:pPr algn="ctr">
                        <a:spcAft>
                          <a:spcPts val="0"/>
                        </a:spcAft>
                      </a:pPr>
                      <a:r>
                        <a:rPr lang="en-US"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09:00-09:30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noFill/>
                  </a:tcPr>
                </a:tc>
                <a:tc>
                  <a:txBody>
                    <a:bodyPr/>
                    <a:lstStyle/>
                    <a:p>
                      <a:pPr marL="36830"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報到</a:t>
                      </a:r>
                    </a:p>
                  </a:txBody>
                  <a:tcPr marL="17779" marR="17779" marT="0" marB="0" anchor="ctr">
                    <a:noFill/>
                  </a:tcPr>
                </a:tc>
                <a:tc>
                  <a:txBody>
                    <a:bodyPr/>
                    <a:lstStyle/>
                    <a:p>
                      <a:pPr marL="36830"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報到及領取會議資料</a:t>
                      </a:r>
                    </a:p>
                  </a:txBody>
                  <a:tcPr marL="17779" marR="17779" marT="0" marB="0" anchor="ctr">
                    <a:noFill/>
                  </a:tcPr>
                </a:tc>
                <a:extLst>
                  <a:ext uri="{0D108BD9-81ED-4DB2-BD59-A6C34878D82A}">
                    <a16:rowId xmlns:a16="http://schemas.microsoft.com/office/drawing/2014/main" val="10001"/>
                  </a:ext>
                </a:extLst>
              </a:tr>
              <a:tr h="1205651">
                <a:tc>
                  <a:txBody>
                    <a:bodyPr/>
                    <a:lstStyle/>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09:30-10:40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tc>
                  <a:txBody>
                    <a:bodyPr/>
                    <a:lstStyle/>
                    <a:p>
                      <a:pPr algn="r">
                        <a:lnSpc>
                          <a:spcPct val="150000"/>
                        </a:lnSpc>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「大學校院校務資料庫</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endPar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ct val="150000"/>
                        </a:lnSpc>
                        <a:spcAft>
                          <a:spcPts val="0"/>
                        </a:spcAft>
                      </a:pP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填表</a:t>
                      </a: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說明</a:t>
                      </a:r>
                    </a:p>
                  </a:txBody>
                  <a:tcPr marL="17779" marR="17779" marT="0" marB="0" anchor="ctr">
                    <a:solidFill>
                      <a:srgbClr val="B3E1EF"/>
                    </a:solidFill>
                  </a:tcPr>
                </a:tc>
                <a:tc>
                  <a:txBody>
                    <a:bodyPr/>
                    <a:lstStyle/>
                    <a:p>
                      <a:pPr algn="l">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主講人：</a:t>
                      </a:r>
                    </a:p>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大學校院校務資料庫作業</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小組</a:t>
                      </a:r>
                      <a:endPar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施學琦 主</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任</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extLst>
                  <a:ext uri="{0D108BD9-81ED-4DB2-BD59-A6C34878D82A}">
                    <a16:rowId xmlns:a16="http://schemas.microsoft.com/office/drawing/2014/main" val="10002"/>
                  </a:ext>
                </a:extLst>
              </a:tr>
              <a:tr h="363824">
                <a:tc>
                  <a:txBody>
                    <a:bodyPr/>
                    <a:lstStyle/>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10:40-10:50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noFill/>
                  </a:tcPr>
                </a:tc>
                <a:tc gridSpan="2">
                  <a:txBody>
                    <a:bodyPr/>
                    <a:lstStyle/>
                    <a:p>
                      <a:pPr algn="ctr">
                        <a:spcAft>
                          <a:spcPts val="0"/>
                        </a:spcAft>
                      </a:pP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休</a:t>
                      </a:r>
                      <a:r>
                        <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息</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noFill/>
                  </a:tcPr>
                </a:tc>
                <a:tc hMerge="1">
                  <a:txBody>
                    <a:bodyPr/>
                    <a:lstStyle/>
                    <a:p>
                      <a:pPr algn="l">
                        <a:spcAft>
                          <a:spcPts val="0"/>
                        </a:spcAft>
                      </a:pPr>
                      <a:endParaRPr lang="zh-TW" sz="1800" b="1" kern="100" dirty="0">
                        <a:effectLst/>
                        <a:latin typeface="華康中圓體" panose="020F0509000000000000" pitchFamily="49" charset="-120"/>
                        <a:ea typeface="華康中圓體" panose="020F0509000000000000" pitchFamily="49" charset="-120"/>
                      </a:endParaRPr>
                    </a:p>
                  </a:txBody>
                  <a:tcPr marL="17780" marR="17780" marT="0" marB="0" anchor="ctr">
                    <a:blipFill dpi="0" rotWithShape="1">
                      <a:blip r:embed="rId3"/>
                      <a:srcRect/>
                      <a:tile tx="0" ty="0" sx="100000" sy="100000" flip="none" algn="tl"/>
                    </a:blipFill>
                  </a:tcPr>
                </a:tc>
                <a:extLst>
                  <a:ext uri="{0D108BD9-81ED-4DB2-BD59-A6C34878D82A}">
                    <a16:rowId xmlns:a16="http://schemas.microsoft.com/office/drawing/2014/main" val="10003"/>
                  </a:ext>
                </a:extLst>
              </a:tr>
              <a:tr h="1156419">
                <a:tc>
                  <a:txBody>
                    <a:bodyPr/>
                    <a:lstStyle/>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10:50-11:20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tc>
                  <a:txBody>
                    <a:bodyPr/>
                    <a:lstStyle/>
                    <a:p>
                      <a:pPr algn="ctr">
                        <a:lnSpc>
                          <a:spcPct val="150000"/>
                        </a:lnSpc>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「大學校院校務資料庫</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endPar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ct val="150000"/>
                        </a:lnSpc>
                        <a:spcAft>
                          <a:spcPts val="0"/>
                        </a:spcAft>
                      </a:pP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系統</a:t>
                      </a: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操作說明及意見交流</a:t>
                      </a:r>
                    </a:p>
                  </a:txBody>
                  <a:tcPr marL="17779" marR="17779" marT="0" marB="0" anchor="ctr">
                    <a:solidFill>
                      <a:srgbClr val="B3E1EF"/>
                    </a:solidFill>
                  </a:tcPr>
                </a:tc>
                <a:tc>
                  <a:txBody>
                    <a:bodyPr/>
                    <a:lstStyle/>
                    <a:p>
                      <a:pPr algn="l">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主講人：</a:t>
                      </a:r>
                    </a:p>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大學校院校務資料庫作業</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小組</a:t>
                      </a:r>
                      <a:endPar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林明龍 先</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生</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extLst>
                  <a:ext uri="{0D108BD9-81ED-4DB2-BD59-A6C34878D82A}">
                    <a16:rowId xmlns:a16="http://schemas.microsoft.com/office/drawing/2014/main" val="10004"/>
                  </a:ext>
                </a:extLst>
              </a:tr>
              <a:tr h="1163825">
                <a:tc>
                  <a:txBody>
                    <a:bodyPr/>
                    <a:lstStyle/>
                    <a:p>
                      <a:pPr algn="ctr">
                        <a:spcAft>
                          <a:spcPts val="0"/>
                        </a:spcAft>
                      </a:pPr>
                      <a:r>
                        <a:rPr lang="en-US"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11:20-12:00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noFill/>
                  </a:tcPr>
                </a:tc>
                <a:tc>
                  <a:txBody>
                    <a:bodyPr/>
                    <a:lstStyle/>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綜合座談</a:t>
                      </a:r>
                    </a:p>
                  </a:txBody>
                  <a:tcPr marL="17779" marR="17779" marT="0" marB="0" anchor="ctr">
                    <a:noFill/>
                  </a:tcPr>
                </a:tc>
                <a:tc>
                  <a:txBody>
                    <a:bodyPr/>
                    <a:lstStyle/>
                    <a:p>
                      <a:pPr algn="l">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主講人：</a:t>
                      </a:r>
                    </a:p>
                    <a:p>
                      <a:pPr algn="ctr">
                        <a:spcAft>
                          <a:spcPts val="0"/>
                        </a:spcAft>
                      </a:pPr>
                      <a:r>
                        <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大學校院校務資料庫作業</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小組</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algn="ctr">
                        <a:spcAft>
                          <a:spcPts val="0"/>
                        </a:spcAft>
                      </a:pP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施學琦 主</a:t>
                      </a:r>
                      <a:r>
                        <a:rPr lang="zh-TW" alt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任</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noFill/>
                  </a:tcPr>
                </a:tc>
                <a:extLst>
                  <a:ext uri="{0D108BD9-81ED-4DB2-BD59-A6C34878D82A}">
                    <a16:rowId xmlns:a16="http://schemas.microsoft.com/office/drawing/2014/main" val="10005"/>
                  </a:ext>
                </a:extLst>
              </a:tr>
              <a:tr h="614769">
                <a:tc>
                  <a:txBody>
                    <a:bodyPr/>
                    <a:lstStyle/>
                    <a:p>
                      <a:pPr marL="0" algn="ctr" defTabSz="914400" rtl="0" eaLnBrk="1" latinLnBrk="0" hangingPunct="1">
                        <a:spcAft>
                          <a:spcPts val="0"/>
                        </a:spcAft>
                      </a:pPr>
                      <a:r>
                        <a:rPr lang="en-US"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12:00</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tc gridSpan="2">
                  <a:txBody>
                    <a:bodyPr/>
                    <a:lstStyle/>
                    <a:p>
                      <a:pPr marL="0" algn="ctr" defTabSz="914400" rtl="0" eaLnBrk="1" latinLnBrk="0" hangingPunct="1">
                        <a:spcAft>
                          <a:spcPts val="0"/>
                        </a:spcAft>
                      </a:pP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賦</a:t>
                      </a: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r>
                        <a:rPr lang="zh-TW"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歸</a:t>
                      </a:r>
                      <a:r>
                        <a:rPr lang="en-US" sz="2000" b="1" kern="100" dirty="0" smtClean="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endParaRPr lang="zh-TW" sz="2000" b="1"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17779" marR="17779" marT="0" marB="0" anchor="ctr">
                    <a:solidFill>
                      <a:srgbClr val="B3E1EF"/>
                    </a:solidFill>
                  </a:tcPr>
                </a:tc>
                <a:tc hMerge="1">
                  <a:txBody>
                    <a:bodyPr/>
                    <a:lstStyle/>
                    <a:p>
                      <a:pPr algn="just">
                        <a:spcAft>
                          <a:spcPts val="0"/>
                        </a:spcAft>
                      </a:pPr>
                      <a:endParaRPr lang="zh-TW" sz="1800" b="1" kern="100" dirty="0">
                        <a:effectLst/>
                        <a:latin typeface="華康中圓體" panose="020F0509000000000000" pitchFamily="49" charset="-120"/>
                        <a:ea typeface="華康中圓體" panose="020F0509000000000000" pitchFamily="49" charset="-120"/>
                      </a:endParaRPr>
                    </a:p>
                  </a:txBody>
                  <a:tcPr marL="17780" marR="17780" marT="0" marB="0" anchor="ctr">
                    <a:blipFill dpi="0" rotWithShape="1">
                      <a:blip r:embed="rId3"/>
                      <a:srcRect/>
                      <a:tile tx="0" ty="0" sx="100000" sy="100000" flip="none" algn="tl"/>
                    </a:blipFill>
                  </a:tcPr>
                </a:tc>
                <a:extLst>
                  <a:ext uri="{0D108BD9-81ED-4DB2-BD59-A6C34878D82A}">
                    <a16:rowId xmlns:a16="http://schemas.microsoft.com/office/drawing/2014/main" val="10006"/>
                  </a:ext>
                </a:extLst>
              </a:tr>
            </a:tbl>
          </a:graphicData>
        </a:graphic>
      </p:graphicFrame>
    </p:spTree>
    <p:extLst>
      <p:ext uri="{BB962C8B-B14F-4D97-AF65-F5344CB8AC3E}">
        <p14:creationId xmlns:p14="http://schemas.microsoft.com/office/powerpoint/2010/main" val="1845069966"/>
      </p:ext>
    </p:extLst>
  </p:cSld>
  <p:clrMapOvr>
    <a:masterClrMapping/>
  </p:clrMapOvr>
  <p:transition>
    <p:random/>
  </p:transition>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1.6</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定期匯出</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3597373027"/>
              </p:ext>
            </p:extLst>
          </p:nvPr>
        </p:nvGraphicFramePr>
        <p:xfrm>
          <a:off x="199506" y="1168001"/>
          <a:ext cx="8794866" cy="5355384"/>
        </p:xfrm>
        <a:graphic>
          <a:graphicData uri="http://schemas.openxmlformats.org/drawingml/2006/table">
            <a:tbl>
              <a:tblPr/>
              <a:tblGrid>
                <a:gridCol w="1167169">
                  <a:extLst>
                    <a:ext uri="{9D8B030D-6E8A-4147-A177-3AD203B41FA5}">
                      <a16:colId xmlns:a16="http://schemas.microsoft.com/office/drawing/2014/main" val="20000"/>
                    </a:ext>
                  </a:extLst>
                </a:gridCol>
                <a:gridCol w="5252261">
                  <a:extLst>
                    <a:ext uri="{9D8B030D-6E8A-4147-A177-3AD203B41FA5}">
                      <a16:colId xmlns:a16="http://schemas.microsoft.com/office/drawing/2014/main" val="20001"/>
                    </a:ext>
                  </a:extLst>
                </a:gridCol>
                <a:gridCol w="2375436">
                  <a:extLst>
                    <a:ext uri="{9D8B030D-6E8A-4147-A177-3AD203B41FA5}">
                      <a16:colId xmlns:a16="http://schemas.microsoft.com/office/drawing/2014/main" val="20002"/>
                    </a:ext>
                  </a:extLst>
                </a:gridCol>
              </a:tblGrid>
              <a:tr h="368584">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匯出時程</a:t>
                      </a:r>
                    </a:p>
                  </a:txBody>
                  <a:tcPr marL="91439" marR="91439" marT="45683" marB="4568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匯出表冊</a:t>
                      </a:r>
                    </a:p>
                  </a:txBody>
                  <a:tcPr marL="91439" marR="91439" marT="45683" marB="4568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應用單位</a:t>
                      </a:r>
                    </a:p>
                  </a:txBody>
                  <a:tcPr marL="91439" marR="91439" marT="45683" marB="45683"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extLst>
                  <a:ext uri="{0D108BD9-81ED-4DB2-BD59-A6C34878D82A}">
                    <a16:rowId xmlns:a16="http://schemas.microsoft.com/office/drawing/2014/main" val="10000"/>
                  </a:ext>
                </a:extLst>
              </a:tr>
              <a:tr h="786483">
                <a:tc rowSpan="4">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11</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18</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19</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27</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28)</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(1-3)</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研</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(11)</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教育部國際化調查</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4018847519"/>
                  </a:ext>
                </a:extLst>
              </a:tr>
              <a:tr h="1084767">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基</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24-1</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24-2</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25)</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endParaRPr kumimoji="0" lang="zh-TW" altLang="en-US" sz="1600" b="1" i="0" u="none" strike="noStrike" kern="1200" cap="none" normalizeH="0" baseline="0" dirty="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大學總量管制小組</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706002376"/>
                  </a:ext>
                </a:extLst>
              </a:tr>
              <a:tr h="2313341">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20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學</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4</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5</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9</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12</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20-1</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24</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24-1</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24-2</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26)</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教</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、職</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、研</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(8)</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校</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5</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7</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10-1</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10-2</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14</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15</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24</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25</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26)</a:t>
                      </a:r>
                    </a:p>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107.03</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期：學</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9</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12</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、職</a:t>
                      </a:r>
                      <a:r>
                        <a:rPr kumimoji="0" lang="en-US" altLang="zh-TW"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(3)</a:t>
                      </a:r>
                      <a:r>
                        <a:rPr kumimoji="0" lang="zh-TW" altLang="en-US" sz="1600" b="1" i="0" u="none" strike="noStrike" kern="1200" cap="none" spc="0" normalizeH="0" baseline="0" noProof="0" dirty="0" smtClean="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研</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9</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12</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13)</a:t>
                      </a:r>
                      <a:r>
                        <a:rPr kumimoji="0" lang="zh-TW" altLang="en-US"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6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(14)</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大專校院校務資訊公開平臺</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936392608"/>
                  </a:ext>
                </a:extLst>
              </a:tr>
              <a:tr h="802209">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10-1</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10-2)</a:t>
                      </a: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研</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600" b="1" i="0" u="none" strike="noStrike" kern="1200" cap="none" normalizeH="0" baseline="0" noProof="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6-1)</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6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教育部國際司</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782857313"/>
                  </a:ext>
                </a:extLst>
              </a:tr>
            </a:tbl>
          </a:graphicData>
        </a:graphic>
      </p:graphicFrame>
      <p:sp>
        <p:nvSpPr>
          <p:cNvPr id="6" name="標題 1"/>
          <p:cNvSpPr txBox="1">
            <a:spLocks/>
          </p:cNvSpPr>
          <p:nvPr/>
        </p:nvSpPr>
        <p:spPr bwMode="black">
          <a:xfrm>
            <a:off x="3851920" y="145594"/>
            <a:ext cx="5976938" cy="792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a:lstStyle>
          <a:p>
            <a:r>
              <a:rPr lang="zh-TW" altLang="en-US" sz="2800" dirty="0" smtClean="0">
                <a:solidFill>
                  <a:srgbClr val="FF0000"/>
                </a:solidFill>
                <a:latin typeface="微軟正黑體" panose="020B0604030504040204" pitchFamily="34" charset="-120"/>
                <a:ea typeface="微軟正黑體" panose="020B0604030504040204" pitchFamily="34" charset="-120"/>
              </a:rPr>
              <a:t>每年定期匯出資料予應用單位</a:t>
            </a:r>
          </a:p>
        </p:txBody>
      </p:sp>
    </p:spTree>
    <p:extLst>
      <p:ext uri="{BB962C8B-B14F-4D97-AF65-F5344CB8AC3E}">
        <p14:creationId xmlns:p14="http://schemas.microsoft.com/office/powerpoint/2010/main" val="3174516645"/>
      </p:ext>
    </p:extLst>
  </p:cSld>
  <p:clrMapOvr>
    <a:masterClrMapping/>
  </p:clrMapOvr>
  <p:transition>
    <p:random/>
  </p:transition>
  <p:timing>
    <p:tnLst>
      <p:par>
        <p:cT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775760"/>
            <a:ext cx="8541665" cy="3990836"/>
          </a:xfrm>
          <a:prstGeom prst="rect">
            <a:avLst/>
          </a:prstGeom>
        </p:spPr>
        <p:txBody>
          <a:bodyPr wrap="square">
            <a:spAutoFit/>
          </a:bodyPr>
          <a:lstStyle/>
          <a:p>
            <a:pPr algn="just">
              <a:lnSpc>
                <a:spcPct val="150000"/>
              </a:lnSpc>
              <a:spcBef>
                <a:spcPts val="200"/>
              </a:spcBef>
              <a:spcAft>
                <a:spcPts val="2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spcBef>
                <a:spcPts val="200"/>
              </a:spcBef>
              <a:spcAft>
                <a:spcPts val="200"/>
              </a:spcAft>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請學校填報本學期</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600"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學期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校內「四年制進修學士班」學生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參加「大學進修部四年制學士班彈性修業試辦方案」之【大一學生；新轉入轉學生；大二以上學生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；延修生】</a:t>
            </a:r>
            <a:r>
              <a:rPr lang="zh-TW" altLang="zh-TW" sz="1600" dirty="0">
                <a:latin typeface="Arial" panose="020B0604020202020204" pitchFamily="34" charset="0"/>
                <a:ea typeface="微軟正黑體" panose="020B0604030504040204" pitchFamily="34" charset="-120"/>
                <a:cs typeface="Arial" panose="020B0604020202020204" pitchFamily="34" charset="0"/>
              </a:rPr>
              <a:t>之【男、女學生選課修習學分數】，包括</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必修及選修課程之學分數總計</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spcBef>
                <a:spcPts val="200"/>
              </a:spcBef>
              <a:spcAft>
                <a:spcPts val="200"/>
              </a:spcAft>
              <a:buFont typeface="Wingdings" panose="05000000000000000000" pitchFamily="2" charset="2"/>
              <a:buChar char="l"/>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大</a:t>
            </a:r>
            <a:r>
              <a:rPr lang="zh-TW" altLang="zh-TW" sz="1600" b="1" dirty="0">
                <a:latin typeface="Arial" panose="020B0604020202020204" pitchFamily="34" charset="0"/>
                <a:ea typeface="微軟正黑體" panose="020B0604030504040204" pitchFamily="34" charset="-120"/>
                <a:cs typeface="Arial" panose="020B0604020202020204" pitchFamily="34" charset="0"/>
              </a:rPr>
              <a:t>一學生選課修習學分數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200"/>
              </a:spcBef>
              <a:spcAft>
                <a:spcPts val="2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600" dirty="0">
                <a:latin typeface="Arial" panose="020B0604020202020204" pitchFamily="34" charset="0"/>
                <a:ea typeface="微軟正黑體" panose="020B0604030504040204" pitchFamily="34" charset="-120"/>
                <a:cs typeface="Arial" panose="020B0604020202020204" pitchFamily="34" charset="0"/>
              </a:rPr>
              <a:t>指每年</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或</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具備正式學籍，且完成實際註冊之【大一學生】參加本方案修讀必修、選修課程之【男、女學生】之【</a:t>
            </a:r>
            <a:r>
              <a:rPr lang="zh-TW" altLang="zh-TW" sz="1600" b="1" dirty="0">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200"/>
              </a:spcBef>
              <a:spcAft>
                <a:spcPts val="200"/>
              </a:spcAft>
              <a:buClr>
                <a:schemeClr val="tx1"/>
              </a:buClr>
              <a:buFont typeface="+mj-lt"/>
              <a:buAutoNum type="arabicPeriod"/>
            </a:pPr>
            <a:r>
              <a:rPr lang="zh-TW" altLang="zh-TW" sz="1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6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6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或</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600" dirty="0">
                <a:latin typeface="Arial" panose="020B0604020202020204" pitchFamily="34" charset="0"/>
                <a:ea typeface="微軟正黑體" panose="020B0604030504040204" pitchFamily="34" charset="-120"/>
                <a:cs typeface="Arial" panose="020B0604020202020204" pitchFamily="34" charset="0"/>
              </a:rPr>
              <a:t>參加【</a:t>
            </a:r>
            <a:r>
              <a:rPr lang="zh-TW" altLang="zh-TW" sz="1600" b="1" dirty="0">
                <a:latin typeface="Arial" panose="020B0604020202020204" pitchFamily="34" charset="0"/>
                <a:ea typeface="微軟正黑體" panose="020B0604030504040204" pitchFamily="34" charset="-120"/>
                <a:cs typeface="Arial" panose="020B0604020202020204" pitchFamily="34" charset="0"/>
              </a:rPr>
              <a:t>大一學生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】修讀必、選修課程之</a:t>
            </a:r>
            <a:r>
              <a:rPr lang="zh-TW" altLang="zh-TW" sz="1600" b="1" dirty="0">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6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將前一學期已申請且本學期仍續適用之【大一學生】修讀必、選修課程之修習學分數列計入</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18463" y="235077"/>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942058598"/>
              </p:ext>
            </p:extLst>
          </p:nvPr>
        </p:nvGraphicFramePr>
        <p:xfrm>
          <a:off x="265999" y="1088276"/>
          <a:ext cx="8686805" cy="1625600"/>
        </p:xfrm>
        <a:graphic>
          <a:graphicData uri="http://schemas.openxmlformats.org/drawingml/2006/table">
            <a:tbl>
              <a:tblPr firstRow="1" firstCol="1" bandRow="1"/>
              <a:tblGrid>
                <a:gridCol w="254467">
                  <a:extLst>
                    <a:ext uri="{9D8B030D-6E8A-4147-A177-3AD203B41FA5}">
                      <a16:colId xmlns:a16="http://schemas.microsoft.com/office/drawing/2014/main" val="2142728104"/>
                    </a:ext>
                  </a:extLst>
                </a:gridCol>
                <a:gridCol w="272011">
                  <a:extLst>
                    <a:ext uri="{9D8B030D-6E8A-4147-A177-3AD203B41FA5}">
                      <a16:colId xmlns:a16="http://schemas.microsoft.com/office/drawing/2014/main" val="2308939972"/>
                    </a:ext>
                  </a:extLst>
                </a:gridCol>
                <a:gridCol w="254462">
                  <a:extLst>
                    <a:ext uri="{9D8B030D-6E8A-4147-A177-3AD203B41FA5}">
                      <a16:colId xmlns:a16="http://schemas.microsoft.com/office/drawing/2014/main" val="2137221513"/>
                    </a:ext>
                  </a:extLst>
                </a:gridCol>
                <a:gridCol w="289560">
                  <a:extLst>
                    <a:ext uri="{9D8B030D-6E8A-4147-A177-3AD203B41FA5}">
                      <a16:colId xmlns:a16="http://schemas.microsoft.com/office/drawing/2014/main" val="2786845357"/>
                    </a:ext>
                  </a:extLst>
                </a:gridCol>
                <a:gridCol w="280785">
                  <a:extLst>
                    <a:ext uri="{9D8B030D-6E8A-4147-A177-3AD203B41FA5}">
                      <a16:colId xmlns:a16="http://schemas.microsoft.com/office/drawing/2014/main" val="2489992110"/>
                    </a:ext>
                  </a:extLst>
                </a:gridCol>
                <a:gridCol w="280786">
                  <a:extLst>
                    <a:ext uri="{9D8B030D-6E8A-4147-A177-3AD203B41FA5}">
                      <a16:colId xmlns:a16="http://schemas.microsoft.com/office/drawing/2014/main" val="1779276082"/>
                    </a:ext>
                  </a:extLst>
                </a:gridCol>
                <a:gridCol w="2432861">
                  <a:extLst>
                    <a:ext uri="{9D8B030D-6E8A-4147-A177-3AD203B41FA5}">
                      <a16:colId xmlns:a16="http://schemas.microsoft.com/office/drawing/2014/main" val="1562858241"/>
                    </a:ext>
                  </a:extLst>
                </a:gridCol>
                <a:gridCol w="257694">
                  <a:extLst>
                    <a:ext uri="{9D8B030D-6E8A-4147-A177-3AD203B41FA5}">
                      <a16:colId xmlns:a16="http://schemas.microsoft.com/office/drawing/2014/main" val="2593595940"/>
                    </a:ext>
                  </a:extLst>
                </a:gridCol>
                <a:gridCol w="249382">
                  <a:extLst>
                    <a:ext uri="{9D8B030D-6E8A-4147-A177-3AD203B41FA5}">
                      <a16:colId xmlns:a16="http://schemas.microsoft.com/office/drawing/2014/main" val="1553037041"/>
                    </a:ext>
                  </a:extLst>
                </a:gridCol>
                <a:gridCol w="1080655">
                  <a:extLst>
                    <a:ext uri="{9D8B030D-6E8A-4147-A177-3AD203B41FA5}">
                      <a16:colId xmlns:a16="http://schemas.microsoft.com/office/drawing/2014/main" val="3738810137"/>
                    </a:ext>
                  </a:extLst>
                </a:gridCol>
                <a:gridCol w="889462">
                  <a:extLst>
                    <a:ext uri="{9D8B030D-6E8A-4147-A177-3AD203B41FA5}">
                      <a16:colId xmlns:a16="http://schemas.microsoft.com/office/drawing/2014/main" val="3667316687"/>
                    </a:ext>
                  </a:extLst>
                </a:gridCol>
                <a:gridCol w="889916">
                  <a:extLst>
                    <a:ext uri="{9D8B030D-6E8A-4147-A177-3AD203B41FA5}">
                      <a16:colId xmlns:a16="http://schemas.microsoft.com/office/drawing/2014/main" val="1749439174"/>
                    </a:ext>
                  </a:extLst>
                </a:gridCol>
                <a:gridCol w="1254764">
                  <a:extLst>
                    <a:ext uri="{9D8B030D-6E8A-4147-A177-3AD203B41FA5}">
                      <a16:colId xmlns:a16="http://schemas.microsoft.com/office/drawing/2014/main" val="550407857"/>
                    </a:ext>
                  </a:extLst>
                </a:gridCol>
              </a:tblGrid>
              <a:tr h="70734">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24549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17020471"/>
                  </a:ext>
                </a:extLst>
              </a:tr>
              <a:tr h="316230">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982925183"/>
      </p:ext>
    </p:extLst>
  </p:cSld>
  <p:clrMapOvr>
    <a:masterClrMapping/>
  </p:clrMapOvr>
  <p:transition>
    <p:random/>
  </p:transition>
  <p:timing>
    <p:tnLst>
      <p:par>
        <p:cT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775760"/>
            <a:ext cx="8686802" cy="3570208"/>
          </a:xfrm>
          <a:prstGeom prst="rect">
            <a:avLst/>
          </a:prstGeom>
        </p:spPr>
        <p:txBody>
          <a:bodyPr wrap="square">
            <a:spAutoFit/>
          </a:bodyPr>
          <a:lstStyle/>
          <a:p>
            <a:pPr algn="just">
              <a:lnSpc>
                <a:spcPct val="150000"/>
              </a:lnSpc>
              <a:spcBef>
                <a:spcPts val="200"/>
              </a:spcBef>
              <a:spcAft>
                <a:spcPts val="2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spcBef>
                <a:spcPts val="200"/>
              </a:spcBef>
              <a:spcAft>
                <a:spcPts val="200"/>
              </a:spcAft>
              <a:buFont typeface="Wingdings" panose="05000000000000000000" pitchFamily="2" charset="2"/>
              <a:buChar char="l"/>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新</a:t>
            </a:r>
            <a:r>
              <a:rPr lang="zh-TW" altLang="zh-TW" sz="1800" b="1" dirty="0">
                <a:latin typeface="Arial" panose="020B0604020202020204" pitchFamily="34" charset="0"/>
                <a:ea typeface="微軟正黑體" panose="020B0604030504040204" pitchFamily="34" charset="-120"/>
                <a:cs typeface="Arial" panose="020B0604020202020204" pitchFamily="34" charset="0"/>
              </a:rPr>
              <a:t>轉入轉學生選課修習學分數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spcBef>
                <a:spcPts val="200"/>
              </a:spcBef>
              <a:spcAft>
                <a:spcPts val="200"/>
              </a:spcAft>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800" dirty="0">
                <a:latin typeface="Arial" panose="020B0604020202020204" pitchFamily="34" charset="0"/>
                <a:ea typeface="微軟正黑體" panose="020B0604030504040204" pitchFamily="34" charset="-120"/>
                <a:cs typeface="Arial" panose="020B0604020202020204" pitchFamily="34" charset="0"/>
              </a:rPr>
              <a:t>指每年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具備學校正式學籍，且完成實際註冊之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【新轉入轉學生】參加本方案修讀必修、選修課程之【男、女學生】之【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spcBef>
                <a:spcPts val="200"/>
              </a:spcBef>
              <a:spcAft>
                <a:spcPts val="200"/>
              </a:spcAft>
              <a:buClr>
                <a:schemeClr val="tx1"/>
              </a:buClr>
              <a:buFont typeface="+mj-lt"/>
              <a:buAutoNum type="arabicPeriod"/>
            </a:pP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8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800" dirty="0">
                <a:latin typeface="Arial" panose="020B0604020202020204" pitchFamily="34" charset="0"/>
                <a:ea typeface="微軟正黑體" panose="020B0604030504040204" pitchFamily="34" charset="-120"/>
                <a:cs typeface="Arial" panose="020B0604020202020204" pitchFamily="34" charset="0"/>
              </a:rPr>
              <a:t>參加【</a:t>
            </a:r>
            <a:r>
              <a:rPr lang="zh-TW" altLang="zh-TW" sz="1800" b="1" dirty="0">
                <a:latin typeface="Arial" panose="020B0604020202020204" pitchFamily="34" charset="0"/>
                <a:ea typeface="微軟正黑體" panose="020B0604030504040204" pitchFamily="34" charset="-120"/>
                <a:cs typeface="Arial" panose="020B0604020202020204" pitchFamily="34" charset="0"/>
              </a:rPr>
              <a:t>新轉入轉學生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】修讀必、選修課程之</a:t>
            </a:r>
            <a:r>
              <a:rPr lang="zh-TW" altLang="zh-TW" sz="1800" b="1" dirty="0">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8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將前一學期已申請且本學期仍續適用之【新轉入轉學生】修讀必、選修課程之修習學分數列計</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入。</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53975" y="235077"/>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982697985"/>
              </p:ext>
            </p:extLst>
          </p:nvPr>
        </p:nvGraphicFramePr>
        <p:xfrm>
          <a:off x="265999" y="1088276"/>
          <a:ext cx="8686805" cy="1625600"/>
        </p:xfrm>
        <a:graphic>
          <a:graphicData uri="http://schemas.openxmlformats.org/drawingml/2006/table">
            <a:tbl>
              <a:tblPr firstRow="1" firstCol="1" bandRow="1"/>
              <a:tblGrid>
                <a:gridCol w="254467">
                  <a:extLst>
                    <a:ext uri="{9D8B030D-6E8A-4147-A177-3AD203B41FA5}">
                      <a16:colId xmlns:a16="http://schemas.microsoft.com/office/drawing/2014/main" val="2142728104"/>
                    </a:ext>
                  </a:extLst>
                </a:gridCol>
                <a:gridCol w="272011">
                  <a:extLst>
                    <a:ext uri="{9D8B030D-6E8A-4147-A177-3AD203B41FA5}">
                      <a16:colId xmlns:a16="http://schemas.microsoft.com/office/drawing/2014/main" val="2308939972"/>
                    </a:ext>
                  </a:extLst>
                </a:gridCol>
                <a:gridCol w="254462">
                  <a:extLst>
                    <a:ext uri="{9D8B030D-6E8A-4147-A177-3AD203B41FA5}">
                      <a16:colId xmlns:a16="http://schemas.microsoft.com/office/drawing/2014/main" val="2137221513"/>
                    </a:ext>
                  </a:extLst>
                </a:gridCol>
                <a:gridCol w="289560">
                  <a:extLst>
                    <a:ext uri="{9D8B030D-6E8A-4147-A177-3AD203B41FA5}">
                      <a16:colId xmlns:a16="http://schemas.microsoft.com/office/drawing/2014/main" val="2786845357"/>
                    </a:ext>
                  </a:extLst>
                </a:gridCol>
                <a:gridCol w="280785">
                  <a:extLst>
                    <a:ext uri="{9D8B030D-6E8A-4147-A177-3AD203B41FA5}">
                      <a16:colId xmlns:a16="http://schemas.microsoft.com/office/drawing/2014/main" val="2489992110"/>
                    </a:ext>
                  </a:extLst>
                </a:gridCol>
                <a:gridCol w="280786">
                  <a:extLst>
                    <a:ext uri="{9D8B030D-6E8A-4147-A177-3AD203B41FA5}">
                      <a16:colId xmlns:a16="http://schemas.microsoft.com/office/drawing/2014/main" val="1779276082"/>
                    </a:ext>
                  </a:extLst>
                </a:gridCol>
                <a:gridCol w="2432861">
                  <a:extLst>
                    <a:ext uri="{9D8B030D-6E8A-4147-A177-3AD203B41FA5}">
                      <a16:colId xmlns:a16="http://schemas.microsoft.com/office/drawing/2014/main" val="1562858241"/>
                    </a:ext>
                  </a:extLst>
                </a:gridCol>
                <a:gridCol w="257694">
                  <a:extLst>
                    <a:ext uri="{9D8B030D-6E8A-4147-A177-3AD203B41FA5}">
                      <a16:colId xmlns:a16="http://schemas.microsoft.com/office/drawing/2014/main" val="2593595940"/>
                    </a:ext>
                  </a:extLst>
                </a:gridCol>
                <a:gridCol w="249382">
                  <a:extLst>
                    <a:ext uri="{9D8B030D-6E8A-4147-A177-3AD203B41FA5}">
                      <a16:colId xmlns:a16="http://schemas.microsoft.com/office/drawing/2014/main" val="1553037041"/>
                    </a:ext>
                  </a:extLst>
                </a:gridCol>
                <a:gridCol w="1080655">
                  <a:extLst>
                    <a:ext uri="{9D8B030D-6E8A-4147-A177-3AD203B41FA5}">
                      <a16:colId xmlns:a16="http://schemas.microsoft.com/office/drawing/2014/main" val="3738810137"/>
                    </a:ext>
                  </a:extLst>
                </a:gridCol>
                <a:gridCol w="889462">
                  <a:extLst>
                    <a:ext uri="{9D8B030D-6E8A-4147-A177-3AD203B41FA5}">
                      <a16:colId xmlns:a16="http://schemas.microsoft.com/office/drawing/2014/main" val="3667316687"/>
                    </a:ext>
                  </a:extLst>
                </a:gridCol>
                <a:gridCol w="889916">
                  <a:extLst>
                    <a:ext uri="{9D8B030D-6E8A-4147-A177-3AD203B41FA5}">
                      <a16:colId xmlns:a16="http://schemas.microsoft.com/office/drawing/2014/main" val="1749439174"/>
                    </a:ext>
                  </a:extLst>
                </a:gridCol>
                <a:gridCol w="1254764">
                  <a:extLst>
                    <a:ext uri="{9D8B030D-6E8A-4147-A177-3AD203B41FA5}">
                      <a16:colId xmlns:a16="http://schemas.microsoft.com/office/drawing/2014/main" val="550407857"/>
                    </a:ext>
                  </a:extLst>
                </a:gridCol>
              </a:tblGrid>
              <a:tr h="70734">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24549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17020471"/>
                  </a:ext>
                </a:extLst>
              </a:tr>
              <a:tr h="316230">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223349983"/>
      </p:ext>
    </p:extLst>
  </p:cSld>
  <p:clrMapOvr>
    <a:masterClrMapping/>
  </p:clrMapOvr>
  <p:transition>
    <p:random/>
  </p:transition>
  <p:timing>
    <p:tnLst>
      <p:par>
        <p:cT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850577"/>
            <a:ext cx="8774481" cy="3462486"/>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大</a:t>
            </a:r>
            <a:r>
              <a:rPr lang="zh-TW" altLang="zh-TW" sz="1700" b="1" dirty="0">
                <a:latin typeface="Arial" panose="020B0604020202020204" pitchFamily="34" charset="0"/>
                <a:ea typeface="微軟正黑體" panose="020B0604030504040204" pitchFamily="34" charset="-120"/>
                <a:cs typeface="Arial" panose="020B0604020202020204" pitchFamily="34" charset="0"/>
              </a:rPr>
              <a:t>二以上學生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選課修習學分數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p>
          <a:p>
            <a:pPr marL="800100" lvl="1" indent="-342900">
              <a:lnSpc>
                <a:spcPct val="150000"/>
              </a:lnSpc>
              <a:spcBef>
                <a:spcPts val="300"/>
              </a:spcBef>
              <a:spcAft>
                <a:spcPts val="300"/>
              </a:spcAft>
              <a:buFont typeface="+mj-lt"/>
              <a:buAutoNum type="arabicPeriod"/>
            </a:pPr>
            <a:r>
              <a:rPr lang="zh-TW" altLang="zh-TW" sz="1700" dirty="0">
                <a:latin typeface="Arial" panose="020B0604020202020204" pitchFamily="34" charset="0"/>
                <a:ea typeface="微軟正黑體" panose="020B0604030504040204" pitchFamily="34" charset="-120"/>
                <a:cs typeface="Arial" panose="020B0604020202020204" pitchFamily="34" charset="0"/>
              </a:rPr>
              <a:t>係指每年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或</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具備學校正式學籍，且完成實際註冊之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【大二以上學生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，例如大二、大三、大四或大五學生</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參加本方案修讀必修、選修課程之【男、女學生】之【</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300"/>
              </a:spcBef>
              <a:spcAft>
                <a:spcPts val="300"/>
              </a:spcAft>
              <a:buClr>
                <a:schemeClr val="tx1"/>
              </a:buClr>
              <a:buFont typeface="+mj-lt"/>
              <a:buAutoNum type="arabicPeriod"/>
            </a:pPr>
            <a:r>
              <a:rPr lang="zh-TW" altLang="zh-TW" sz="17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7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7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7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或</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700" dirty="0">
                <a:latin typeface="Arial" panose="020B0604020202020204" pitchFamily="34" charset="0"/>
                <a:ea typeface="微軟正黑體" panose="020B0604030504040204" pitchFamily="34" charset="-120"/>
                <a:cs typeface="Arial" panose="020B0604020202020204" pitchFamily="34" charset="0"/>
              </a:rPr>
              <a:t>參加【</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大二以上學生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】修讀必、選修課程之</a:t>
            </a:r>
            <a:r>
              <a:rPr lang="zh-TW" altLang="zh-TW" sz="1700" b="1" dirty="0">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7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將前一學期已申請且本學期仍續適用之【大二以上學生</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】修讀必、選修課程之修習學分數列計入</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550671" y="160260"/>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558522657"/>
              </p:ext>
            </p:extLst>
          </p:nvPr>
        </p:nvGraphicFramePr>
        <p:xfrm>
          <a:off x="265999" y="1088276"/>
          <a:ext cx="8686805" cy="1625600"/>
        </p:xfrm>
        <a:graphic>
          <a:graphicData uri="http://schemas.openxmlformats.org/drawingml/2006/table">
            <a:tbl>
              <a:tblPr firstRow="1" firstCol="1" bandRow="1"/>
              <a:tblGrid>
                <a:gridCol w="254467">
                  <a:extLst>
                    <a:ext uri="{9D8B030D-6E8A-4147-A177-3AD203B41FA5}">
                      <a16:colId xmlns:a16="http://schemas.microsoft.com/office/drawing/2014/main" val="2142728104"/>
                    </a:ext>
                  </a:extLst>
                </a:gridCol>
                <a:gridCol w="272011">
                  <a:extLst>
                    <a:ext uri="{9D8B030D-6E8A-4147-A177-3AD203B41FA5}">
                      <a16:colId xmlns:a16="http://schemas.microsoft.com/office/drawing/2014/main" val="2308939972"/>
                    </a:ext>
                  </a:extLst>
                </a:gridCol>
                <a:gridCol w="254462">
                  <a:extLst>
                    <a:ext uri="{9D8B030D-6E8A-4147-A177-3AD203B41FA5}">
                      <a16:colId xmlns:a16="http://schemas.microsoft.com/office/drawing/2014/main" val="2137221513"/>
                    </a:ext>
                  </a:extLst>
                </a:gridCol>
                <a:gridCol w="289560">
                  <a:extLst>
                    <a:ext uri="{9D8B030D-6E8A-4147-A177-3AD203B41FA5}">
                      <a16:colId xmlns:a16="http://schemas.microsoft.com/office/drawing/2014/main" val="2786845357"/>
                    </a:ext>
                  </a:extLst>
                </a:gridCol>
                <a:gridCol w="280785">
                  <a:extLst>
                    <a:ext uri="{9D8B030D-6E8A-4147-A177-3AD203B41FA5}">
                      <a16:colId xmlns:a16="http://schemas.microsoft.com/office/drawing/2014/main" val="2489992110"/>
                    </a:ext>
                  </a:extLst>
                </a:gridCol>
                <a:gridCol w="280786">
                  <a:extLst>
                    <a:ext uri="{9D8B030D-6E8A-4147-A177-3AD203B41FA5}">
                      <a16:colId xmlns:a16="http://schemas.microsoft.com/office/drawing/2014/main" val="1779276082"/>
                    </a:ext>
                  </a:extLst>
                </a:gridCol>
                <a:gridCol w="2432861">
                  <a:extLst>
                    <a:ext uri="{9D8B030D-6E8A-4147-A177-3AD203B41FA5}">
                      <a16:colId xmlns:a16="http://schemas.microsoft.com/office/drawing/2014/main" val="1562858241"/>
                    </a:ext>
                  </a:extLst>
                </a:gridCol>
                <a:gridCol w="257694">
                  <a:extLst>
                    <a:ext uri="{9D8B030D-6E8A-4147-A177-3AD203B41FA5}">
                      <a16:colId xmlns:a16="http://schemas.microsoft.com/office/drawing/2014/main" val="2593595940"/>
                    </a:ext>
                  </a:extLst>
                </a:gridCol>
                <a:gridCol w="249382">
                  <a:extLst>
                    <a:ext uri="{9D8B030D-6E8A-4147-A177-3AD203B41FA5}">
                      <a16:colId xmlns:a16="http://schemas.microsoft.com/office/drawing/2014/main" val="1553037041"/>
                    </a:ext>
                  </a:extLst>
                </a:gridCol>
                <a:gridCol w="1080655">
                  <a:extLst>
                    <a:ext uri="{9D8B030D-6E8A-4147-A177-3AD203B41FA5}">
                      <a16:colId xmlns:a16="http://schemas.microsoft.com/office/drawing/2014/main" val="3738810137"/>
                    </a:ext>
                  </a:extLst>
                </a:gridCol>
                <a:gridCol w="889462">
                  <a:extLst>
                    <a:ext uri="{9D8B030D-6E8A-4147-A177-3AD203B41FA5}">
                      <a16:colId xmlns:a16="http://schemas.microsoft.com/office/drawing/2014/main" val="3667316687"/>
                    </a:ext>
                  </a:extLst>
                </a:gridCol>
                <a:gridCol w="889916">
                  <a:extLst>
                    <a:ext uri="{9D8B030D-6E8A-4147-A177-3AD203B41FA5}">
                      <a16:colId xmlns:a16="http://schemas.microsoft.com/office/drawing/2014/main" val="1749439174"/>
                    </a:ext>
                  </a:extLst>
                </a:gridCol>
                <a:gridCol w="1254764">
                  <a:extLst>
                    <a:ext uri="{9D8B030D-6E8A-4147-A177-3AD203B41FA5}">
                      <a16:colId xmlns:a16="http://schemas.microsoft.com/office/drawing/2014/main" val="550407857"/>
                    </a:ext>
                  </a:extLst>
                </a:gridCol>
              </a:tblGrid>
              <a:tr h="70734">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24549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17020471"/>
                  </a:ext>
                </a:extLst>
              </a:tr>
              <a:tr h="316230">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177082109"/>
      </p:ext>
    </p:extLst>
  </p:cSld>
  <p:clrMapOvr>
    <a:masterClrMapping/>
  </p:clrMapOvr>
  <p:transition>
    <p:random/>
  </p:transition>
  <p:timing>
    <p:tnLst>
      <p:par>
        <p:cTn id="1" dur="indefinite" restart="never" nodeType="tmRoot"/>
      </p:par>
    </p:tn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651065"/>
            <a:ext cx="8794870" cy="3231654"/>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spcBef>
                <a:spcPts val="300"/>
              </a:spcBef>
              <a:spcAft>
                <a:spcPts val="300"/>
              </a:spcAft>
              <a:buFont typeface="Wingdings" panose="05000000000000000000" pitchFamily="2" charset="2"/>
              <a:buChar char="l"/>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延</a:t>
            </a:r>
            <a:r>
              <a:rPr lang="zh-TW" altLang="zh-TW" sz="1800" b="1" dirty="0">
                <a:latin typeface="Arial" panose="020B0604020202020204" pitchFamily="34" charset="0"/>
                <a:ea typeface="微軟正黑體" panose="020B0604030504040204" pitchFamily="34" charset="-120"/>
                <a:cs typeface="Arial" panose="020B0604020202020204" pitchFamily="34" charset="0"/>
              </a:rPr>
              <a:t>修生選課修習學分數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spcBef>
                <a:spcPts val="300"/>
              </a:spcBef>
              <a:spcAft>
                <a:spcPts val="300"/>
              </a:spcAft>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係指每年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具備學校正式學籍，且完成實際註冊之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【延修生】參加本方案修讀必修、選修課程之【男、女學生】之【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lvl="0" indent="-342900">
              <a:lnSpc>
                <a:spcPct val="150000"/>
              </a:lnSpc>
              <a:spcBef>
                <a:spcPts val="300"/>
              </a:spcBef>
              <a:spcAft>
                <a:spcPts val="300"/>
              </a:spcAft>
              <a:buClr>
                <a:schemeClr val="tx1"/>
              </a:buClr>
              <a:buFont typeface="+mj-lt"/>
              <a:buAutoNum type="arabicPeriod"/>
            </a:pP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8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800" dirty="0">
                <a:latin typeface="Arial" panose="020B0604020202020204" pitchFamily="34" charset="0"/>
                <a:ea typeface="微軟正黑體" panose="020B0604030504040204" pitchFamily="34" charset="-120"/>
                <a:cs typeface="Arial" panose="020B0604020202020204" pitchFamily="34" charset="0"/>
              </a:rPr>
              <a:t>參加【</a:t>
            </a:r>
            <a:r>
              <a:rPr lang="zh-TW" altLang="zh-TW" sz="1800" b="1" dirty="0">
                <a:latin typeface="Arial" panose="020B0604020202020204" pitchFamily="34" charset="0"/>
                <a:ea typeface="微軟正黑體" panose="020B0604030504040204" pitchFamily="34" charset="-120"/>
                <a:cs typeface="Arial" panose="020B0604020202020204" pitchFamily="34" charset="0"/>
              </a:rPr>
              <a:t>延修生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】修讀必、選修課程之</a:t>
            </a:r>
            <a:r>
              <a:rPr lang="zh-TW" altLang="zh-TW" sz="1800" b="1" dirty="0">
                <a:latin typeface="Arial" panose="020B0604020202020204" pitchFamily="34" charset="0"/>
                <a:ea typeface="微軟正黑體" panose="020B0604030504040204" pitchFamily="34" charset="-120"/>
                <a:cs typeface="Arial" panose="020B0604020202020204" pitchFamily="34" charset="0"/>
              </a:rPr>
              <a:t>修習學分數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8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將前一學期已申請且本學期仍續適用之【延修生】修讀必、選修課程之修習學分數列計入</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27341" y="247083"/>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505267556"/>
              </p:ext>
            </p:extLst>
          </p:nvPr>
        </p:nvGraphicFramePr>
        <p:xfrm>
          <a:off x="265999" y="1038398"/>
          <a:ext cx="8686805" cy="1625600"/>
        </p:xfrm>
        <a:graphic>
          <a:graphicData uri="http://schemas.openxmlformats.org/drawingml/2006/table">
            <a:tbl>
              <a:tblPr firstRow="1" firstCol="1" bandRow="1"/>
              <a:tblGrid>
                <a:gridCol w="254467">
                  <a:extLst>
                    <a:ext uri="{9D8B030D-6E8A-4147-A177-3AD203B41FA5}">
                      <a16:colId xmlns:a16="http://schemas.microsoft.com/office/drawing/2014/main" val="2142728104"/>
                    </a:ext>
                  </a:extLst>
                </a:gridCol>
                <a:gridCol w="272011">
                  <a:extLst>
                    <a:ext uri="{9D8B030D-6E8A-4147-A177-3AD203B41FA5}">
                      <a16:colId xmlns:a16="http://schemas.microsoft.com/office/drawing/2014/main" val="2308939972"/>
                    </a:ext>
                  </a:extLst>
                </a:gridCol>
                <a:gridCol w="254462">
                  <a:extLst>
                    <a:ext uri="{9D8B030D-6E8A-4147-A177-3AD203B41FA5}">
                      <a16:colId xmlns:a16="http://schemas.microsoft.com/office/drawing/2014/main" val="2137221513"/>
                    </a:ext>
                  </a:extLst>
                </a:gridCol>
                <a:gridCol w="289560">
                  <a:extLst>
                    <a:ext uri="{9D8B030D-6E8A-4147-A177-3AD203B41FA5}">
                      <a16:colId xmlns:a16="http://schemas.microsoft.com/office/drawing/2014/main" val="2786845357"/>
                    </a:ext>
                  </a:extLst>
                </a:gridCol>
                <a:gridCol w="280785">
                  <a:extLst>
                    <a:ext uri="{9D8B030D-6E8A-4147-A177-3AD203B41FA5}">
                      <a16:colId xmlns:a16="http://schemas.microsoft.com/office/drawing/2014/main" val="2489992110"/>
                    </a:ext>
                  </a:extLst>
                </a:gridCol>
                <a:gridCol w="280786">
                  <a:extLst>
                    <a:ext uri="{9D8B030D-6E8A-4147-A177-3AD203B41FA5}">
                      <a16:colId xmlns:a16="http://schemas.microsoft.com/office/drawing/2014/main" val="1779276082"/>
                    </a:ext>
                  </a:extLst>
                </a:gridCol>
                <a:gridCol w="2432861">
                  <a:extLst>
                    <a:ext uri="{9D8B030D-6E8A-4147-A177-3AD203B41FA5}">
                      <a16:colId xmlns:a16="http://schemas.microsoft.com/office/drawing/2014/main" val="1562858241"/>
                    </a:ext>
                  </a:extLst>
                </a:gridCol>
                <a:gridCol w="257694">
                  <a:extLst>
                    <a:ext uri="{9D8B030D-6E8A-4147-A177-3AD203B41FA5}">
                      <a16:colId xmlns:a16="http://schemas.microsoft.com/office/drawing/2014/main" val="2593595940"/>
                    </a:ext>
                  </a:extLst>
                </a:gridCol>
                <a:gridCol w="249382">
                  <a:extLst>
                    <a:ext uri="{9D8B030D-6E8A-4147-A177-3AD203B41FA5}">
                      <a16:colId xmlns:a16="http://schemas.microsoft.com/office/drawing/2014/main" val="1553037041"/>
                    </a:ext>
                  </a:extLst>
                </a:gridCol>
                <a:gridCol w="1080655">
                  <a:extLst>
                    <a:ext uri="{9D8B030D-6E8A-4147-A177-3AD203B41FA5}">
                      <a16:colId xmlns:a16="http://schemas.microsoft.com/office/drawing/2014/main" val="3738810137"/>
                    </a:ext>
                  </a:extLst>
                </a:gridCol>
                <a:gridCol w="889462">
                  <a:extLst>
                    <a:ext uri="{9D8B030D-6E8A-4147-A177-3AD203B41FA5}">
                      <a16:colId xmlns:a16="http://schemas.microsoft.com/office/drawing/2014/main" val="3667316687"/>
                    </a:ext>
                  </a:extLst>
                </a:gridCol>
                <a:gridCol w="889916">
                  <a:extLst>
                    <a:ext uri="{9D8B030D-6E8A-4147-A177-3AD203B41FA5}">
                      <a16:colId xmlns:a16="http://schemas.microsoft.com/office/drawing/2014/main" val="1749439174"/>
                    </a:ext>
                  </a:extLst>
                </a:gridCol>
                <a:gridCol w="1254764">
                  <a:extLst>
                    <a:ext uri="{9D8B030D-6E8A-4147-A177-3AD203B41FA5}">
                      <a16:colId xmlns:a16="http://schemas.microsoft.com/office/drawing/2014/main" val="550407857"/>
                    </a:ext>
                  </a:extLst>
                </a:gridCol>
              </a:tblGrid>
              <a:tr h="70734">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24549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217020471"/>
                  </a:ext>
                </a:extLst>
              </a:tr>
              <a:tr h="316230">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445677438"/>
      </p:ext>
    </p:extLst>
  </p:cSld>
  <p:clrMapOvr>
    <a:masterClrMapping/>
  </p:clrMapOvr>
  <p:transition>
    <p:random/>
  </p:transition>
  <p:timing>
    <p:tnLst>
      <p:par>
        <p:cT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3"/>
          <p:cNvSpPr>
            <a:spLocks noGrp="1" noChangeArrowheads="1"/>
          </p:cNvSpPr>
          <p:nvPr>
            <p:ph type="body" idx="1"/>
          </p:nvPr>
        </p:nvSpPr>
        <p:spPr>
          <a:xfrm>
            <a:off x="140043" y="1609285"/>
            <a:ext cx="8814487" cy="4989223"/>
          </a:xfrm>
          <a:noFill/>
          <a:ln w="28575">
            <a:noFill/>
          </a:ln>
        </p:spPr>
        <p:txBody>
          <a:bodyPr/>
          <a:lstStyle/>
          <a:p>
            <a:pPr marL="0" indent="0">
              <a:buClrTx/>
              <a:buSzPct val="100000"/>
              <a:buNone/>
            </a:pP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0" indent="0">
              <a:buClrTx/>
              <a:buSzPct val="100000"/>
              <a:buNone/>
            </a:pPr>
            <a:endParaRPr lang="ko-KR" altLang="en-US" sz="3600" dirty="0">
              <a:solidFill>
                <a:srgbClr val="0070C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5" name="文字方塊 20"/>
          <p:cNvSpPr txBox="1">
            <a:spLocks noChangeArrowheads="1"/>
          </p:cNvSpPr>
          <p:nvPr/>
        </p:nvSpPr>
        <p:spPr bwMode="auto">
          <a:xfrm>
            <a:off x="2688801" y="1024510"/>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3200" b="1" i="0" u="none" strike="noStrike" kern="1200" cap="none" spc="0" normalizeH="0" baseline="0" noProof="0" dirty="0">
                <a:ln>
                  <a:noFill/>
                </a:ln>
                <a:solidFill>
                  <a:srgbClr val="0070C0"/>
                </a:solidFill>
                <a:effectLst/>
                <a:uLnTx/>
                <a:uFillTx/>
                <a:ea typeface="微軟正黑體" panose="020B0604030504040204" pitchFamily="34" charset="-120"/>
                <a:cs typeface="Arial" panose="020B0604020202020204" pitchFamily="34" charset="0"/>
              </a:rPr>
              <a:t>個資安全維護措施</a:t>
            </a:r>
            <a:endParaRPr kumimoji="0" lang="en-US" altLang="zh-TW" sz="3600" b="1" i="0" u="none" strike="noStrike" kern="1200" cap="none" spc="0" normalizeH="0" baseline="0" noProof="0" dirty="0">
              <a:ln>
                <a:noFill/>
              </a:ln>
              <a:solidFill>
                <a:srgbClr val="0070C0"/>
              </a:solidFill>
              <a:effectLst/>
              <a:uLnTx/>
              <a:uFillTx/>
              <a:ea typeface="微軟正黑體" panose="020B0604030504040204" pitchFamily="34" charset="-120"/>
              <a:cs typeface="Arial" panose="020B0604020202020204" pitchFamily="34" charset="0"/>
            </a:endParaRPr>
          </a:p>
        </p:txBody>
      </p:sp>
      <p:sp>
        <p:nvSpPr>
          <p:cNvPr id="8" name="文字方塊 13"/>
          <p:cNvSpPr txBox="1">
            <a:spLocks noChangeArrowheads="1"/>
          </p:cNvSpPr>
          <p:nvPr/>
        </p:nvSpPr>
        <p:spPr bwMode="auto">
          <a:xfrm>
            <a:off x="420556" y="1572731"/>
            <a:ext cx="8239125" cy="116955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marL="342900" indent="-342900">
              <a:spcBef>
                <a:spcPct val="20000"/>
              </a:spcBef>
              <a:buChar char="•"/>
              <a:defRPr sz="3200">
                <a:solidFill>
                  <a:schemeClr val="tx1"/>
                </a:solidFill>
                <a:latin typeface="Arial" panose="020B0604020202020204" pitchFamily="34" charset="0"/>
              </a:defRPr>
            </a:lvl1pPr>
            <a:lvl2pPr marL="342900" indent="-34290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lvl="1" latinLnBrk="1">
              <a:lnSpc>
                <a:spcPts val="2800"/>
              </a:lnSpc>
              <a:spcBef>
                <a:spcPct val="0"/>
              </a:spcBef>
              <a:buClr>
                <a:srgbClr val="000000"/>
              </a:buClr>
              <a:buSzPct val="100000"/>
              <a:buFont typeface="Wingdings" panose="05000000000000000000" pitchFamily="2" charset="2"/>
              <a:buChar char="l"/>
              <a:defRPr/>
            </a:pPr>
            <a:r>
              <a:rPr lang="en-US" altLang="zh-TW" sz="2000" b="1" dirty="0">
                <a:ea typeface="微軟正黑體" panose="020B0604030504040204" pitchFamily="34" charset="-120"/>
                <a:cs typeface="Arial" panose="020B0604020202020204" pitchFamily="34" charset="0"/>
              </a:rPr>
              <a:t>105.10</a:t>
            </a:r>
            <a:r>
              <a:rPr lang="zh-TW" altLang="en-US" sz="2000" b="1" dirty="0">
                <a:ea typeface="微軟正黑體" panose="020B0604030504040204" pitchFamily="34" charset="-120"/>
                <a:cs typeface="Arial" panose="020B0604020202020204" pitchFamily="34" charset="0"/>
              </a:rPr>
              <a:t>期起增蒐教師「身分識別號」</a:t>
            </a:r>
            <a:r>
              <a:rPr lang="zh-TW" altLang="en-US" sz="2000" b="1" dirty="0" smtClean="0">
                <a:ea typeface="微軟正黑體" panose="020B0604030504040204" pitchFamily="34" charset="-120"/>
                <a:cs typeface="Arial" panose="020B0604020202020204" pitchFamily="34" charset="0"/>
              </a:rPr>
              <a:t>欄位，</a:t>
            </a:r>
            <a:r>
              <a:rPr kumimoji="0" lang="zh-TW" altLang="zh-TW" sz="2000" b="1" i="0" u="none" strike="noStrike" kern="1200" cap="none" spc="0" normalizeH="0" baseline="0" noProof="0" dirty="0" smtClean="0">
                <a:ln>
                  <a:noFill/>
                </a:ln>
                <a:solidFill>
                  <a:srgbClr val="000000"/>
                </a:solidFill>
                <a:effectLst/>
                <a:uLnTx/>
                <a:uFillTx/>
                <a:ea typeface="微軟正黑體" panose="020B0604030504040204" pitchFamily="34" charset="-120"/>
                <a:cs typeface="Arial" panose="020B0604020202020204" pitchFamily="34" charset="0"/>
              </a:rPr>
              <a:t>為</a:t>
            </a:r>
            <a:r>
              <a:rPr kumimoji="0" lang="zh-TW" altLang="en-US" sz="20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符合個人資料保護法規定，並</a:t>
            </a:r>
            <a:r>
              <a:rPr kumimoji="0" lang="zh-TW" altLang="zh-TW" sz="2000" b="1" i="0" u="none" strike="noStrike" kern="1200" cap="none" spc="0" normalizeH="0" baseline="0" noProof="0" dirty="0" smtClean="0">
                <a:ln>
                  <a:noFill/>
                </a:ln>
                <a:solidFill>
                  <a:srgbClr val="000000"/>
                </a:solidFill>
                <a:effectLst/>
                <a:uLnTx/>
                <a:uFillTx/>
                <a:ea typeface="微軟正黑體" panose="020B0604030504040204" pitchFamily="34" charset="-120"/>
                <a:cs typeface="Arial" panose="020B0604020202020204" pitchFamily="34" charset="0"/>
              </a:rPr>
              <a:t>確保</a:t>
            </a:r>
            <a:r>
              <a:rPr kumimoji="0" lang="zh-TW" altLang="en-US" sz="2000" b="1" i="0" u="none" strike="noStrike" kern="1200" cap="none" spc="0" normalizeH="0" baseline="0" noProof="0" dirty="0" smtClean="0">
                <a:ln>
                  <a:noFill/>
                </a:ln>
                <a:solidFill>
                  <a:srgbClr val="000000"/>
                </a:solidFill>
                <a:effectLst/>
                <a:uLnTx/>
                <a:uFillTx/>
                <a:ea typeface="微軟正黑體" panose="020B0604030504040204" pitchFamily="34" charset="-120"/>
                <a:cs typeface="Arial" panose="020B0604020202020204" pitchFamily="34" charset="0"/>
              </a:rPr>
              <a:t>教師</a:t>
            </a:r>
            <a:r>
              <a:rPr kumimoji="0" lang="zh-TW" altLang="en-US" sz="20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「身分識別號」資料</a:t>
            </a:r>
            <a:r>
              <a:rPr kumimoji="0" lang="zh-TW" altLang="zh-TW" sz="20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安全性，請學校務必指派</a:t>
            </a:r>
            <a:r>
              <a:rPr kumimoji="0" lang="en-US" altLang="zh-TW" sz="2800" b="1" i="0"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1</a:t>
            </a:r>
            <a:r>
              <a:rPr kumimoji="0" lang="zh-TW" altLang="zh-TW" sz="2800" b="1" i="0"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位專責人員</a:t>
            </a:r>
            <a:r>
              <a:rPr kumimoji="0" lang="zh-TW" altLang="zh-TW" sz="20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負責蒐集資料與填報該表冊</a:t>
            </a:r>
            <a:r>
              <a:rPr kumimoji="0" lang="zh-TW" altLang="en-US" sz="20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a:t>
            </a:r>
            <a:endParaRPr kumimoji="0" lang="en-US" altLang="zh-TW" sz="24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nvPr>
        </p:nvGraphicFramePr>
        <p:xfrm>
          <a:off x="1547664" y="3097882"/>
          <a:ext cx="7010400" cy="735013"/>
        </p:xfrm>
        <a:graphic>
          <a:graphicData uri="http://schemas.openxmlformats.org/drawingml/2006/table">
            <a:tbl>
              <a:tblPr firstRow="1" bandRow="1">
                <a:tableStyleId>{93296810-A885-4BE3-A3E7-6D5BEEA58F35}</a:tableStyleId>
              </a:tblPr>
              <a:tblGrid>
                <a:gridCol w="1402080">
                  <a:extLst>
                    <a:ext uri="{9D8B030D-6E8A-4147-A177-3AD203B41FA5}">
                      <a16:colId xmlns:a16="http://schemas.microsoft.com/office/drawing/2014/main" val="20000"/>
                    </a:ext>
                  </a:extLst>
                </a:gridCol>
                <a:gridCol w="1402080">
                  <a:extLst>
                    <a:ext uri="{9D8B030D-6E8A-4147-A177-3AD203B41FA5}">
                      <a16:colId xmlns:a16="http://schemas.microsoft.com/office/drawing/2014/main" val="20001"/>
                    </a:ext>
                  </a:extLst>
                </a:gridCol>
                <a:gridCol w="1402080">
                  <a:extLst>
                    <a:ext uri="{9D8B030D-6E8A-4147-A177-3AD203B41FA5}">
                      <a16:colId xmlns:a16="http://schemas.microsoft.com/office/drawing/2014/main" val="20002"/>
                    </a:ext>
                  </a:extLst>
                </a:gridCol>
                <a:gridCol w="1402080">
                  <a:extLst>
                    <a:ext uri="{9D8B030D-6E8A-4147-A177-3AD203B41FA5}">
                      <a16:colId xmlns:a16="http://schemas.microsoft.com/office/drawing/2014/main" val="20003"/>
                    </a:ext>
                  </a:extLst>
                </a:gridCol>
                <a:gridCol w="1402080">
                  <a:extLst>
                    <a:ext uri="{9D8B030D-6E8A-4147-A177-3AD203B41FA5}">
                      <a16:colId xmlns:a16="http://schemas.microsoft.com/office/drawing/2014/main" val="20004"/>
                    </a:ext>
                  </a:extLst>
                </a:gridCol>
              </a:tblGrid>
              <a:tr h="735013">
                <a:tc>
                  <a:txBody>
                    <a:bodyPr/>
                    <a:lstStyle/>
                    <a:p>
                      <a:pPr algn="ctr"/>
                      <a:r>
                        <a:rPr lang="zh-TW" altLang="en-US" sz="2000" dirty="0" smtClean="0">
                          <a:latin typeface="微軟正黑體" panose="020B0604030504040204" pitchFamily="34" charset="-120"/>
                          <a:ea typeface="微軟正黑體" panose="020B0604030504040204" pitchFamily="34" charset="-120"/>
                        </a:rPr>
                        <a:t>姓名</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r>
                        <a:rPr lang="zh-TW" altLang="en-US" sz="2000" dirty="0" smtClean="0">
                          <a:latin typeface="微軟正黑體" panose="020B0604030504040204" pitchFamily="34" charset="-120"/>
                          <a:ea typeface="微軟正黑體" panose="020B0604030504040204" pitchFamily="34" charset="-120"/>
                        </a:rPr>
                        <a:t>出生</a:t>
                      </a:r>
                      <a:endParaRPr lang="en-US" altLang="zh-TW" sz="2000" dirty="0" smtClean="0">
                        <a:latin typeface="微軟正黑體" panose="020B0604030504040204" pitchFamily="34" charset="-120"/>
                        <a:ea typeface="微軟正黑體" panose="020B0604030504040204" pitchFamily="34" charset="-120"/>
                      </a:endParaRPr>
                    </a:p>
                    <a:p>
                      <a:r>
                        <a:rPr lang="zh-TW" altLang="en-US" sz="2000" dirty="0" smtClean="0">
                          <a:latin typeface="微軟正黑體" panose="020B0604030504040204" pitchFamily="34" charset="-120"/>
                          <a:ea typeface="微軟正黑體" panose="020B0604030504040204" pitchFamily="34" charset="-120"/>
                        </a:rPr>
                        <a:t>年月日</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r>
                        <a:rPr lang="zh-TW" altLang="en-US" sz="2000" dirty="0" smtClean="0">
                          <a:latin typeface="微軟正黑體" panose="020B0604030504040204" pitchFamily="34" charset="-120"/>
                          <a:ea typeface="微軟正黑體" panose="020B0604030504040204" pitchFamily="34" charset="-120"/>
                        </a:rPr>
                        <a:t>身分</a:t>
                      </a:r>
                      <a:endParaRPr lang="en-US" altLang="zh-TW" sz="2000" dirty="0" smtClean="0">
                        <a:latin typeface="微軟正黑體" panose="020B0604030504040204" pitchFamily="34" charset="-120"/>
                        <a:ea typeface="微軟正黑體" panose="020B0604030504040204" pitchFamily="34" charset="-120"/>
                      </a:endParaRPr>
                    </a:p>
                    <a:p>
                      <a:r>
                        <a:rPr lang="zh-TW" altLang="en-US" sz="2000" dirty="0" smtClean="0">
                          <a:latin typeface="微軟正黑體" panose="020B0604030504040204" pitchFamily="34" charset="-120"/>
                          <a:ea typeface="微軟正黑體" panose="020B0604030504040204" pitchFamily="34" charset="-120"/>
                        </a:rPr>
                        <a:t>識別號</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主聘單位</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聘書職級</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extLst>
                  <a:ext uri="{0D108BD9-81ED-4DB2-BD59-A6C34878D82A}">
                    <a16:rowId xmlns:a16="http://schemas.microsoft.com/office/drawing/2014/main" val="10000"/>
                  </a:ext>
                </a:extLst>
              </a:tr>
            </a:tbl>
          </a:graphicData>
        </a:graphic>
      </p:graphicFrame>
      <p:graphicFrame>
        <p:nvGraphicFramePr>
          <p:cNvPr id="10" name="表格 9"/>
          <p:cNvGraphicFramePr>
            <a:graphicFrameLocks noGrp="1"/>
          </p:cNvGraphicFramePr>
          <p:nvPr>
            <p:extLst/>
          </p:nvPr>
        </p:nvGraphicFramePr>
        <p:xfrm>
          <a:off x="1594048" y="4976340"/>
          <a:ext cx="7010400" cy="735013"/>
        </p:xfrm>
        <a:graphic>
          <a:graphicData uri="http://schemas.openxmlformats.org/drawingml/2006/table">
            <a:tbl>
              <a:tblPr firstRow="1" bandRow="1">
                <a:tableStyleId>{93296810-A885-4BE3-A3E7-6D5BEEA58F35}</a:tableStyleId>
              </a:tblPr>
              <a:tblGrid>
                <a:gridCol w="1402080">
                  <a:extLst>
                    <a:ext uri="{9D8B030D-6E8A-4147-A177-3AD203B41FA5}">
                      <a16:colId xmlns:a16="http://schemas.microsoft.com/office/drawing/2014/main" val="20000"/>
                    </a:ext>
                  </a:extLst>
                </a:gridCol>
                <a:gridCol w="1402080">
                  <a:extLst>
                    <a:ext uri="{9D8B030D-6E8A-4147-A177-3AD203B41FA5}">
                      <a16:colId xmlns:a16="http://schemas.microsoft.com/office/drawing/2014/main" val="20001"/>
                    </a:ext>
                  </a:extLst>
                </a:gridCol>
                <a:gridCol w="1402080">
                  <a:extLst>
                    <a:ext uri="{9D8B030D-6E8A-4147-A177-3AD203B41FA5}">
                      <a16:colId xmlns:a16="http://schemas.microsoft.com/office/drawing/2014/main" val="20002"/>
                    </a:ext>
                  </a:extLst>
                </a:gridCol>
                <a:gridCol w="1402080">
                  <a:extLst>
                    <a:ext uri="{9D8B030D-6E8A-4147-A177-3AD203B41FA5}">
                      <a16:colId xmlns:a16="http://schemas.microsoft.com/office/drawing/2014/main" val="20003"/>
                    </a:ext>
                  </a:extLst>
                </a:gridCol>
                <a:gridCol w="1402080">
                  <a:extLst>
                    <a:ext uri="{9D8B030D-6E8A-4147-A177-3AD203B41FA5}">
                      <a16:colId xmlns:a16="http://schemas.microsoft.com/office/drawing/2014/main" val="20004"/>
                    </a:ext>
                  </a:extLst>
                </a:gridCol>
              </a:tblGrid>
              <a:tr h="735013">
                <a:tc>
                  <a:txBody>
                    <a:bodyPr/>
                    <a:lstStyle/>
                    <a:p>
                      <a:pPr algn="ctr"/>
                      <a:r>
                        <a:rPr lang="zh-TW" altLang="en-US" sz="2000" dirty="0" smtClean="0">
                          <a:latin typeface="微軟正黑體" panose="020B0604030504040204" pitchFamily="34" charset="-120"/>
                          <a:ea typeface="微軟正黑體" panose="020B0604030504040204" pitchFamily="34" charset="-120"/>
                        </a:rPr>
                        <a:t>姓名</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出生</a:t>
                      </a:r>
                      <a:endParaRPr lang="en-US" altLang="zh-TW" sz="2000" dirty="0" smtClean="0">
                        <a:latin typeface="微軟正黑體" panose="020B0604030504040204" pitchFamily="34" charset="-120"/>
                        <a:ea typeface="微軟正黑體" panose="020B0604030504040204" pitchFamily="34" charset="-120"/>
                      </a:endParaRPr>
                    </a:p>
                    <a:p>
                      <a:pPr algn="ctr"/>
                      <a:r>
                        <a:rPr lang="zh-TW" altLang="en-US" sz="2000" dirty="0" smtClean="0">
                          <a:latin typeface="微軟正黑體" panose="020B0604030504040204" pitchFamily="34" charset="-120"/>
                          <a:ea typeface="微軟正黑體" panose="020B0604030504040204" pitchFamily="34" charset="-120"/>
                        </a:rPr>
                        <a:t>年月日</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身分</a:t>
                      </a:r>
                      <a:endParaRPr lang="en-US" altLang="zh-TW" sz="2000" dirty="0" smtClean="0">
                        <a:latin typeface="微軟正黑體" panose="020B0604030504040204" pitchFamily="34" charset="-120"/>
                        <a:ea typeface="微軟正黑體" panose="020B0604030504040204" pitchFamily="34" charset="-120"/>
                      </a:endParaRPr>
                    </a:p>
                    <a:p>
                      <a:pPr algn="ctr"/>
                      <a:r>
                        <a:rPr lang="zh-TW" altLang="en-US" sz="2000" dirty="0" smtClean="0">
                          <a:latin typeface="微軟正黑體" panose="020B0604030504040204" pitchFamily="34" charset="-120"/>
                          <a:ea typeface="微軟正黑體" panose="020B0604030504040204" pitchFamily="34" charset="-120"/>
                        </a:rPr>
                        <a:t>識別號</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主聘單位</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tc>
                  <a:txBody>
                    <a:bodyPr/>
                    <a:lstStyle/>
                    <a:p>
                      <a:pPr algn="ctr"/>
                      <a:r>
                        <a:rPr lang="zh-TW" altLang="en-US" sz="2000" dirty="0" smtClean="0">
                          <a:latin typeface="微軟正黑體" panose="020B0604030504040204" pitchFamily="34" charset="-120"/>
                          <a:ea typeface="微軟正黑體" panose="020B0604030504040204" pitchFamily="34" charset="-120"/>
                        </a:rPr>
                        <a:t>聘書職級</a:t>
                      </a:r>
                      <a:endParaRPr lang="zh-TW" altLang="en-US" sz="2000" dirty="0">
                        <a:latin typeface="微軟正黑體" panose="020B0604030504040204" pitchFamily="34" charset="-120"/>
                        <a:ea typeface="微軟正黑體" panose="020B0604030504040204" pitchFamily="34" charset="-120"/>
                      </a:endParaRPr>
                    </a:p>
                  </a:txBody>
                  <a:tcPr marL="91432" marR="91432" marT="45703" marB="45703" anchor="ctr"/>
                </a:tc>
                <a:extLst>
                  <a:ext uri="{0D108BD9-81ED-4DB2-BD59-A6C34878D82A}">
                    <a16:rowId xmlns:a16="http://schemas.microsoft.com/office/drawing/2014/main" val="10000"/>
                  </a:ext>
                </a:extLst>
              </a:tr>
            </a:tbl>
          </a:graphicData>
        </a:graphic>
      </p:graphicFrame>
      <p:pic>
        <p:nvPicPr>
          <p:cNvPr id="11" name="圖片 2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536" y="2769270"/>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圖片 22"/>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83332" y="4737893"/>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3" name="文字方塊 32"/>
          <p:cNvSpPr txBox="1">
            <a:spLocks noChangeArrowheads="1"/>
          </p:cNvSpPr>
          <p:nvPr/>
        </p:nvSpPr>
        <p:spPr bwMode="auto">
          <a:xfrm>
            <a:off x="8460432" y="3097882"/>
            <a:ext cx="7651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TW" sz="3600" b="0"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a:t>
            </a:r>
            <a:endParaRPr kumimoji="0" lang="zh-TW" altLang="en-US" sz="3600" b="0"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endParaRPr>
          </a:p>
        </p:txBody>
      </p:sp>
      <p:sp>
        <p:nvSpPr>
          <p:cNvPr id="14" name="文字方塊 32"/>
          <p:cNvSpPr txBox="1">
            <a:spLocks noChangeArrowheads="1"/>
          </p:cNvSpPr>
          <p:nvPr/>
        </p:nvSpPr>
        <p:spPr bwMode="auto">
          <a:xfrm>
            <a:off x="8487345" y="4976340"/>
            <a:ext cx="765175"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TW" sz="3600" b="0"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a:t>
            </a:r>
            <a:endParaRPr kumimoji="0" lang="zh-TW" altLang="en-US" sz="3600" b="0"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endParaRPr>
          </a:p>
        </p:txBody>
      </p:sp>
      <p:sp>
        <p:nvSpPr>
          <p:cNvPr id="15" name="文字方塊 19"/>
          <p:cNvSpPr txBox="1">
            <a:spLocks noChangeArrowheads="1"/>
          </p:cNvSpPr>
          <p:nvPr/>
        </p:nvSpPr>
        <p:spPr bwMode="auto">
          <a:xfrm>
            <a:off x="373609" y="3796283"/>
            <a:ext cx="1462087" cy="3698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指定專員</a:t>
            </a:r>
          </a:p>
        </p:txBody>
      </p:sp>
      <p:sp>
        <p:nvSpPr>
          <p:cNvPr id="16" name="文字方塊 23"/>
          <p:cNvSpPr txBox="1">
            <a:spLocks noChangeArrowheads="1"/>
          </p:cNvSpPr>
          <p:nvPr/>
        </p:nvSpPr>
        <p:spPr bwMode="auto">
          <a:xfrm>
            <a:off x="395536" y="5762188"/>
            <a:ext cx="1339850" cy="5540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非指定人員</a:t>
            </a:r>
            <a:r>
              <a:rPr kumimoji="0" lang="en-US" altLang="zh-TW" sz="1200" b="1"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a:t>
            </a:r>
            <a:r>
              <a:rPr kumimoji="0" lang="zh-TW" altLang="en-US" sz="1200" b="1"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例如總承辦人</a:t>
            </a:r>
            <a:r>
              <a:rPr kumimoji="0" lang="en-US" altLang="zh-TW" sz="1200" b="1"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rPr>
              <a:t>)</a:t>
            </a:r>
            <a:endParaRPr kumimoji="0" lang="zh-TW" altLang="en-US" sz="1200" b="1" i="0" u="none" strike="noStrike" kern="1200" cap="none" spc="0" normalizeH="0" baseline="0" noProof="0" dirty="0">
              <a:ln>
                <a:noFill/>
              </a:ln>
              <a:solidFill>
                <a:srgbClr val="678843">
                  <a:lumMod val="50000"/>
                </a:srgbClr>
              </a:solidFill>
              <a:effectLst/>
              <a:uLnTx/>
              <a:uFillTx/>
              <a:ea typeface="微軟正黑體" panose="020B0604030504040204" pitchFamily="34" charset="-120"/>
              <a:cs typeface="Arial" panose="020B0604020202020204" pitchFamily="34" charset="0"/>
            </a:endParaRPr>
          </a:p>
        </p:txBody>
      </p:sp>
      <p:sp>
        <p:nvSpPr>
          <p:cNvPr id="17" name="文字方塊 19"/>
          <p:cNvSpPr txBox="1">
            <a:spLocks noChangeArrowheads="1"/>
          </p:cNvSpPr>
          <p:nvPr/>
        </p:nvSpPr>
        <p:spPr bwMode="auto">
          <a:xfrm>
            <a:off x="355550" y="6257940"/>
            <a:ext cx="3208338" cy="3381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a:t>
            </a:r>
            <a:r>
              <a:rPr kumimoji="0" lang="zh-TW" altLang="en-US"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僅具瀏覽功能，無編輯權限</a:t>
            </a:r>
            <a:r>
              <a:rPr kumimoji="0" lang="en-US" altLang="zh-TW"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a:t>
            </a:r>
            <a:endParaRPr kumimoji="0" lang="zh-TW" altLang="en-US"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endParaRPr>
          </a:p>
        </p:txBody>
      </p:sp>
      <p:sp>
        <p:nvSpPr>
          <p:cNvPr id="18" name="文字方塊 19"/>
          <p:cNvSpPr txBox="1">
            <a:spLocks noChangeArrowheads="1"/>
          </p:cNvSpPr>
          <p:nvPr/>
        </p:nvSpPr>
        <p:spPr bwMode="auto">
          <a:xfrm>
            <a:off x="399182" y="4087140"/>
            <a:ext cx="2660650" cy="3381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TW"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a:t>
            </a:r>
            <a:r>
              <a:rPr kumimoji="0" lang="zh-TW" altLang="en-US"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具編輯與瀏覽功能權限</a:t>
            </a:r>
            <a:r>
              <a:rPr kumimoji="0" lang="en-US" altLang="zh-TW"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rPr>
              <a:t>)</a:t>
            </a:r>
            <a:endParaRPr kumimoji="0" lang="zh-TW" altLang="en-US" sz="1600" b="1" i="0" u="none" strike="noStrike" kern="1200" cap="none" spc="0" normalizeH="0" baseline="0" noProof="0" dirty="0" smtClean="0">
              <a:ln>
                <a:noFill/>
              </a:ln>
              <a:solidFill>
                <a:srgbClr val="6600CC"/>
              </a:solidFill>
              <a:effectLst>
                <a:outerShdw blurRad="38100" dist="38100" dir="2700000" algn="tl">
                  <a:srgbClr val="000000">
                    <a:alpha val="43137"/>
                  </a:srgbClr>
                </a:outerShdw>
              </a:effectLst>
              <a:uLnTx/>
              <a:uFillTx/>
              <a:ea typeface="微軟正黑體" panose="020B0604030504040204" pitchFamily="34" charset="-120"/>
              <a:cs typeface="Arial" panose="020B0604020202020204" pitchFamily="34" charset="0"/>
            </a:endParaRPr>
          </a:p>
        </p:txBody>
      </p:sp>
      <p:cxnSp>
        <p:nvCxnSpPr>
          <p:cNvPr id="19" name="直線接點 18"/>
          <p:cNvCxnSpPr/>
          <p:nvPr/>
        </p:nvCxnSpPr>
        <p:spPr>
          <a:xfrm flipV="1">
            <a:off x="3013141" y="4978467"/>
            <a:ext cx="1362075" cy="708025"/>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0" name="直線接點 19"/>
          <p:cNvCxnSpPr/>
          <p:nvPr/>
        </p:nvCxnSpPr>
        <p:spPr>
          <a:xfrm flipV="1">
            <a:off x="4429299" y="4976340"/>
            <a:ext cx="1362075" cy="708025"/>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1" name="直線接點 20"/>
          <p:cNvCxnSpPr/>
          <p:nvPr/>
        </p:nvCxnSpPr>
        <p:spPr>
          <a:xfrm flipH="1" flipV="1">
            <a:off x="3008379" y="4978982"/>
            <a:ext cx="1366837" cy="6873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cxnSp>
        <p:nvCxnSpPr>
          <p:cNvPr id="22" name="直線接點 21"/>
          <p:cNvCxnSpPr/>
          <p:nvPr/>
        </p:nvCxnSpPr>
        <p:spPr>
          <a:xfrm flipH="1" flipV="1">
            <a:off x="4429299" y="4978982"/>
            <a:ext cx="1366837" cy="687388"/>
          </a:xfrm>
          <a:prstGeom prst="line">
            <a:avLst/>
          </a:prstGeom>
          <a:ln w="63500">
            <a:solidFill>
              <a:srgbClr val="FF0000"/>
            </a:solidFill>
          </a:ln>
        </p:spPr>
        <p:style>
          <a:lnRef idx="1">
            <a:schemeClr val="accent1"/>
          </a:lnRef>
          <a:fillRef idx="0">
            <a:schemeClr val="accent1"/>
          </a:fillRef>
          <a:effectRef idx="0">
            <a:schemeClr val="accent1"/>
          </a:effectRef>
          <a:fontRef idx="minor">
            <a:schemeClr val="tx1"/>
          </a:fontRef>
        </p:style>
      </p:cxnSp>
      <p:sp>
        <p:nvSpPr>
          <p:cNvPr id="23" name="文字方塊 34"/>
          <p:cNvSpPr txBox="1">
            <a:spLocks noChangeArrowheads="1"/>
          </p:cNvSpPr>
          <p:nvPr/>
        </p:nvSpPr>
        <p:spPr bwMode="auto">
          <a:xfrm>
            <a:off x="1881659" y="5773538"/>
            <a:ext cx="7461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22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唯讀</a:t>
            </a:r>
          </a:p>
        </p:txBody>
      </p:sp>
      <p:sp>
        <p:nvSpPr>
          <p:cNvPr id="24" name="文字方塊 34"/>
          <p:cNvSpPr txBox="1">
            <a:spLocks noChangeArrowheads="1"/>
          </p:cNvSpPr>
          <p:nvPr/>
        </p:nvSpPr>
        <p:spPr bwMode="auto">
          <a:xfrm>
            <a:off x="6247854" y="5756482"/>
            <a:ext cx="7461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22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唯讀</a:t>
            </a:r>
          </a:p>
        </p:txBody>
      </p:sp>
      <p:sp>
        <p:nvSpPr>
          <p:cNvPr id="25" name="文字方塊 34"/>
          <p:cNvSpPr txBox="1">
            <a:spLocks noChangeArrowheads="1"/>
          </p:cNvSpPr>
          <p:nvPr/>
        </p:nvSpPr>
        <p:spPr bwMode="auto">
          <a:xfrm>
            <a:off x="7611216" y="5748338"/>
            <a:ext cx="746125" cy="4318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22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唯讀</a:t>
            </a:r>
          </a:p>
        </p:txBody>
      </p:sp>
      <p:sp>
        <p:nvSpPr>
          <p:cNvPr id="26" name="文字方塊 30"/>
          <p:cNvSpPr txBox="1">
            <a:spLocks noChangeArrowheads="1"/>
          </p:cNvSpPr>
          <p:nvPr/>
        </p:nvSpPr>
        <p:spPr bwMode="auto">
          <a:xfrm>
            <a:off x="3059832" y="5748338"/>
            <a:ext cx="135255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22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無法瀏覽此欄位</a:t>
            </a:r>
          </a:p>
        </p:txBody>
      </p:sp>
      <p:sp>
        <p:nvSpPr>
          <p:cNvPr id="27" name="文字方塊 30"/>
          <p:cNvSpPr txBox="1">
            <a:spLocks noChangeArrowheads="1"/>
          </p:cNvSpPr>
          <p:nvPr/>
        </p:nvSpPr>
        <p:spPr bwMode="auto">
          <a:xfrm>
            <a:off x="4509498" y="5756482"/>
            <a:ext cx="1352550" cy="76993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22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無法瀏覽此欄位</a:t>
            </a:r>
          </a:p>
        </p:txBody>
      </p:sp>
      <p:sp>
        <p:nvSpPr>
          <p:cNvPr id="29" name="Rectangle 2"/>
          <p:cNvSpPr>
            <a:spLocks noGrp="1" noChangeArrowheads="1"/>
          </p:cNvSpPr>
          <p:nvPr>
            <p:ph type="title"/>
          </p:nvPr>
        </p:nvSpPr>
        <p:spPr>
          <a:xfrm>
            <a:off x="394516" y="287788"/>
            <a:ext cx="8686800" cy="609600"/>
          </a:xfrm>
        </p:spPr>
        <p:txBody>
          <a:bodyPr/>
          <a:lstStyle/>
          <a:p>
            <a:pPr>
              <a:defRPr/>
            </a:pP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教</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專兼任教師明細</a:t>
            </a:r>
            <a:r>
              <a:rPr lang="zh-TW"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表</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r>
            <a:b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b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3</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10</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altLang="en-US"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3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81710762"/>
      </p:ext>
    </p:extLst>
  </p:cSld>
  <p:clrMapOvr>
    <a:masterClrMapping/>
  </p:clrMapOvr>
  <p:transition>
    <p:random/>
  </p:transition>
  <p:timing>
    <p:tnLst>
      <p:par>
        <p:cTn id="1" dur="indefinite" restart="never" nodeType="tmRoot"/>
      </p:par>
    </p:tn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7" name="Rectangle 3"/>
          <p:cNvSpPr>
            <a:spLocks noGrp="1" noChangeArrowheads="1"/>
          </p:cNvSpPr>
          <p:nvPr>
            <p:ph type="body" idx="1"/>
          </p:nvPr>
        </p:nvSpPr>
        <p:spPr>
          <a:xfrm>
            <a:off x="457201" y="1532237"/>
            <a:ext cx="8317610" cy="5066271"/>
          </a:xfrm>
          <a:noFill/>
          <a:ln w="28575">
            <a:noFill/>
          </a:ln>
        </p:spPr>
        <p:txBody>
          <a:bodyPr/>
          <a:lstStyle/>
          <a:p>
            <a:pPr algn="just">
              <a:buClr>
                <a:srgbClr val="000000"/>
              </a:buClr>
              <a:buSzPct val="100000"/>
              <a:buFont typeface="Wingdings" panose="05000000000000000000" pitchFamily="2" charset="2"/>
              <a:buChar char="l"/>
            </a:pP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資料填報，由學校指定</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位專責人員以公務電腦指定</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IP</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與指定</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帳號</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註</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登入</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「校庫資料填報系統」，經系統驗證登入</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IP</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成功後，方授權進入填報</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2000" b="1" u="sng"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just">
              <a:buClr>
                <a:srgbClr val="000000"/>
              </a:buClr>
              <a:buSzPct val="100000"/>
              <a:buFont typeface="Wingdings" panose="05000000000000000000" pitchFamily="2" charset="2"/>
              <a:buChar char="l"/>
            </a:pP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如</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專責</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填報人員與</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前期相同且</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無異動</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IP</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位置，則</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本期</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毋須再次提供</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IP</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相關資訊</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若</a:t>
            </a:r>
            <a:r>
              <a:rPr lang="zh-TW" altLang="zh-TW"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專責</a:t>
            </a: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填報人員已異動，請於</a:t>
            </a:r>
            <a:r>
              <a:rPr lang="en-US"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五</a:t>
            </a:r>
            <a:r>
              <a:rPr lang="en-US"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2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前</a:t>
            </a:r>
            <a:r>
              <a:rPr lang="en-US" altLang="zh-TW"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E-Mail</a:t>
            </a: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「專責填報者之公務電腦指定</a:t>
            </a:r>
            <a:r>
              <a:rPr lang="en-US"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IP</a:t>
            </a: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zh-TW" altLang="zh-TW"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址</a:t>
            </a:r>
            <a:r>
              <a:rPr lang="zh-TW" altLang="en-US"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至</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校庫系統公務信箱</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hedb2@yuntech.edu.tw</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，以利校庫作業小組</a:t>
            </a:r>
            <a:r>
              <a:rPr lang="zh-TW"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完成</a:t>
            </a:r>
            <a:r>
              <a:rPr lang="zh-TW"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驗證作業。</a:t>
            </a:r>
            <a:endParaRPr lang="ko-KR" altLang="en-US" sz="40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28" name="文字方塊 30"/>
          <p:cNvSpPr txBox="1">
            <a:spLocks noChangeArrowheads="1"/>
          </p:cNvSpPr>
          <p:nvPr/>
        </p:nvSpPr>
        <p:spPr bwMode="auto">
          <a:xfrm>
            <a:off x="438321" y="6067607"/>
            <a:ext cx="8208963" cy="6159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just" defTabSz="914400" rtl="0" eaLnBrk="0" fontAlgn="base" latinLnBrk="0" hangingPunct="0">
              <a:lnSpc>
                <a:spcPct val="100000"/>
              </a:lnSpc>
              <a:spcBef>
                <a:spcPct val="0"/>
              </a:spcBef>
              <a:spcAft>
                <a:spcPct val="0"/>
              </a:spcAft>
              <a:buClrTx/>
              <a:buSzTx/>
              <a:buFontTx/>
              <a:buNone/>
              <a:tabLst/>
              <a:defRPr/>
            </a:pPr>
            <a:r>
              <a:rPr kumimoji="0" lang="en-US" altLang="zh-TW" sz="17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a:t>
            </a:r>
            <a:r>
              <a:rPr kumimoji="0" lang="zh-TW" altLang="en-US" sz="17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註</a:t>
            </a:r>
            <a:r>
              <a:rPr kumimoji="0" lang="en-US" altLang="zh-TW" sz="17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a:t>
            </a:r>
            <a:r>
              <a:rPr kumimoji="0" lang="zh-TW" altLang="en-US" sz="17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a:t>
            </a:r>
            <a:r>
              <a:rPr kumimoji="0" lang="zh-TW" altLang="en-US" sz="17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「指定帳號」將由校庫於說明會當日提供「密碼函」，確認各校填表之專責人員以身分證件簽收密碼函。若指派專員無法出席，則請指定代理人簽收。</a:t>
            </a:r>
          </a:p>
        </p:txBody>
      </p:sp>
      <p:pic>
        <p:nvPicPr>
          <p:cNvPr id="29" name="圖片 15"/>
          <p:cNvPicPr>
            <a:picLocks noChangeAspect="1"/>
          </p:cNvPicPr>
          <p:nvPr/>
        </p:nvPicPr>
        <p:blipFill>
          <a:blip r:embed="rId3">
            <a:extLst>
              <a:ext uri="{28A0092B-C50C-407E-A947-70E740481C1C}">
                <a14:useLocalDpi xmlns:a14="http://schemas.microsoft.com/office/drawing/2010/main" val="0"/>
              </a:ext>
            </a:extLst>
          </a:blip>
          <a:srcRect/>
          <a:stretch>
            <a:fillRect/>
          </a:stretch>
        </p:blipFill>
        <p:spPr bwMode="auto">
          <a:xfrm>
            <a:off x="395536" y="4172562"/>
            <a:ext cx="8763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1" name="向右箭號 30"/>
          <p:cNvSpPr/>
          <p:nvPr/>
        </p:nvSpPr>
        <p:spPr>
          <a:xfrm>
            <a:off x="1301403" y="4473575"/>
            <a:ext cx="822325" cy="620713"/>
          </a:xfrm>
          <a:prstGeom prst="rightArrow">
            <a:avLst/>
          </a:prstGeom>
          <a:solidFill>
            <a:schemeClr val="accent6"/>
          </a:solidFill>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a:ln>
                  <a:noFill/>
                </a:ln>
                <a:solidFill>
                  <a:srgbClr val="FFFFFF"/>
                </a:solidFill>
                <a:effectLst/>
                <a:uLnTx/>
                <a:uFillTx/>
                <a:latin typeface="Arial" panose="020B0604020202020204" pitchFamily="34" charset="0"/>
                <a:ea typeface="微軟正黑體" panose="020B0604030504040204" pitchFamily="34" charset="-120"/>
                <a:cs typeface="Arial" panose="020B0604020202020204" pitchFamily="34" charset="0"/>
              </a:rPr>
              <a:t>登入</a:t>
            </a:r>
          </a:p>
        </p:txBody>
      </p:sp>
      <p:pic>
        <p:nvPicPr>
          <p:cNvPr id="32" name="圖片 20"/>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1917346" y="4006668"/>
            <a:ext cx="1423987" cy="14208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向右箭號 32"/>
          <p:cNvSpPr/>
          <p:nvPr/>
        </p:nvSpPr>
        <p:spPr>
          <a:xfrm>
            <a:off x="3542248" y="4475163"/>
            <a:ext cx="1423987" cy="619125"/>
          </a:xfrm>
          <a:prstGeom prst="rightArrow">
            <a:avLst/>
          </a:prstGeom>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a:ln>
                  <a:noFill/>
                </a:ln>
                <a:solidFill>
                  <a:srgbClr val="FFFFFF"/>
                </a:solidFill>
                <a:effectLst/>
                <a:uLnTx/>
                <a:uFillTx/>
                <a:latin typeface="Arial" panose="020B0604020202020204" pitchFamily="34" charset="0"/>
                <a:ea typeface="微軟正黑體" panose="020B0604030504040204" pitchFamily="34" charset="-120"/>
                <a:cs typeface="Arial" panose="020B0604020202020204" pitchFamily="34" charset="0"/>
              </a:rPr>
              <a:t>加密連線</a:t>
            </a:r>
          </a:p>
        </p:txBody>
      </p:sp>
      <p:sp>
        <p:nvSpPr>
          <p:cNvPr id="34" name="流程圖: 替代程序 2"/>
          <p:cNvSpPr/>
          <p:nvPr/>
        </p:nvSpPr>
        <p:spPr>
          <a:xfrm>
            <a:off x="5118635" y="4237865"/>
            <a:ext cx="1187450" cy="1062037"/>
          </a:xfrm>
          <a:prstGeom prst="flowChartAlternateProcess">
            <a:avLst/>
          </a:prstGeom>
          <a:solidFill>
            <a:srgbClr val="5AABCC"/>
          </a:solidFill>
          <a:ln>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驗證</a:t>
            </a:r>
            <a:endParaRPr kumimoji="0" lang="en-US" altLang="zh-TW" sz="1900" b="1" i="0" u="none" strike="noStrike" kern="1200" cap="none" spc="0" normalizeH="0" baseline="0" noProof="0" dirty="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登入</a:t>
            </a:r>
            <a:r>
              <a:rPr kumimoji="0" lang="en-US" altLang="zh-TW" sz="1900" b="1" i="0" u="none" strike="noStrike" kern="1200" cap="none" spc="0" normalizeH="0" baseline="0" noProof="0" dirty="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rPr>
              <a:t>IP</a:t>
            </a:r>
            <a:endParaRPr kumimoji="0" lang="zh-TW" altLang="en-US" sz="1900" b="1" i="0" u="none" strike="noStrike" kern="1200" cap="none" spc="0" normalizeH="0" baseline="0" noProof="0" dirty="0">
              <a:ln>
                <a:noFill/>
              </a:ln>
              <a:solidFill>
                <a:srgbClr val="000000"/>
              </a:solidFill>
              <a:effectLst/>
              <a:uLnTx/>
              <a:uFillTx/>
              <a:latin typeface="Arial" panose="020B0604020202020204" pitchFamily="34" charset="0"/>
              <a:ea typeface="微軟正黑體" panose="020B0604030504040204" pitchFamily="34" charset="-120"/>
              <a:cs typeface="Arial" panose="020B0604020202020204" pitchFamily="34" charset="0"/>
            </a:endParaRPr>
          </a:p>
        </p:txBody>
      </p:sp>
      <p:sp>
        <p:nvSpPr>
          <p:cNvPr id="35" name="向右箭號 34"/>
          <p:cNvSpPr/>
          <p:nvPr/>
        </p:nvSpPr>
        <p:spPr>
          <a:xfrm>
            <a:off x="6458485" y="4473575"/>
            <a:ext cx="823912" cy="620713"/>
          </a:xfrm>
          <a:prstGeom prst="rightArrow">
            <a:avLst/>
          </a:prstGeom>
        </p:spPr>
        <p:style>
          <a:lnRef idx="2">
            <a:schemeClr val="accent6">
              <a:shade val="50000"/>
            </a:schemeClr>
          </a:lnRef>
          <a:fillRef idx="1">
            <a:schemeClr val="accent6"/>
          </a:fillRef>
          <a:effectRef idx="0">
            <a:schemeClr val="accent6"/>
          </a:effectRef>
          <a:fontRef idx="minor">
            <a:schemeClr val="lt1"/>
          </a:fontRef>
        </p:style>
        <p:txBody>
          <a:bodyPr anchor="ct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a:ln>
                  <a:noFill/>
                </a:ln>
                <a:solidFill>
                  <a:srgbClr val="FFFFFF"/>
                </a:solidFill>
                <a:effectLst/>
                <a:uLnTx/>
                <a:uFillTx/>
                <a:latin typeface="Arial" panose="020B0604020202020204" pitchFamily="34" charset="0"/>
                <a:ea typeface="微軟正黑體" panose="020B0604030504040204" pitchFamily="34" charset="-120"/>
                <a:cs typeface="Arial" panose="020B0604020202020204" pitchFamily="34" charset="0"/>
              </a:rPr>
              <a:t>授權</a:t>
            </a:r>
          </a:p>
        </p:txBody>
      </p:sp>
      <p:sp>
        <p:nvSpPr>
          <p:cNvPr id="36" name="流程圖: 磁碟 35"/>
          <p:cNvSpPr/>
          <p:nvPr/>
        </p:nvSpPr>
        <p:spPr>
          <a:xfrm>
            <a:off x="7409923" y="3981267"/>
            <a:ext cx="1408113" cy="1446213"/>
          </a:xfrm>
          <a:prstGeom prst="flowChartMagneticDisk">
            <a:avLst/>
          </a:prstGeom>
          <a:solidFill>
            <a:srgbClr val="FFFF00"/>
          </a:solidFill>
          <a:ln>
            <a:solidFill>
              <a:srgbClr val="000000"/>
            </a:solidFill>
          </a:ln>
        </p:spPr>
        <p:style>
          <a:lnRef idx="3">
            <a:schemeClr val="lt1"/>
          </a:lnRef>
          <a:fillRef idx="1">
            <a:schemeClr val="accent1"/>
          </a:fillRef>
          <a:effectRef idx="1">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900" b="1" i="0" u="none" strike="noStrike" kern="1200" cap="none" spc="0" normalizeH="0" baseline="0" noProof="0" dirty="0" smtClean="0">
                <a:ln>
                  <a:noFill/>
                </a:ln>
                <a:solidFill>
                  <a:srgbClr val="0000FF"/>
                </a:solidFill>
                <a:effectLst/>
                <a:uLnTx/>
                <a:uFillTx/>
                <a:ea typeface="微軟正黑體" panose="020B0604030504040204" pitchFamily="34" charset="-120"/>
              </a:rPr>
              <a:t>校務資料庫</a:t>
            </a:r>
            <a:endParaRPr kumimoji="0" lang="en-US" altLang="zh-TW" sz="1900" b="1" i="0" u="none" strike="noStrike" kern="1200" cap="none" spc="0" normalizeH="0" baseline="0" noProof="0" dirty="0" smtClean="0">
              <a:ln>
                <a:noFill/>
              </a:ln>
              <a:solidFill>
                <a:srgbClr val="0000FF"/>
              </a:solidFill>
              <a:effectLst/>
              <a:uLnTx/>
              <a:uFillTx/>
              <a:ea typeface="微軟正黑體" panose="020B0604030504040204" pitchFamily="34" charset="-12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TW" sz="1900" b="1" i="0" u="none" strike="noStrike" kern="1200" cap="none" spc="0" normalizeH="0" baseline="0" noProof="0" dirty="0" smtClean="0">
                <a:ln>
                  <a:noFill/>
                </a:ln>
                <a:solidFill>
                  <a:srgbClr val="0000FF"/>
                </a:solidFill>
                <a:effectLst/>
                <a:uLnTx/>
                <a:uFillTx/>
                <a:ea typeface="微軟正黑體" panose="020B0604030504040204" pitchFamily="34" charset="-120"/>
              </a:rPr>
              <a:t>【</a:t>
            </a:r>
            <a:r>
              <a:rPr kumimoji="0" lang="zh-TW" altLang="en-US" sz="1900" b="1" i="0" u="none" strike="noStrike" kern="1200" cap="none" spc="0" normalizeH="0" baseline="0" noProof="0" dirty="0" smtClean="0">
                <a:ln>
                  <a:noFill/>
                </a:ln>
                <a:solidFill>
                  <a:srgbClr val="0000FF"/>
                </a:solidFill>
                <a:effectLst/>
                <a:uLnTx/>
                <a:uFillTx/>
                <a:ea typeface="微軟正黑體" panose="020B0604030504040204" pitchFamily="34" charset="-120"/>
              </a:rPr>
              <a:t>教</a:t>
            </a:r>
            <a:r>
              <a:rPr kumimoji="0" lang="en-US" altLang="zh-TW" sz="1900" b="1" i="0" u="none" strike="noStrike" kern="1200" cap="none" spc="0" normalizeH="0" baseline="0" noProof="0" dirty="0" smtClean="0">
                <a:ln>
                  <a:noFill/>
                </a:ln>
                <a:solidFill>
                  <a:srgbClr val="0000FF"/>
                </a:solidFill>
                <a:effectLst/>
                <a:uLnTx/>
                <a:uFillTx/>
                <a:ea typeface="新細明體" panose="02020500000000000000" pitchFamily="18" charset="-120"/>
              </a:rPr>
              <a:t>1】</a:t>
            </a:r>
            <a:endParaRPr kumimoji="0" lang="zh-TW" altLang="en-US" sz="1900" b="1" i="0" u="none" strike="noStrike" kern="1200" cap="none" spc="0" normalizeH="0" baseline="0" noProof="0" dirty="0" smtClean="0">
              <a:ln>
                <a:noFill/>
              </a:ln>
              <a:solidFill>
                <a:srgbClr val="0000FF"/>
              </a:solidFill>
              <a:effectLst/>
              <a:uLnTx/>
              <a:uFillTx/>
              <a:ea typeface="新細明體" panose="02020500000000000000" pitchFamily="18" charset="-120"/>
            </a:endParaRPr>
          </a:p>
        </p:txBody>
      </p:sp>
      <p:sp>
        <p:nvSpPr>
          <p:cNvPr id="37" name="文字方塊 26"/>
          <p:cNvSpPr txBox="1">
            <a:spLocks noChangeArrowheads="1"/>
          </p:cNvSpPr>
          <p:nvPr/>
        </p:nvSpPr>
        <p:spPr bwMode="auto">
          <a:xfrm>
            <a:off x="384027" y="5304827"/>
            <a:ext cx="1163637" cy="3683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FF0000"/>
                </a:solidFill>
                <a:effectLst/>
                <a:uLnTx/>
                <a:uFillTx/>
                <a:ea typeface="微軟正黑體" panose="020B0604030504040204" pitchFamily="34" charset="-120"/>
                <a:cs typeface="Arial" panose="020B0604020202020204" pitchFamily="34" charset="0"/>
              </a:rPr>
              <a:t>指定專員</a:t>
            </a:r>
          </a:p>
        </p:txBody>
      </p:sp>
      <p:sp>
        <p:nvSpPr>
          <p:cNvPr id="38" name="文字方塊 27"/>
          <p:cNvSpPr txBox="1">
            <a:spLocks noChangeArrowheads="1"/>
          </p:cNvSpPr>
          <p:nvPr/>
        </p:nvSpPr>
        <p:spPr bwMode="auto">
          <a:xfrm>
            <a:off x="1909140" y="5398284"/>
            <a:ext cx="1350962"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公務電腦</a:t>
            </a:r>
            <a:endParaRPr kumimoji="0" lang="en-US" altLang="zh-TW"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指定</a:t>
            </a:r>
            <a:r>
              <a:rPr kumimoji="0" lang="en-US" altLang="zh-TW"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IP</a:t>
            </a:r>
            <a:endPar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endParaRPr>
          </a:p>
        </p:txBody>
      </p:sp>
      <p:sp>
        <p:nvSpPr>
          <p:cNvPr id="39" name="文字方塊 28"/>
          <p:cNvSpPr txBox="1">
            <a:spLocks noChangeArrowheads="1"/>
          </p:cNvSpPr>
          <p:nvPr/>
        </p:nvSpPr>
        <p:spPr bwMode="auto">
          <a:xfrm>
            <a:off x="3493733" y="5099844"/>
            <a:ext cx="1350963" cy="6477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登入</a:t>
            </a:r>
            <a:endParaRPr kumimoji="0" lang="en-US" altLang="zh-TW"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ct val="100000"/>
              </a:lnSpc>
              <a:spcBef>
                <a:spcPct val="0"/>
              </a:spcBef>
              <a:spcAft>
                <a:spcPct val="0"/>
              </a:spcAft>
              <a:buClrTx/>
              <a:buSzTx/>
              <a:buFontTx/>
              <a:buNone/>
              <a:tabLst/>
              <a:defRPr/>
            </a:pPr>
            <a:r>
              <a:rPr kumimoji="0" lang="en-US" altLang="zh-TW"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a:t>
            </a:r>
            <a:r>
              <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指定帳號</a:t>
            </a:r>
          </a:p>
        </p:txBody>
      </p:sp>
      <p:sp>
        <p:nvSpPr>
          <p:cNvPr id="40" name="文字方塊 29"/>
          <p:cNvSpPr txBox="1">
            <a:spLocks noChangeArrowheads="1"/>
          </p:cNvSpPr>
          <p:nvPr/>
        </p:nvSpPr>
        <p:spPr bwMode="auto">
          <a:xfrm>
            <a:off x="6245183" y="5324875"/>
            <a:ext cx="1463675" cy="369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kumimoji="0" lang="en-US" altLang="zh-TW"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IP</a:t>
            </a:r>
            <a:r>
              <a:rPr kumimoji="0" lang="zh-TW" altLang="en-US" sz="1800" b="1" i="0" u="none" strike="noStrike" kern="1200" cap="none" spc="0" normalizeH="0" baseline="0" noProof="0" dirty="0">
                <a:ln>
                  <a:noFill/>
                </a:ln>
                <a:solidFill>
                  <a:srgbClr val="000000"/>
                </a:solidFill>
                <a:effectLst/>
                <a:uLnTx/>
                <a:uFillTx/>
                <a:ea typeface="微軟正黑體" panose="020B0604030504040204" pitchFamily="34" charset="-120"/>
                <a:cs typeface="Arial" panose="020B0604020202020204" pitchFamily="34" charset="0"/>
              </a:rPr>
              <a:t>驗證成功</a:t>
            </a:r>
          </a:p>
        </p:txBody>
      </p:sp>
      <p:sp>
        <p:nvSpPr>
          <p:cNvPr id="19" name="Rectangle 2"/>
          <p:cNvSpPr>
            <a:spLocks noGrp="1" noChangeArrowheads="1"/>
          </p:cNvSpPr>
          <p:nvPr>
            <p:ph type="title"/>
          </p:nvPr>
        </p:nvSpPr>
        <p:spPr>
          <a:xfrm>
            <a:off x="438321" y="325230"/>
            <a:ext cx="8686800" cy="609600"/>
          </a:xfrm>
        </p:spPr>
        <p:txBody>
          <a:bodyPr/>
          <a:lstStyle/>
          <a:p>
            <a:pPr>
              <a:defRPr/>
            </a:pP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教</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專兼任教師明細</a:t>
            </a:r>
            <a:r>
              <a:rPr lang="zh-TW"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表</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r>
            <a:b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b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en-US" altLang="zh-TW" sz="28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3</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10</a:t>
            </a:r>
            <a:r>
              <a:rPr lang="zh-TW"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altLang="en-US" sz="28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20" name="文字方塊 20"/>
          <p:cNvSpPr txBox="1">
            <a:spLocks noChangeArrowheads="1"/>
          </p:cNvSpPr>
          <p:nvPr/>
        </p:nvSpPr>
        <p:spPr bwMode="auto">
          <a:xfrm>
            <a:off x="2688801" y="1024510"/>
            <a:ext cx="3467616" cy="584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ctr" defTabSz="914400" rtl="0" eaLnBrk="0" fontAlgn="base" latinLnBrk="0" hangingPunct="0">
              <a:lnSpc>
                <a:spcPct val="100000"/>
              </a:lnSpc>
              <a:spcBef>
                <a:spcPct val="0"/>
              </a:spcBef>
              <a:spcAft>
                <a:spcPct val="0"/>
              </a:spcAft>
              <a:buClrTx/>
              <a:buSzTx/>
              <a:buFontTx/>
              <a:buNone/>
              <a:tabLst/>
              <a:defRPr/>
            </a:pPr>
            <a:r>
              <a:rPr kumimoji="0" lang="zh-TW" altLang="en-US" sz="3200" b="1" i="0" u="none" strike="noStrike" kern="1200" cap="none" spc="0" normalizeH="0" baseline="0" noProof="0" dirty="0">
                <a:ln>
                  <a:noFill/>
                </a:ln>
                <a:solidFill>
                  <a:srgbClr val="0070C0"/>
                </a:solidFill>
                <a:effectLst/>
                <a:uLnTx/>
                <a:uFillTx/>
                <a:ea typeface="微軟正黑體" panose="020B0604030504040204" pitchFamily="34" charset="-120"/>
                <a:cs typeface="Arial" panose="020B0604020202020204" pitchFamily="34" charset="0"/>
              </a:rPr>
              <a:t>個資安全維護措施</a:t>
            </a:r>
            <a:endParaRPr kumimoji="0" lang="en-US" altLang="zh-TW" sz="3600" b="1" i="0" u="none" strike="noStrike" kern="1200" cap="none" spc="0" normalizeH="0" baseline="0" noProof="0" dirty="0">
              <a:ln>
                <a:noFill/>
              </a:ln>
              <a:solidFill>
                <a:srgbClr val="0070C0"/>
              </a:solidFill>
              <a:effectLst/>
              <a:uLnTx/>
              <a:uFillTx/>
              <a:ea typeface="微軟正黑體" panose="020B0604030504040204" pitchFamily="34" charset="-120"/>
              <a:cs typeface="Arial" panose="020B0604020202020204" pitchFamily="34" charset="0"/>
            </a:endParaRPr>
          </a:p>
        </p:txBody>
      </p:sp>
      <p:sp>
        <p:nvSpPr>
          <p:cNvPr id="21"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691804668"/>
      </p:ext>
    </p:extLst>
  </p:cSld>
  <p:clrMapOvr>
    <a:masterClrMapping/>
  </p:clrMapOvr>
  <p:transition>
    <p:random/>
  </p:transition>
  <p:timing>
    <p:tnLst>
      <p:par>
        <p:cTn id="1" dur="indefinite" restart="never" nodeType="tmRoot"/>
      </p:par>
    </p:tn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52398" y="2622106"/>
            <a:ext cx="8883536" cy="4085734"/>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2000" b="1" dirty="0">
                <a:latin typeface="微軟正黑體" panose="020B0604030504040204" pitchFamily="34" charset="-120"/>
                <a:ea typeface="微軟正黑體" panose="020B0604030504040204" pitchFamily="34" charset="-120"/>
                <a:cs typeface="Arial" panose="020B0604020202020204" pitchFamily="34" charset="0"/>
              </a:rPr>
              <a:t>專任教師是否兼任行政</a:t>
            </a:r>
            <a:r>
              <a:rPr lang="zh-TW" altLang="zh-TW" sz="2000" b="1" dirty="0" smtClean="0">
                <a:latin typeface="微軟正黑體" panose="020B0604030504040204" pitchFamily="34" charset="-120"/>
                <a:ea typeface="微軟正黑體" panose="020B0604030504040204" pitchFamily="34" charset="-120"/>
                <a:cs typeface="Arial" panose="020B0604020202020204" pitchFamily="34" charset="0"/>
              </a:rPr>
              <a:t>職務</a:t>
            </a:r>
            <a:r>
              <a:rPr lang="zh-TW" altLang="en-US" sz="1700" b="1" dirty="0" smtClean="0">
                <a:latin typeface="微軟正黑體" panose="020B0604030504040204" pitchFamily="34" charset="-120"/>
                <a:ea typeface="微軟正黑體" panose="020B0604030504040204" pitchFamily="34" charset="-120"/>
                <a:cs typeface="Arial" panose="020B0604020202020204" pitchFamily="34" charset="0"/>
              </a:rPr>
              <a:t>：</a:t>
            </a:r>
            <a:endParaRPr lang="en-US" altLang="zh-TW" sz="1700" b="1" dirty="0" smtClean="0">
              <a:latin typeface="微軟正黑體" panose="020B0604030504040204" pitchFamily="34" charset="-12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700" dirty="0">
                <a:latin typeface="Arial" panose="020B0604020202020204" pitchFamily="34" charset="0"/>
                <a:ea typeface="微軟正黑體" panose="020B0604030504040204" pitchFamily="34" charset="-120"/>
                <a:cs typeface="Arial" panose="020B0604020202020204" pitchFamily="34" charset="0"/>
              </a:rPr>
              <a:t>填報學校</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專任教師</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【是；否】兼任校內</a:t>
            </a:r>
            <a:r>
              <a:rPr lang="zh-TW" altLang="zh-TW" sz="1700" dirty="0">
                <a:latin typeface="Arial" panose="020B0604020202020204" pitchFamily="34" charset="0"/>
                <a:ea typeface="微軟正黑體" panose="020B0604030504040204" pitchFamily="34" charset="-120"/>
                <a:cs typeface="Arial" panose="020B0604020202020204" pitchFamily="34" charset="0"/>
              </a:rPr>
              <a:t>各級行政單位、學術單位、通識中心、師資培育中心</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等（如一級、二級、三級單位或中心）之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行政職務職</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若【是】請填報兼任之【單位名稱；職稱】等資訊</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例</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如</a:t>
            </a:r>
            <a:r>
              <a:rPr lang="zh-TW" altLang="zh-TW" sz="1700" dirty="0">
                <a:latin typeface="Arial" panose="020B0604020202020204" pitchFamily="34" charset="0"/>
                <a:ea typeface="微軟正黑體" panose="020B0604030504040204" pitchFamily="34" charset="-120"/>
                <a:cs typeface="Arial" panose="020B0604020202020204" pitchFamily="34" charset="0"/>
              </a:rPr>
              <a:t>：專任教師兼任校內教務長、註冊組組長、生活輔導組、學系秘書、主任、所長、資訊中心主任、圖書館館長</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等</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前</a:t>
            </a:r>
            <a:r>
              <a:rPr lang="zh-TW" altLang="zh-TW" sz="1700" b="1" dirty="0">
                <a:latin typeface="Arial" panose="020B0604020202020204" pitchFamily="34" charset="0"/>
                <a:ea typeface="微軟正黑體" panose="020B0604030504040204" pitchFamily="34" charset="-120"/>
                <a:cs typeface="Arial" panose="020B0604020202020204" pitchFamily="34" charset="0"/>
              </a:rPr>
              <a:t>揭各級單位若為學校內一級行政單位、一級學術主管等，應與「職</a:t>
            </a:r>
            <a:r>
              <a:rPr lang="en-US" altLang="zh-TW" sz="1700" b="1" dirty="0">
                <a:latin typeface="Arial" panose="020B0604020202020204" pitchFamily="34" charset="0"/>
                <a:ea typeface="微軟正黑體" panose="020B0604030504040204" pitchFamily="34" charset="-120"/>
                <a:cs typeface="Arial" panose="020B0604020202020204" pitchFamily="34" charset="0"/>
              </a:rPr>
              <a:t>2.</a:t>
            </a:r>
            <a:r>
              <a:rPr lang="zh-TW" altLang="zh-TW" sz="1700" b="1" dirty="0">
                <a:latin typeface="Arial" panose="020B0604020202020204" pitchFamily="34" charset="0"/>
                <a:ea typeface="微軟正黑體" panose="020B0604030504040204" pitchFamily="34" charset="-120"/>
                <a:cs typeface="Arial" panose="020B0604020202020204" pitchFamily="34" charset="0"/>
              </a:rPr>
              <a:t>校長、一級行政主管及學術主管明細表」之【單位名稱、姓名、職稱】一致</a:t>
            </a:r>
            <a:r>
              <a:rPr lang="zh-TW" altLang="zh-TW" sz="1700" dirty="0">
                <a:latin typeface="Arial" panose="020B0604020202020204" pitchFamily="34" charset="0"/>
                <a:ea typeface="微軟正黑體" panose="020B0604030504040204" pitchFamily="34" charset="-120"/>
                <a:cs typeface="Arial" panose="020B0604020202020204" pitchFamily="34" charset="0"/>
              </a:rPr>
              <a:t>；若專任教師兼職單位為「校內二級、三級單位或各類中心」者，請詳實填報其【兼職單位名稱及其職稱】。</a:t>
            </a:r>
          </a:p>
        </p:txBody>
      </p:sp>
      <p:sp>
        <p:nvSpPr>
          <p:cNvPr id="7" name="Rectangle 2"/>
          <p:cNvSpPr>
            <a:spLocks noGrp="1" noChangeArrowheads="1"/>
          </p:cNvSpPr>
          <p:nvPr>
            <p:ph type="title"/>
          </p:nvPr>
        </p:nvSpPr>
        <p:spPr>
          <a:xfrm>
            <a:off x="839586" y="236791"/>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專兼任教師明細表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(3</a:t>
            </a:r>
            <a:r>
              <a:rPr lang="zh-TW" altLang="zh-TW" sz="2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10</a:t>
            </a:r>
            <a:r>
              <a:rPr lang="zh-TW" altLang="zh-TW" sz="2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3515474591"/>
              </p:ext>
            </p:extLst>
          </p:nvPr>
        </p:nvGraphicFramePr>
        <p:xfrm>
          <a:off x="152398" y="1113906"/>
          <a:ext cx="8883536" cy="1422400"/>
        </p:xfrm>
        <a:graphic>
          <a:graphicData uri="http://schemas.openxmlformats.org/drawingml/2006/table">
            <a:tbl>
              <a:tblPr/>
              <a:tblGrid>
                <a:gridCol w="300363">
                  <a:extLst>
                    <a:ext uri="{9D8B030D-6E8A-4147-A177-3AD203B41FA5}">
                      <a16:colId xmlns:a16="http://schemas.microsoft.com/office/drawing/2014/main" val="20000"/>
                    </a:ext>
                  </a:extLst>
                </a:gridCol>
                <a:gridCol w="487264">
                  <a:extLst>
                    <a:ext uri="{9D8B030D-6E8A-4147-A177-3AD203B41FA5}">
                      <a16:colId xmlns:a16="http://schemas.microsoft.com/office/drawing/2014/main" val="20001"/>
                    </a:ext>
                  </a:extLst>
                </a:gridCol>
                <a:gridCol w="454401">
                  <a:extLst>
                    <a:ext uri="{9D8B030D-6E8A-4147-A177-3AD203B41FA5}">
                      <a16:colId xmlns:a16="http://schemas.microsoft.com/office/drawing/2014/main" val="20002"/>
                    </a:ext>
                  </a:extLst>
                </a:gridCol>
                <a:gridCol w="424108">
                  <a:extLst>
                    <a:ext uri="{9D8B030D-6E8A-4147-A177-3AD203B41FA5}">
                      <a16:colId xmlns:a16="http://schemas.microsoft.com/office/drawing/2014/main" val="20003"/>
                    </a:ext>
                  </a:extLst>
                </a:gridCol>
                <a:gridCol w="530134">
                  <a:extLst>
                    <a:ext uri="{9D8B030D-6E8A-4147-A177-3AD203B41FA5}">
                      <a16:colId xmlns:a16="http://schemas.microsoft.com/office/drawing/2014/main" val="20004"/>
                    </a:ext>
                  </a:extLst>
                </a:gridCol>
                <a:gridCol w="514988">
                  <a:extLst>
                    <a:ext uri="{9D8B030D-6E8A-4147-A177-3AD203B41FA5}">
                      <a16:colId xmlns:a16="http://schemas.microsoft.com/office/drawing/2014/main" val="20005"/>
                    </a:ext>
                  </a:extLst>
                </a:gridCol>
                <a:gridCol w="568001">
                  <a:extLst>
                    <a:ext uri="{9D8B030D-6E8A-4147-A177-3AD203B41FA5}">
                      <a16:colId xmlns:a16="http://schemas.microsoft.com/office/drawing/2014/main" val="20006"/>
                    </a:ext>
                  </a:extLst>
                </a:gridCol>
                <a:gridCol w="499841">
                  <a:extLst>
                    <a:ext uri="{9D8B030D-6E8A-4147-A177-3AD203B41FA5}">
                      <a16:colId xmlns:a16="http://schemas.microsoft.com/office/drawing/2014/main" val="20007"/>
                    </a:ext>
                  </a:extLst>
                </a:gridCol>
                <a:gridCol w="424107">
                  <a:extLst>
                    <a:ext uri="{9D8B030D-6E8A-4147-A177-3AD203B41FA5}">
                      <a16:colId xmlns:a16="http://schemas.microsoft.com/office/drawing/2014/main" val="20008"/>
                    </a:ext>
                  </a:extLst>
                </a:gridCol>
                <a:gridCol w="439254">
                  <a:extLst>
                    <a:ext uri="{9D8B030D-6E8A-4147-A177-3AD203B41FA5}">
                      <a16:colId xmlns:a16="http://schemas.microsoft.com/office/drawing/2014/main" val="20009"/>
                    </a:ext>
                  </a:extLst>
                </a:gridCol>
                <a:gridCol w="424108">
                  <a:extLst>
                    <a:ext uri="{9D8B030D-6E8A-4147-A177-3AD203B41FA5}">
                      <a16:colId xmlns:a16="http://schemas.microsoft.com/office/drawing/2014/main" val="20010"/>
                    </a:ext>
                  </a:extLst>
                </a:gridCol>
                <a:gridCol w="439254">
                  <a:extLst>
                    <a:ext uri="{9D8B030D-6E8A-4147-A177-3AD203B41FA5}">
                      <a16:colId xmlns:a16="http://schemas.microsoft.com/office/drawing/2014/main" val="20011"/>
                    </a:ext>
                  </a:extLst>
                </a:gridCol>
                <a:gridCol w="530134">
                  <a:extLst>
                    <a:ext uri="{9D8B030D-6E8A-4147-A177-3AD203B41FA5}">
                      <a16:colId xmlns:a16="http://schemas.microsoft.com/office/drawing/2014/main" val="20012"/>
                    </a:ext>
                  </a:extLst>
                </a:gridCol>
                <a:gridCol w="424108">
                  <a:extLst>
                    <a:ext uri="{9D8B030D-6E8A-4147-A177-3AD203B41FA5}">
                      <a16:colId xmlns:a16="http://schemas.microsoft.com/office/drawing/2014/main" val="20013"/>
                    </a:ext>
                  </a:extLst>
                </a:gridCol>
                <a:gridCol w="424107">
                  <a:extLst>
                    <a:ext uri="{9D8B030D-6E8A-4147-A177-3AD203B41FA5}">
                      <a16:colId xmlns:a16="http://schemas.microsoft.com/office/drawing/2014/main" val="20014"/>
                    </a:ext>
                  </a:extLst>
                </a:gridCol>
                <a:gridCol w="553838">
                  <a:extLst>
                    <a:ext uri="{9D8B030D-6E8A-4147-A177-3AD203B41FA5}">
                      <a16:colId xmlns:a16="http://schemas.microsoft.com/office/drawing/2014/main" val="20015"/>
                    </a:ext>
                  </a:extLst>
                </a:gridCol>
                <a:gridCol w="221942">
                  <a:extLst>
                    <a:ext uri="{9D8B030D-6E8A-4147-A177-3AD203B41FA5}">
                      <a16:colId xmlns:a16="http://schemas.microsoft.com/office/drawing/2014/main" val="20016"/>
                    </a:ext>
                  </a:extLst>
                </a:gridCol>
                <a:gridCol w="754037">
                  <a:extLst>
                    <a:ext uri="{9D8B030D-6E8A-4147-A177-3AD203B41FA5}">
                      <a16:colId xmlns:a16="http://schemas.microsoft.com/office/drawing/2014/main" val="20017"/>
                    </a:ext>
                  </a:extLst>
                </a:gridCol>
                <a:gridCol w="469547">
                  <a:extLst>
                    <a:ext uri="{9D8B030D-6E8A-4147-A177-3AD203B41FA5}">
                      <a16:colId xmlns:a16="http://schemas.microsoft.com/office/drawing/2014/main" val="20018"/>
                    </a:ext>
                  </a:extLst>
                </a:gridCol>
              </a:tblGrid>
              <a:tr h="764069">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學年度</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學期</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姓名</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性別</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出</a:t>
                      </a:r>
                    </a:p>
                    <a:p>
                      <a:pPr marL="0" marR="0" lvl="0" indent="0" algn="ctr"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生</a:t>
                      </a:r>
                      <a:r>
                        <a:rPr kumimoji="0" lang="zh-TW" altLang="en-US"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年月日</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國</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籍</a:t>
                      </a:r>
                      <a:r>
                        <a:rPr kumimoji="0" lang="en-US"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a:t>
                      </a: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地</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區</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defRPr sz="1800" kern="1200">
                          <a:solidFill>
                            <a:schemeClr val="tx1"/>
                          </a:solidFill>
                          <a:latin typeface="Verdana"/>
                        </a:defRPr>
                      </a:lvl1pPr>
                      <a:lvl2pPr marL="457200" algn="l" defTabSz="914400" rtl="0" eaLnBrk="1" latinLnBrk="0" hangingPunct="1">
                        <a:defRPr sz="1800" kern="1200">
                          <a:solidFill>
                            <a:schemeClr val="tx1"/>
                          </a:solidFill>
                          <a:latin typeface="Verdana"/>
                        </a:defRPr>
                      </a:lvl2pPr>
                      <a:lvl3pPr marL="914400" algn="l" defTabSz="914400" rtl="0" eaLnBrk="1" latinLnBrk="0" hangingPunct="1">
                        <a:defRPr sz="1800" kern="1200">
                          <a:solidFill>
                            <a:schemeClr val="tx1"/>
                          </a:solidFill>
                          <a:latin typeface="Verdana"/>
                        </a:defRPr>
                      </a:lvl3pPr>
                      <a:lvl4pPr marL="1371600" algn="l" defTabSz="914400" rtl="0" eaLnBrk="1" latinLnBrk="0" hangingPunct="1">
                        <a:defRPr sz="1800" kern="1200">
                          <a:solidFill>
                            <a:schemeClr val="tx1"/>
                          </a:solidFill>
                          <a:latin typeface="Verdana"/>
                        </a:defRPr>
                      </a:lvl4pPr>
                      <a:lvl5pPr marL="1828800" algn="l" defTabSz="914400" rtl="0" eaLnBrk="1" latinLnBrk="0" hangingPunct="1">
                        <a:defRPr sz="1800" kern="1200">
                          <a:solidFill>
                            <a:schemeClr val="tx1"/>
                          </a:solidFill>
                          <a:latin typeface="Verdana"/>
                        </a:defRPr>
                      </a:lvl5pPr>
                      <a:lvl6pPr marL="2286000" algn="l" defTabSz="914400" rtl="0" eaLnBrk="1" latinLnBrk="0" hangingPunct="1">
                        <a:defRPr sz="1800" kern="1200">
                          <a:solidFill>
                            <a:schemeClr val="tx1"/>
                          </a:solidFill>
                          <a:latin typeface="Verdana"/>
                        </a:defRPr>
                      </a:lvl6pPr>
                      <a:lvl7pPr marL="2743200" algn="l" defTabSz="914400" rtl="0" eaLnBrk="1" latinLnBrk="0" hangingPunct="1">
                        <a:defRPr sz="1800" kern="1200">
                          <a:solidFill>
                            <a:schemeClr val="tx1"/>
                          </a:solidFill>
                          <a:latin typeface="Verdana"/>
                        </a:defRPr>
                      </a:lvl7pPr>
                      <a:lvl8pPr marL="3200400" algn="l" defTabSz="914400" rtl="0" eaLnBrk="1" latinLnBrk="0" hangingPunct="1">
                        <a:defRPr sz="1800" kern="1200">
                          <a:solidFill>
                            <a:schemeClr val="tx1"/>
                          </a:solidFill>
                          <a:latin typeface="Verdana"/>
                        </a:defRPr>
                      </a:lvl8pPr>
                      <a:lvl9pPr marL="3657600" algn="l" defTabSz="914400" rtl="0" eaLnBrk="1" latinLnBrk="0" hangingPunct="1">
                        <a:defRPr sz="1800" kern="1200">
                          <a:solidFill>
                            <a:schemeClr val="tx1"/>
                          </a:solidFill>
                          <a:latin typeface="Verdana"/>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en-US"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身分識別號</a:t>
                      </a: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8000" marT="36000" marB="0" vert="eaVert"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編</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制</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內</a:t>
                      </a:r>
                      <a:r>
                        <a:rPr kumimoji="0" lang="en-US"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a:t>
                      </a: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編</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制</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外</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專</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兼</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任</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主</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聘</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單</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位</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合</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聘</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單</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位</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教</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師</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分</a:t>
                      </a:r>
                    </a:p>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類</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en-US"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 …</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聘書職級</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聘書字號</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教師證書資格審定別</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en-US"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rPr>
                        <a:t>…</a:t>
                      </a: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ctr" defTabSz="914400" rtl="0" eaLnBrk="1" fontAlgn="base" latinLnBrk="0" hangingPunct="1">
                        <a:lnSpc>
                          <a:spcPts val="1400"/>
                        </a:lnSpc>
                        <a:spcBef>
                          <a:spcPct val="0"/>
                        </a:spcBef>
                        <a:spcAft>
                          <a:spcPct val="0"/>
                        </a:spcAft>
                        <a:buClrTx/>
                        <a:buSzTx/>
                        <a:buFontTx/>
                        <a:buNone/>
                        <a:tabLst/>
                      </a:pPr>
                      <a:r>
                        <a:rPr kumimoji="0" lang="zh-TW"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專任教師是否兼任行政職務</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20000"/>
                        <a:lumOff val="80000"/>
                      </a:schemeClr>
                    </a:solidFill>
                  </a:tcPr>
                </a:tc>
                <a:tc>
                  <a:txBody>
                    <a:bodyPr/>
                    <a:lstStyle>
                      <a:lvl1pPr marL="0" algn="l" defTabSz="914400" rtl="0" eaLnBrk="1" latinLnBrk="0" hangingPunct="1">
                        <a:spcBef>
                          <a:spcPct val="20000"/>
                        </a:spcBef>
                        <a:defRPr sz="2800" kern="1200">
                          <a:solidFill>
                            <a:schemeClr val="tx1"/>
                          </a:solidFill>
                          <a:latin typeface="Arial" panose="020B0604020202020204" pitchFamily="34" charset="0"/>
                        </a:defRPr>
                      </a:lvl1pPr>
                      <a:lvl2pPr marL="742950" indent="-285750" algn="l" defTabSz="914400" rtl="0" eaLnBrk="1" latinLnBrk="0" hangingPunct="1">
                        <a:spcBef>
                          <a:spcPct val="20000"/>
                        </a:spcBef>
                        <a:defRPr sz="2400" kern="1200">
                          <a:solidFill>
                            <a:schemeClr val="tx1"/>
                          </a:solidFill>
                          <a:latin typeface="Arial" panose="020B0604020202020204" pitchFamily="34" charset="0"/>
                        </a:defRPr>
                      </a:lvl2pPr>
                      <a:lvl3pPr marL="1143000" indent="-228600" algn="l" defTabSz="914400" rtl="0" eaLnBrk="1" latinLnBrk="0" hangingPunct="1">
                        <a:spcBef>
                          <a:spcPct val="20000"/>
                        </a:spcBef>
                        <a:defRPr sz="2000" kern="1200">
                          <a:solidFill>
                            <a:schemeClr val="tx1"/>
                          </a:solidFill>
                          <a:latin typeface="Arial" panose="020B0604020202020204" pitchFamily="34" charset="0"/>
                        </a:defRPr>
                      </a:lvl3pPr>
                      <a:lvl4pPr marL="1600200" indent="-228600" algn="l" defTabSz="914400" rtl="0" eaLnBrk="1" latinLnBrk="0" hangingPunct="1">
                        <a:spcBef>
                          <a:spcPct val="20000"/>
                        </a:spcBef>
                        <a:defRPr sz="1800" kern="1200">
                          <a:solidFill>
                            <a:schemeClr val="tx1"/>
                          </a:solidFill>
                          <a:latin typeface="Arial" panose="020B0604020202020204" pitchFamily="34" charset="0"/>
                        </a:defRPr>
                      </a:lvl4pPr>
                      <a:lvl5pPr marL="2057400" indent="-228600" algn="l" defTabSz="914400" rtl="0" eaLnBrk="1" latinLnBrk="0" hangingPunct="1">
                        <a:spcBef>
                          <a:spcPct val="20000"/>
                        </a:spcBef>
                        <a:defRPr sz="1800" kern="1200">
                          <a:solidFill>
                            <a:schemeClr val="tx1"/>
                          </a:solidFill>
                          <a:latin typeface="Arial" panose="020B0604020202020204" pitchFamily="34" charset="0"/>
                        </a:defRPr>
                      </a:lvl5pPr>
                      <a:lvl6pPr marL="25146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6pPr>
                      <a:lvl7pPr marL="29718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7pPr>
                      <a:lvl8pPr marL="34290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8pPr>
                      <a:lvl9pPr marL="3886200" indent="-228600" algn="l" defTabSz="914400" rtl="0" eaLnBrk="0" fontAlgn="base" latinLnBrk="0" hangingPunct="0">
                        <a:spcBef>
                          <a:spcPct val="20000"/>
                        </a:spcBef>
                        <a:spcAft>
                          <a:spcPct val="0"/>
                        </a:spcAft>
                        <a:defRPr sz="1800" kern="1200">
                          <a:solidFill>
                            <a:schemeClr val="tx1"/>
                          </a:solidFill>
                          <a:latin typeface="Arial" panose="020B0604020202020204" pitchFamily="34" charset="0"/>
                        </a:defRPr>
                      </a:lvl9pPr>
                    </a:lstStyle>
                    <a:p>
                      <a:pPr marL="0" marR="0" lvl="0" indent="0" algn="l" defTabSz="914400" rtl="0" eaLnBrk="1" fontAlgn="base" latinLnBrk="0" hangingPunct="1">
                        <a:lnSpc>
                          <a:spcPts val="1400"/>
                        </a:lnSpc>
                        <a:spcBef>
                          <a:spcPct val="0"/>
                        </a:spcBef>
                        <a:spcAft>
                          <a:spcPct val="0"/>
                        </a:spcAft>
                        <a:buClrTx/>
                        <a:buSzTx/>
                        <a:buFontTx/>
                        <a:buNone/>
                        <a:tabLst/>
                      </a:pP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兼任教師是否具本</a:t>
                      </a:r>
                      <a:r>
                        <a:rPr kumimoji="0" lang="en-US"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a:t>
                      </a: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全</a:t>
                      </a:r>
                      <a:r>
                        <a:rPr kumimoji="0" lang="en-US"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a:t>
                      </a:r>
                      <a:r>
                        <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rPr>
                        <a:t>職工作者</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10000"/>
                  </a:ext>
                </a:extLst>
              </a:tr>
              <a:tr h="258396">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ctr"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8000" marT="36000" marB="0" vert="eaVert" anchor="b"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Times New Roman" panose="02020603050405020304" pitchFamily="18"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r>
                        <a:rPr kumimoji="0" lang="en-US"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a:t>
                      </a:r>
                      <a:r>
                        <a:rPr kumimoji="0" lang="zh-TW"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是</a:t>
                      </a:r>
                      <a:r>
                        <a:rPr kumimoji="0" lang="en-US"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___</a:t>
                      </a:r>
                      <a:endParaRPr kumimoji="0" lang="zh-TW"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ts val="1400"/>
                        </a:lnSpc>
                        <a:spcBef>
                          <a:spcPct val="0"/>
                        </a:spcBef>
                        <a:spcAft>
                          <a:spcPct val="0"/>
                        </a:spcAft>
                        <a:buClrTx/>
                        <a:buSzTx/>
                        <a:buFontTx/>
                        <a:buNone/>
                        <a:tabLst/>
                      </a:pPr>
                      <a:r>
                        <a:rPr kumimoji="0" lang="en-US"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a:t>
                      </a:r>
                      <a:r>
                        <a:rPr kumimoji="0" lang="zh-TW" altLang="zh-TW" sz="1200" b="1" i="0" u="none" strike="noStrike" kern="1200" cap="none" normalizeH="0" baseline="0" dirty="0" smtClean="0">
                          <a:ln>
                            <a:noFill/>
                          </a:ln>
                          <a:solidFill>
                            <a:schemeClr val="tx1"/>
                          </a:solidFill>
                          <a:effectLst/>
                          <a:latin typeface="微軟正黑體" panose="020B0604030504040204" pitchFamily="34" charset="-120"/>
                          <a:ea typeface="微軟正黑體" panose="020B0604030504040204" pitchFamily="34" charset="-120"/>
                          <a:cs typeface="Arial" panose="020B0604020202020204" pitchFamily="34" charset="0"/>
                        </a:rPr>
                        <a:t>否</a:t>
                      </a: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chemeClr val="accent5">
                        <a:lumMod val="20000"/>
                        <a:lumOff val="80000"/>
                      </a:schemeClr>
                    </a:solidFill>
                  </a:tcPr>
                </a:tc>
                <a:tc>
                  <a:txBody>
                    <a:bodyPr/>
                    <a:lstStyle/>
                    <a:p>
                      <a:pPr marL="0" marR="0" lvl="0" indent="0" algn="l" defTabSz="914400" rtl="0" eaLnBrk="1" fontAlgn="base" latinLnBrk="0" hangingPunct="1">
                        <a:lnSpc>
                          <a:spcPts val="1400"/>
                        </a:lnSpc>
                        <a:spcBef>
                          <a:spcPct val="0"/>
                        </a:spcBef>
                        <a:spcAft>
                          <a:spcPct val="0"/>
                        </a:spcAft>
                        <a:buClrTx/>
                        <a:buSzTx/>
                        <a:buFontTx/>
                        <a:buNone/>
                        <a:tabLst/>
                      </a:pPr>
                      <a:endParaRPr kumimoji="0" lang="zh-TW" altLang="zh-TW" sz="1000" b="1" i="0" u="none" strike="noStrike" kern="1200" cap="none" normalizeH="0" baseline="0" dirty="0" smtClean="0">
                        <a:ln>
                          <a:noFill/>
                        </a:ln>
                        <a:solidFill>
                          <a:schemeClr val="bg1">
                            <a:lumMod val="65000"/>
                          </a:schemeClr>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17781" marR="17781" marT="0" marB="0" horzOverflow="overflow">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solidFill>
                      <a:srgbClr val="FFFFFF"/>
                    </a:solidFill>
                  </a:tcPr>
                </a:tc>
                <a:extLst>
                  <a:ext uri="{0D108BD9-81ED-4DB2-BD59-A6C34878D82A}">
                    <a16:rowId xmlns:a16="http://schemas.microsoft.com/office/drawing/2014/main" val="3260284374"/>
                  </a:ext>
                </a:extLst>
              </a:tr>
            </a:tbl>
          </a:graphicData>
        </a:graphic>
      </p:graphicFrame>
    </p:spTree>
    <p:extLst>
      <p:ext uri="{BB962C8B-B14F-4D97-AF65-F5344CB8AC3E}">
        <p14:creationId xmlns:p14="http://schemas.microsoft.com/office/powerpoint/2010/main" val="2285862299"/>
      </p:ext>
    </p:extLst>
  </p:cSld>
  <p:clrMapOvr>
    <a:masterClrMapping/>
  </p:clrMapOvr>
  <p:transition>
    <p:random/>
  </p:transition>
  <p:timing>
    <p:tnLst>
      <p:par>
        <p:cTn id="1" dur="indefinite" restart="never" nodeType="tmRoot"/>
      </p:par>
    </p:tn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467544" y="3511568"/>
            <a:ext cx="8064896" cy="2862322"/>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本欄位學校免填</a:t>
            </a:r>
            <a:r>
              <a:rPr lang="zh-TW" altLang="zh-TW" sz="2000" dirty="0">
                <a:latin typeface="Arial" panose="020B0604020202020204" pitchFamily="34" charset="0"/>
                <a:ea typeface="微軟正黑體" panose="020B0604030504040204" pitchFamily="34" charset="-120"/>
                <a:cs typeface="Arial" panose="020B0604020202020204" pitchFamily="34" charset="0"/>
              </a:rPr>
              <a:t>。</a:t>
            </a:r>
            <a:endPar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dirty="0">
                <a:latin typeface="Arial" panose="020B0604020202020204" pitchFamily="34" charset="0"/>
                <a:ea typeface="微軟正黑體" panose="020B0604030504040204" pitchFamily="34" charset="-120"/>
                <a:cs typeface="Arial" panose="020B0604020202020204" pitchFamily="34" charset="0"/>
              </a:rPr>
              <a:t>學校依「</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教育部授權專科以上學校自行審查教師資格作業要點</a:t>
            </a:r>
            <a:r>
              <a:rPr lang="zh-TW" altLang="zh-TW" sz="2000" dirty="0">
                <a:latin typeface="Arial" panose="020B0604020202020204" pitchFamily="34" charset="0"/>
                <a:ea typeface="微軟正黑體" panose="020B0604030504040204" pitchFamily="34" charset="-120"/>
                <a:cs typeface="Arial" panose="020B0604020202020204" pitchFamily="34" charset="0"/>
              </a:rPr>
              <a:t>」第</a:t>
            </a:r>
            <a:r>
              <a:rPr lang="en-US" altLang="zh-TW" sz="2000" dirty="0">
                <a:latin typeface="Arial" panose="020B0604020202020204" pitchFamily="34" charset="0"/>
                <a:ea typeface="微軟正黑體" panose="020B0604030504040204" pitchFamily="34" charset="-120"/>
                <a:cs typeface="Arial" panose="020B0604020202020204" pitchFamily="34" charset="0"/>
              </a:rPr>
              <a:t>3</a:t>
            </a:r>
            <a:r>
              <a:rPr lang="zh-TW" altLang="zh-TW" sz="2000" dirty="0">
                <a:latin typeface="Arial" panose="020B0604020202020204" pitchFamily="34" charset="0"/>
                <a:ea typeface="微軟正黑體" panose="020B0604030504040204" pitchFamily="34" charset="-120"/>
                <a:cs typeface="Arial" panose="020B0604020202020204" pitchFamily="34" charset="0"/>
              </a:rPr>
              <a:t>點規定，經教育部「</a:t>
            </a:r>
            <a:r>
              <a:rPr lang="zh-TW" altLang="zh-TW" sz="2000" u="heavy" dirty="0">
                <a:latin typeface="Arial" panose="020B0604020202020204" pitchFamily="34" charset="0"/>
                <a:ea typeface="微軟正黑體" panose="020B0604030504040204" pitchFamily="34" charset="-120"/>
                <a:cs typeface="Arial" panose="020B0604020202020204" pitchFamily="34" charset="0"/>
              </a:rPr>
              <a:t>全部授權」</a:t>
            </a:r>
            <a:r>
              <a:rPr lang="zh-TW" altLang="zh-TW" sz="2000" dirty="0">
                <a:latin typeface="Arial" panose="020B0604020202020204" pitchFamily="34" charset="0"/>
                <a:ea typeface="微軟正黑體" panose="020B0604030504040204" pitchFamily="34" charset="-120"/>
                <a:cs typeface="Arial" panose="020B0604020202020204" pitchFamily="34" charset="0"/>
              </a:rPr>
              <a:t>自行審查「各等級教師資格」者</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含授權自審觀察期</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則為【是】；若僅經教育部授權「部分教師等級」自審者或未經教育部授權者，則為【否】。</a:t>
            </a:r>
            <a:endPar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60507" y="193404"/>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709869401"/>
              </p:ext>
            </p:extLst>
          </p:nvPr>
        </p:nvGraphicFramePr>
        <p:xfrm>
          <a:off x="302840" y="1074651"/>
          <a:ext cx="8683218" cy="2257054"/>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1047403">
                  <a:extLst>
                    <a:ext uri="{9D8B030D-6E8A-4147-A177-3AD203B41FA5}">
                      <a16:colId xmlns:a16="http://schemas.microsoft.com/office/drawing/2014/main" val="2230129653"/>
                    </a:ext>
                  </a:extLst>
                </a:gridCol>
                <a:gridCol w="1446415">
                  <a:extLst>
                    <a:ext uri="{9D8B030D-6E8A-4147-A177-3AD203B41FA5}">
                      <a16:colId xmlns:a16="http://schemas.microsoft.com/office/drawing/2014/main" val="184783459"/>
                    </a:ext>
                  </a:extLst>
                </a:gridCol>
                <a:gridCol w="698269">
                  <a:extLst>
                    <a:ext uri="{9D8B030D-6E8A-4147-A177-3AD203B41FA5}">
                      <a16:colId xmlns:a16="http://schemas.microsoft.com/office/drawing/2014/main" val="3428502143"/>
                    </a:ext>
                  </a:extLst>
                </a:gridCol>
                <a:gridCol w="939338">
                  <a:extLst>
                    <a:ext uri="{9D8B030D-6E8A-4147-A177-3AD203B41FA5}">
                      <a16:colId xmlns:a16="http://schemas.microsoft.com/office/drawing/2014/main" val="1162380877"/>
                    </a:ext>
                  </a:extLst>
                </a:gridCol>
                <a:gridCol w="1122218">
                  <a:extLst>
                    <a:ext uri="{9D8B030D-6E8A-4147-A177-3AD203B41FA5}">
                      <a16:colId xmlns:a16="http://schemas.microsoft.com/office/drawing/2014/main" val="1892665651"/>
                    </a:ext>
                  </a:extLst>
                </a:gridCol>
                <a:gridCol w="1221971">
                  <a:extLst>
                    <a:ext uri="{9D8B030D-6E8A-4147-A177-3AD203B41FA5}">
                      <a16:colId xmlns:a16="http://schemas.microsoft.com/office/drawing/2014/main" val="866456392"/>
                    </a:ext>
                  </a:extLst>
                </a:gridCol>
                <a:gridCol w="997528">
                  <a:extLst>
                    <a:ext uri="{9D8B030D-6E8A-4147-A177-3AD203B41FA5}">
                      <a16:colId xmlns:a16="http://schemas.microsoft.com/office/drawing/2014/main" val="4098712564"/>
                    </a:ext>
                  </a:extLst>
                </a:gridCol>
                <a:gridCol w="955963">
                  <a:extLst>
                    <a:ext uri="{9D8B030D-6E8A-4147-A177-3AD203B41FA5}">
                      <a16:colId xmlns:a16="http://schemas.microsoft.com/office/drawing/2014/main" val="3794188588"/>
                    </a:ext>
                  </a:extLst>
                </a:gridCol>
              </a:tblGrid>
              <a:tr h="103947">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l">
                        <a:lnSpc>
                          <a:spcPts val="2000"/>
                        </a:lnSpc>
                        <a:spcAft>
                          <a:spcPts val="0"/>
                        </a:spcAft>
                      </a:pPr>
                      <a:r>
                        <a:rPr lang="zh-TW" sz="1600" b="1" kern="0" dirty="0">
                          <a:solidFill>
                            <a:schemeClr val="tx1"/>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專任教師申請升等之人數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專任教師通過升等比率〔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00254"/>
                  </a:ext>
                </a:extLst>
              </a:tr>
              <a:tr h="83465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(B)</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升等副教授人數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(C)</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升等助理教授人數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445211028"/>
                  </a:ext>
                </a:extLst>
              </a:tr>
              <a:tr h="705010">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187325" indent="-187325"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□學位論文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文憑送審</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□藝術作品</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□應用科技</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□體育成就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□教學實務</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6310533"/>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094369968"/>
      </p:ext>
    </p:extLst>
  </p:cSld>
  <p:clrMapOvr>
    <a:masterClrMapping/>
  </p:clrMapOvr>
  <p:transition>
    <p:random/>
  </p:transition>
  <p:timing>
    <p:tnLst>
      <p:par>
        <p:cTn id="1" dur="indefinite" restart="never" nodeType="tmRoot"/>
      </p:par>
    </p:tn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57943" y="3215890"/>
            <a:ext cx="8877994"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nSpc>
                <a:spcPct val="150000"/>
              </a:lnSpc>
              <a:spcAft>
                <a:spcPts val="0"/>
              </a:spcAft>
              <a:buClr>
                <a:srgbClr val="000000"/>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專任教師</a:t>
            </a:r>
            <a:r>
              <a:rPr lang="zh-TW" altLang="zh-TW" sz="1800" b="1" dirty="0">
                <a:latin typeface="Arial" panose="020B0604020202020204" pitchFamily="34" charset="0"/>
                <a:ea typeface="微軟正黑體" panose="020B0604030504040204" pitchFamily="34" charset="-120"/>
                <a:cs typeface="Arial" panose="020B0604020202020204" pitchFamily="34" charset="0"/>
              </a:rPr>
              <a:t>升等方式</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：係指學校專任教師依「</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專科以上學校教師資格審定辦法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審定辦法</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條文送審之類別，包括【學位論文</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文憑送審</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；專門著作；藝術作品</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作品及成就</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；應用科技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技術報告</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；體育成就</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作品及成就</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；教學實務</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技術報告</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】等：</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學位論文</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文憑送審</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係指符合「</a:t>
            </a:r>
            <a:r>
              <a:rPr lang="en-US" altLang="zh-TW" sz="1800" dirty="0">
                <a:latin typeface="Arial" panose="020B0604020202020204" pitchFamily="34" charset="0"/>
                <a:ea typeface="微軟正黑體" panose="020B0604030504040204" pitchFamily="34" charset="-120"/>
                <a:cs typeface="Arial" panose="020B0604020202020204" pitchFamily="34" charset="0"/>
              </a:rPr>
              <a:t>專科以上學校教師資格審定辦法</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第</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條</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規定送審</a:t>
            </a:r>
            <a:r>
              <a:rPr lang="zh-TW"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專門著作：係</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指符合「</a:t>
            </a:r>
            <a:r>
              <a:rPr lang="en-US" altLang="zh-TW" sz="1800" dirty="0">
                <a:latin typeface="Arial" panose="020B0604020202020204" pitchFamily="34" charset="0"/>
                <a:ea typeface="微軟正黑體" panose="020B0604030504040204" pitchFamily="34" charset="-120"/>
                <a:cs typeface="Arial" panose="020B0604020202020204" pitchFamily="34" charset="0"/>
              </a:rPr>
              <a:t>專科以上學校教師資格審定辦法</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第</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14</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條</a:t>
            </a:r>
            <a:r>
              <a:rPr lang="zh-TW"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規定送審</a:t>
            </a:r>
            <a:r>
              <a:rPr lang="zh-TW"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3330" y="28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116641763"/>
              </p:ext>
            </p:extLst>
          </p:nvPr>
        </p:nvGraphicFramePr>
        <p:xfrm>
          <a:off x="302840" y="1074652"/>
          <a:ext cx="8683218" cy="2048122"/>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598516">
                  <a:extLst>
                    <a:ext uri="{9D8B030D-6E8A-4147-A177-3AD203B41FA5}">
                      <a16:colId xmlns:a16="http://schemas.microsoft.com/office/drawing/2014/main" val="2230129653"/>
                    </a:ext>
                  </a:extLst>
                </a:gridCol>
                <a:gridCol w="1895302">
                  <a:extLst>
                    <a:ext uri="{9D8B030D-6E8A-4147-A177-3AD203B41FA5}">
                      <a16:colId xmlns:a16="http://schemas.microsoft.com/office/drawing/2014/main" val="184783459"/>
                    </a:ext>
                  </a:extLst>
                </a:gridCol>
                <a:gridCol w="698269">
                  <a:extLst>
                    <a:ext uri="{9D8B030D-6E8A-4147-A177-3AD203B41FA5}">
                      <a16:colId xmlns:a16="http://schemas.microsoft.com/office/drawing/2014/main" val="3428502143"/>
                    </a:ext>
                  </a:extLst>
                </a:gridCol>
                <a:gridCol w="939338">
                  <a:extLst>
                    <a:ext uri="{9D8B030D-6E8A-4147-A177-3AD203B41FA5}">
                      <a16:colId xmlns:a16="http://schemas.microsoft.com/office/drawing/2014/main" val="1162380877"/>
                    </a:ext>
                  </a:extLst>
                </a:gridCol>
                <a:gridCol w="1122218">
                  <a:extLst>
                    <a:ext uri="{9D8B030D-6E8A-4147-A177-3AD203B41FA5}">
                      <a16:colId xmlns:a16="http://schemas.microsoft.com/office/drawing/2014/main" val="1892665651"/>
                    </a:ext>
                  </a:extLst>
                </a:gridCol>
                <a:gridCol w="1221971">
                  <a:extLst>
                    <a:ext uri="{9D8B030D-6E8A-4147-A177-3AD203B41FA5}">
                      <a16:colId xmlns:a16="http://schemas.microsoft.com/office/drawing/2014/main" val="866456392"/>
                    </a:ext>
                  </a:extLst>
                </a:gridCol>
                <a:gridCol w="997528">
                  <a:extLst>
                    <a:ext uri="{9D8B030D-6E8A-4147-A177-3AD203B41FA5}">
                      <a16:colId xmlns:a16="http://schemas.microsoft.com/office/drawing/2014/main" val="4098712564"/>
                    </a:ext>
                  </a:extLst>
                </a:gridCol>
                <a:gridCol w="955963">
                  <a:extLst>
                    <a:ext uri="{9D8B030D-6E8A-4147-A177-3AD203B41FA5}">
                      <a16:colId xmlns:a16="http://schemas.microsoft.com/office/drawing/2014/main" val="3794188588"/>
                    </a:ext>
                  </a:extLst>
                </a:gridCol>
              </a:tblGrid>
              <a:tr h="131722">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1600" b="1" kern="0" dirty="0">
                          <a:solidFill>
                            <a:srgbClr val="FF0000"/>
                          </a:solidFill>
                          <a:effectLst/>
                          <a:latin typeface="微軟正黑體" panose="020B0604030504040204" pitchFamily="34" charset="-120"/>
                          <a:ea typeface="微軟正黑體" panose="020B0604030504040204" pitchFamily="34" charset="-120"/>
                          <a:cs typeface="+mn-cs"/>
                        </a:rPr>
                        <a:t>專任教師</a:t>
                      </a:r>
                      <a:r>
                        <a:rPr lang="zh-TW" sz="1600" b="1" kern="0" dirty="0">
                          <a:solidFill>
                            <a:schemeClr val="tx1"/>
                          </a:solidFill>
                          <a:effectLst/>
                          <a:latin typeface="微軟正黑體" panose="020B0604030504040204" pitchFamily="34" charset="-120"/>
                          <a:ea typeface="微軟正黑體" panose="020B0604030504040204" pitchFamily="34" charset="-120"/>
                          <a:cs typeface="+mn-cs"/>
                        </a:rPr>
                        <a:t>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專任教師申請升等之人數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專任教師通過升等比率〔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00254"/>
                  </a:ext>
                </a:extLst>
              </a:tr>
              <a:tr h="62572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(B)</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升等副教授人數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(C)</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升等助理教授人數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445211028"/>
                  </a:ext>
                </a:extLst>
              </a:tr>
              <a:tr h="1218676">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87325" indent="-187325"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學位論文</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文憑送審</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□藝術作品</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作品及成就</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FF0000"/>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應用科技</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技術報告</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□體育成就</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作品及成就</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FF0000"/>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□教學實務</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技術報告</a:t>
                      </a:r>
                      <a:r>
                        <a:rPr lang="en-US" sz="1200" b="1" kern="0" dirty="0">
                          <a:solidFill>
                            <a:srgbClr val="FF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FF0000"/>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6310533"/>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60186096"/>
      </p:ext>
    </p:extLst>
  </p:cSld>
  <p:clrMapOvr>
    <a:masterClrMapping/>
  </p:clrMapOvr>
  <p:transition>
    <p:random/>
  </p:transition>
  <p:timing>
    <p:tnLst>
      <p:par>
        <p:cT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02840" y="3143843"/>
            <a:ext cx="8683218" cy="3624069"/>
          </a:xfrm>
          <a:prstGeom prst="rect">
            <a:avLst/>
          </a:prstGeom>
        </p:spPr>
        <p:txBody>
          <a:bodyPr wrap="square">
            <a:spAutoFit/>
          </a:bodyPr>
          <a:lstStyle/>
          <a:p>
            <a:pPr marL="285750" indent="-285750">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kern="0" dirty="0">
                <a:solidFill>
                  <a:srgbClr val="FF0000"/>
                </a:solidFill>
                <a:latin typeface="微軟正黑體" panose="020B0604030504040204" pitchFamily="34" charset="-120"/>
                <a:ea typeface="微軟正黑體" panose="020B0604030504040204" pitchFamily="34" charset="-120"/>
              </a:rPr>
              <a:t>專任教師</a:t>
            </a:r>
            <a:r>
              <a:rPr lang="zh-TW" altLang="zh-TW" sz="17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升</a:t>
            </a:r>
            <a:r>
              <a:rPr lang="zh-TW" altLang="zh-TW" sz="1700" b="1" dirty="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等</a:t>
            </a:r>
            <a:r>
              <a:rPr lang="zh-TW" altLang="zh-TW" sz="17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方式：</a:t>
            </a:r>
            <a:endParaRPr lang="en-US" altLang="zh-TW" sz="17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藝術作品</a:t>
            </a:r>
            <a:r>
              <a:rPr lang="en-US" altLang="zh-TW" sz="1700" b="1" kern="0" dirty="0">
                <a:latin typeface="微軟正黑體" panose="020B0604030504040204" pitchFamily="34" charset="-120"/>
                <a:ea typeface="微軟正黑體" panose="020B0604030504040204" pitchFamily="34" charset="-120"/>
              </a:rPr>
              <a:t>(</a:t>
            </a:r>
            <a:r>
              <a:rPr lang="zh-TW" altLang="zh-TW" sz="1700" b="1" kern="0" dirty="0">
                <a:latin typeface="微軟正黑體" panose="020B0604030504040204" pitchFamily="34" charset="-120"/>
                <a:ea typeface="微軟正黑體" panose="020B0604030504040204" pitchFamily="34" charset="-120"/>
              </a:rPr>
              <a:t>作品及成就</a:t>
            </a:r>
            <a:r>
              <a:rPr lang="en-US" altLang="zh-TW" sz="1700" b="1" kern="0" dirty="0" smtClean="0">
                <a:latin typeface="微軟正黑體" panose="020B0604030504040204" pitchFamily="34" charset="-120"/>
                <a:ea typeface="微軟正黑體" panose="020B0604030504040204" pitchFamily="34" charset="-120"/>
              </a:rPr>
              <a:t>)</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：係指符合「</a:t>
            </a:r>
            <a:r>
              <a:rPr lang="en-US" altLang="zh-TW" sz="1700" dirty="0" smtClean="0">
                <a:latin typeface="微軟正黑體" panose="020B0604030504040204" pitchFamily="34" charset="-120"/>
                <a:ea typeface="微軟正黑體" panose="020B0604030504040204" pitchFamily="34" charset="-120"/>
                <a:cs typeface="Arial" panose="020B0604020202020204" pitchFamily="34" charset="0"/>
              </a:rPr>
              <a:t>專科以上學校教師資格審定辦法</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第</a:t>
            </a:r>
            <a:r>
              <a:rPr lang="en-US"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17</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條</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規定送審。</a:t>
            </a:r>
            <a:endPar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應用科技</a:t>
            </a:r>
            <a:r>
              <a:rPr lang="en-US" altLang="zh-TW" sz="1700" b="1"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技術報告</a:t>
            </a:r>
            <a:r>
              <a:rPr lang="en-US" altLang="zh-TW" sz="1700" b="1"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：係指符合「</a:t>
            </a:r>
            <a:r>
              <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專科以上學校教師資格審定辦法</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第</a:t>
            </a:r>
            <a:r>
              <a:rPr lang="en-US"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15</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條</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規定送審。</a:t>
            </a:r>
            <a:endPar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體育成就</a:t>
            </a:r>
            <a:r>
              <a:rPr lang="en-US" altLang="zh-TW" sz="1700" b="1" kern="0" dirty="0">
                <a:latin typeface="微軟正黑體" panose="020B0604030504040204" pitchFamily="34" charset="-120"/>
                <a:ea typeface="微軟正黑體" panose="020B0604030504040204" pitchFamily="34" charset="-120"/>
              </a:rPr>
              <a:t>(</a:t>
            </a:r>
            <a:r>
              <a:rPr lang="zh-TW" altLang="zh-TW" sz="1700" b="1" kern="0" dirty="0">
                <a:latin typeface="微軟正黑體" panose="020B0604030504040204" pitchFamily="34" charset="-120"/>
                <a:ea typeface="微軟正黑體" panose="020B0604030504040204" pitchFamily="34" charset="-120"/>
              </a:rPr>
              <a:t>作品及成就</a:t>
            </a:r>
            <a:r>
              <a:rPr lang="en-US" altLang="zh-TW" sz="1700" b="1" kern="0" dirty="0">
                <a:latin typeface="微軟正黑體" panose="020B0604030504040204" pitchFamily="34" charset="-120"/>
                <a:ea typeface="微軟正黑體" panose="020B0604030504040204" pitchFamily="34" charset="-120"/>
              </a:rPr>
              <a:t>) </a:t>
            </a:r>
            <a:r>
              <a:rPr lang="zh-TW" altLang="zh-TW" sz="1700"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a:latin typeface="微軟正黑體" panose="020B0604030504040204" pitchFamily="34" charset="-120"/>
                <a:ea typeface="微軟正黑體" panose="020B0604030504040204" pitchFamily="34" charset="-120"/>
                <a:cs typeface="Arial" panose="020B0604020202020204" pitchFamily="34" charset="0"/>
              </a:rPr>
              <a:t>係</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指符合「</a:t>
            </a:r>
            <a:r>
              <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專科以上學校教師資格審定辦法</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第</a:t>
            </a:r>
            <a:r>
              <a:rPr lang="en-US"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18</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條</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規定送審。</a:t>
            </a:r>
            <a:endPar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endParaRPr>
          </a:p>
          <a:p>
            <a:pPr marL="800100" lvl="1" indent="-342900">
              <a:lnSpc>
                <a:spcPct val="150000"/>
              </a:lnSpc>
              <a:spcAft>
                <a:spcPts val="0"/>
              </a:spcAft>
              <a:buClr>
                <a:srgbClr val="000000"/>
              </a:buClr>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教學實務</a:t>
            </a:r>
            <a:r>
              <a:rPr lang="en-US" altLang="zh-TW" sz="1700" b="1"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b="1" dirty="0" smtClean="0">
                <a:latin typeface="微軟正黑體" panose="020B0604030504040204" pitchFamily="34" charset="-120"/>
                <a:ea typeface="微軟正黑體" panose="020B0604030504040204" pitchFamily="34" charset="-120"/>
                <a:cs typeface="Arial" panose="020B0604020202020204" pitchFamily="34" charset="0"/>
              </a:rPr>
              <a:t>技術報告</a:t>
            </a:r>
            <a:r>
              <a:rPr lang="en-US" altLang="zh-TW" sz="1700" b="1"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700" dirty="0" smtClean="0">
                <a:latin typeface="微軟正黑體" panose="020B0604030504040204" pitchFamily="34" charset="-120"/>
                <a:ea typeface="微軟正黑體" panose="020B0604030504040204" pitchFamily="34" charset="-120"/>
                <a:cs typeface="Arial" panose="020B0604020202020204" pitchFamily="34" charset="0"/>
              </a:rPr>
              <a:t>：係</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指符合「</a:t>
            </a:r>
            <a:r>
              <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專科以上學校教師資格審定辦法</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」辦法</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第</a:t>
            </a:r>
            <a:r>
              <a:rPr lang="en-US"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16</a:t>
            </a:r>
            <a:r>
              <a:rPr lang="zh-TW" altLang="zh-TW" sz="1700" dirty="0" smtClean="0">
                <a:solidFill>
                  <a:srgbClr val="FF0000"/>
                </a:solidFill>
                <a:latin typeface="微軟正黑體" panose="020B0604030504040204" pitchFamily="34" charset="-120"/>
                <a:ea typeface="微軟正黑體" panose="020B0604030504040204" pitchFamily="34" charset="-120"/>
                <a:cs typeface="Arial" panose="020B0604020202020204" pitchFamily="34" charset="0"/>
              </a:rPr>
              <a:t>條</a:t>
            </a:r>
            <a:r>
              <a:rPr lang="zh-TW"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送審。</a:t>
            </a:r>
            <a:endParaRPr lang="en-US" altLang="zh-TW" sz="1700"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3330" y="262268"/>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10" name="表格 9"/>
          <p:cNvGraphicFramePr>
            <a:graphicFrameLocks noGrp="1"/>
          </p:cNvGraphicFramePr>
          <p:nvPr>
            <p:extLst>
              <p:ext uri="{D42A27DB-BD31-4B8C-83A1-F6EECF244321}">
                <p14:modId xmlns:p14="http://schemas.microsoft.com/office/powerpoint/2010/main" val="899184679"/>
              </p:ext>
            </p:extLst>
          </p:nvPr>
        </p:nvGraphicFramePr>
        <p:xfrm>
          <a:off x="302840" y="1074652"/>
          <a:ext cx="8683218" cy="2048122"/>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598516">
                  <a:extLst>
                    <a:ext uri="{9D8B030D-6E8A-4147-A177-3AD203B41FA5}">
                      <a16:colId xmlns:a16="http://schemas.microsoft.com/office/drawing/2014/main" val="2230129653"/>
                    </a:ext>
                  </a:extLst>
                </a:gridCol>
                <a:gridCol w="1895302">
                  <a:extLst>
                    <a:ext uri="{9D8B030D-6E8A-4147-A177-3AD203B41FA5}">
                      <a16:colId xmlns:a16="http://schemas.microsoft.com/office/drawing/2014/main" val="184783459"/>
                    </a:ext>
                  </a:extLst>
                </a:gridCol>
                <a:gridCol w="698269">
                  <a:extLst>
                    <a:ext uri="{9D8B030D-6E8A-4147-A177-3AD203B41FA5}">
                      <a16:colId xmlns:a16="http://schemas.microsoft.com/office/drawing/2014/main" val="3428502143"/>
                    </a:ext>
                  </a:extLst>
                </a:gridCol>
                <a:gridCol w="939338">
                  <a:extLst>
                    <a:ext uri="{9D8B030D-6E8A-4147-A177-3AD203B41FA5}">
                      <a16:colId xmlns:a16="http://schemas.microsoft.com/office/drawing/2014/main" val="1162380877"/>
                    </a:ext>
                  </a:extLst>
                </a:gridCol>
                <a:gridCol w="1122218">
                  <a:extLst>
                    <a:ext uri="{9D8B030D-6E8A-4147-A177-3AD203B41FA5}">
                      <a16:colId xmlns:a16="http://schemas.microsoft.com/office/drawing/2014/main" val="1892665651"/>
                    </a:ext>
                  </a:extLst>
                </a:gridCol>
                <a:gridCol w="1221971">
                  <a:extLst>
                    <a:ext uri="{9D8B030D-6E8A-4147-A177-3AD203B41FA5}">
                      <a16:colId xmlns:a16="http://schemas.microsoft.com/office/drawing/2014/main" val="866456392"/>
                    </a:ext>
                  </a:extLst>
                </a:gridCol>
                <a:gridCol w="997528">
                  <a:extLst>
                    <a:ext uri="{9D8B030D-6E8A-4147-A177-3AD203B41FA5}">
                      <a16:colId xmlns:a16="http://schemas.microsoft.com/office/drawing/2014/main" val="4098712564"/>
                    </a:ext>
                  </a:extLst>
                </a:gridCol>
                <a:gridCol w="955963">
                  <a:extLst>
                    <a:ext uri="{9D8B030D-6E8A-4147-A177-3AD203B41FA5}">
                      <a16:colId xmlns:a16="http://schemas.microsoft.com/office/drawing/2014/main" val="3794188588"/>
                    </a:ext>
                  </a:extLst>
                </a:gridCol>
              </a:tblGrid>
              <a:tr h="131722">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1600" b="1" kern="0" dirty="0">
                          <a:solidFill>
                            <a:srgbClr val="FF0000"/>
                          </a:solidFill>
                          <a:effectLst/>
                          <a:latin typeface="微軟正黑體" panose="020B0604030504040204" pitchFamily="34" charset="-120"/>
                          <a:ea typeface="微軟正黑體" panose="020B0604030504040204" pitchFamily="34" charset="-120"/>
                          <a:cs typeface="+mn-cs"/>
                        </a:rPr>
                        <a:t>專任教師</a:t>
                      </a:r>
                      <a:r>
                        <a:rPr lang="zh-TW" sz="1600" b="1" kern="0" dirty="0">
                          <a:solidFill>
                            <a:schemeClr val="tx1"/>
                          </a:solidFill>
                          <a:effectLst/>
                          <a:latin typeface="微軟正黑體" panose="020B0604030504040204" pitchFamily="34" charset="-120"/>
                          <a:ea typeface="微軟正黑體" panose="020B0604030504040204" pitchFamily="34" charset="-120"/>
                          <a:cs typeface="+mn-cs"/>
                        </a:rPr>
                        <a:t>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專任教師申請升等之人數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專任教師通過升等比率〔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00254"/>
                  </a:ext>
                </a:extLst>
              </a:tr>
              <a:tr h="62572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(B)</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升等副教授人數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(C)</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升等助理教授人數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445211028"/>
                  </a:ext>
                </a:extLst>
              </a:tr>
              <a:tr h="1218676">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87325" indent="-187325"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學位論文</a:t>
                      </a: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文憑送審</a:t>
                      </a: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endPar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□藝術作品</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作品及成就</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endPar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應用科技</a:t>
                      </a: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技術報告</a:t>
                      </a: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a:t>
                      </a:r>
                      <a:endPar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□體育成就</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作品及成就</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endPar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□教學實務</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r>
                        <a:rPr lang="zh-TW"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技術報告</a:t>
                      </a: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t>
                      </a:r>
                      <a:endParaRPr lang="zh-TW" altLang="zh-TW" sz="1200" b="1" kern="0" dirty="0">
                        <a:solidFill>
                          <a:srgbClr val="FF0000"/>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6310533"/>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55368195"/>
      </p:ext>
    </p:extLst>
  </p:cSld>
  <p:clrMapOvr>
    <a:masterClrMapping/>
  </p:clrMapOvr>
  <p:transition>
    <p:random/>
  </p:transition>
  <p:timing>
    <p:tnLst>
      <p:par>
        <p:cTn id="1" dur="indefinite" restart="never" nodeType="tmRoot"/>
      </p:par>
    </p:tn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ea typeface="Gulim" panose="020B0600000101010101" pitchFamily="34" charset="-127"/>
              </a:rPr>
              <a:t>https://hedb.moe.edu.tw/</a:t>
            </a:r>
            <a:endParaRPr lang="en-US" altLang="ko-KR" sz="1600" b="1" dirty="0">
              <a:solidFill>
                <a:srgbClr val="0000FF"/>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
        <p:nvSpPr>
          <p:cNvPr id="15" name="Rectangle 4"/>
          <p:cNvSpPr txBox="1">
            <a:spLocks noChangeArrowheads="1"/>
          </p:cNvSpPr>
          <p:nvPr/>
        </p:nvSpPr>
        <p:spPr bwMode="gray">
          <a:xfrm>
            <a:off x="457200" y="1124744"/>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2</a:t>
            </a:r>
            <a:r>
              <a:rPr lang="en-US" altLang="zh-TW"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a:t>
            </a:r>
            <a:r>
              <a:rPr lang="zh-TW" altLang="en-US"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本期作業時程</a:t>
            </a:r>
            <a:endParaRPr lang="zh-TW" altLang="en-US"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888078347"/>
      </p:ext>
    </p:extLst>
  </p:cSld>
  <p:clrMapOvr>
    <a:masterClrMapping/>
  </p:clrMapOvr>
  <p:transition>
    <p:random/>
  </p:transition>
  <p:timing>
    <p:tnLst>
      <p:par>
        <p:cT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02840" y="3346150"/>
            <a:ext cx="8683218" cy="3416320"/>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800" b="1" dirty="0">
                <a:latin typeface="Arial" panose="020B0604020202020204" pitchFamily="34" charset="0"/>
                <a:ea typeface="微軟正黑體" panose="020B0604030504040204" pitchFamily="34" charset="-120"/>
                <a:cs typeface="Arial" panose="020B0604020202020204" pitchFamily="34" charset="0"/>
              </a:rPr>
              <a:t>教師升等人數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依據「教師法」、「教育人員任用條例」、「大學聘任專業技術人員擔任教學辦法」、「國立大學校務基金進用教學人員研究人員及工作人員實施原則」、「學校教職員退休條例」、「學校法人及其所屬私立學校教職員退休撫卹離職資遣條例」、「公立專科以上學校辦理教授副教授延長服務案件處理要點」、學校制定「專任教師基本授課時數」等相關規定聘任之專任教師，</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包括任教中、帶職帶薪、留職停薪及借調到政府單位之專任教師申請升等人數，</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借調至他校或民間之專任教師升等人數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3330" y="276113"/>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1155294644"/>
              </p:ext>
            </p:extLst>
          </p:nvPr>
        </p:nvGraphicFramePr>
        <p:xfrm>
          <a:off x="302840" y="1074651"/>
          <a:ext cx="8683218" cy="2257054"/>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1047403">
                  <a:extLst>
                    <a:ext uri="{9D8B030D-6E8A-4147-A177-3AD203B41FA5}">
                      <a16:colId xmlns:a16="http://schemas.microsoft.com/office/drawing/2014/main" val="2230129653"/>
                    </a:ext>
                  </a:extLst>
                </a:gridCol>
                <a:gridCol w="1446415">
                  <a:extLst>
                    <a:ext uri="{9D8B030D-6E8A-4147-A177-3AD203B41FA5}">
                      <a16:colId xmlns:a16="http://schemas.microsoft.com/office/drawing/2014/main" val="184783459"/>
                    </a:ext>
                  </a:extLst>
                </a:gridCol>
                <a:gridCol w="698269">
                  <a:extLst>
                    <a:ext uri="{9D8B030D-6E8A-4147-A177-3AD203B41FA5}">
                      <a16:colId xmlns:a16="http://schemas.microsoft.com/office/drawing/2014/main" val="3428502143"/>
                    </a:ext>
                  </a:extLst>
                </a:gridCol>
                <a:gridCol w="939338">
                  <a:extLst>
                    <a:ext uri="{9D8B030D-6E8A-4147-A177-3AD203B41FA5}">
                      <a16:colId xmlns:a16="http://schemas.microsoft.com/office/drawing/2014/main" val="1162380877"/>
                    </a:ext>
                  </a:extLst>
                </a:gridCol>
                <a:gridCol w="1122218">
                  <a:extLst>
                    <a:ext uri="{9D8B030D-6E8A-4147-A177-3AD203B41FA5}">
                      <a16:colId xmlns:a16="http://schemas.microsoft.com/office/drawing/2014/main" val="1892665651"/>
                    </a:ext>
                  </a:extLst>
                </a:gridCol>
                <a:gridCol w="1221971">
                  <a:extLst>
                    <a:ext uri="{9D8B030D-6E8A-4147-A177-3AD203B41FA5}">
                      <a16:colId xmlns:a16="http://schemas.microsoft.com/office/drawing/2014/main" val="866456392"/>
                    </a:ext>
                  </a:extLst>
                </a:gridCol>
                <a:gridCol w="997528">
                  <a:extLst>
                    <a:ext uri="{9D8B030D-6E8A-4147-A177-3AD203B41FA5}">
                      <a16:colId xmlns:a16="http://schemas.microsoft.com/office/drawing/2014/main" val="4098712564"/>
                    </a:ext>
                  </a:extLst>
                </a:gridCol>
                <a:gridCol w="955963">
                  <a:extLst>
                    <a:ext uri="{9D8B030D-6E8A-4147-A177-3AD203B41FA5}">
                      <a16:colId xmlns:a16="http://schemas.microsoft.com/office/drawing/2014/main" val="3794188588"/>
                    </a:ext>
                  </a:extLst>
                </a:gridCol>
              </a:tblGrid>
              <a:tr h="103947">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專任教師申請升等之人數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專任教師通過升等比率〔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00254"/>
                  </a:ext>
                </a:extLst>
              </a:tr>
              <a:tr h="83465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(B)</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升等副教授人數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(C)</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升等助理教授人數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445211028"/>
                  </a:ext>
                </a:extLst>
              </a:tr>
              <a:tr h="705010">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87325" indent="-187325"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□學位論文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文憑送審</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□藝術作品</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□應用科技</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□體育成就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□教學實務</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6310533"/>
                  </a:ext>
                </a:extLst>
              </a:tr>
            </a:tbl>
          </a:graphicData>
        </a:graphic>
      </p:graphicFrame>
      <p:sp>
        <p:nvSpPr>
          <p:cNvPr id="11"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39933472"/>
      </p:ext>
    </p:extLst>
  </p:cSld>
  <p:clrMapOvr>
    <a:masterClrMapping/>
  </p:clrMapOvr>
  <p:transition>
    <p:random/>
  </p:transition>
  <p:timing>
    <p:tnLst>
      <p:par>
        <p:cTn id="1" dur="indefinite" restart="never" nodeType="tmRoot"/>
      </p:par>
    </p:tn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02840" y="3347535"/>
            <a:ext cx="8683218" cy="3313728"/>
          </a:xfrm>
          <a:prstGeom prst="rect">
            <a:avLst/>
          </a:prstGeom>
        </p:spPr>
        <p:txBody>
          <a:bodyPr wrap="square">
            <a:spAutoFit/>
          </a:bodyPr>
          <a:lstStyle/>
          <a:p>
            <a:pPr>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400"/>
              </a:spcBef>
              <a:spcAft>
                <a:spcPts val="400"/>
              </a:spcAft>
              <a:buFont typeface="Wingdings" panose="05000000000000000000" pitchFamily="2" charset="2"/>
              <a:buChar char="l"/>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600" b="1" dirty="0">
                <a:latin typeface="Arial" panose="020B0604020202020204" pitchFamily="34" charset="0"/>
                <a:ea typeface="微軟正黑體" panose="020B0604030504040204" pitchFamily="34" charset="-120"/>
                <a:cs typeface="Arial" panose="020B0604020202020204" pitchFamily="34" charset="0"/>
              </a:rPr>
              <a:t>教師申請升等</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：係指學校有作出「行政處分」之案件為準，若該</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行政處分為「未達送審門檻或不受理等」者，亦需列計</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400"/>
              </a:spcBef>
              <a:spcAft>
                <a:spcPts val="400"/>
              </a:spcAft>
              <a:buClr>
                <a:schemeClr val="tx1"/>
              </a:buClr>
              <a:buFont typeface="+mj-lt"/>
              <a:buAutoNum type="arabicPeriod"/>
            </a:pP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報</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部複審案</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，正式獲得教育部公文</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「通過」行政處分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核發證書者</a:t>
            </a:r>
            <a:r>
              <a:rPr lang="zh-TW" altLang="zh-TW" sz="1600" dirty="0">
                <a:latin typeface="Arial" panose="020B0604020202020204" pitchFamily="34" charset="0"/>
                <a:ea typeface="微軟正黑體" panose="020B0604030504040204" pitchFamily="34" charset="-120"/>
                <a:cs typeface="Arial" panose="020B0604020202020204" pitchFamily="34" charset="0"/>
              </a:rPr>
              <a:t>，且其「教師資格審定名單」</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日期在當學年度內</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400"/>
              </a:spcBef>
              <a:spcAft>
                <a:spcPts val="400"/>
              </a:spcAft>
              <a:buClr>
                <a:schemeClr val="tx1"/>
              </a:buClr>
              <a:buFont typeface="+mj-lt"/>
              <a:buAutoNum type="arabicPeriod"/>
            </a:pP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報</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部複審案</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，正式獲得教育部公文</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「不通過」行政處分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600" dirty="0">
                <a:latin typeface="Arial" panose="020B0604020202020204" pitchFamily="34" charset="0"/>
                <a:ea typeface="微軟正黑體" panose="020B0604030504040204" pitchFamily="34" charset="-120"/>
                <a:cs typeface="Arial" panose="020B0604020202020204" pitchFamily="34" charset="0"/>
              </a:rPr>
              <a:t>，且其「教師資格審定名單」</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日期在當學年度內</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400"/>
              </a:spcBef>
              <a:spcAft>
                <a:spcPts val="400"/>
              </a:spcAft>
              <a:buClr>
                <a:schemeClr val="tx1"/>
              </a:buClr>
              <a:buFont typeface="+mj-lt"/>
              <a:buAutoNum type="arabicPeriod"/>
            </a:pP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授權自審案</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，正式獲得教育部公文</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「通過」行政處分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核發證書者</a:t>
            </a:r>
            <a:r>
              <a:rPr lang="zh-TW" altLang="zh-TW" sz="1600" dirty="0">
                <a:latin typeface="Arial" panose="020B0604020202020204" pitchFamily="34" charset="0"/>
                <a:ea typeface="微軟正黑體" panose="020B0604030504040204" pitchFamily="34" charset="-120"/>
                <a:cs typeface="Arial" panose="020B0604020202020204" pitchFamily="34" charset="0"/>
              </a:rPr>
              <a:t>，且其「教師資格審定名單」</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日期在當學年度內</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400"/>
              </a:spcBef>
              <a:spcAft>
                <a:spcPts val="400"/>
              </a:spcAft>
              <a:buClr>
                <a:schemeClr val="tx1"/>
              </a:buClr>
              <a:buFont typeface="+mj-lt"/>
              <a:buAutoNum type="arabicPeriod"/>
            </a:pP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初審階段或授權自審案</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，正式獲校內決議</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「不通過」行政處分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600" dirty="0">
                <a:latin typeface="Arial" panose="020B0604020202020204" pitchFamily="34" charset="0"/>
                <a:ea typeface="微軟正黑體" panose="020B0604030504040204" pitchFamily="34" charset="-120"/>
                <a:cs typeface="Arial" panose="020B0604020202020204" pitchFamily="34" charset="0"/>
              </a:rPr>
              <a:t>，且「作出該案處分之教師評審委員會」</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日期在當學年度內</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3330" y="267506"/>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2740347018"/>
              </p:ext>
            </p:extLst>
          </p:nvPr>
        </p:nvGraphicFramePr>
        <p:xfrm>
          <a:off x="302840" y="1074651"/>
          <a:ext cx="8683218" cy="2257054"/>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1047403">
                  <a:extLst>
                    <a:ext uri="{9D8B030D-6E8A-4147-A177-3AD203B41FA5}">
                      <a16:colId xmlns:a16="http://schemas.microsoft.com/office/drawing/2014/main" val="2230129653"/>
                    </a:ext>
                  </a:extLst>
                </a:gridCol>
                <a:gridCol w="1446415">
                  <a:extLst>
                    <a:ext uri="{9D8B030D-6E8A-4147-A177-3AD203B41FA5}">
                      <a16:colId xmlns:a16="http://schemas.microsoft.com/office/drawing/2014/main" val="184783459"/>
                    </a:ext>
                  </a:extLst>
                </a:gridCol>
                <a:gridCol w="698269">
                  <a:extLst>
                    <a:ext uri="{9D8B030D-6E8A-4147-A177-3AD203B41FA5}">
                      <a16:colId xmlns:a16="http://schemas.microsoft.com/office/drawing/2014/main" val="3428502143"/>
                    </a:ext>
                  </a:extLst>
                </a:gridCol>
                <a:gridCol w="939338">
                  <a:extLst>
                    <a:ext uri="{9D8B030D-6E8A-4147-A177-3AD203B41FA5}">
                      <a16:colId xmlns:a16="http://schemas.microsoft.com/office/drawing/2014/main" val="1162380877"/>
                    </a:ext>
                  </a:extLst>
                </a:gridCol>
                <a:gridCol w="1122218">
                  <a:extLst>
                    <a:ext uri="{9D8B030D-6E8A-4147-A177-3AD203B41FA5}">
                      <a16:colId xmlns:a16="http://schemas.microsoft.com/office/drawing/2014/main" val="1892665651"/>
                    </a:ext>
                  </a:extLst>
                </a:gridCol>
                <a:gridCol w="1221971">
                  <a:extLst>
                    <a:ext uri="{9D8B030D-6E8A-4147-A177-3AD203B41FA5}">
                      <a16:colId xmlns:a16="http://schemas.microsoft.com/office/drawing/2014/main" val="866456392"/>
                    </a:ext>
                  </a:extLst>
                </a:gridCol>
                <a:gridCol w="997528">
                  <a:extLst>
                    <a:ext uri="{9D8B030D-6E8A-4147-A177-3AD203B41FA5}">
                      <a16:colId xmlns:a16="http://schemas.microsoft.com/office/drawing/2014/main" val="4098712564"/>
                    </a:ext>
                  </a:extLst>
                </a:gridCol>
                <a:gridCol w="955963">
                  <a:extLst>
                    <a:ext uri="{9D8B030D-6E8A-4147-A177-3AD203B41FA5}">
                      <a16:colId xmlns:a16="http://schemas.microsoft.com/office/drawing/2014/main" val="3794188588"/>
                    </a:ext>
                  </a:extLst>
                </a:gridCol>
              </a:tblGrid>
              <a:tr h="103947">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專任教師申請升等之人數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專任教師通過升等比率〔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400254"/>
                  </a:ext>
                </a:extLst>
              </a:tr>
              <a:tr h="83465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(B)</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升等副教授人數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(C)</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升等助理教授人數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445211028"/>
                  </a:ext>
                </a:extLst>
              </a:tr>
              <a:tr h="705010">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87325" indent="-187325"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□學位論文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文憑送審</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□藝術作品</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□應用科技</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□體育成就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□教學實務</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26310533"/>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17728516"/>
      </p:ext>
    </p:extLst>
  </p:cSld>
  <p:clrMapOvr>
    <a:masterClrMapping/>
  </p:clrMapOvr>
  <p:transition>
    <p:random/>
  </p:transition>
  <p:timing>
    <p:tnLst>
      <p:par>
        <p:cTn id="1" dur="indefinite" restart="never" nodeType="tmRoot"/>
      </p:par>
    </p:tn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02840" y="3314997"/>
            <a:ext cx="8683218" cy="3000821"/>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專任教師通過升等之各職級人數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：係指學校專任教師通過【教授；副教授；助理教授】等職級之人數，計算基準如下</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部複審案</a:t>
            </a:r>
            <a:r>
              <a:rPr lang="zh-TW" altLang="zh-TW" sz="1800" dirty="0">
                <a:latin typeface="Arial" panose="020B0604020202020204" pitchFamily="34" charset="0"/>
                <a:ea typeface="微軟正黑體" panose="020B0604030504040204" pitchFamily="34" charset="-120"/>
                <a:cs typeface="Arial" panose="020B0604020202020204" pitchFamily="34" charset="0"/>
              </a:rPr>
              <a:t>，正式獲得教育部公文「</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通過</a:t>
            </a:r>
            <a:r>
              <a:rPr lang="zh-TW" altLang="zh-TW" sz="1800" dirty="0">
                <a:latin typeface="Arial" panose="020B0604020202020204" pitchFamily="34" charset="0"/>
                <a:ea typeface="微軟正黑體" panose="020B0604030504040204" pitchFamily="34" charset="-120"/>
                <a:cs typeface="Arial" panose="020B0604020202020204" pitchFamily="34" charset="0"/>
              </a:rPr>
              <a:t>」行政處分核發證書者，且其「教師資格審定名單」日期在當學年度內</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b="1" dirty="0">
                <a:latin typeface="Arial" panose="020B0604020202020204" pitchFamily="34" charset="0"/>
                <a:ea typeface="微軟正黑體" panose="020B0604030504040204" pitchFamily="34" charset="-120"/>
                <a:cs typeface="Arial" panose="020B0604020202020204" pitchFamily="34" charset="0"/>
              </a:rPr>
              <a:t>授權自審案</a:t>
            </a:r>
            <a:r>
              <a:rPr lang="zh-TW" altLang="zh-TW" sz="1800" dirty="0">
                <a:latin typeface="Arial" panose="020B0604020202020204" pitchFamily="34" charset="0"/>
                <a:ea typeface="微軟正黑體" panose="020B0604030504040204" pitchFamily="34" charset="-120"/>
                <a:cs typeface="Arial" panose="020B0604020202020204" pitchFamily="34" charset="0"/>
              </a:rPr>
              <a:t>，正式獲得教育部公文「</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通過</a:t>
            </a:r>
            <a:r>
              <a:rPr lang="zh-TW" altLang="zh-TW" sz="1800" dirty="0">
                <a:latin typeface="Arial" panose="020B0604020202020204" pitchFamily="34" charset="0"/>
                <a:ea typeface="微軟正黑體" panose="020B0604030504040204" pitchFamily="34" charset="-120"/>
                <a:cs typeface="Arial" panose="020B0604020202020204" pitchFamily="34" charset="0"/>
              </a:rPr>
              <a:t>」行政處分核發證書者，且其「教師資格審定名單」日期在當學年度</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內</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51630" y="196709"/>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專任教師通過升等明細表</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107588225"/>
              </p:ext>
            </p:extLst>
          </p:nvPr>
        </p:nvGraphicFramePr>
        <p:xfrm>
          <a:off x="302840" y="1074651"/>
          <a:ext cx="8683218" cy="2067092"/>
        </p:xfrm>
        <a:graphic>
          <a:graphicData uri="http://schemas.openxmlformats.org/drawingml/2006/table">
            <a:tbl>
              <a:tblPr firstRow="1" firstCol="1" lastRow="1" lastCol="1" bandRow="1" bandCol="1"/>
              <a:tblGrid>
                <a:gridCol w="254113">
                  <a:extLst>
                    <a:ext uri="{9D8B030D-6E8A-4147-A177-3AD203B41FA5}">
                      <a16:colId xmlns:a16="http://schemas.microsoft.com/office/drawing/2014/main" val="1319675280"/>
                    </a:ext>
                  </a:extLst>
                </a:gridCol>
                <a:gridCol w="665018">
                  <a:extLst>
                    <a:ext uri="{9D8B030D-6E8A-4147-A177-3AD203B41FA5}">
                      <a16:colId xmlns:a16="http://schemas.microsoft.com/office/drawing/2014/main" val="2230129653"/>
                    </a:ext>
                  </a:extLst>
                </a:gridCol>
                <a:gridCol w="1246909">
                  <a:extLst>
                    <a:ext uri="{9D8B030D-6E8A-4147-A177-3AD203B41FA5}">
                      <a16:colId xmlns:a16="http://schemas.microsoft.com/office/drawing/2014/main" val="184783459"/>
                    </a:ext>
                  </a:extLst>
                </a:gridCol>
                <a:gridCol w="748145">
                  <a:extLst>
                    <a:ext uri="{9D8B030D-6E8A-4147-A177-3AD203B41FA5}">
                      <a16:colId xmlns:a16="http://schemas.microsoft.com/office/drawing/2014/main" val="3428502143"/>
                    </a:ext>
                  </a:extLst>
                </a:gridCol>
                <a:gridCol w="872837">
                  <a:extLst>
                    <a:ext uri="{9D8B030D-6E8A-4147-A177-3AD203B41FA5}">
                      <a16:colId xmlns:a16="http://schemas.microsoft.com/office/drawing/2014/main" val="1162380877"/>
                    </a:ext>
                  </a:extLst>
                </a:gridCol>
                <a:gridCol w="914400">
                  <a:extLst>
                    <a:ext uri="{9D8B030D-6E8A-4147-A177-3AD203B41FA5}">
                      <a16:colId xmlns:a16="http://schemas.microsoft.com/office/drawing/2014/main" val="1892665651"/>
                    </a:ext>
                  </a:extLst>
                </a:gridCol>
                <a:gridCol w="1080654">
                  <a:extLst>
                    <a:ext uri="{9D8B030D-6E8A-4147-A177-3AD203B41FA5}">
                      <a16:colId xmlns:a16="http://schemas.microsoft.com/office/drawing/2014/main" val="866456392"/>
                    </a:ext>
                  </a:extLst>
                </a:gridCol>
                <a:gridCol w="1221971">
                  <a:extLst>
                    <a:ext uri="{9D8B030D-6E8A-4147-A177-3AD203B41FA5}">
                      <a16:colId xmlns:a16="http://schemas.microsoft.com/office/drawing/2014/main" val="4098712564"/>
                    </a:ext>
                  </a:extLst>
                </a:gridCol>
                <a:gridCol w="1679171">
                  <a:extLst>
                    <a:ext uri="{9D8B030D-6E8A-4147-A177-3AD203B41FA5}">
                      <a16:colId xmlns:a16="http://schemas.microsoft.com/office/drawing/2014/main" val="3794188588"/>
                    </a:ext>
                  </a:extLst>
                </a:gridCol>
              </a:tblGrid>
              <a:tr h="156953">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是否為教育部全部授權自審學校</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專任教師升等方式</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專任教師申請升等之人數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algn="ctr" defTabSz="914400" rtl="0" eaLnBrk="1" latinLnBrk="0" hangingPunct="1">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專任教師通過升等之各職級人數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專任教師通過升等</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比率</a:t>
                      </a:r>
                      <a:endPar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algn="ctr" defTabSz="914400" rtl="0" eaLnBrk="1" latinLnBrk="0" hangingPunct="1">
                        <a:lnSpc>
                          <a:spcPts val="1600"/>
                        </a:lnSpc>
                        <a:spcAft>
                          <a:spcPts val="0"/>
                        </a:spcAft>
                      </a:pP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F=(E/A)</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100%</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400254"/>
                  </a:ext>
                </a:extLst>
              </a:tr>
              <a:tr h="64469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升等教授人數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(B)</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升等副教授人數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(C)</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升等助理教授人數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(D)</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(E=B+C+D)</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extLst>
                  <a:ext uri="{0D108BD9-81ED-4DB2-BD59-A6C34878D82A}">
                    <a16:rowId xmlns:a16="http://schemas.microsoft.com/office/drawing/2014/main" val="2445211028"/>
                  </a:ext>
                </a:extLst>
              </a:tr>
              <a:tr h="941718">
                <a:tc>
                  <a:txBody>
                    <a:bodyPr/>
                    <a:lstStyle/>
                    <a:p>
                      <a:pPr algn="ctr">
                        <a:lnSpc>
                          <a:spcPts val="17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187325" indent="-187325">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87325" indent="-187325"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□學位論文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文憑送審</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□專門著作</a:t>
                      </a: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□藝術作品</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□應用科技</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□體育成就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作品及成就</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□教學實務</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技術報告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426310533"/>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459845548"/>
      </p:ext>
    </p:extLst>
  </p:cSld>
  <p:clrMapOvr>
    <a:masterClrMapping/>
  </p:clrMapOvr>
  <p:transition>
    <p:random/>
  </p:transition>
  <p:timing>
    <p:tnLst>
      <p:par>
        <p:cTn id="1" dur="indefinite" restart="never" nodeType="tmRoot"/>
      </p:par>
    </p:tn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54000" y="2941158"/>
            <a:ext cx="8773622" cy="2585323"/>
          </a:xfrm>
          <a:prstGeom prst="rect">
            <a:avLst/>
          </a:prstGeom>
        </p:spPr>
        <p:txBody>
          <a:bodyPr wrap="square">
            <a:spAutoFit/>
          </a:bodyPr>
          <a:lstStyle/>
          <a:p>
            <a:pPr marL="0" lvl="1">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b="1" dirty="0">
                <a:latin typeface="Arial" panose="020B0604020202020204" pitchFamily="34" charset="0"/>
                <a:ea typeface="微軟正黑體" panose="020B0604030504040204" pitchFamily="34" charset="-120"/>
                <a:cs typeface="Arial" panose="020B0604020202020204" pitchFamily="34" charset="0"/>
              </a:rPr>
              <a:t>表</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僅私立大學填報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，國立</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大學</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無</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須</a:t>
            </a:r>
            <a:r>
              <a:rPr lang="zh-TW" altLang="zh-TW" sz="1800" b="1" dirty="0">
                <a:latin typeface="Arial" panose="020B0604020202020204" pitchFamily="34" charset="0"/>
                <a:ea typeface="微軟正黑體" panose="020B0604030504040204" pitchFamily="34" charset="-120"/>
                <a:cs typeface="Arial" panose="020B0604020202020204" pitchFamily="34" charset="0"/>
              </a:rPr>
              <a:t>填報</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日之現有資料為填報基準。</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教師</a:t>
            </a:r>
            <a:r>
              <a:rPr lang="zh-TW" altLang="zh-TW" sz="1800" b="1" dirty="0">
                <a:latin typeface="Arial" panose="020B0604020202020204" pitchFamily="34" charset="0"/>
                <a:ea typeface="微軟正黑體" panose="020B0604030504040204" pitchFamily="34" charset="-120"/>
                <a:cs typeface="Arial" panose="020B0604020202020204" pitchFamily="34" charset="0"/>
              </a:rPr>
              <a:t>職</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級</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請私立大專校院填報校內聘任專任教師之【教授；副教授；助理教授；講師</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】等職級之待遇標準。</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642563711"/>
              </p:ext>
            </p:extLst>
          </p:nvPr>
        </p:nvGraphicFramePr>
        <p:xfrm>
          <a:off x="139699" y="1072182"/>
          <a:ext cx="8887923" cy="1423683"/>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1066800">
                  <a:extLst>
                    <a:ext uri="{9D8B030D-6E8A-4147-A177-3AD203B41FA5}">
                      <a16:colId xmlns:a16="http://schemas.microsoft.com/office/drawing/2014/main" val="3277995716"/>
                    </a:ext>
                  </a:extLst>
                </a:gridCol>
                <a:gridCol w="13716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教師職級</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聘書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5">
                  <a:txBody>
                    <a:bodyPr/>
                    <a:lstStyle/>
                    <a:p>
                      <a:pPr marL="0" algn="ctr"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4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marL="198120" indent="-196850"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ctr">
                        <a:lnSpc>
                          <a:spcPts val="16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251460" indent="-251460"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右列免填</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調高</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□全部同意，同意人數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□部分同意，應協議人數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□全部不同意，不同意人數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ctr">
                        <a:lnSpc>
                          <a:spcPts val="14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ctr">
                        <a:lnSpc>
                          <a:spcPts val="14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4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sp>
        <p:nvSpPr>
          <p:cNvPr id="9" name="Rectangle 2"/>
          <p:cNvSpPr>
            <a:spLocks noGrp="1" noChangeArrowheads="1"/>
          </p:cNvSpPr>
          <p:nvPr>
            <p:ph type="title"/>
          </p:nvPr>
        </p:nvSpPr>
        <p:spPr>
          <a:xfrm>
            <a:off x="839586" y="250095"/>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784221994"/>
      </p:ext>
    </p:extLst>
  </p:cSld>
  <p:clrMapOvr>
    <a:masterClrMapping/>
  </p:clrMapOvr>
  <p:transition>
    <p:random/>
  </p:transition>
  <p:timing>
    <p:tnLst>
      <p:par>
        <p:cTn id="1" dur="indefinite" restart="never" nodeType="tmRoot"/>
      </p:par>
    </p:tn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54000" y="2508896"/>
            <a:ext cx="8773622" cy="4201150"/>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私立大專校院</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填報學校</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編制內專任教師</a:t>
            </a:r>
            <a:r>
              <a:rPr lang="zh-TW" altLang="zh-TW" sz="1600" dirty="0">
                <a:latin typeface="Arial" panose="020B0604020202020204" pitchFamily="34" charset="0"/>
                <a:ea typeface="微軟正黑體" panose="020B0604030504040204" pitchFamily="34" charset="-120"/>
                <a:cs typeface="Arial" panose="020B0604020202020204" pitchFamily="34" charset="0"/>
              </a:rPr>
              <a:t>【教授；副教授；助理教授；講師</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】之現行本薪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月支數額標準</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編制內專任教師包括一般教師及專業技術人員</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342900" lvl="0" indent="-34290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公立大專校院」編制內專任教師本薪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月支數額：係</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依教育部</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2</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日臺教人</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四</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字第</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1070018216</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號函轉行政院核定之各職級教師本薪</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標準</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教授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475-770(40,270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-56,930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；副教授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390-710 (34,440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-53,305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；助理教授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310-650 (30,325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-49,875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；講師</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245-625 (26,210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-48,505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若私立大專校院專任教師之現行本薪</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月支數額與「公立大專校院」全數相同者，即屬【與公立大專校院一致】者</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b="1"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nSpc>
                <a:spcPct val="150000"/>
              </a:lnSpc>
              <a:buClr>
                <a:schemeClr val="tx1"/>
              </a:buClr>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請私立大專校院填報學校</a:t>
            </a:r>
            <a:r>
              <a:rPr lang="zh-TW" altLang="zh-TW" sz="1600" b="1" dirty="0">
                <a:latin typeface="Arial" panose="020B0604020202020204" pitchFamily="34" charset="0"/>
                <a:ea typeface="微軟正黑體" panose="020B0604030504040204" pitchFamily="34" charset="-120"/>
                <a:cs typeface="Arial" panose="020B0604020202020204" pitchFamily="34" charset="0"/>
              </a:rPr>
              <a:t>編制內專任教師</a:t>
            </a:r>
            <a:r>
              <a:rPr lang="zh-TW" altLang="zh-TW" sz="1600" dirty="0">
                <a:latin typeface="Arial" panose="020B0604020202020204" pitchFamily="34" charset="0"/>
                <a:ea typeface="微軟正黑體" panose="020B0604030504040204" pitchFamily="34" charset="-120"/>
                <a:cs typeface="Arial" panose="020B0604020202020204" pitchFamily="34" charset="0"/>
              </a:rPr>
              <a:t>【教授；副教授；助理教授；講師</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聘書職級</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月支數額</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【與公立大專校院一致；高於公立大專校院；低於公立大專校院；其他】</a:t>
            </a:r>
            <a:r>
              <a:rPr lang="zh-TW" altLang="zh-TW" sz="1600" dirty="0">
                <a:latin typeface="Arial" panose="020B0604020202020204" pitchFamily="34" charset="0"/>
                <a:ea typeface="微軟正黑體" panose="020B0604030504040204" pitchFamily="34" charset="-120"/>
                <a:cs typeface="Arial" panose="020B0604020202020204" pitchFamily="34" charset="0"/>
              </a:rPr>
              <a:t>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情形</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9699" y="1072182"/>
          <a:ext cx="8887923" cy="1423683"/>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800100">
                  <a:extLst>
                    <a:ext uri="{9D8B030D-6E8A-4147-A177-3AD203B41FA5}">
                      <a16:colId xmlns:a16="http://schemas.microsoft.com/office/drawing/2014/main" val="3277995716"/>
                    </a:ext>
                  </a:extLst>
                </a:gridCol>
                <a:gridCol w="16383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教師職級</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聘書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l">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現行本薪</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年功薪</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algn="ctr"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198120" indent="-196850"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與公立大專校院一致</a:t>
                      </a:r>
                    </a:p>
                    <a:p>
                      <a:pPr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高於公立大專校院</a:t>
                      </a:r>
                    </a:p>
                    <a:p>
                      <a:pPr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□低於公立大專校院</a:t>
                      </a:r>
                    </a:p>
                    <a:p>
                      <a:pPr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ctr">
                        <a:lnSpc>
                          <a:spcPts val="16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251460" indent="-251460"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右列免填</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調高</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□全部同意，同意人數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□部分同意，應協議人數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□全部不同意，不同意人數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sp>
        <p:nvSpPr>
          <p:cNvPr id="9" name="Rectangle 2"/>
          <p:cNvSpPr>
            <a:spLocks noGrp="1" noChangeArrowheads="1"/>
          </p:cNvSpPr>
          <p:nvPr>
            <p:ph type="title"/>
          </p:nvPr>
        </p:nvSpPr>
        <p:spPr>
          <a:xfrm>
            <a:off x="467544" y="257698"/>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764013546"/>
      </p:ext>
    </p:extLst>
  </p:cSld>
  <p:clrMapOvr>
    <a:masterClrMapping/>
  </p:clrMapOvr>
  <p:transition>
    <p:random/>
  </p:transition>
  <p:timing>
    <p:tnLst>
      <p:par>
        <p:cT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321333"/>
            <a:ext cx="8773622"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與</a:t>
            </a:r>
            <a:r>
              <a:rPr lang="zh-TW"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公立大專校院一致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：係指學校所聘各該職級之編制內專任教師現行本薪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全部均與</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年功薪</a:t>
            </a:r>
            <a:r>
              <a:rPr lang="en-US"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月支數額標準相同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0)</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a:p>
            <a:pPr marL="457200" indent="-457200" algn="just">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全部均與</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公立大專校院相同為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」者</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，則填報「教授」現行本薪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與公立大專校院一致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nvPr>
        </p:nvGraphicFramePr>
        <p:xfrm>
          <a:off x="68809" y="4731957"/>
          <a:ext cx="9016998" cy="1473678"/>
        </p:xfrm>
        <a:graphic>
          <a:graphicData uri="http://schemas.openxmlformats.org/drawingml/2006/table">
            <a:tbl>
              <a:tblPr firstRow="1" firstCol="1" bandRow="1"/>
              <a:tblGrid>
                <a:gridCol w="338515">
                  <a:extLst>
                    <a:ext uri="{9D8B030D-6E8A-4147-A177-3AD203B41FA5}">
                      <a16:colId xmlns:a16="http://schemas.microsoft.com/office/drawing/2014/main" val="2980750112"/>
                    </a:ext>
                  </a:extLst>
                </a:gridCol>
                <a:gridCol w="851123">
                  <a:extLst>
                    <a:ext uri="{9D8B030D-6E8A-4147-A177-3AD203B41FA5}">
                      <a16:colId xmlns:a16="http://schemas.microsoft.com/office/drawing/2014/main" val="503755212"/>
                    </a:ext>
                  </a:extLst>
                </a:gridCol>
                <a:gridCol w="652280">
                  <a:extLst>
                    <a:ext uri="{9D8B030D-6E8A-4147-A177-3AD203B41FA5}">
                      <a16:colId xmlns:a16="http://schemas.microsoft.com/office/drawing/2014/main" val="314995246"/>
                    </a:ext>
                  </a:extLst>
                </a:gridCol>
                <a:gridCol w="652280">
                  <a:extLst>
                    <a:ext uri="{9D8B030D-6E8A-4147-A177-3AD203B41FA5}">
                      <a16:colId xmlns:a16="http://schemas.microsoft.com/office/drawing/2014/main" val="2925160402"/>
                    </a:ext>
                  </a:extLst>
                </a:gridCol>
                <a:gridCol w="652280">
                  <a:extLst>
                    <a:ext uri="{9D8B030D-6E8A-4147-A177-3AD203B41FA5}">
                      <a16:colId xmlns:a16="http://schemas.microsoft.com/office/drawing/2014/main" val="1043229439"/>
                    </a:ext>
                  </a:extLst>
                </a:gridCol>
                <a:gridCol w="652280">
                  <a:extLst>
                    <a:ext uri="{9D8B030D-6E8A-4147-A177-3AD203B41FA5}">
                      <a16:colId xmlns:a16="http://schemas.microsoft.com/office/drawing/2014/main" val="511790198"/>
                    </a:ext>
                  </a:extLst>
                </a:gridCol>
                <a:gridCol w="652280">
                  <a:extLst>
                    <a:ext uri="{9D8B030D-6E8A-4147-A177-3AD203B41FA5}">
                      <a16:colId xmlns:a16="http://schemas.microsoft.com/office/drawing/2014/main" val="4151174709"/>
                    </a:ext>
                  </a:extLst>
                </a:gridCol>
                <a:gridCol w="652280">
                  <a:extLst>
                    <a:ext uri="{9D8B030D-6E8A-4147-A177-3AD203B41FA5}">
                      <a16:colId xmlns:a16="http://schemas.microsoft.com/office/drawing/2014/main" val="3411944592"/>
                    </a:ext>
                  </a:extLst>
                </a:gridCol>
                <a:gridCol w="652280">
                  <a:extLst>
                    <a:ext uri="{9D8B030D-6E8A-4147-A177-3AD203B41FA5}">
                      <a16:colId xmlns:a16="http://schemas.microsoft.com/office/drawing/2014/main" val="3605764008"/>
                    </a:ext>
                  </a:extLst>
                </a:gridCol>
                <a:gridCol w="652280">
                  <a:extLst>
                    <a:ext uri="{9D8B030D-6E8A-4147-A177-3AD203B41FA5}">
                      <a16:colId xmlns:a16="http://schemas.microsoft.com/office/drawing/2014/main" val="1540587276"/>
                    </a:ext>
                  </a:extLst>
                </a:gridCol>
                <a:gridCol w="652280">
                  <a:extLst>
                    <a:ext uri="{9D8B030D-6E8A-4147-A177-3AD203B41FA5}">
                      <a16:colId xmlns:a16="http://schemas.microsoft.com/office/drawing/2014/main" val="3043704289"/>
                    </a:ext>
                  </a:extLst>
                </a:gridCol>
                <a:gridCol w="652280">
                  <a:extLst>
                    <a:ext uri="{9D8B030D-6E8A-4147-A177-3AD203B41FA5}">
                      <a16:colId xmlns:a16="http://schemas.microsoft.com/office/drawing/2014/main" val="3868488022"/>
                    </a:ext>
                  </a:extLst>
                </a:gridCol>
                <a:gridCol w="652280">
                  <a:extLst>
                    <a:ext uri="{9D8B030D-6E8A-4147-A177-3AD203B41FA5}">
                      <a16:colId xmlns:a16="http://schemas.microsoft.com/office/drawing/2014/main" val="3915263898"/>
                    </a:ext>
                  </a:extLst>
                </a:gridCol>
                <a:gridCol w="652280">
                  <a:extLst>
                    <a:ext uri="{9D8B030D-6E8A-4147-A177-3AD203B41FA5}">
                      <a16:colId xmlns:a16="http://schemas.microsoft.com/office/drawing/2014/main" val="3520573609"/>
                    </a:ext>
                  </a:extLst>
                </a:gridCol>
              </a:tblGrid>
              <a:tr h="288984">
                <a:tc rowSpan="2">
                  <a:txBody>
                    <a:bodyPr/>
                    <a:lstStyle/>
                    <a:p>
                      <a:pPr marL="0" algn="ctr">
                        <a:lnSpc>
                          <a:spcPts val="13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薪</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0803516"/>
                  </a:ext>
                </a:extLst>
              </a:tr>
              <a:tr h="606724">
                <a:tc vMerge="1">
                  <a:txBody>
                    <a:bodyPr/>
                    <a:lstStyle/>
                    <a:p>
                      <a:endParaRPr lang="zh-TW" altLang="en-US"/>
                    </a:p>
                  </a:txBody>
                  <a:tcPr/>
                </a:tc>
                <a:tc>
                  <a:txBody>
                    <a:bodyPr/>
                    <a:lstStyle/>
                    <a:p>
                      <a:pPr marL="0" algn="ctr">
                        <a:lnSpc>
                          <a:spcPts val="13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2680977713"/>
                  </a:ext>
                </a:extLst>
              </a:tr>
              <a:tr h="577970">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3444532038"/>
                  </a:ext>
                </a:extLst>
              </a:tr>
            </a:tbl>
          </a:graphicData>
        </a:graphic>
      </p:graphicFrame>
      <p:sp>
        <p:nvSpPr>
          <p:cNvPr id="9" name="Rectangle 2"/>
          <p:cNvSpPr>
            <a:spLocks noGrp="1" noChangeArrowheads="1"/>
          </p:cNvSpPr>
          <p:nvPr>
            <p:ph type="title"/>
          </p:nvPr>
        </p:nvSpPr>
        <p:spPr>
          <a:xfrm>
            <a:off x="467544" y="266010"/>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879296935"/>
      </p:ext>
    </p:extLst>
  </p:cSld>
  <p:clrMapOvr>
    <a:masterClrMapping/>
  </p:clrMapOvr>
  <p:transition>
    <p:random/>
  </p:transition>
  <p:timing>
    <p:tnLst>
      <p:par>
        <p:cT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181633"/>
            <a:ext cx="8773622" cy="383181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2"/>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高於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：係指學校所聘各該職級之編制內專任教師現行本薪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或有部分支給數額高於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但有部分支給數額</a:t>
            </a:r>
            <a:r>
              <a:rPr lang="zh-TW" altLang="zh-TW" sz="1800" dirty="0">
                <a:latin typeface="Arial" panose="020B0604020202020204" pitchFamily="34" charset="0"/>
                <a:ea typeface="微軟正黑體" panose="020B0604030504040204" pitchFamily="34" charset="-120"/>
                <a:cs typeface="Arial" panose="020B0604020202020204" pitchFamily="34" charset="0"/>
              </a:rPr>
              <a:t>與公立大專校院同職級專任教師本薪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，均屬之。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全部高於</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」公立大專校院為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475-770(41,645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-57,500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，則填報學校「教授」現行本薪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65281" y="5270269"/>
          <a:ext cx="8917253" cy="1255223"/>
        </p:xfrm>
        <a:graphic>
          <a:graphicData uri="http://schemas.openxmlformats.org/drawingml/2006/table">
            <a:tbl>
              <a:tblPr firstRow="1" firstCol="1" bandRow="1"/>
              <a:tblGrid>
                <a:gridCol w="416610">
                  <a:extLst>
                    <a:ext uri="{9D8B030D-6E8A-4147-A177-3AD203B41FA5}">
                      <a16:colId xmlns:a16="http://schemas.microsoft.com/office/drawing/2014/main" val="1020656805"/>
                    </a:ext>
                  </a:extLst>
                </a:gridCol>
                <a:gridCol w="757283">
                  <a:extLst>
                    <a:ext uri="{9D8B030D-6E8A-4147-A177-3AD203B41FA5}">
                      <a16:colId xmlns:a16="http://schemas.microsoft.com/office/drawing/2014/main" val="1630359025"/>
                    </a:ext>
                  </a:extLst>
                </a:gridCol>
                <a:gridCol w="645022">
                  <a:extLst>
                    <a:ext uri="{9D8B030D-6E8A-4147-A177-3AD203B41FA5}">
                      <a16:colId xmlns:a16="http://schemas.microsoft.com/office/drawing/2014/main" val="2902419165"/>
                    </a:ext>
                  </a:extLst>
                </a:gridCol>
                <a:gridCol w="645022">
                  <a:extLst>
                    <a:ext uri="{9D8B030D-6E8A-4147-A177-3AD203B41FA5}">
                      <a16:colId xmlns:a16="http://schemas.microsoft.com/office/drawing/2014/main" val="4287549816"/>
                    </a:ext>
                  </a:extLst>
                </a:gridCol>
                <a:gridCol w="645022">
                  <a:extLst>
                    <a:ext uri="{9D8B030D-6E8A-4147-A177-3AD203B41FA5}">
                      <a16:colId xmlns:a16="http://schemas.microsoft.com/office/drawing/2014/main" val="2657626769"/>
                    </a:ext>
                  </a:extLst>
                </a:gridCol>
                <a:gridCol w="645022">
                  <a:extLst>
                    <a:ext uri="{9D8B030D-6E8A-4147-A177-3AD203B41FA5}">
                      <a16:colId xmlns:a16="http://schemas.microsoft.com/office/drawing/2014/main" val="1497927375"/>
                    </a:ext>
                  </a:extLst>
                </a:gridCol>
                <a:gridCol w="645796">
                  <a:extLst>
                    <a:ext uri="{9D8B030D-6E8A-4147-A177-3AD203B41FA5}">
                      <a16:colId xmlns:a16="http://schemas.microsoft.com/office/drawing/2014/main" val="2509113578"/>
                    </a:ext>
                  </a:extLst>
                </a:gridCol>
                <a:gridCol w="645796">
                  <a:extLst>
                    <a:ext uri="{9D8B030D-6E8A-4147-A177-3AD203B41FA5}">
                      <a16:colId xmlns:a16="http://schemas.microsoft.com/office/drawing/2014/main" val="2827649780"/>
                    </a:ext>
                  </a:extLst>
                </a:gridCol>
                <a:gridCol w="645022">
                  <a:extLst>
                    <a:ext uri="{9D8B030D-6E8A-4147-A177-3AD203B41FA5}">
                      <a16:colId xmlns:a16="http://schemas.microsoft.com/office/drawing/2014/main" val="2325445171"/>
                    </a:ext>
                  </a:extLst>
                </a:gridCol>
                <a:gridCol w="645022">
                  <a:extLst>
                    <a:ext uri="{9D8B030D-6E8A-4147-A177-3AD203B41FA5}">
                      <a16:colId xmlns:a16="http://schemas.microsoft.com/office/drawing/2014/main" val="1055743514"/>
                    </a:ext>
                  </a:extLst>
                </a:gridCol>
                <a:gridCol w="645022">
                  <a:extLst>
                    <a:ext uri="{9D8B030D-6E8A-4147-A177-3AD203B41FA5}">
                      <a16:colId xmlns:a16="http://schemas.microsoft.com/office/drawing/2014/main" val="3566458754"/>
                    </a:ext>
                  </a:extLst>
                </a:gridCol>
                <a:gridCol w="645022">
                  <a:extLst>
                    <a:ext uri="{9D8B030D-6E8A-4147-A177-3AD203B41FA5}">
                      <a16:colId xmlns:a16="http://schemas.microsoft.com/office/drawing/2014/main" val="1448226152"/>
                    </a:ext>
                  </a:extLst>
                </a:gridCol>
                <a:gridCol w="645796">
                  <a:extLst>
                    <a:ext uri="{9D8B030D-6E8A-4147-A177-3AD203B41FA5}">
                      <a16:colId xmlns:a16="http://schemas.microsoft.com/office/drawing/2014/main" val="148504648"/>
                    </a:ext>
                  </a:extLst>
                </a:gridCol>
                <a:gridCol w="645796">
                  <a:extLst>
                    <a:ext uri="{9D8B030D-6E8A-4147-A177-3AD203B41FA5}">
                      <a16:colId xmlns:a16="http://schemas.microsoft.com/office/drawing/2014/main" val="1498708805"/>
                    </a:ext>
                  </a:extLst>
                </a:gridCol>
              </a:tblGrid>
              <a:tr h="305661">
                <a:tc rowSpan="2">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622876"/>
                  </a:ext>
                </a:extLst>
              </a:tr>
              <a:tr h="474781">
                <a:tc vMerge="1">
                  <a:txBody>
                    <a:bodyPr/>
                    <a:lstStyle/>
                    <a:p>
                      <a:endParaRPr lang="zh-TW" altLang="en-US"/>
                    </a:p>
                  </a:txBody>
                  <a:tcPr/>
                </a:tc>
                <a:tc>
                  <a:txBody>
                    <a:bodyPr/>
                    <a:lstStyle/>
                    <a:p>
                      <a:pPr marL="0" algn="ctr">
                        <a:lnSpc>
                          <a:spcPts val="25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3434795214"/>
                  </a:ext>
                </a:extLst>
              </a:tr>
              <a:tr h="474781">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25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57,500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700243975"/>
                  </a:ext>
                </a:extLst>
              </a:tr>
            </a:tbl>
          </a:graphicData>
        </a:graphic>
      </p:graphicFrame>
      <p:sp>
        <p:nvSpPr>
          <p:cNvPr id="9" name="Rectangle 2"/>
          <p:cNvSpPr>
            <a:spLocks noGrp="1" noChangeArrowheads="1"/>
          </p:cNvSpPr>
          <p:nvPr>
            <p:ph type="title"/>
          </p:nvPr>
        </p:nvSpPr>
        <p:spPr>
          <a:xfrm>
            <a:off x="467544" y="257696"/>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07626450"/>
      </p:ext>
    </p:extLst>
  </p:cSld>
  <p:clrMapOvr>
    <a:masterClrMapping/>
  </p:clrMapOvr>
  <p:transition>
    <p:random/>
  </p:transition>
  <p:timing>
    <p:tnLst>
      <p:par>
        <p:cT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zh-TW" altLang="en-US"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高於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C</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500-800(41,645</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-58,000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800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58,000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3" name="矩形 2"/>
          <p:cNvSpPr/>
          <p:nvPr/>
        </p:nvSpPr>
        <p:spPr>
          <a:xfrm>
            <a:off x="51908" y="4075947"/>
            <a:ext cx="9000654" cy="1221425"/>
          </a:xfrm>
          <a:prstGeom prst="rect">
            <a:avLst/>
          </a:prstGeom>
        </p:spPr>
        <p:txBody>
          <a:bodyPr wrap="square">
            <a:spAutoFit/>
          </a:bodyPr>
          <a:lstStyle/>
          <a:p>
            <a:pPr marL="457200" indent="-457200" algn="just">
              <a:lnSpc>
                <a:spcPct val="150000"/>
              </a:lnSpc>
              <a:spcBef>
                <a:spcPts val="0"/>
              </a:spcBef>
              <a:spcAft>
                <a:spcPts val="0"/>
              </a:spcAft>
            </a:pPr>
            <a:r>
              <a:rPr lang="en-US" altLang="zh-TW" sz="17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700" b="1" kern="1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700" b="1" kern="100" dirty="0">
                <a:latin typeface="Arial" panose="020B0604020202020204" pitchFamily="34" charset="0"/>
                <a:ea typeface="微軟正黑體" panose="020B0604030504040204" pitchFamily="34" charset="-120"/>
                <a:cs typeface="Arial" panose="020B0604020202020204" pitchFamily="34" charset="0"/>
              </a:rPr>
              <a:t>4</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D</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為</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-56,930</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元，如下表</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大部分與公立大專校院相同，其中部分薪點</a:t>
            </a:r>
            <a:r>
              <a:rPr lang="en-US" altLang="zh-TW" sz="1700" u="sng"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u="sng" kern="100" dirty="0">
                <a:latin typeface="Arial" panose="020B0604020202020204" pitchFamily="34" charset="0"/>
                <a:ea typeface="微軟正黑體" panose="020B0604030504040204" pitchFamily="34" charset="-120"/>
                <a:cs typeface="Arial" panose="020B0604020202020204" pitchFamily="34" charset="0"/>
              </a:rPr>
              <a:t>)600-625(47,500-49,000)</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700" b="1" kern="100"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zh-TW" sz="1700" kern="1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7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nvPr>
        </p:nvGraphicFramePr>
        <p:xfrm>
          <a:off x="166215" y="2812172"/>
          <a:ext cx="8886347" cy="1167417"/>
        </p:xfrm>
        <a:graphic>
          <a:graphicData uri="http://schemas.openxmlformats.org/drawingml/2006/table">
            <a:tbl>
              <a:tblPr firstRow="1" firstCol="1" bandRow="1"/>
              <a:tblGrid>
                <a:gridCol w="257734">
                  <a:extLst>
                    <a:ext uri="{9D8B030D-6E8A-4147-A177-3AD203B41FA5}">
                      <a16:colId xmlns:a16="http://schemas.microsoft.com/office/drawing/2014/main" val="302877818"/>
                    </a:ext>
                  </a:extLst>
                </a:gridCol>
                <a:gridCol w="868277">
                  <a:extLst>
                    <a:ext uri="{9D8B030D-6E8A-4147-A177-3AD203B41FA5}">
                      <a16:colId xmlns:a16="http://schemas.microsoft.com/office/drawing/2014/main" val="933998454"/>
                    </a:ext>
                  </a:extLst>
                </a:gridCol>
                <a:gridCol w="596352">
                  <a:extLst>
                    <a:ext uri="{9D8B030D-6E8A-4147-A177-3AD203B41FA5}">
                      <a16:colId xmlns:a16="http://schemas.microsoft.com/office/drawing/2014/main" val="238244317"/>
                    </a:ext>
                  </a:extLst>
                </a:gridCol>
                <a:gridCol w="597128">
                  <a:extLst>
                    <a:ext uri="{9D8B030D-6E8A-4147-A177-3AD203B41FA5}">
                      <a16:colId xmlns:a16="http://schemas.microsoft.com/office/drawing/2014/main" val="1078666952"/>
                    </a:ext>
                  </a:extLst>
                </a:gridCol>
                <a:gridCol w="597128">
                  <a:extLst>
                    <a:ext uri="{9D8B030D-6E8A-4147-A177-3AD203B41FA5}">
                      <a16:colId xmlns:a16="http://schemas.microsoft.com/office/drawing/2014/main" val="3215305402"/>
                    </a:ext>
                  </a:extLst>
                </a:gridCol>
                <a:gridCol w="596352">
                  <a:extLst>
                    <a:ext uri="{9D8B030D-6E8A-4147-A177-3AD203B41FA5}">
                      <a16:colId xmlns:a16="http://schemas.microsoft.com/office/drawing/2014/main" val="2188934343"/>
                    </a:ext>
                  </a:extLst>
                </a:gridCol>
                <a:gridCol w="597128">
                  <a:extLst>
                    <a:ext uri="{9D8B030D-6E8A-4147-A177-3AD203B41FA5}">
                      <a16:colId xmlns:a16="http://schemas.microsoft.com/office/drawing/2014/main" val="1876508070"/>
                    </a:ext>
                  </a:extLst>
                </a:gridCol>
                <a:gridCol w="597128">
                  <a:extLst>
                    <a:ext uri="{9D8B030D-6E8A-4147-A177-3AD203B41FA5}">
                      <a16:colId xmlns:a16="http://schemas.microsoft.com/office/drawing/2014/main" val="36022921"/>
                    </a:ext>
                  </a:extLst>
                </a:gridCol>
                <a:gridCol w="597128">
                  <a:extLst>
                    <a:ext uri="{9D8B030D-6E8A-4147-A177-3AD203B41FA5}">
                      <a16:colId xmlns:a16="http://schemas.microsoft.com/office/drawing/2014/main" val="1565528582"/>
                    </a:ext>
                  </a:extLst>
                </a:gridCol>
                <a:gridCol w="597128">
                  <a:extLst>
                    <a:ext uri="{9D8B030D-6E8A-4147-A177-3AD203B41FA5}">
                      <a16:colId xmlns:a16="http://schemas.microsoft.com/office/drawing/2014/main" val="2590864234"/>
                    </a:ext>
                  </a:extLst>
                </a:gridCol>
                <a:gridCol w="596352">
                  <a:extLst>
                    <a:ext uri="{9D8B030D-6E8A-4147-A177-3AD203B41FA5}">
                      <a16:colId xmlns:a16="http://schemas.microsoft.com/office/drawing/2014/main" val="794792294"/>
                    </a:ext>
                  </a:extLst>
                </a:gridCol>
                <a:gridCol w="597128">
                  <a:extLst>
                    <a:ext uri="{9D8B030D-6E8A-4147-A177-3AD203B41FA5}">
                      <a16:colId xmlns:a16="http://schemas.microsoft.com/office/drawing/2014/main" val="3569200302"/>
                    </a:ext>
                  </a:extLst>
                </a:gridCol>
                <a:gridCol w="597128">
                  <a:extLst>
                    <a:ext uri="{9D8B030D-6E8A-4147-A177-3AD203B41FA5}">
                      <a16:colId xmlns:a16="http://schemas.microsoft.com/office/drawing/2014/main" val="2645274413"/>
                    </a:ext>
                  </a:extLst>
                </a:gridCol>
                <a:gridCol w="597128">
                  <a:extLst>
                    <a:ext uri="{9D8B030D-6E8A-4147-A177-3AD203B41FA5}">
                      <a16:colId xmlns:a16="http://schemas.microsoft.com/office/drawing/2014/main" val="2042744804"/>
                    </a:ext>
                  </a:extLst>
                </a:gridCol>
                <a:gridCol w="597128">
                  <a:extLst>
                    <a:ext uri="{9D8B030D-6E8A-4147-A177-3AD203B41FA5}">
                      <a16:colId xmlns:a16="http://schemas.microsoft.com/office/drawing/2014/main" val="1801218295"/>
                    </a:ext>
                  </a:extLst>
                </a:gridCol>
              </a:tblGrid>
              <a:tr h="343491">
                <a:tc rowSpan="2">
                  <a:txBody>
                    <a:bodyPr/>
                    <a:lstStyle/>
                    <a:p>
                      <a:pPr marL="0" algn="ctr">
                        <a:lnSpc>
                          <a:spcPts val="1300"/>
                        </a:lnSpc>
                        <a:spcAft>
                          <a:spcPts val="0"/>
                        </a:spcAft>
                      </a:pPr>
                      <a:r>
                        <a:rPr lang="zh-TW" sz="11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5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500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525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550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625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b="1" kern="100" dirty="0">
                          <a:effectLst/>
                          <a:latin typeface="Arial" panose="020B0604020202020204" pitchFamily="34" charset="0"/>
                          <a:ea typeface="微軟正黑體" panose="020B0604030504040204" pitchFamily="34" charset="-120"/>
                          <a:cs typeface="Arial" panose="020B0604020202020204" pitchFamily="34" charset="0"/>
                        </a:rPr>
                        <a:t>800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342760867"/>
                  </a:ext>
                </a:extLst>
              </a:tr>
              <a:tr h="404050">
                <a:tc vMerge="1">
                  <a:txBody>
                    <a:bodyPr/>
                    <a:lstStyle/>
                    <a:p>
                      <a:endParaRPr lang="zh-TW" altLang="en-US"/>
                    </a:p>
                  </a:txBody>
                  <a:tcPr/>
                </a:tc>
                <a:tc>
                  <a:txBody>
                    <a:bodyPr/>
                    <a:lstStyle/>
                    <a:p>
                      <a:pPr marL="0" algn="ctr">
                        <a:lnSpc>
                          <a:spcPts val="3000"/>
                        </a:lnSpc>
                        <a:spcAft>
                          <a:spcPts val="0"/>
                        </a:spcAft>
                      </a:pPr>
                      <a:r>
                        <a:rPr lang="zh-TW" sz="1100" kern="10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47,130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48,505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41231889"/>
                  </a:ext>
                </a:extLst>
              </a:tr>
              <a:tr h="419876">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r>
                        <a:rPr lang="zh-TW"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3000"/>
                        </a:lnSpc>
                        <a:spcAft>
                          <a:spcPts val="0"/>
                        </a:spcAft>
                      </a:pPr>
                      <a:r>
                        <a:rPr lang="zh-TW"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58,000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555400506"/>
                  </a:ext>
                </a:extLst>
              </a:tr>
            </a:tbl>
          </a:graphicData>
        </a:graphic>
      </p:graphicFrame>
      <p:graphicFrame>
        <p:nvGraphicFramePr>
          <p:cNvPr id="9" name="表格 8"/>
          <p:cNvGraphicFramePr>
            <a:graphicFrameLocks noGrp="1"/>
          </p:cNvGraphicFramePr>
          <p:nvPr>
            <p:extLst/>
          </p:nvPr>
        </p:nvGraphicFramePr>
        <p:xfrm>
          <a:off x="166213" y="5422511"/>
          <a:ext cx="8886350" cy="1086353"/>
        </p:xfrm>
        <a:graphic>
          <a:graphicData uri="http://schemas.openxmlformats.org/drawingml/2006/table">
            <a:tbl>
              <a:tblPr firstRow="1" firstCol="1" bandRow="1"/>
              <a:tblGrid>
                <a:gridCol w="365802">
                  <a:extLst>
                    <a:ext uri="{9D8B030D-6E8A-4147-A177-3AD203B41FA5}">
                      <a16:colId xmlns:a16="http://schemas.microsoft.com/office/drawing/2014/main" val="944454904"/>
                    </a:ext>
                  </a:extLst>
                </a:gridCol>
                <a:gridCol w="802364">
                  <a:extLst>
                    <a:ext uri="{9D8B030D-6E8A-4147-A177-3AD203B41FA5}">
                      <a16:colId xmlns:a16="http://schemas.microsoft.com/office/drawing/2014/main" val="328715237"/>
                    </a:ext>
                  </a:extLst>
                </a:gridCol>
                <a:gridCol w="643182">
                  <a:extLst>
                    <a:ext uri="{9D8B030D-6E8A-4147-A177-3AD203B41FA5}">
                      <a16:colId xmlns:a16="http://schemas.microsoft.com/office/drawing/2014/main" val="288144597"/>
                    </a:ext>
                  </a:extLst>
                </a:gridCol>
                <a:gridCol w="643182">
                  <a:extLst>
                    <a:ext uri="{9D8B030D-6E8A-4147-A177-3AD203B41FA5}">
                      <a16:colId xmlns:a16="http://schemas.microsoft.com/office/drawing/2014/main" val="355423138"/>
                    </a:ext>
                  </a:extLst>
                </a:gridCol>
                <a:gridCol w="643182">
                  <a:extLst>
                    <a:ext uri="{9D8B030D-6E8A-4147-A177-3AD203B41FA5}">
                      <a16:colId xmlns:a16="http://schemas.microsoft.com/office/drawing/2014/main" val="2360097118"/>
                    </a:ext>
                  </a:extLst>
                </a:gridCol>
                <a:gridCol w="643182">
                  <a:extLst>
                    <a:ext uri="{9D8B030D-6E8A-4147-A177-3AD203B41FA5}">
                      <a16:colId xmlns:a16="http://schemas.microsoft.com/office/drawing/2014/main" val="1288720180"/>
                    </a:ext>
                  </a:extLst>
                </a:gridCol>
                <a:gridCol w="643182">
                  <a:extLst>
                    <a:ext uri="{9D8B030D-6E8A-4147-A177-3AD203B41FA5}">
                      <a16:colId xmlns:a16="http://schemas.microsoft.com/office/drawing/2014/main" val="984328534"/>
                    </a:ext>
                  </a:extLst>
                </a:gridCol>
                <a:gridCol w="643182">
                  <a:extLst>
                    <a:ext uri="{9D8B030D-6E8A-4147-A177-3AD203B41FA5}">
                      <a16:colId xmlns:a16="http://schemas.microsoft.com/office/drawing/2014/main" val="2401888362"/>
                    </a:ext>
                  </a:extLst>
                </a:gridCol>
                <a:gridCol w="643182">
                  <a:extLst>
                    <a:ext uri="{9D8B030D-6E8A-4147-A177-3AD203B41FA5}">
                      <a16:colId xmlns:a16="http://schemas.microsoft.com/office/drawing/2014/main" val="3054420793"/>
                    </a:ext>
                  </a:extLst>
                </a:gridCol>
                <a:gridCol w="643182">
                  <a:extLst>
                    <a:ext uri="{9D8B030D-6E8A-4147-A177-3AD203B41FA5}">
                      <a16:colId xmlns:a16="http://schemas.microsoft.com/office/drawing/2014/main" val="2561864251"/>
                    </a:ext>
                  </a:extLst>
                </a:gridCol>
                <a:gridCol w="643182">
                  <a:extLst>
                    <a:ext uri="{9D8B030D-6E8A-4147-A177-3AD203B41FA5}">
                      <a16:colId xmlns:a16="http://schemas.microsoft.com/office/drawing/2014/main" val="3806778126"/>
                    </a:ext>
                  </a:extLst>
                </a:gridCol>
                <a:gridCol w="643182">
                  <a:extLst>
                    <a:ext uri="{9D8B030D-6E8A-4147-A177-3AD203B41FA5}">
                      <a16:colId xmlns:a16="http://schemas.microsoft.com/office/drawing/2014/main" val="1089936554"/>
                    </a:ext>
                  </a:extLst>
                </a:gridCol>
                <a:gridCol w="643182">
                  <a:extLst>
                    <a:ext uri="{9D8B030D-6E8A-4147-A177-3AD203B41FA5}">
                      <a16:colId xmlns:a16="http://schemas.microsoft.com/office/drawing/2014/main" val="685234781"/>
                    </a:ext>
                  </a:extLst>
                </a:gridCol>
                <a:gridCol w="643182">
                  <a:extLst>
                    <a:ext uri="{9D8B030D-6E8A-4147-A177-3AD203B41FA5}">
                      <a16:colId xmlns:a16="http://schemas.microsoft.com/office/drawing/2014/main" val="1849643236"/>
                    </a:ext>
                  </a:extLst>
                </a:gridCol>
              </a:tblGrid>
              <a:tr h="306076">
                <a:tc rowSpan="2">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6193911"/>
                  </a:ext>
                </a:extLst>
              </a:tr>
              <a:tr h="331941">
                <a:tc vMerge="1">
                  <a:txBody>
                    <a:bodyPr/>
                    <a:lstStyle/>
                    <a:p>
                      <a:endParaRPr lang="zh-TW" altLang="en-US"/>
                    </a:p>
                  </a:txBody>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93927549"/>
                  </a:ext>
                </a:extLst>
              </a:tr>
              <a:tr h="448336">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47,500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49,000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8019711"/>
                  </a:ext>
                </a:extLst>
              </a:tr>
            </a:tbl>
          </a:graphicData>
        </a:graphic>
      </p:graphicFrame>
      <p:sp>
        <p:nvSpPr>
          <p:cNvPr id="10" name="Rectangle 2"/>
          <p:cNvSpPr>
            <a:spLocks noGrp="1" noChangeArrowheads="1"/>
          </p:cNvSpPr>
          <p:nvPr>
            <p:ph type="title"/>
          </p:nvPr>
        </p:nvSpPr>
        <p:spPr>
          <a:xfrm>
            <a:off x="467544" y="266007"/>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1"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3.2.86</a:t>
            </a:r>
          </a:p>
        </p:txBody>
      </p:sp>
    </p:spTree>
    <p:extLst>
      <p:ext uri="{BB962C8B-B14F-4D97-AF65-F5344CB8AC3E}">
        <p14:creationId xmlns:p14="http://schemas.microsoft.com/office/powerpoint/2010/main" val="1986053522"/>
      </p:ext>
    </p:extLst>
  </p:cSld>
  <p:clrMapOvr>
    <a:masterClrMapping/>
  </p:clrMapOvr>
  <p:transition>
    <p:random/>
  </p:transition>
  <p:timing>
    <p:tnLst>
      <p:par>
        <p:cT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383181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低於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：係指學校所聘各該職級之編制內專任教師現行本薪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有部分支給數額低於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但有部分支給數額</a:t>
            </a:r>
            <a:r>
              <a:rPr lang="zh-TW" altLang="zh-TW" sz="1800" dirty="0">
                <a:latin typeface="Arial" panose="020B0604020202020204" pitchFamily="34" charset="0"/>
                <a:ea typeface="微軟正黑體" panose="020B0604030504040204" pitchFamily="34" charset="-120"/>
                <a:cs typeface="Arial" panose="020B0604020202020204" pitchFamily="34" charset="0"/>
              </a:rPr>
              <a:t>與公立大專校院同職級專任教師本薪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，均屬之。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5</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E</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「全部低於」公立大專校院為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475-770(37,530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-53,990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，則填報學校「教授」現行本薪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月支數額為【低於公立大專校院】，其他教師職級請以此類推。</a:t>
            </a:r>
          </a:p>
        </p:txBody>
      </p:sp>
      <p:graphicFrame>
        <p:nvGraphicFramePr>
          <p:cNvPr id="2" name="表格 1"/>
          <p:cNvGraphicFramePr>
            <a:graphicFrameLocks noGrp="1"/>
          </p:cNvGraphicFramePr>
          <p:nvPr>
            <p:extLst>
              <p:ext uri="{D42A27DB-BD31-4B8C-83A1-F6EECF244321}">
                <p14:modId xmlns:p14="http://schemas.microsoft.com/office/powerpoint/2010/main" val="3307309424"/>
              </p:ext>
            </p:extLst>
          </p:nvPr>
        </p:nvGraphicFramePr>
        <p:xfrm>
          <a:off x="144003" y="4937760"/>
          <a:ext cx="8825430" cy="1361285"/>
        </p:xfrm>
        <a:graphic>
          <a:graphicData uri="http://schemas.openxmlformats.org/drawingml/2006/table">
            <a:tbl>
              <a:tblPr firstRow="1" firstCol="1" bandRow="1"/>
              <a:tblGrid>
                <a:gridCol w="345291">
                  <a:extLst>
                    <a:ext uri="{9D8B030D-6E8A-4147-A177-3AD203B41FA5}">
                      <a16:colId xmlns:a16="http://schemas.microsoft.com/office/drawing/2014/main" val="3390457317"/>
                    </a:ext>
                  </a:extLst>
                </a:gridCol>
                <a:gridCol w="790083">
                  <a:extLst>
                    <a:ext uri="{9D8B030D-6E8A-4147-A177-3AD203B41FA5}">
                      <a16:colId xmlns:a16="http://schemas.microsoft.com/office/drawing/2014/main" val="1154701390"/>
                    </a:ext>
                  </a:extLst>
                </a:gridCol>
                <a:gridCol w="640838">
                  <a:extLst>
                    <a:ext uri="{9D8B030D-6E8A-4147-A177-3AD203B41FA5}">
                      <a16:colId xmlns:a16="http://schemas.microsoft.com/office/drawing/2014/main" val="3355872560"/>
                    </a:ext>
                  </a:extLst>
                </a:gridCol>
                <a:gridCol w="640838">
                  <a:extLst>
                    <a:ext uri="{9D8B030D-6E8A-4147-A177-3AD203B41FA5}">
                      <a16:colId xmlns:a16="http://schemas.microsoft.com/office/drawing/2014/main" val="4157139211"/>
                    </a:ext>
                  </a:extLst>
                </a:gridCol>
                <a:gridCol w="640838">
                  <a:extLst>
                    <a:ext uri="{9D8B030D-6E8A-4147-A177-3AD203B41FA5}">
                      <a16:colId xmlns:a16="http://schemas.microsoft.com/office/drawing/2014/main" val="806661532"/>
                    </a:ext>
                  </a:extLst>
                </a:gridCol>
                <a:gridCol w="640838">
                  <a:extLst>
                    <a:ext uri="{9D8B030D-6E8A-4147-A177-3AD203B41FA5}">
                      <a16:colId xmlns:a16="http://schemas.microsoft.com/office/drawing/2014/main" val="2435709028"/>
                    </a:ext>
                  </a:extLst>
                </a:gridCol>
                <a:gridCol w="640838">
                  <a:extLst>
                    <a:ext uri="{9D8B030D-6E8A-4147-A177-3AD203B41FA5}">
                      <a16:colId xmlns:a16="http://schemas.microsoft.com/office/drawing/2014/main" val="1988934351"/>
                    </a:ext>
                  </a:extLst>
                </a:gridCol>
                <a:gridCol w="640838">
                  <a:extLst>
                    <a:ext uri="{9D8B030D-6E8A-4147-A177-3AD203B41FA5}">
                      <a16:colId xmlns:a16="http://schemas.microsoft.com/office/drawing/2014/main" val="652759358"/>
                    </a:ext>
                  </a:extLst>
                </a:gridCol>
                <a:gridCol w="640838">
                  <a:extLst>
                    <a:ext uri="{9D8B030D-6E8A-4147-A177-3AD203B41FA5}">
                      <a16:colId xmlns:a16="http://schemas.microsoft.com/office/drawing/2014/main" val="244709127"/>
                    </a:ext>
                  </a:extLst>
                </a:gridCol>
                <a:gridCol w="640838">
                  <a:extLst>
                    <a:ext uri="{9D8B030D-6E8A-4147-A177-3AD203B41FA5}">
                      <a16:colId xmlns:a16="http://schemas.microsoft.com/office/drawing/2014/main" val="683399904"/>
                    </a:ext>
                  </a:extLst>
                </a:gridCol>
                <a:gridCol w="640838">
                  <a:extLst>
                    <a:ext uri="{9D8B030D-6E8A-4147-A177-3AD203B41FA5}">
                      <a16:colId xmlns:a16="http://schemas.microsoft.com/office/drawing/2014/main" val="2897958855"/>
                    </a:ext>
                  </a:extLst>
                </a:gridCol>
                <a:gridCol w="640838">
                  <a:extLst>
                    <a:ext uri="{9D8B030D-6E8A-4147-A177-3AD203B41FA5}">
                      <a16:colId xmlns:a16="http://schemas.microsoft.com/office/drawing/2014/main" val="3928244017"/>
                    </a:ext>
                  </a:extLst>
                </a:gridCol>
                <a:gridCol w="640838">
                  <a:extLst>
                    <a:ext uri="{9D8B030D-6E8A-4147-A177-3AD203B41FA5}">
                      <a16:colId xmlns:a16="http://schemas.microsoft.com/office/drawing/2014/main" val="2553710081"/>
                    </a:ext>
                  </a:extLst>
                </a:gridCol>
                <a:gridCol w="640838">
                  <a:extLst>
                    <a:ext uri="{9D8B030D-6E8A-4147-A177-3AD203B41FA5}">
                      <a16:colId xmlns:a16="http://schemas.microsoft.com/office/drawing/2014/main" val="3270521847"/>
                    </a:ext>
                  </a:extLst>
                </a:gridCol>
              </a:tblGrid>
              <a:tr h="348690">
                <a:tc rowSpan="2">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公立</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薪點</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475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500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600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680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710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740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770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11764373"/>
                  </a:ext>
                </a:extLst>
              </a:tr>
              <a:tr h="348690">
                <a:tc vMerge="1">
                  <a:txBody>
                    <a:bodyPr/>
                    <a:lstStyle/>
                    <a:p>
                      <a:endParaRPr lang="zh-TW" altLang="en-US"/>
                    </a:p>
                  </a:txBody>
                  <a:tcPr/>
                </a:tc>
                <a:tc>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41,645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53,990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56,930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67476805"/>
                  </a:ext>
                </a:extLst>
              </a:tr>
              <a:tr h="663905">
                <a:tc>
                  <a:txBody>
                    <a:bodyPr/>
                    <a:lstStyle/>
                    <a:p>
                      <a:pPr marL="0" algn="ctr">
                        <a:lnSpc>
                          <a:spcPts val="20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E</a:t>
                      </a:r>
                      <a:r>
                        <a:rPr lang="zh-TW" sz="1200" b="1" i="0" kern="100" dirty="0">
                          <a:solidFill>
                            <a:srgbClr val="000000"/>
                          </a:solidFill>
                          <a:effectLst/>
                          <a:latin typeface="Calibri" panose="020F0502020204030204" pitchFamily="34" charset="0"/>
                          <a:ea typeface="微軟正黑體" panose="020B0604030504040204" pitchFamily="34" charset="-120"/>
                          <a:cs typeface="Arial" panose="020B0604020202020204" pitchFamily="34" charset="0"/>
                        </a:rPr>
                        <a:t>校</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3000"/>
                        </a:lnSpc>
                        <a:spcAft>
                          <a:spcPts val="0"/>
                        </a:spcAft>
                      </a:pPr>
                      <a:r>
                        <a:rPr lang="zh-TW" sz="1200" b="1" i="0" kern="100" dirty="0">
                          <a:solidFill>
                            <a:srgbClr val="000000"/>
                          </a:solidFill>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37,530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41,645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53,990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2465985840"/>
                  </a:ext>
                </a:extLst>
              </a:tr>
            </a:tbl>
          </a:graphicData>
        </a:graphic>
      </p:graphicFrame>
      <p:sp>
        <p:nvSpPr>
          <p:cNvPr id="9" name="Rectangle 2"/>
          <p:cNvSpPr>
            <a:spLocks noGrp="1" noChangeArrowheads="1"/>
          </p:cNvSpPr>
          <p:nvPr>
            <p:ph type="title"/>
          </p:nvPr>
        </p:nvSpPr>
        <p:spPr>
          <a:xfrm>
            <a:off x="467544" y="257695"/>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267552394"/>
      </p:ext>
    </p:extLst>
  </p:cSld>
  <p:clrMapOvr>
    <a:masterClrMapping/>
  </p:clrMapOvr>
  <p:transition>
    <p:random/>
  </p:transition>
  <p:timing>
    <p:tnLst>
      <p:par>
        <p:cT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latin typeface="Arial" panose="020B0604020202020204" pitchFamily="34" charset="0"/>
                <a:ea typeface="微軟正黑體" panose="020B0604030504040204" pitchFamily="34" charset="-120"/>
                <a:cs typeface="Arial" panose="020B0604020202020204" pitchFamily="34" charset="0"/>
              </a:rPr>
              <a:t>低</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F</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450-740(37,530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-53,990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450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37,530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p>
        </p:txBody>
      </p:sp>
      <p:graphicFrame>
        <p:nvGraphicFramePr>
          <p:cNvPr id="3" name="表格 2"/>
          <p:cNvGraphicFramePr>
            <a:graphicFrameLocks noGrp="1"/>
          </p:cNvGraphicFramePr>
          <p:nvPr>
            <p:extLst/>
          </p:nvPr>
        </p:nvGraphicFramePr>
        <p:xfrm>
          <a:off x="66500" y="2812074"/>
          <a:ext cx="8986062" cy="1175444"/>
        </p:xfrm>
        <a:graphic>
          <a:graphicData uri="http://schemas.openxmlformats.org/drawingml/2006/table">
            <a:tbl>
              <a:tblPr firstRow="1" firstCol="1" bandRow="1"/>
              <a:tblGrid>
                <a:gridCol w="206896">
                  <a:extLst>
                    <a:ext uri="{9D8B030D-6E8A-4147-A177-3AD203B41FA5}">
                      <a16:colId xmlns:a16="http://schemas.microsoft.com/office/drawing/2014/main" val="3834345829"/>
                    </a:ext>
                  </a:extLst>
                </a:gridCol>
                <a:gridCol w="803432">
                  <a:extLst>
                    <a:ext uri="{9D8B030D-6E8A-4147-A177-3AD203B41FA5}">
                      <a16:colId xmlns:a16="http://schemas.microsoft.com/office/drawing/2014/main" val="21598725"/>
                    </a:ext>
                  </a:extLst>
                </a:gridCol>
                <a:gridCol w="577405">
                  <a:extLst>
                    <a:ext uri="{9D8B030D-6E8A-4147-A177-3AD203B41FA5}">
                      <a16:colId xmlns:a16="http://schemas.microsoft.com/office/drawing/2014/main" val="174711564"/>
                    </a:ext>
                  </a:extLst>
                </a:gridCol>
                <a:gridCol w="669587">
                  <a:extLst>
                    <a:ext uri="{9D8B030D-6E8A-4147-A177-3AD203B41FA5}">
                      <a16:colId xmlns:a16="http://schemas.microsoft.com/office/drawing/2014/main" val="2662661754"/>
                    </a:ext>
                  </a:extLst>
                </a:gridCol>
                <a:gridCol w="693152">
                  <a:extLst>
                    <a:ext uri="{9D8B030D-6E8A-4147-A177-3AD203B41FA5}">
                      <a16:colId xmlns:a16="http://schemas.microsoft.com/office/drawing/2014/main" val="709402658"/>
                    </a:ext>
                  </a:extLst>
                </a:gridCol>
                <a:gridCol w="603559">
                  <a:extLst>
                    <a:ext uri="{9D8B030D-6E8A-4147-A177-3AD203B41FA5}">
                      <a16:colId xmlns:a16="http://schemas.microsoft.com/office/drawing/2014/main" val="1157989073"/>
                    </a:ext>
                  </a:extLst>
                </a:gridCol>
                <a:gridCol w="603559">
                  <a:extLst>
                    <a:ext uri="{9D8B030D-6E8A-4147-A177-3AD203B41FA5}">
                      <a16:colId xmlns:a16="http://schemas.microsoft.com/office/drawing/2014/main" val="575114795"/>
                    </a:ext>
                  </a:extLst>
                </a:gridCol>
                <a:gridCol w="603559">
                  <a:extLst>
                    <a:ext uri="{9D8B030D-6E8A-4147-A177-3AD203B41FA5}">
                      <a16:colId xmlns:a16="http://schemas.microsoft.com/office/drawing/2014/main" val="1779657179"/>
                    </a:ext>
                  </a:extLst>
                </a:gridCol>
                <a:gridCol w="603559">
                  <a:extLst>
                    <a:ext uri="{9D8B030D-6E8A-4147-A177-3AD203B41FA5}">
                      <a16:colId xmlns:a16="http://schemas.microsoft.com/office/drawing/2014/main" val="3518632703"/>
                    </a:ext>
                  </a:extLst>
                </a:gridCol>
                <a:gridCol w="603559">
                  <a:extLst>
                    <a:ext uri="{9D8B030D-6E8A-4147-A177-3AD203B41FA5}">
                      <a16:colId xmlns:a16="http://schemas.microsoft.com/office/drawing/2014/main" val="1428525913"/>
                    </a:ext>
                  </a:extLst>
                </a:gridCol>
                <a:gridCol w="603559">
                  <a:extLst>
                    <a:ext uri="{9D8B030D-6E8A-4147-A177-3AD203B41FA5}">
                      <a16:colId xmlns:a16="http://schemas.microsoft.com/office/drawing/2014/main" val="922496304"/>
                    </a:ext>
                  </a:extLst>
                </a:gridCol>
                <a:gridCol w="603559">
                  <a:extLst>
                    <a:ext uri="{9D8B030D-6E8A-4147-A177-3AD203B41FA5}">
                      <a16:colId xmlns:a16="http://schemas.microsoft.com/office/drawing/2014/main" val="2163712388"/>
                    </a:ext>
                  </a:extLst>
                </a:gridCol>
                <a:gridCol w="603559">
                  <a:extLst>
                    <a:ext uri="{9D8B030D-6E8A-4147-A177-3AD203B41FA5}">
                      <a16:colId xmlns:a16="http://schemas.microsoft.com/office/drawing/2014/main" val="2479097199"/>
                    </a:ext>
                  </a:extLst>
                </a:gridCol>
                <a:gridCol w="603559">
                  <a:extLst>
                    <a:ext uri="{9D8B030D-6E8A-4147-A177-3AD203B41FA5}">
                      <a16:colId xmlns:a16="http://schemas.microsoft.com/office/drawing/2014/main" val="411737774"/>
                    </a:ext>
                  </a:extLst>
                </a:gridCol>
                <a:gridCol w="603559">
                  <a:extLst>
                    <a:ext uri="{9D8B030D-6E8A-4147-A177-3AD203B41FA5}">
                      <a16:colId xmlns:a16="http://schemas.microsoft.com/office/drawing/2014/main" val="1201440691"/>
                    </a:ext>
                  </a:extLst>
                </a:gridCol>
              </a:tblGrid>
              <a:tr h="269978">
                <a:tc rowSpan="2">
                  <a:txBody>
                    <a:bodyPr/>
                    <a:lstStyle/>
                    <a:p>
                      <a:pPr marL="0" algn="ctr">
                        <a:lnSpc>
                          <a:spcPts val="13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450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1334779"/>
                  </a:ext>
                </a:extLst>
              </a:tr>
              <a:tr h="365509">
                <a:tc vMerge="1">
                  <a:txBody>
                    <a:bodyPr/>
                    <a:lstStyle/>
                    <a:p>
                      <a:endParaRPr lang="zh-TW" altLang="en-US"/>
                    </a:p>
                  </a:txBody>
                  <a:tcPr/>
                </a:tc>
                <a:tc>
                  <a:txBody>
                    <a:bodyPr/>
                    <a:lstStyle/>
                    <a:p>
                      <a:pPr marL="0" algn="ctr">
                        <a:lnSpc>
                          <a:spcPts val="20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2443786"/>
                  </a:ext>
                </a:extLst>
              </a:tr>
              <a:tr h="539957">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F</a:t>
                      </a:r>
                      <a:r>
                        <a:rPr lang="zh-TW"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37,530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049960"/>
                  </a:ext>
                </a:extLst>
              </a:tr>
            </a:tbl>
          </a:graphicData>
        </a:graphic>
      </p:graphicFrame>
      <p:sp>
        <p:nvSpPr>
          <p:cNvPr id="4" name="矩形 3"/>
          <p:cNvSpPr/>
          <p:nvPr/>
        </p:nvSpPr>
        <p:spPr>
          <a:xfrm>
            <a:off x="66500" y="4068097"/>
            <a:ext cx="8986062" cy="1338828"/>
          </a:xfrm>
          <a:prstGeom prst="rect">
            <a:avLst/>
          </a:prstGeom>
        </p:spPr>
        <p:txBody>
          <a:bodyPr wrap="square">
            <a:spAutoFit/>
          </a:bodyPr>
          <a:lstStyle/>
          <a:p>
            <a:pPr marL="457200" indent="-457200" algn="just">
              <a:lnSpc>
                <a:spcPct val="150000"/>
              </a:lnSpc>
              <a:spcBef>
                <a:spcPts val="300"/>
              </a:spcBef>
              <a:spcAft>
                <a:spcPts val="0"/>
              </a:spcAft>
            </a:pPr>
            <a:r>
              <a:rPr lang="en-US" altLang="zh-TW" sz="18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kern="1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kern="100" dirty="0">
                <a:latin typeface="Arial" panose="020B0604020202020204" pitchFamily="34" charset="0"/>
                <a:ea typeface="微軟正黑體" panose="020B0604030504040204" pitchFamily="34" charset="-120"/>
                <a:cs typeface="Arial" panose="020B0604020202020204" pitchFamily="34" charset="0"/>
              </a:rPr>
              <a:t>7</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G</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kern="100" dirty="0">
                <a:latin typeface="Arial" panose="020B0604020202020204" pitchFamily="34" charset="0"/>
                <a:ea typeface="微軟正黑體" panose="020B0604030504040204" pitchFamily="34" charset="-120"/>
                <a:cs typeface="Arial" panose="020B0604020202020204" pitchFamily="34" charset="0"/>
              </a:rPr>
              <a:t>)600-625(46,000-48,000)</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kern="100"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zh-TW" sz="1800" kern="1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nvPr>
        </p:nvGraphicFramePr>
        <p:xfrm>
          <a:off x="66500" y="5436528"/>
          <a:ext cx="8986061" cy="1034357"/>
        </p:xfrm>
        <a:graphic>
          <a:graphicData uri="http://schemas.openxmlformats.org/drawingml/2006/table">
            <a:tbl>
              <a:tblPr firstRow="1" firstCol="1" bandRow="1"/>
              <a:tblGrid>
                <a:gridCol w="365762">
                  <a:extLst>
                    <a:ext uri="{9D8B030D-6E8A-4147-A177-3AD203B41FA5}">
                      <a16:colId xmlns:a16="http://schemas.microsoft.com/office/drawing/2014/main" val="1904707888"/>
                    </a:ext>
                  </a:extLst>
                </a:gridCol>
                <a:gridCol w="818375">
                  <a:extLst>
                    <a:ext uri="{9D8B030D-6E8A-4147-A177-3AD203B41FA5}">
                      <a16:colId xmlns:a16="http://schemas.microsoft.com/office/drawing/2014/main" val="750306765"/>
                    </a:ext>
                  </a:extLst>
                </a:gridCol>
                <a:gridCol w="649641">
                  <a:extLst>
                    <a:ext uri="{9D8B030D-6E8A-4147-A177-3AD203B41FA5}">
                      <a16:colId xmlns:a16="http://schemas.microsoft.com/office/drawing/2014/main" val="1358991011"/>
                    </a:ext>
                  </a:extLst>
                </a:gridCol>
                <a:gridCol w="650420">
                  <a:extLst>
                    <a:ext uri="{9D8B030D-6E8A-4147-A177-3AD203B41FA5}">
                      <a16:colId xmlns:a16="http://schemas.microsoft.com/office/drawing/2014/main" val="4044095375"/>
                    </a:ext>
                  </a:extLst>
                </a:gridCol>
                <a:gridCol w="650420">
                  <a:extLst>
                    <a:ext uri="{9D8B030D-6E8A-4147-A177-3AD203B41FA5}">
                      <a16:colId xmlns:a16="http://schemas.microsoft.com/office/drawing/2014/main" val="2417915216"/>
                    </a:ext>
                  </a:extLst>
                </a:gridCol>
                <a:gridCol w="649641">
                  <a:extLst>
                    <a:ext uri="{9D8B030D-6E8A-4147-A177-3AD203B41FA5}">
                      <a16:colId xmlns:a16="http://schemas.microsoft.com/office/drawing/2014/main" val="1171773732"/>
                    </a:ext>
                  </a:extLst>
                </a:gridCol>
                <a:gridCol w="650420">
                  <a:extLst>
                    <a:ext uri="{9D8B030D-6E8A-4147-A177-3AD203B41FA5}">
                      <a16:colId xmlns:a16="http://schemas.microsoft.com/office/drawing/2014/main" val="2454301356"/>
                    </a:ext>
                  </a:extLst>
                </a:gridCol>
                <a:gridCol w="650420">
                  <a:extLst>
                    <a:ext uri="{9D8B030D-6E8A-4147-A177-3AD203B41FA5}">
                      <a16:colId xmlns:a16="http://schemas.microsoft.com/office/drawing/2014/main" val="3705544503"/>
                    </a:ext>
                  </a:extLst>
                </a:gridCol>
                <a:gridCol w="649641">
                  <a:extLst>
                    <a:ext uri="{9D8B030D-6E8A-4147-A177-3AD203B41FA5}">
                      <a16:colId xmlns:a16="http://schemas.microsoft.com/office/drawing/2014/main" val="1145465001"/>
                    </a:ext>
                  </a:extLst>
                </a:gridCol>
                <a:gridCol w="650420">
                  <a:extLst>
                    <a:ext uri="{9D8B030D-6E8A-4147-A177-3AD203B41FA5}">
                      <a16:colId xmlns:a16="http://schemas.microsoft.com/office/drawing/2014/main" val="4212080952"/>
                    </a:ext>
                  </a:extLst>
                </a:gridCol>
                <a:gridCol w="650420">
                  <a:extLst>
                    <a:ext uri="{9D8B030D-6E8A-4147-A177-3AD203B41FA5}">
                      <a16:colId xmlns:a16="http://schemas.microsoft.com/office/drawing/2014/main" val="3016540914"/>
                    </a:ext>
                  </a:extLst>
                </a:gridCol>
                <a:gridCol w="649641">
                  <a:extLst>
                    <a:ext uri="{9D8B030D-6E8A-4147-A177-3AD203B41FA5}">
                      <a16:colId xmlns:a16="http://schemas.microsoft.com/office/drawing/2014/main" val="4082391783"/>
                    </a:ext>
                  </a:extLst>
                </a:gridCol>
                <a:gridCol w="650420">
                  <a:extLst>
                    <a:ext uri="{9D8B030D-6E8A-4147-A177-3AD203B41FA5}">
                      <a16:colId xmlns:a16="http://schemas.microsoft.com/office/drawing/2014/main" val="688656437"/>
                    </a:ext>
                  </a:extLst>
                </a:gridCol>
                <a:gridCol w="650420">
                  <a:extLst>
                    <a:ext uri="{9D8B030D-6E8A-4147-A177-3AD203B41FA5}">
                      <a16:colId xmlns:a16="http://schemas.microsoft.com/office/drawing/2014/main" val="2350691768"/>
                    </a:ext>
                  </a:extLst>
                </a:gridCol>
              </a:tblGrid>
              <a:tr h="287772">
                <a:tc rowSpan="2">
                  <a:txBody>
                    <a:bodyPr/>
                    <a:lstStyle/>
                    <a:p>
                      <a:pPr marL="0" algn="ctr">
                        <a:lnSpc>
                          <a:spcPts val="13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500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525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625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680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710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740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770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65694657"/>
                  </a:ext>
                </a:extLst>
              </a:tr>
              <a:tr h="325061">
                <a:tc vMerge="1">
                  <a:txBody>
                    <a:bodyPr/>
                    <a:lstStyle/>
                    <a:p>
                      <a:endParaRPr lang="zh-TW" altLang="en-US"/>
                    </a:p>
                  </a:txBody>
                  <a:tcPr/>
                </a:tc>
                <a:tc>
                  <a:txBody>
                    <a:bodyPr/>
                    <a:lstStyle/>
                    <a:p>
                      <a:pPr marL="0" algn="ctr">
                        <a:lnSpc>
                          <a:spcPts val="20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66601462"/>
                  </a:ext>
                </a:extLst>
              </a:tr>
              <a:tr h="421524">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G</a:t>
                      </a: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46,000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96387082"/>
                  </a:ext>
                </a:extLst>
              </a:tr>
            </a:tbl>
          </a:graphicData>
        </a:graphic>
      </p:graphicFrame>
      <p:sp>
        <p:nvSpPr>
          <p:cNvPr id="9" name="Rectangle 2"/>
          <p:cNvSpPr>
            <a:spLocks noGrp="1" noChangeArrowheads="1"/>
          </p:cNvSpPr>
          <p:nvPr>
            <p:ph type="title"/>
          </p:nvPr>
        </p:nvSpPr>
        <p:spPr>
          <a:xfrm>
            <a:off x="467544" y="266009"/>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661290579"/>
      </p:ext>
    </p:extLst>
  </p:cSld>
  <p:clrMapOvr>
    <a:masterClrMapping/>
  </p:clrMapOvr>
  <p:transition>
    <p:random/>
  </p:transition>
  <p:timing>
    <p:tnLst>
      <p:par>
        <p:cT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2.1</a:t>
            </a:r>
            <a:r>
              <a:rPr lang="zh-TW" altLang="en-US" sz="4400" i="0" dirty="0" smtClean="0">
                <a:solidFill>
                  <a:schemeClr val="tx1">
                    <a:lumMod val="10000"/>
                  </a:schemeClr>
                </a:solidFill>
                <a:latin typeface="微軟正黑體" panose="020B0604030504040204" pitchFamily="34" charset="-120"/>
                <a:ea typeface="微軟正黑體" panose="020B0604030504040204" pitchFamily="34" charset="-120"/>
              </a:rPr>
              <a:t> </a:t>
            </a:r>
            <a:r>
              <a:rPr lang="zh-TW" altLang="en-US" sz="4400" i="0" dirty="0" smtClean="0">
                <a:solidFill>
                  <a:srgbClr val="000000"/>
                </a:solidFill>
                <a:latin typeface="微軟正黑體" panose="020B0604030504040204" pitchFamily="34" charset="-120"/>
                <a:ea typeface="微軟正黑體" panose="020B0604030504040204" pitchFamily="34" charset="-120"/>
              </a:rPr>
              <a:t>基本資料確認</a:t>
            </a:r>
            <a:endParaRPr lang="zh-TW" altLang="en-US" sz="4400" i="0" dirty="0">
              <a:solidFill>
                <a:srgbClr val="000000"/>
              </a:solidFill>
              <a:latin typeface="微軟正黑體" panose="020B0604030504040204" pitchFamily="34" charset="-120"/>
              <a:ea typeface="微軟正黑體" panose="020B0604030504040204" pitchFamily="34" charset="-120"/>
            </a:endParaRPr>
          </a:p>
        </p:txBody>
      </p:sp>
      <p:sp>
        <p:nvSpPr>
          <p:cNvPr id="3" name="文字方塊 35"/>
          <p:cNvSpPr txBox="1">
            <a:spLocks noChangeArrowheads="1"/>
          </p:cNvSpPr>
          <p:nvPr/>
        </p:nvSpPr>
        <p:spPr bwMode="auto">
          <a:xfrm>
            <a:off x="602980" y="1144491"/>
            <a:ext cx="8106706" cy="615553"/>
          </a:xfrm>
          <a:prstGeom prst="rect">
            <a:avLst/>
          </a:prstGeom>
          <a:noFill/>
          <a:ln w="9525">
            <a:noFill/>
            <a:miter lim="800000"/>
            <a:headEnd/>
            <a:tailEnd/>
          </a:ln>
        </p:spPr>
        <p:txBody>
          <a:bodyPr wrap="none">
            <a:spAutoFit/>
          </a:bodyPr>
          <a:lstStyle/>
          <a:p>
            <a:pPr algn="ctr">
              <a:defRPr/>
            </a:pP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21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上午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8:00</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起</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 </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至 </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31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下午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5:00</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止</a:t>
            </a:r>
            <a:endPar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endParaRPr>
          </a:p>
        </p:txBody>
      </p:sp>
      <p:sp>
        <p:nvSpPr>
          <p:cNvPr id="4" name="矩形 3"/>
          <p:cNvSpPr/>
          <p:nvPr/>
        </p:nvSpPr>
        <p:spPr>
          <a:xfrm>
            <a:off x="882235" y="2332415"/>
            <a:ext cx="2840241" cy="392453"/>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2800" dirty="0" smtClean="0">
                <a:solidFill>
                  <a:srgbClr val="FFFFFF"/>
                </a:solidFill>
                <a:effectLst>
                  <a:outerShdw blurRad="38100" dist="38100" dir="2700000" algn="tl">
                    <a:srgbClr val="000000"/>
                  </a:outerShdw>
                </a:effectLst>
                <a:ea typeface="新細明體" panose="02020500000000000000" pitchFamily="18" charset="-120"/>
              </a:rPr>
              <a:t>107.08</a:t>
            </a:r>
            <a:endParaRPr lang="zh-TW" altLang="en-US" sz="2800" dirty="0" smtClean="0">
              <a:solidFill>
                <a:srgbClr val="FFFFFF"/>
              </a:solidFill>
              <a:effectLst>
                <a:outerShdw blurRad="38100" dist="38100" dir="2700000" algn="tl">
                  <a:srgbClr val="000000"/>
                </a:outerShdw>
              </a:effectLst>
              <a:ea typeface="新細明體" panose="02020500000000000000" pitchFamily="18" charset="-120"/>
            </a:endParaRPr>
          </a:p>
        </p:txBody>
      </p:sp>
      <p:graphicFrame>
        <p:nvGraphicFramePr>
          <p:cNvPr id="5" name="表格 4"/>
          <p:cNvGraphicFramePr>
            <a:graphicFrameLocks noGrp="1"/>
          </p:cNvGraphicFramePr>
          <p:nvPr>
            <p:extLst>
              <p:ext uri="{D42A27DB-BD31-4B8C-83A1-F6EECF244321}">
                <p14:modId xmlns:p14="http://schemas.microsoft.com/office/powerpoint/2010/main" val="3634077753"/>
              </p:ext>
            </p:extLst>
          </p:nvPr>
        </p:nvGraphicFramePr>
        <p:xfrm>
          <a:off x="882235" y="2764216"/>
          <a:ext cx="2841867" cy="2572554"/>
        </p:xfrm>
        <a:graphic>
          <a:graphicData uri="http://schemas.openxmlformats.org/drawingml/2006/table">
            <a:tbl>
              <a:tblPr firstRow="1" bandRow="1">
                <a:effectLst>
                  <a:outerShdw blurRad="50800" dist="38100" dir="5400000" algn="t" rotWithShape="0">
                    <a:prstClr val="black">
                      <a:alpha val="40000"/>
                    </a:prstClr>
                  </a:outerShdw>
                </a:effectLst>
                <a:tableStyleId>{2D5ABB26-0587-4C30-8999-92F81FD0307C}</a:tableStyleId>
              </a:tblPr>
              <a:tblGrid>
                <a:gridCol w="405981">
                  <a:extLst>
                    <a:ext uri="{9D8B030D-6E8A-4147-A177-3AD203B41FA5}">
                      <a16:colId xmlns:a16="http://schemas.microsoft.com/office/drawing/2014/main" val="20000"/>
                    </a:ext>
                  </a:extLst>
                </a:gridCol>
                <a:gridCol w="405981">
                  <a:extLst>
                    <a:ext uri="{9D8B030D-6E8A-4147-A177-3AD203B41FA5}">
                      <a16:colId xmlns:a16="http://schemas.microsoft.com/office/drawing/2014/main" val="20001"/>
                    </a:ext>
                  </a:extLst>
                </a:gridCol>
                <a:gridCol w="405981">
                  <a:extLst>
                    <a:ext uri="{9D8B030D-6E8A-4147-A177-3AD203B41FA5}">
                      <a16:colId xmlns:a16="http://schemas.microsoft.com/office/drawing/2014/main" val="20002"/>
                    </a:ext>
                  </a:extLst>
                </a:gridCol>
                <a:gridCol w="405981">
                  <a:extLst>
                    <a:ext uri="{9D8B030D-6E8A-4147-A177-3AD203B41FA5}">
                      <a16:colId xmlns:a16="http://schemas.microsoft.com/office/drawing/2014/main" val="20003"/>
                    </a:ext>
                  </a:extLst>
                </a:gridCol>
                <a:gridCol w="405981">
                  <a:extLst>
                    <a:ext uri="{9D8B030D-6E8A-4147-A177-3AD203B41FA5}">
                      <a16:colId xmlns:a16="http://schemas.microsoft.com/office/drawing/2014/main" val="20004"/>
                    </a:ext>
                  </a:extLst>
                </a:gridCol>
                <a:gridCol w="405981">
                  <a:extLst>
                    <a:ext uri="{9D8B030D-6E8A-4147-A177-3AD203B41FA5}">
                      <a16:colId xmlns:a16="http://schemas.microsoft.com/office/drawing/2014/main" val="20005"/>
                    </a:ext>
                  </a:extLst>
                </a:gridCol>
                <a:gridCol w="405981">
                  <a:extLst>
                    <a:ext uri="{9D8B030D-6E8A-4147-A177-3AD203B41FA5}">
                      <a16:colId xmlns:a16="http://schemas.microsoft.com/office/drawing/2014/main" val="20006"/>
                    </a:ext>
                  </a:extLst>
                </a:gridCol>
              </a:tblGrid>
              <a:tr h="515669">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一</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二</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三</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四</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五</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六</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tc>
                  <a:txBody>
                    <a:bodyPr/>
                    <a:lstStyle/>
                    <a:p>
                      <a:pPr marL="0" algn="ctr" defTabSz="914400" rtl="0" eaLnBrk="1" fontAlgn="ctr" latinLnBrk="0" hangingPunct="1"/>
                      <a:r>
                        <a:rPr lang="zh-TW" altLang="en-US" sz="1800" b="1" kern="1200" dirty="0" smtClean="0">
                          <a:solidFill>
                            <a:srgbClr val="000000"/>
                          </a:solidFill>
                          <a:effectLst/>
                          <a:latin typeface="Arial" panose="020B0604020202020204" pitchFamily="34" charset="0"/>
                          <a:ea typeface="+mn-ea"/>
                          <a:cs typeface="Arial" panose="020B0604020202020204" pitchFamily="34" charset="0"/>
                        </a:rPr>
                        <a:t>日</a:t>
                      </a:r>
                      <a:endParaRPr lang="zh-TW" altLang="en-US" sz="1800" b="1" kern="1200" dirty="0">
                        <a:solidFill>
                          <a:srgbClr val="000000"/>
                        </a:solidFill>
                        <a:effectLst/>
                        <a:latin typeface="Arial" panose="020B0604020202020204" pitchFamily="34" charset="0"/>
                        <a:ea typeface="+mn-ea"/>
                        <a:cs typeface="Arial" panose="020B0604020202020204" pitchFamily="34" charset="0"/>
                      </a:endParaRPr>
                    </a:p>
                  </a:txBody>
                  <a:tcPr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5">
                        <a:lumMod val="60000"/>
                        <a:lumOff val="40000"/>
                      </a:schemeClr>
                    </a:solidFill>
                  </a:tcPr>
                </a:tc>
                <a:extLst>
                  <a:ext uri="{0D108BD9-81ED-4DB2-BD59-A6C34878D82A}">
                    <a16:rowId xmlns:a16="http://schemas.microsoft.com/office/drawing/2014/main" val="10000"/>
                  </a:ext>
                </a:extLst>
              </a:tr>
              <a:tr h="411377">
                <a:tc>
                  <a:txBody>
                    <a:bodyPr/>
                    <a:lstStyle/>
                    <a:p>
                      <a:pPr marL="0" marR="0" indent="0" algn="ctr" defTabSz="914400" rtl="0" eaLnBrk="1" fontAlgn="ctr" latinLnBrk="0" hangingPunct="1">
                        <a:lnSpc>
                          <a:spcPct val="100000"/>
                        </a:lnSpc>
                        <a:spcBef>
                          <a:spcPts val="0"/>
                        </a:spcBef>
                        <a:spcAft>
                          <a:spcPts val="0"/>
                        </a:spcAft>
                        <a:buClrTx/>
                        <a:buSzTx/>
                        <a:buFontTx/>
                        <a:buNone/>
                        <a:tabLst/>
                        <a:defRPr/>
                      </a:pPr>
                      <a:endPar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2</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3</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4</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5</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1"/>
                  </a:ext>
                </a:extLst>
              </a:tr>
              <a:tr h="411377">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6</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7</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8</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9</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10</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11</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12</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2"/>
                  </a:ext>
                </a:extLst>
              </a:tr>
              <a:tr h="411377">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13</a:t>
                      </a: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14</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15</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16</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17</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18</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19</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3"/>
                  </a:ext>
                </a:extLst>
              </a:tr>
              <a:tr h="411377">
                <a:tc>
                  <a:txBody>
                    <a:bodyPr/>
                    <a:lstStyle/>
                    <a:p>
                      <a:pPr marL="0" algn="ctr" defTabSz="914400" rtl="0" eaLnBrk="1" fontAlgn="ctr" latinLnBrk="0" hangingPunct="1"/>
                      <a:r>
                        <a:rPr lang="en-US" altLang="zh-TW" sz="1800" b="1" kern="1200" dirty="0" smtClean="0">
                          <a:solidFill>
                            <a:schemeClr val="bg1">
                              <a:lumMod val="50000"/>
                            </a:schemeClr>
                          </a:solidFill>
                          <a:effectLst/>
                          <a:latin typeface="Arial" panose="020B0604020202020204" pitchFamily="34" charset="0"/>
                          <a:ea typeface="+mn-ea"/>
                          <a:cs typeface="Arial" panose="020B0604020202020204" pitchFamily="34" charset="0"/>
                        </a:rPr>
                        <a:t>20</a:t>
                      </a:r>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21</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22</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23</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24</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25</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26</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extLst>
                  <a:ext uri="{0D108BD9-81ED-4DB2-BD59-A6C34878D82A}">
                    <a16:rowId xmlns:a16="http://schemas.microsoft.com/office/drawing/2014/main" val="10004"/>
                  </a:ext>
                </a:extLst>
              </a:tr>
              <a:tr h="411377">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27</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28</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29</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30</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r>
                        <a:rPr lang="en-US" altLang="zh-TW" sz="1800" b="1" kern="1200" dirty="0" smtClean="0">
                          <a:solidFill>
                            <a:srgbClr val="FF0000"/>
                          </a:solidFill>
                          <a:effectLst/>
                          <a:latin typeface="Arial" panose="020B0604020202020204" pitchFamily="34" charset="0"/>
                          <a:ea typeface="+mn-ea"/>
                          <a:cs typeface="Arial" panose="020B0604020202020204" pitchFamily="34" charset="0"/>
                        </a:rPr>
                        <a:t>31</a:t>
                      </a:r>
                      <a:endParaRPr lang="zh-TW" altLang="en-US" sz="1800" b="1" kern="1200" dirty="0">
                        <a:solidFill>
                          <a:srgbClr val="FF0000"/>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solidFill>
                      <a:schemeClr val="accent1"/>
                    </a:solidFill>
                  </a:tcPr>
                </a:tc>
                <a:tc>
                  <a:txBody>
                    <a:bodyPr/>
                    <a:lstStyle/>
                    <a:p>
                      <a:pPr marL="0" algn="ctr" defTabSz="914400" rtl="0" eaLnBrk="1" fontAlgn="ctr" latinLnBrk="0" hangingPunct="1"/>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tc>
                  <a:txBody>
                    <a:bodyPr/>
                    <a:lstStyle/>
                    <a:p>
                      <a:pPr marL="0" algn="ctr" defTabSz="914400" rtl="0" eaLnBrk="1" fontAlgn="ctr" latinLnBrk="0" hangingPunct="1"/>
                      <a:endParaRPr lang="zh-TW" altLang="en-US" sz="1800" b="1" kern="1200" dirty="0">
                        <a:solidFill>
                          <a:schemeClr val="bg1">
                            <a:lumMod val="50000"/>
                          </a:schemeClr>
                        </a:solidFill>
                        <a:effectLst/>
                        <a:latin typeface="Arial" panose="020B0604020202020204" pitchFamily="34" charset="0"/>
                        <a:ea typeface="+mn-ea"/>
                        <a:cs typeface="Arial" panose="020B0604020202020204" pitchFamily="34" charset="0"/>
                      </a:endParaRPr>
                    </a:p>
                  </a:txBody>
                  <a:tcPr marL="9525" marR="9525" marT="9525" marB="0" anchor="ctr">
                    <a:lnL w="38100" cap="flat" cmpd="sng" algn="ctr">
                      <a:solidFill>
                        <a:schemeClr val="bg1"/>
                      </a:solidFill>
                      <a:prstDash val="solid"/>
                      <a:round/>
                      <a:headEnd type="none" w="med" len="med"/>
                      <a:tailEnd type="none" w="med" len="med"/>
                    </a:lnL>
                    <a:lnR w="38100" cap="flat" cmpd="sng" algn="ctr">
                      <a:solidFill>
                        <a:schemeClr val="bg1"/>
                      </a:solidFill>
                      <a:prstDash val="solid"/>
                      <a:round/>
                      <a:headEnd type="none" w="med" len="med"/>
                      <a:tailEnd type="none" w="med" len="med"/>
                    </a:lnR>
                    <a:lnT w="38100" cap="flat" cmpd="sng" algn="ctr">
                      <a:solidFill>
                        <a:schemeClr val="bg1"/>
                      </a:solidFill>
                      <a:prstDash val="solid"/>
                      <a:round/>
                      <a:headEnd type="none" w="med" len="med"/>
                      <a:tailEnd type="none" w="med" len="med"/>
                    </a:lnT>
                    <a:lnB w="38100" cap="flat" cmpd="sng" algn="ctr">
                      <a:solidFill>
                        <a:schemeClr val="bg1"/>
                      </a:solidFill>
                      <a:prstDash val="solid"/>
                      <a:round/>
                      <a:headEnd type="none" w="med" len="med"/>
                      <a:tailEnd type="none" w="med" len="med"/>
                    </a:lnB>
                    <a:noFill/>
                  </a:tcPr>
                </a:tc>
                <a:extLst>
                  <a:ext uri="{0D108BD9-81ED-4DB2-BD59-A6C34878D82A}">
                    <a16:rowId xmlns:a16="http://schemas.microsoft.com/office/drawing/2014/main" val="10005"/>
                  </a:ext>
                </a:extLst>
              </a:tr>
            </a:tbl>
          </a:graphicData>
        </a:graphic>
      </p:graphicFrame>
      <p:sp>
        <p:nvSpPr>
          <p:cNvPr id="8" name="矩形 7"/>
          <p:cNvSpPr/>
          <p:nvPr/>
        </p:nvSpPr>
        <p:spPr>
          <a:xfrm>
            <a:off x="4455622" y="2069869"/>
            <a:ext cx="4156364" cy="4196020"/>
          </a:xfrm>
          <a:prstGeom prst="rect">
            <a:avLst/>
          </a:prstGeom>
        </p:spPr>
        <p:txBody>
          <a:bodyPr wrap="square">
            <a:spAutoFit/>
          </a:bodyPr>
          <a:lstStyle/>
          <a:p>
            <a:pPr>
              <a:lnSpc>
                <a:spcPts val="4000"/>
              </a:lnSpc>
            </a:pPr>
            <a:r>
              <a:rPr lang="en-US" altLang="zh-TW" sz="3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3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本</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期基本資料請學校依</a:t>
            </a:r>
            <a:r>
              <a:rPr lang="zh-TW" altLang="en-US" sz="3000" b="1" dirty="0">
                <a:latin typeface="Arial" panose="020B0604020202020204" pitchFamily="34" charset="0"/>
                <a:ea typeface="微軟正黑體" panose="020B0604030504040204" pitchFamily="34" charset="-120"/>
                <a:cs typeface="Arial" panose="020B0604020202020204" pitchFamily="34" charset="0"/>
              </a:rPr>
              <a:t>「</a:t>
            </a:r>
            <a:r>
              <a:rPr lang="zh-TW" altLang="en-US" sz="30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教育部</a:t>
            </a:r>
            <a:r>
              <a:rPr lang="en-US" altLang="zh-TW" sz="30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en-US" sz="30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學年</a:t>
            </a:r>
            <a:r>
              <a:rPr lang="zh-TW" altLang="en-US" sz="30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度招生名額核定表</a:t>
            </a:r>
            <a:r>
              <a:rPr lang="zh-TW" altLang="en-US" sz="3000" b="1" dirty="0">
                <a:latin typeface="Arial" panose="020B0604020202020204" pitchFamily="34" charset="0"/>
                <a:ea typeface="微軟正黑體" panose="020B0604030504040204" pitchFamily="34" charset="-120"/>
                <a:cs typeface="Arial" panose="020B0604020202020204" pitchFamily="34" charset="0"/>
              </a:rPr>
              <a:t>」</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(ex:</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總量內核定系所</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30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學校組織規程</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僅限基本資料</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、學院資料等</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及</a:t>
            </a:r>
            <a:r>
              <a:rPr lang="zh-TW" altLang="en-US" sz="30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其他相關佐證文件</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(ex:</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特殊專班核定函文</a:t>
            </a:r>
            <a:r>
              <a:rPr lang="en-US" altLang="zh-TW"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3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填</a:t>
            </a:r>
            <a:r>
              <a:rPr lang="zh-TW" altLang="en-US" sz="3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載。</a:t>
            </a:r>
            <a:endParaRPr lang="zh-TW" altLang="en-US" sz="3000" dirty="0">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3307467533"/>
      </p:ext>
    </p:extLst>
  </p:cSld>
  <p:clrMapOvr>
    <a:masterClrMapping/>
  </p:clrMapOvr>
  <p:transition>
    <p:random/>
  </p:transition>
  <p:timing>
    <p:tnLst>
      <p:par>
        <p:cTn id="1" dur="indefinite" restart="never" nodeType="tmRoot"/>
      </p:par>
    </p:tn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4"/>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非屬上開所列情形，均屬之</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。例如：各該職級之編制內專任教師薪點</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有部分月支數額標準高於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但同時有部分月支數額標準低於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H</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475-770(39,000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-57,000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39,000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770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57,000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p>
        </p:txBody>
      </p:sp>
      <p:graphicFrame>
        <p:nvGraphicFramePr>
          <p:cNvPr id="3" name="表格 2"/>
          <p:cNvGraphicFramePr>
            <a:graphicFrameLocks noGrp="1"/>
          </p:cNvGraphicFramePr>
          <p:nvPr>
            <p:extLst/>
          </p:nvPr>
        </p:nvGraphicFramePr>
        <p:xfrm>
          <a:off x="266006" y="4596940"/>
          <a:ext cx="8695112" cy="1336110"/>
        </p:xfrm>
        <a:graphic>
          <a:graphicData uri="http://schemas.openxmlformats.org/drawingml/2006/table">
            <a:tbl>
              <a:tblPr firstRow="1" firstCol="1" bandRow="1"/>
              <a:tblGrid>
                <a:gridCol w="357449">
                  <a:extLst>
                    <a:ext uri="{9D8B030D-6E8A-4147-A177-3AD203B41FA5}">
                      <a16:colId xmlns:a16="http://schemas.microsoft.com/office/drawing/2014/main" val="3565308688"/>
                    </a:ext>
                  </a:extLst>
                </a:gridCol>
                <a:gridCol w="788079">
                  <a:extLst>
                    <a:ext uri="{9D8B030D-6E8A-4147-A177-3AD203B41FA5}">
                      <a16:colId xmlns:a16="http://schemas.microsoft.com/office/drawing/2014/main" val="3481510148"/>
                    </a:ext>
                  </a:extLst>
                </a:gridCol>
                <a:gridCol w="628754">
                  <a:extLst>
                    <a:ext uri="{9D8B030D-6E8A-4147-A177-3AD203B41FA5}">
                      <a16:colId xmlns:a16="http://schemas.microsoft.com/office/drawing/2014/main" val="4037585433"/>
                    </a:ext>
                  </a:extLst>
                </a:gridCol>
                <a:gridCol w="628754">
                  <a:extLst>
                    <a:ext uri="{9D8B030D-6E8A-4147-A177-3AD203B41FA5}">
                      <a16:colId xmlns:a16="http://schemas.microsoft.com/office/drawing/2014/main" val="1332911279"/>
                    </a:ext>
                  </a:extLst>
                </a:gridCol>
                <a:gridCol w="629510">
                  <a:extLst>
                    <a:ext uri="{9D8B030D-6E8A-4147-A177-3AD203B41FA5}">
                      <a16:colId xmlns:a16="http://schemas.microsoft.com/office/drawing/2014/main" val="3107379783"/>
                    </a:ext>
                  </a:extLst>
                </a:gridCol>
                <a:gridCol w="629510">
                  <a:extLst>
                    <a:ext uri="{9D8B030D-6E8A-4147-A177-3AD203B41FA5}">
                      <a16:colId xmlns:a16="http://schemas.microsoft.com/office/drawing/2014/main" val="4060772617"/>
                    </a:ext>
                  </a:extLst>
                </a:gridCol>
                <a:gridCol w="628754">
                  <a:extLst>
                    <a:ext uri="{9D8B030D-6E8A-4147-A177-3AD203B41FA5}">
                      <a16:colId xmlns:a16="http://schemas.microsoft.com/office/drawing/2014/main" val="1411896717"/>
                    </a:ext>
                  </a:extLst>
                </a:gridCol>
                <a:gridCol w="628754">
                  <a:extLst>
                    <a:ext uri="{9D8B030D-6E8A-4147-A177-3AD203B41FA5}">
                      <a16:colId xmlns:a16="http://schemas.microsoft.com/office/drawing/2014/main" val="2782019366"/>
                    </a:ext>
                  </a:extLst>
                </a:gridCol>
                <a:gridCol w="629510">
                  <a:extLst>
                    <a:ext uri="{9D8B030D-6E8A-4147-A177-3AD203B41FA5}">
                      <a16:colId xmlns:a16="http://schemas.microsoft.com/office/drawing/2014/main" val="134419367"/>
                    </a:ext>
                  </a:extLst>
                </a:gridCol>
                <a:gridCol w="629510">
                  <a:extLst>
                    <a:ext uri="{9D8B030D-6E8A-4147-A177-3AD203B41FA5}">
                      <a16:colId xmlns:a16="http://schemas.microsoft.com/office/drawing/2014/main" val="1280072414"/>
                    </a:ext>
                  </a:extLst>
                </a:gridCol>
                <a:gridCol w="628754">
                  <a:extLst>
                    <a:ext uri="{9D8B030D-6E8A-4147-A177-3AD203B41FA5}">
                      <a16:colId xmlns:a16="http://schemas.microsoft.com/office/drawing/2014/main" val="58040867"/>
                    </a:ext>
                  </a:extLst>
                </a:gridCol>
                <a:gridCol w="628754">
                  <a:extLst>
                    <a:ext uri="{9D8B030D-6E8A-4147-A177-3AD203B41FA5}">
                      <a16:colId xmlns:a16="http://schemas.microsoft.com/office/drawing/2014/main" val="84452389"/>
                    </a:ext>
                  </a:extLst>
                </a:gridCol>
                <a:gridCol w="629510">
                  <a:extLst>
                    <a:ext uri="{9D8B030D-6E8A-4147-A177-3AD203B41FA5}">
                      <a16:colId xmlns:a16="http://schemas.microsoft.com/office/drawing/2014/main" val="2312879223"/>
                    </a:ext>
                  </a:extLst>
                </a:gridCol>
                <a:gridCol w="629510">
                  <a:extLst>
                    <a:ext uri="{9D8B030D-6E8A-4147-A177-3AD203B41FA5}">
                      <a16:colId xmlns:a16="http://schemas.microsoft.com/office/drawing/2014/main" val="2694873097"/>
                    </a:ext>
                  </a:extLst>
                </a:gridCol>
              </a:tblGrid>
              <a:tr h="366555">
                <a:tc rowSpan="2">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3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745392739"/>
                  </a:ext>
                </a:extLst>
              </a:tr>
              <a:tr h="418184">
                <a:tc vMerge="1">
                  <a:txBody>
                    <a:bodyPr/>
                    <a:lstStyle/>
                    <a:p>
                      <a:endParaRPr lang="zh-TW" altLang="en-US"/>
                    </a:p>
                  </a:txBody>
                  <a:tcPr/>
                </a:tc>
                <a:tc>
                  <a:txBody>
                    <a:bodyPr/>
                    <a:lstStyle/>
                    <a:p>
                      <a:pPr marL="0" algn="ctr">
                        <a:lnSpc>
                          <a:spcPts val="3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0812224"/>
                  </a:ext>
                </a:extLst>
              </a:tr>
              <a:tr h="536926">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H</a:t>
                      </a: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3000"/>
                        </a:lnSpc>
                        <a:spcAft>
                          <a:spcPts val="0"/>
                        </a:spcAft>
                      </a:pP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39,000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57,000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1043138071"/>
                  </a:ext>
                </a:extLst>
              </a:tr>
            </a:tbl>
          </a:graphicData>
        </a:graphic>
      </p:graphicFrame>
      <p:sp>
        <p:nvSpPr>
          <p:cNvPr id="9" name="Rectangle 2"/>
          <p:cNvSpPr>
            <a:spLocks noGrp="1" noChangeArrowheads="1"/>
          </p:cNvSpPr>
          <p:nvPr>
            <p:ph type="title"/>
          </p:nvPr>
        </p:nvSpPr>
        <p:spPr>
          <a:xfrm>
            <a:off x="467544" y="266011"/>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90543605"/>
      </p:ext>
    </p:extLst>
  </p:cSld>
  <p:clrMapOvr>
    <a:masterClrMapping/>
  </p:clrMapOvr>
  <p:transition>
    <p:random/>
  </p:transition>
  <p:timing>
    <p:tnLst>
      <p:par>
        <p:cT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61467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7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7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7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7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7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kern="0" dirty="0" smtClean="0">
                <a:latin typeface="Arial" panose="020B0604020202020204" pitchFamily="34" charset="0"/>
                <a:ea typeface="微軟正黑體" panose="020B0604030504040204" pitchFamily="34" charset="-120"/>
                <a:cs typeface="Arial" panose="020B0604020202020204" pitchFamily="34" charset="0"/>
              </a:rPr>
              <a:t>其他</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700" b="1" dirty="0">
                <a:latin typeface="Arial" panose="020B0604020202020204" pitchFamily="34" charset="0"/>
                <a:ea typeface="微軟正黑體" panose="020B0604030504040204" pitchFamily="34" charset="-120"/>
                <a:cs typeface="Arial" panose="020B0604020202020204" pitchFamily="34" charset="0"/>
              </a:rPr>
              <a:t>9</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I</a:t>
            </a:r>
            <a:r>
              <a:rPr lang="zh-TW" altLang="zh-TW" sz="17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為</a:t>
            </a:r>
            <a:r>
              <a:rPr lang="en-US" altLang="zh-TW" sz="17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700" dirty="0">
                <a:latin typeface="Arial" panose="020B0604020202020204" pitchFamily="34" charset="0"/>
                <a:ea typeface="微軟正黑體" panose="020B0604030504040204" pitchFamily="34" charset="-120"/>
                <a:cs typeface="Arial" panose="020B0604020202020204" pitchFamily="34" charset="0"/>
              </a:rPr>
              <a:t>元</a:t>
            </a:r>
            <a:r>
              <a:rPr lang="en-US" altLang="zh-TW" sz="1700" dirty="0">
                <a:latin typeface="Arial" panose="020B0604020202020204" pitchFamily="34" charset="0"/>
                <a:ea typeface="微軟正黑體" panose="020B0604030504040204" pitchFamily="34" charset="-120"/>
                <a:cs typeface="Arial" panose="020B0604020202020204" pitchFamily="34" charset="0"/>
              </a:rPr>
              <a:t>-55,900</a:t>
            </a:r>
            <a:r>
              <a:rPr lang="zh-TW" altLang="zh-TW" sz="1700" dirty="0">
                <a:latin typeface="Arial" panose="020B0604020202020204" pitchFamily="34" charset="0"/>
                <a:ea typeface="微軟正黑體" panose="020B0604030504040204" pitchFamily="34" charset="-120"/>
                <a:cs typeface="Arial" panose="020B0604020202020204" pitchFamily="34" charset="0"/>
              </a:rPr>
              <a:t>元</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薪點</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500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41,800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高於公立大專校院，薪點</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740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53,000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及薪點</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770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55,900</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7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7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7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zh-TW" altLang="zh-TW" sz="1700" dirty="0"/>
          </a:p>
        </p:txBody>
      </p:sp>
      <p:sp>
        <p:nvSpPr>
          <p:cNvPr id="4" name="矩形 3"/>
          <p:cNvSpPr/>
          <p:nvPr/>
        </p:nvSpPr>
        <p:spPr>
          <a:xfrm>
            <a:off x="66500" y="4068097"/>
            <a:ext cx="8986062" cy="1338828"/>
          </a:xfrm>
          <a:prstGeom prst="rect">
            <a:avLst/>
          </a:prstGeom>
        </p:spPr>
        <p:txBody>
          <a:bodyPr wrap="square">
            <a:spAutoFit/>
          </a:bodyPr>
          <a:lstStyle/>
          <a:p>
            <a:pPr marL="457200" indent="-457200" algn="just">
              <a:lnSpc>
                <a:spcPct val="150000"/>
              </a:lnSpc>
              <a:spcBef>
                <a:spcPts val="300"/>
              </a:spcBef>
              <a:spcAft>
                <a:spcPts val="0"/>
              </a:spcAft>
            </a:pPr>
            <a:r>
              <a:rPr lang="en-US" altLang="zh-TW" sz="18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J</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600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625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48,300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66500" y="2909455"/>
          <a:ext cx="8986055" cy="1047403"/>
        </p:xfrm>
        <a:graphic>
          <a:graphicData uri="http://schemas.openxmlformats.org/drawingml/2006/table">
            <a:tbl>
              <a:tblPr firstRow="1" firstCol="1" bandRow="1"/>
              <a:tblGrid>
                <a:gridCol w="423951">
                  <a:extLst>
                    <a:ext uri="{9D8B030D-6E8A-4147-A177-3AD203B41FA5}">
                      <a16:colId xmlns:a16="http://schemas.microsoft.com/office/drawing/2014/main" val="158354841"/>
                    </a:ext>
                  </a:extLst>
                </a:gridCol>
                <a:gridCol w="759836">
                  <a:extLst>
                    <a:ext uri="{9D8B030D-6E8A-4147-A177-3AD203B41FA5}">
                      <a16:colId xmlns:a16="http://schemas.microsoft.com/office/drawing/2014/main" val="1622081711"/>
                    </a:ext>
                  </a:extLst>
                </a:gridCol>
                <a:gridCol w="649800">
                  <a:extLst>
                    <a:ext uri="{9D8B030D-6E8A-4147-A177-3AD203B41FA5}">
                      <a16:colId xmlns:a16="http://schemas.microsoft.com/office/drawing/2014/main" val="1861752491"/>
                    </a:ext>
                  </a:extLst>
                </a:gridCol>
                <a:gridCol w="649800">
                  <a:extLst>
                    <a:ext uri="{9D8B030D-6E8A-4147-A177-3AD203B41FA5}">
                      <a16:colId xmlns:a16="http://schemas.microsoft.com/office/drawing/2014/main" val="2704768911"/>
                    </a:ext>
                  </a:extLst>
                </a:gridCol>
                <a:gridCol w="650578">
                  <a:extLst>
                    <a:ext uri="{9D8B030D-6E8A-4147-A177-3AD203B41FA5}">
                      <a16:colId xmlns:a16="http://schemas.microsoft.com/office/drawing/2014/main" val="1402665536"/>
                    </a:ext>
                  </a:extLst>
                </a:gridCol>
                <a:gridCol w="650578">
                  <a:extLst>
                    <a:ext uri="{9D8B030D-6E8A-4147-A177-3AD203B41FA5}">
                      <a16:colId xmlns:a16="http://schemas.microsoft.com/office/drawing/2014/main" val="1869770425"/>
                    </a:ext>
                  </a:extLst>
                </a:gridCol>
                <a:gridCol w="649800">
                  <a:extLst>
                    <a:ext uri="{9D8B030D-6E8A-4147-A177-3AD203B41FA5}">
                      <a16:colId xmlns:a16="http://schemas.microsoft.com/office/drawing/2014/main" val="3141583809"/>
                    </a:ext>
                  </a:extLst>
                </a:gridCol>
                <a:gridCol w="649800">
                  <a:extLst>
                    <a:ext uri="{9D8B030D-6E8A-4147-A177-3AD203B41FA5}">
                      <a16:colId xmlns:a16="http://schemas.microsoft.com/office/drawing/2014/main" val="1060996473"/>
                    </a:ext>
                  </a:extLst>
                </a:gridCol>
                <a:gridCol w="650578">
                  <a:extLst>
                    <a:ext uri="{9D8B030D-6E8A-4147-A177-3AD203B41FA5}">
                      <a16:colId xmlns:a16="http://schemas.microsoft.com/office/drawing/2014/main" val="1975508748"/>
                    </a:ext>
                  </a:extLst>
                </a:gridCol>
                <a:gridCol w="650578">
                  <a:extLst>
                    <a:ext uri="{9D8B030D-6E8A-4147-A177-3AD203B41FA5}">
                      <a16:colId xmlns:a16="http://schemas.microsoft.com/office/drawing/2014/main" val="2852883997"/>
                    </a:ext>
                  </a:extLst>
                </a:gridCol>
                <a:gridCol w="649800">
                  <a:extLst>
                    <a:ext uri="{9D8B030D-6E8A-4147-A177-3AD203B41FA5}">
                      <a16:colId xmlns:a16="http://schemas.microsoft.com/office/drawing/2014/main" val="3179716815"/>
                    </a:ext>
                  </a:extLst>
                </a:gridCol>
                <a:gridCol w="649800">
                  <a:extLst>
                    <a:ext uri="{9D8B030D-6E8A-4147-A177-3AD203B41FA5}">
                      <a16:colId xmlns:a16="http://schemas.microsoft.com/office/drawing/2014/main" val="3625476461"/>
                    </a:ext>
                  </a:extLst>
                </a:gridCol>
                <a:gridCol w="650578">
                  <a:extLst>
                    <a:ext uri="{9D8B030D-6E8A-4147-A177-3AD203B41FA5}">
                      <a16:colId xmlns:a16="http://schemas.microsoft.com/office/drawing/2014/main" val="1284202172"/>
                    </a:ext>
                  </a:extLst>
                </a:gridCol>
                <a:gridCol w="650578">
                  <a:extLst>
                    <a:ext uri="{9D8B030D-6E8A-4147-A177-3AD203B41FA5}">
                      <a16:colId xmlns:a16="http://schemas.microsoft.com/office/drawing/2014/main" val="1024062045"/>
                    </a:ext>
                  </a:extLst>
                </a:gridCol>
              </a:tblGrid>
              <a:tr h="315723">
                <a:tc rowSpan="2">
                  <a:txBody>
                    <a:bodyPr/>
                    <a:lstStyle/>
                    <a:p>
                      <a:pPr marL="0" algn="ctr">
                        <a:lnSpc>
                          <a:spcPts val="13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公立</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kern="100" dirty="0">
                          <a:effectLst/>
                          <a:latin typeface="Calibri" panose="020F0502020204030204" pitchFamily="34" charset="0"/>
                          <a:ea typeface="微軟正黑體" panose="020B0604030504040204" pitchFamily="34" charset="-120"/>
                          <a:cs typeface="Arial" panose="020B0604020202020204" pitchFamily="34" charset="0"/>
                        </a:rPr>
                        <a:t>薪點</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475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500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600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680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710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740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770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817394384"/>
                  </a:ext>
                </a:extLst>
              </a:tr>
              <a:tr h="365840">
                <a:tc vMerge="1">
                  <a:txBody>
                    <a:bodyPr/>
                    <a:lstStyle/>
                    <a:p>
                      <a:endParaRPr lang="zh-TW" altLang="en-US"/>
                    </a:p>
                  </a:txBody>
                  <a:tcPr/>
                </a:tc>
                <a:tc>
                  <a:txBody>
                    <a:bodyPr/>
                    <a:lstStyle/>
                    <a:p>
                      <a:pPr marL="0" algn="ctr">
                        <a:lnSpc>
                          <a:spcPts val="2000"/>
                        </a:lnSpc>
                        <a:spcAft>
                          <a:spcPts val="0"/>
                        </a:spcAft>
                      </a:pPr>
                      <a:r>
                        <a:rPr lang="zh-TW" sz="1200" kern="100" dirty="0">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41,645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53,990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56,930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510361802"/>
                  </a:ext>
                </a:extLst>
              </a:tr>
              <a:tr h="365840">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I</a:t>
                      </a:r>
                      <a:r>
                        <a:rPr lang="zh-TW" sz="1200" b="1" i="0" kern="100">
                          <a:solidFill>
                            <a:schemeClr val="tx1"/>
                          </a:solidFill>
                          <a:effectLst/>
                          <a:latin typeface="Calibri" panose="020F0502020204030204" pitchFamily="34" charset="0"/>
                          <a:ea typeface="微軟正黑體" panose="020B0604030504040204" pitchFamily="34" charset="-120"/>
                          <a:cs typeface="Arial" panose="020B0604020202020204" pitchFamily="34" charset="0"/>
                        </a:rPr>
                        <a:t>校</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chemeClr val="tx1"/>
                          </a:solidFill>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41,800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i="0" kern="10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53,000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微軟正黑體" panose="020B0604030504040204" pitchFamily="34" charset="-120"/>
                          <a:ea typeface="新細明體" panose="02020500000000000000" pitchFamily="18" charset="-120"/>
                          <a:cs typeface="Arial" panose="020B0604020202020204" pitchFamily="34" charset="0"/>
                        </a:rPr>
                        <a:t>55,900</a:t>
                      </a:r>
                      <a:endParaRPr lang="zh-TW" sz="1200" i="0" kern="100" dirty="0">
                        <a:solidFill>
                          <a:schemeClr val="tx1"/>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4014535292"/>
                  </a:ext>
                </a:extLst>
              </a:tr>
            </a:tbl>
          </a:graphicData>
        </a:graphic>
      </p:graphicFrame>
      <p:graphicFrame>
        <p:nvGraphicFramePr>
          <p:cNvPr id="9" name="表格 8"/>
          <p:cNvGraphicFramePr>
            <a:graphicFrameLocks noGrp="1"/>
          </p:cNvGraphicFramePr>
          <p:nvPr>
            <p:extLst/>
          </p:nvPr>
        </p:nvGraphicFramePr>
        <p:xfrm>
          <a:off x="66501" y="5428214"/>
          <a:ext cx="8986053" cy="1022464"/>
        </p:xfrm>
        <a:graphic>
          <a:graphicData uri="http://schemas.openxmlformats.org/drawingml/2006/table">
            <a:tbl>
              <a:tblPr firstRow="1" firstCol="1" bandRow="1"/>
              <a:tblGrid>
                <a:gridCol w="423950">
                  <a:extLst>
                    <a:ext uri="{9D8B030D-6E8A-4147-A177-3AD203B41FA5}">
                      <a16:colId xmlns:a16="http://schemas.microsoft.com/office/drawing/2014/main" val="2938765314"/>
                    </a:ext>
                  </a:extLst>
                </a:gridCol>
                <a:gridCol w="761563">
                  <a:extLst>
                    <a:ext uri="{9D8B030D-6E8A-4147-A177-3AD203B41FA5}">
                      <a16:colId xmlns:a16="http://schemas.microsoft.com/office/drawing/2014/main" val="139376050"/>
                    </a:ext>
                  </a:extLst>
                </a:gridCol>
                <a:gridCol w="650045">
                  <a:extLst>
                    <a:ext uri="{9D8B030D-6E8A-4147-A177-3AD203B41FA5}">
                      <a16:colId xmlns:a16="http://schemas.microsoft.com/office/drawing/2014/main" val="4231652209"/>
                    </a:ext>
                  </a:extLst>
                </a:gridCol>
                <a:gridCol w="650045">
                  <a:extLst>
                    <a:ext uri="{9D8B030D-6E8A-4147-A177-3AD203B41FA5}">
                      <a16:colId xmlns:a16="http://schemas.microsoft.com/office/drawing/2014/main" val="3720583388"/>
                    </a:ext>
                  </a:extLst>
                </a:gridCol>
                <a:gridCol w="650045">
                  <a:extLst>
                    <a:ext uri="{9D8B030D-6E8A-4147-A177-3AD203B41FA5}">
                      <a16:colId xmlns:a16="http://schemas.microsoft.com/office/drawing/2014/main" val="2000306260"/>
                    </a:ext>
                  </a:extLst>
                </a:gridCol>
                <a:gridCol w="650045">
                  <a:extLst>
                    <a:ext uri="{9D8B030D-6E8A-4147-A177-3AD203B41FA5}">
                      <a16:colId xmlns:a16="http://schemas.microsoft.com/office/drawing/2014/main" val="2351071429"/>
                    </a:ext>
                  </a:extLst>
                </a:gridCol>
                <a:gridCol w="650045">
                  <a:extLst>
                    <a:ext uri="{9D8B030D-6E8A-4147-A177-3AD203B41FA5}">
                      <a16:colId xmlns:a16="http://schemas.microsoft.com/office/drawing/2014/main" val="2577770073"/>
                    </a:ext>
                  </a:extLst>
                </a:gridCol>
                <a:gridCol w="650045">
                  <a:extLst>
                    <a:ext uri="{9D8B030D-6E8A-4147-A177-3AD203B41FA5}">
                      <a16:colId xmlns:a16="http://schemas.microsoft.com/office/drawing/2014/main" val="2467191335"/>
                    </a:ext>
                  </a:extLst>
                </a:gridCol>
                <a:gridCol w="650045">
                  <a:extLst>
                    <a:ext uri="{9D8B030D-6E8A-4147-A177-3AD203B41FA5}">
                      <a16:colId xmlns:a16="http://schemas.microsoft.com/office/drawing/2014/main" val="1482291811"/>
                    </a:ext>
                  </a:extLst>
                </a:gridCol>
                <a:gridCol w="650045">
                  <a:extLst>
                    <a:ext uri="{9D8B030D-6E8A-4147-A177-3AD203B41FA5}">
                      <a16:colId xmlns:a16="http://schemas.microsoft.com/office/drawing/2014/main" val="8177790"/>
                    </a:ext>
                  </a:extLst>
                </a:gridCol>
                <a:gridCol w="650045">
                  <a:extLst>
                    <a:ext uri="{9D8B030D-6E8A-4147-A177-3AD203B41FA5}">
                      <a16:colId xmlns:a16="http://schemas.microsoft.com/office/drawing/2014/main" val="2197215052"/>
                    </a:ext>
                  </a:extLst>
                </a:gridCol>
                <a:gridCol w="650045">
                  <a:extLst>
                    <a:ext uri="{9D8B030D-6E8A-4147-A177-3AD203B41FA5}">
                      <a16:colId xmlns:a16="http://schemas.microsoft.com/office/drawing/2014/main" val="799492510"/>
                    </a:ext>
                  </a:extLst>
                </a:gridCol>
                <a:gridCol w="650045">
                  <a:extLst>
                    <a:ext uri="{9D8B030D-6E8A-4147-A177-3AD203B41FA5}">
                      <a16:colId xmlns:a16="http://schemas.microsoft.com/office/drawing/2014/main" val="4079486993"/>
                    </a:ext>
                  </a:extLst>
                </a:gridCol>
                <a:gridCol w="650045">
                  <a:extLst>
                    <a:ext uri="{9D8B030D-6E8A-4147-A177-3AD203B41FA5}">
                      <a16:colId xmlns:a16="http://schemas.microsoft.com/office/drawing/2014/main" val="1621655386"/>
                    </a:ext>
                  </a:extLst>
                </a:gridCol>
              </a:tblGrid>
              <a:tr h="239928">
                <a:tc rowSpan="2">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97233374"/>
                  </a:ext>
                </a:extLst>
              </a:tr>
              <a:tr h="391268">
                <a:tc vMerge="1">
                  <a:txBody>
                    <a:bodyPr/>
                    <a:lstStyle/>
                    <a:p>
                      <a:endParaRPr lang="zh-TW" altLang="en-US"/>
                    </a:p>
                  </a:txBody>
                  <a:tcPr/>
                </a:tc>
                <a:tc>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41439317"/>
                  </a:ext>
                </a:extLst>
              </a:tr>
              <a:tr h="391268">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J</a:t>
                      </a: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47,500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48,300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114117550"/>
                  </a:ext>
                </a:extLst>
              </a:tr>
            </a:tbl>
          </a:graphicData>
        </a:graphic>
      </p:graphicFrame>
      <p:sp>
        <p:nvSpPr>
          <p:cNvPr id="10" name="Rectangle 2"/>
          <p:cNvSpPr>
            <a:spLocks noGrp="1" noChangeArrowheads="1"/>
          </p:cNvSpPr>
          <p:nvPr>
            <p:ph type="title"/>
          </p:nvPr>
        </p:nvSpPr>
        <p:spPr>
          <a:xfrm>
            <a:off x="467544" y="257696"/>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1"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71507822"/>
      </p:ext>
    </p:extLst>
  </p:cSld>
  <p:clrMapOvr>
    <a:masterClrMapping/>
  </p:clrMapOvr>
  <p:transition>
    <p:random/>
  </p:transition>
  <p:timing>
    <p:tnLst>
      <p:par>
        <p:cT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2878" y="2661296"/>
            <a:ext cx="8780272" cy="4060086"/>
          </a:xfrm>
          <a:prstGeom prst="rect">
            <a:avLst/>
          </a:prstGeom>
        </p:spPr>
        <p:txBody>
          <a:bodyPr wrap="square">
            <a:spAutoFit/>
          </a:bodyPr>
          <a:lstStyle/>
          <a:p>
            <a:pPr>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spcBef>
                <a:spcPts val="100"/>
              </a:spcBef>
              <a:spcAft>
                <a:spcPts val="100"/>
              </a:spcAft>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現行學術研究加給支給數額規定開始適用之日期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係指學校現行編制內專任教師學術研究加給支給數額規定最近一次</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修正</a:t>
            </a:r>
            <a:r>
              <a:rPr lang="zh-TW" altLang="zh-TW" sz="1800" dirty="0">
                <a:latin typeface="Arial" panose="020B0604020202020204" pitchFamily="34" charset="0"/>
                <a:ea typeface="微軟正黑體" panose="020B0604030504040204" pitchFamily="34" charset="-120"/>
                <a:cs typeface="Arial" panose="020B0604020202020204" pitchFamily="34" charset="0"/>
              </a:rPr>
              <a:t>適用之日期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且</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該規定已完備校內相關行政程序之適用起始日期</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100"/>
              </a:spcBef>
              <a:spcAft>
                <a:spcPts val="100"/>
              </a:spcAft>
              <a:buFont typeface="Wingdings" panose="05000000000000000000" pitchFamily="2" charset="2"/>
              <a:buChar char="l"/>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請私立大專校院填報學校編制內專任教師【教授；副教授；助理教授；講師</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】現行「學術研究加給支給數額」規定開始適用之【年、月、日】，例如民國○○○年○○月○○日。</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100"/>
              </a:spcBef>
              <a:spcAft>
                <a:spcPts val="100"/>
              </a:spcAft>
              <a:buFont typeface="Wingdings" panose="05000000000000000000" pitchFamily="2" charset="2"/>
              <a:buChar char="l"/>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為</a:t>
            </a:r>
            <a:r>
              <a:rPr lang="zh-TW" altLang="zh-TW" sz="1800" dirty="0">
                <a:latin typeface="Arial" panose="020B0604020202020204" pitchFamily="34" charset="0"/>
                <a:ea typeface="微軟正黑體" panose="020B0604030504040204" pitchFamily="34" charset="-120"/>
                <a:cs typeface="Arial" panose="020B0604020202020204" pitchFamily="34" charset="0"/>
              </a:rPr>
              <a:t>瞭解學校規定，</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請上傳已完備校內行政程序之「學術研究加給支給數額規定」之檔案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檔案格式</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如「○○大學專任教師學術研究費支給規定」；如無相關規定，僅有通過會議紀錄為核發依據，得以會議紀錄代替，</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檔案請以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PDF</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檔上傳</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100"/>
              </a:spcBef>
              <a:spcAft>
                <a:spcPts val="100"/>
              </a:spcAft>
              <a:buFont typeface="Wingdings" panose="05000000000000000000" pitchFamily="2" charset="2"/>
              <a:buChar char="l"/>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latin typeface="Arial" panose="020B0604020202020204" pitchFamily="34" charset="0"/>
                <a:ea typeface="微軟正黑體" panose="020B0604030504040204" pitchFamily="34" charset="-120"/>
                <a:cs typeface="Arial" panose="020B0604020202020204" pitchFamily="34" charset="0"/>
              </a:rPr>
              <a:t>欄</a:t>
            </a:r>
            <a:r>
              <a:rPr lang="en-US" altLang="zh-TW" sz="1800" dirty="0">
                <a:latin typeface="Arial" panose="020B0604020202020204" pitchFamily="34" charset="0"/>
                <a:ea typeface="微軟正黑體" panose="020B0604030504040204" pitchFamily="34" charset="-120"/>
                <a:cs typeface="Arial" panose="020B0604020202020204" pitchFamily="34" charset="0"/>
              </a:rPr>
              <a:t>108</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時，若學校有調整編制內專任教師學術研究加給支給數額規定者，請務必填報更新後完成校內行政程序之編制內專任教師學術研究加給支給數額規定之【年、月、日】，例如民國○○○年○○月○○日。若無更新則無須填報，請至系統按下匯入前期資料，將維持前一次填報日期。</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9699" y="1072182"/>
          <a:ext cx="8887923" cy="1504869"/>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800100">
                  <a:extLst>
                    <a:ext uri="{9D8B030D-6E8A-4147-A177-3AD203B41FA5}">
                      <a16:colId xmlns:a16="http://schemas.microsoft.com/office/drawing/2014/main" val="3277995716"/>
                    </a:ext>
                  </a:extLst>
                </a:gridCol>
                <a:gridCol w="16383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教師職級</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聘書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4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indent="-19685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algn="ctr">
                        <a:lnSpc>
                          <a:spcPts val="1600"/>
                        </a:lnSpc>
                        <a:spcAft>
                          <a:spcPts val="0"/>
                        </a:spcAft>
                      </a:pP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年</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月</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日</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p>
                      <a:pPr algn="l">
                        <a:lnSpc>
                          <a:spcPts val="16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251460" indent="-251460"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右列免填</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調高</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□全部同意，同意人數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□部分同意，應協議人數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□全部不同意，不同意人數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sp>
        <p:nvSpPr>
          <p:cNvPr id="9"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編制內專任</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023809007"/>
      </p:ext>
    </p:extLst>
  </p:cSld>
  <p:clrMapOvr>
    <a:masterClrMapping/>
  </p:clrMapOvr>
  <p:transition>
    <p:random/>
  </p:transition>
  <p:timing>
    <p:tnLst>
      <p:par>
        <p:cT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2878" y="2521596"/>
            <a:ext cx="8780272" cy="2446824"/>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700" b="1" dirty="0">
                <a:latin typeface="Arial" panose="020B0604020202020204" pitchFamily="34" charset="0"/>
                <a:ea typeface="微軟正黑體" panose="020B0604030504040204" pitchFamily="34" charset="-120"/>
                <a:cs typeface="Arial" panose="020B0604020202020204" pitchFamily="34" charset="0"/>
              </a:rPr>
              <a:t>學術研究加給支給數額</a:t>
            </a:r>
            <a:r>
              <a:rPr lang="zh-TW" altLang="zh-TW" sz="1700" dirty="0">
                <a:latin typeface="Arial" panose="020B0604020202020204" pitchFamily="34" charset="0"/>
                <a:ea typeface="微軟正黑體" panose="020B0604030504040204" pitchFamily="34" charset="-120"/>
                <a:cs typeface="Arial" panose="020B0604020202020204" pitchFamily="34" charset="0"/>
              </a:rPr>
              <a:t>：係</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依教師待遇條例第</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15</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條規定</a:t>
            </a:r>
            <a:r>
              <a:rPr lang="zh-TW" altLang="zh-TW" sz="1700" dirty="0">
                <a:latin typeface="Arial" panose="020B0604020202020204" pitchFamily="34" charset="0"/>
                <a:ea typeface="微軟正黑體" panose="020B0604030504040204" pitchFamily="34" charset="-120"/>
                <a:cs typeface="Arial" panose="020B0604020202020204" pitchFamily="34" charset="0"/>
              </a:rPr>
              <a:t>，公立學校教師學術研究加給之支給規定，由教育部擬訂，報行政院核定。爰此，公立大專校院專任教師學術研究加給數額，請</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參閱教育部</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2</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日臺教人</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四</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字第</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1070018216</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號函轉行政院核定之「公立大專校院教師學術研究加給表</a:t>
            </a:r>
            <a:r>
              <a:rPr lang="zh-TW" altLang="zh-TW" sz="1700" u="sng"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其中「未實施學術研究加給分級制」之數額如下表</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9699" y="1072182"/>
          <a:ext cx="8887923" cy="1504869"/>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800100">
                  <a:extLst>
                    <a:ext uri="{9D8B030D-6E8A-4147-A177-3AD203B41FA5}">
                      <a16:colId xmlns:a16="http://schemas.microsoft.com/office/drawing/2014/main" val="3277995716"/>
                    </a:ext>
                  </a:extLst>
                </a:gridCol>
                <a:gridCol w="16383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教師職級</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聘書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4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l">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現行學術研究加給支給數額</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新臺幣</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元</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indent="-19685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algn="ct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251460" indent="-251460"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右列免填</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調高</a:t>
                      </a:r>
                    </a:p>
                    <a:p>
                      <a:pPr algn="just">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□全部同意，同意人數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□部分同意，應協議人數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□全部不同意，不同意人數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graphicFrame>
        <p:nvGraphicFramePr>
          <p:cNvPr id="3" name="表格 2"/>
          <p:cNvGraphicFramePr>
            <a:graphicFrameLocks noGrp="1"/>
          </p:cNvGraphicFramePr>
          <p:nvPr>
            <p:extLst>
              <p:ext uri="{D42A27DB-BD31-4B8C-83A1-F6EECF244321}">
                <p14:modId xmlns:p14="http://schemas.microsoft.com/office/powerpoint/2010/main" val="1471338942"/>
              </p:ext>
            </p:extLst>
          </p:nvPr>
        </p:nvGraphicFramePr>
        <p:xfrm>
          <a:off x="139699" y="4638852"/>
          <a:ext cx="8887922" cy="962198"/>
        </p:xfrm>
        <a:graphic>
          <a:graphicData uri="http://schemas.openxmlformats.org/drawingml/2006/table">
            <a:tbl>
              <a:tblPr firstRow="1" firstCol="1" bandRow="1">
                <a:tableStyleId>{0505E3EF-67EA-436B-97B2-0124C06EBD24}</a:tableStyleId>
              </a:tblPr>
              <a:tblGrid>
                <a:gridCol w="2636752">
                  <a:extLst>
                    <a:ext uri="{9D8B030D-6E8A-4147-A177-3AD203B41FA5}">
                      <a16:colId xmlns:a16="http://schemas.microsoft.com/office/drawing/2014/main" val="1091841529"/>
                    </a:ext>
                  </a:extLst>
                </a:gridCol>
                <a:gridCol w="1579418">
                  <a:extLst>
                    <a:ext uri="{9D8B030D-6E8A-4147-A177-3AD203B41FA5}">
                      <a16:colId xmlns:a16="http://schemas.microsoft.com/office/drawing/2014/main" val="418013828"/>
                    </a:ext>
                  </a:extLst>
                </a:gridCol>
                <a:gridCol w="1625445">
                  <a:extLst>
                    <a:ext uri="{9D8B030D-6E8A-4147-A177-3AD203B41FA5}">
                      <a16:colId xmlns:a16="http://schemas.microsoft.com/office/drawing/2014/main" val="2717442654"/>
                    </a:ext>
                  </a:extLst>
                </a:gridCol>
                <a:gridCol w="1711048">
                  <a:extLst>
                    <a:ext uri="{9D8B030D-6E8A-4147-A177-3AD203B41FA5}">
                      <a16:colId xmlns:a16="http://schemas.microsoft.com/office/drawing/2014/main" val="1845463082"/>
                    </a:ext>
                  </a:extLst>
                </a:gridCol>
                <a:gridCol w="1335259">
                  <a:extLst>
                    <a:ext uri="{9D8B030D-6E8A-4147-A177-3AD203B41FA5}">
                      <a16:colId xmlns:a16="http://schemas.microsoft.com/office/drawing/2014/main" val="4055506805"/>
                    </a:ext>
                  </a:extLst>
                </a:gridCol>
              </a:tblGrid>
              <a:tr h="75700">
                <a:tc rowSpan="3">
                  <a:txBody>
                    <a:bodyPr/>
                    <a:lstStyle/>
                    <a:p>
                      <a:pPr marL="0" algn="just">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未實施學術研究加給分級制</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元</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gridSpan="4">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公立大專校院教師學術研究加給表</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r>
                        <a:rPr lang="en-US"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107</a:t>
                      </a:r>
                      <a:r>
                        <a:rPr lang="zh-TW"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a:t>
                      </a:r>
                      <a:r>
                        <a:rPr lang="zh-TW"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月</a:t>
                      </a:r>
                      <a:r>
                        <a:rPr lang="en-US"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a:t>
                      </a:r>
                      <a:r>
                        <a:rPr lang="zh-TW" sz="1400" b="1" u="none"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日生效</a:t>
                      </a:r>
                      <a:r>
                        <a:rPr lang="en-US" sz="1400" b="1" kern="0" dirty="0">
                          <a:effectLst/>
                          <a:latin typeface="Arial" panose="020B0604020202020204" pitchFamily="34" charset="0"/>
                          <a:ea typeface="微軟正黑體" panose="020B0604030504040204" pitchFamily="34" charset="-120"/>
                          <a:cs typeface="Arial" panose="020B0604020202020204" pitchFamily="34" charset="0"/>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043360888"/>
                  </a:ext>
                </a:extLst>
              </a:tr>
              <a:tr h="151399">
                <a:tc vMerge="1">
                  <a:txBody>
                    <a:bodyPr/>
                    <a:lstStyle/>
                    <a:p>
                      <a:endParaRPr lang="zh-TW" altLang="en-US"/>
                    </a:p>
                  </a:txBody>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a:effectLst/>
                          <a:latin typeface="Arial" panose="020B0604020202020204" pitchFamily="34" charset="0"/>
                          <a:ea typeface="微軟正黑體" panose="020B0604030504040204" pitchFamily="34" charset="-120"/>
                          <a:cs typeface="Arial" panose="020B0604020202020204" pitchFamily="34" charset="0"/>
                        </a:rPr>
                        <a:t>副教授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a:effectLst/>
                          <a:latin typeface="Arial" panose="020B0604020202020204" pitchFamily="34" charset="0"/>
                          <a:ea typeface="微軟正黑體" panose="020B0604030504040204" pitchFamily="34" charset="-120"/>
                          <a:cs typeface="Arial" panose="020B0604020202020204" pitchFamily="34" charset="0"/>
                        </a:rPr>
                        <a:t>助理教授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講師</a:t>
                      </a:r>
                    </a:p>
                  </a:txBody>
                  <a:tcPr marL="68580" marR="68580" marT="0" marB="0" anchor="ctr">
                    <a:solidFill>
                      <a:schemeClr val="accent6">
                        <a:lumMod val="20000"/>
                        <a:lumOff val="80000"/>
                      </a:schemeClr>
                    </a:solidFill>
                  </a:tcPr>
                </a:tc>
                <a:extLst>
                  <a:ext uri="{0D108BD9-81ED-4DB2-BD59-A6C34878D82A}">
                    <a16:rowId xmlns:a16="http://schemas.microsoft.com/office/drawing/2014/main" val="919117470"/>
                  </a:ext>
                </a:extLst>
              </a:tr>
              <a:tr h="454198">
                <a:tc vMerge="1">
                  <a:txBody>
                    <a:bodyPr/>
                    <a:lstStyle/>
                    <a:p>
                      <a:endParaRPr lang="zh-TW" altLang="en-US"/>
                    </a:p>
                  </a:txBody>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59,895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46,230</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40,455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31,925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extLst>
                  <a:ext uri="{0D108BD9-81ED-4DB2-BD59-A6C34878D82A}">
                    <a16:rowId xmlns:a16="http://schemas.microsoft.com/office/drawing/2014/main" val="4038342283"/>
                  </a:ext>
                </a:extLst>
              </a:tr>
            </a:tbl>
          </a:graphicData>
        </a:graphic>
      </p:graphicFrame>
      <p:sp>
        <p:nvSpPr>
          <p:cNvPr id="4" name="矩形 3"/>
          <p:cNvSpPr/>
          <p:nvPr/>
        </p:nvSpPr>
        <p:spPr>
          <a:xfrm>
            <a:off x="182878" y="5666153"/>
            <a:ext cx="8844744" cy="830997"/>
          </a:xfrm>
          <a:prstGeom prst="rect">
            <a:avLst/>
          </a:prstGeom>
        </p:spPr>
        <p:txBody>
          <a:bodyPr wrap="square">
            <a:spAutoFit/>
          </a:bodyPr>
          <a:lstStyle/>
          <a:p>
            <a:pPr marL="266700" indent="-266700">
              <a:lnSpc>
                <a:spcPct val="150000"/>
              </a:lnSpc>
              <a:buFont typeface="Wingdings" panose="05000000000000000000" pitchFamily="2" charset="2"/>
              <a:buChar char="l"/>
            </a:pPr>
            <a:r>
              <a:rPr lang="zh-TW" altLang="zh-TW" sz="1700" dirty="0">
                <a:latin typeface="Arial" panose="020B0604020202020204" pitchFamily="34" charset="0"/>
                <a:ea typeface="微軟正黑體" panose="020B0604030504040204" pitchFamily="34" charset="-120"/>
                <a:cs typeface="Arial" panose="020B0604020202020204" pitchFamily="34" charset="0"/>
              </a:rPr>
              <a:t>請私立大專校院填報學校編制內專任教師【教授；副教授；助理教授；講師</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現行【</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學術研究加給支給數額</a:t>
            </a:r>
            <a:r>
              <a:rPr lang="en-US"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實支數</a:t>
            </a:r>
            <a:r>
              <a:rPr lang="en-US"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zh-TW" altLang="en-US" sz="1700" dirty="0">
              <a:latin typeface="Arial" panose="020B0604020202020204" pitchFamily="34" charset="0"/>
              <a:ea typeface="微軟正黑體" panose="020B0604030504040204" pitchFamily="34" charset="-120"/>
              <a:cs typeface="Arial" panose="020B0604020202020204" pitchFamily="34" charset="0"/>
            </a:endParaRPr>
          </a:p>
        </p:txBody>
      </p:sp>
      <p:sp>
        <p:nvSpPr>
          <p:cNvPr id="9" name="Rectangle 2"/>
          <p:cNvSpPr>
            <a:spLocks noGrp="1" noChangeArrowheads="1"/>
          </p:cNvSpPr>
          <p:nvPr>
            <p:ph type="title"/>
          </p:nvPr>
        </p:nvSpPr>
        <p:spPr>
          <a:xfrm>
            <a:off x="467544" y="266007"/>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44824774"/>
      </p:ext>
    </p:extLst>
  </p:cSld>
  <p:clrMapOvr>
    <a:masterClrMapping/>
  </p:clrMapOvr>
  <p:transition>
    <p:random/>
  </p:transition>
  <p:timing>
    <p:tnLst>
      <p:par>
        <p:cT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33006" y="2650212"/>
            <a:ext cx="8896648" cy="3624069"/>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nSpc>
                <a:spcPct val="150000"/>
              </a:lnSpc>
              <a:buFont typeface="Wingdings" panose="05000000000000000000" pitchFamily="2" charset="2"/>
              <a:buChar char="l"/>
            </a:pPr>
            <a:r>
              <a:rPr lang="zh-TW" altLang="zh-TW" sz="1700" dirty="0">
                <a:latin typeface="Arial" panose="020B0604020202020204" pitchFamily="34" charset="0"/>
                <a:ea typeface="微軟正黑體" panose="020B0604030504040204" pitchFamily="34" charset="-120"/>
                <a:cs typeface="Arial" panose="020B0604020202020204" pitchFamily="34" charset="0"/>
              </a:rPr>
              <a:t>請</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私立大專校院</a:t>
            </a:r>
            <a:r>
              <a:rPr lang="zh-TW" altLang="zh-TW" sz="1700" dirty="0">
                <a:latin typeface="Arial" panose="020B0604020202020204" pitchFamily="34" charset="0"/>
                <a:ea typeface="微軟正黑體" panose="020B0604030504040204" pitchFamily="34" charset="-120"/>
                <a:cs typeface="Arial" panose="020B0604020202020204" pitchFamily="34" charset="0"/>
              </a:rPr>
              <a:t>填報學校前一學期</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a:t>
            </a:r>
            <a:r>
              <a:rPr lang="zh-TW" altLang="zh-TW" sz="17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7</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31</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內【是；否】有調整編制內專任教師【教授；副教授；助理教授；講師</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】之學術研究加給之情形</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是</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指學校有調整編制內專任教師學術研究費，並續填學術研究加給「支給數額調整情形」及「是否經教師協議同意調整」等資訊</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否</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700" dirty="0">
                <a:latin typeface="Arial" panose="020B0604020202020204" pitchFamily="34" charset="0"/>
                <a:ea typeface="微軟正黑體" panose="020B0604030504040204" pitchFamily="34" charset="-120"/>
                <a:cs typeface="Arial" panose="020B0604020202020204" pitchFamily="34" charset="0"/>
              </a:rPr>
              <a:t>指學校未調整編制內專任教師學術研究費，</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填報【否】者，後續項目免填</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nSpc>
                <a:spcPct val="150000"/>
              </a:lnSpc>
              <a:buFont typeface="Wingdings" panose="05000000000000000000" pitchFamily="2" charset="2"/>
              <a:buChar char="l"/>
            </a:pPr>
            <a:r>
              <a:rPr lang="zh-TW" altLang="zh-TW" sz="1700" dirty="0">
                <a:latin typeface="Arial" panose="020B0604020202020204" pitchFamily="34" charset="0"/>
                <a:ea typeface="微軟正黑體" panose="020B0604030504040204" pitchFamily="34" charset="-120"/>
                <a:cs typeface="Arial" panose="020B0604020202020204" pitchFamily="34" charset="0"/>
              </a:rPr>
              <a:t>請私立大專校院填報學校「調整」編制內專任教師【教授；副教授；助理教授；講師</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】之學術研究加給數額之情形，並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按教師</a:t>
            </a:r>
            <a:r>
              <a:rPr lang="zh-TW" altLang="zh-TW" sz="17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聘書職級</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填報其調整情形為【調高；調低】</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553751637"/>
              </p:ext>
            </p:extLst>
          </p:nvPr>
        </p:nvGraphicFramePr>
        <p:xfrm>
          <a:off x="139699" y="1072182"/>
          <a:ext cx="8887923" cy="1504869"/>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800100">
                  <a:extLst>
                    <a:ext uri="{9D8B030D-6E8A-4147-A177-3AD203B41FA5}">
                      <a16:colId xmlns:a16="http://schemas.microsoft.com/office/drawing/2014/main" val="3277995716"/>
                    </a:ext>
                  </a:extLst>
                </a:gridCol>
                <a:gridCol w="16383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教師職級</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聘書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4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l">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indent="-19685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algn="ct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251460" indent="-251460"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a:t>
                      </a:r>
                    </a:p>
                    <a:p>
                      <a:pPr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否</a:t>
                      </a:r>
                      <a:r>
                        <a:rPr lang="en-US" sz="1200" b="1" kern="0" dirty="0">
                          <a:solidFill>
                            <a:srgbClr val="0000FF"/>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FF"/>
                          </a:solidFill>
                          <a:effectLst/>
                          <a:latin typeface="微軟正黑體" panose="020B0604030504040204" pitchFamily="34" charset="-120"/>
                          <a:ea typeface="微軟正黑體" panose="020B0604030504040204" pitchFamily="34" charset="-120"/>
                          <a:cs typeface="+mn-cs"/>
                        </a:rPr>
                        <a:t>右列免填</a:t>
                      </a:r>
                      <a:r>
                        <a:rPr lang="en-US" sz="1200" b="1" kern="0" dirty="0">
                          <a:solidFill>
                            <a:srgbClr val="0000FF"/>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FF"/>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調高</a:t>
                      </a:r>
                    </a:p>
                    <a:p>
                      <a:pPr algn="just">
                        <a:lnSpc>
                          <a:spcPts val="16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□全部同意，同意人數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□部分同意，應協議人數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□全部不同意，不同意人數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sp>
        <p:nvSpPr>
          <p:cNvPr id="9" name="Rectangle 2"/>
          <p:cNvSpPr>
            <a:spLocks noGrp="1" noChangeArrowheads="1"/>
          </p:cNvSpPr>
          <p:nvPr>
            <p:ph type="title"/>
          </p:nvPr>
        </p:nvSpPr>
        <p:spPr>
          <a:xfrm>
            <a:off x="467544" y="266009"/>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229707776"/>
      </p:ext>
    </p:extLst>
  </p:cSld>
  <p:clrMapOvr>
    <a:masterClrMapping/>
  </p:clrMapOvr>
  <p:transition>
    <p:random/>
  </p:transition>
  <p:timing>
    <p:tnLst>
      <p:par>
        <p:cT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8100" y="2688312"/>
            <a:ext cx="9235296" cy="2977738"/>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180975" lvl="0" indent="-180975">
              <a:lnSpc>
                <a:spcPct val="150000"/>
              </a:lnSpc>
              <a:buFont typeface="Wingdings" panose="05000000000000000000" pitchFamily="2" charset="2"/>
              <a:buChar char="l"/>
            </a:pPr>
            <a:r>
              <a:rPr lang="zh-TW" altLang="zh-TW" sz="1800" dirty="0">
                <a:latin typeface="Arial" panose="020B0604020202020204" pitchFamily="34" charset="0"/>
                <a:ea typeface="微軟正黑體" panose="020B0604030504040204" pitchFamily="34" charset="-120"/>
                <a:cs typeface="Arial" panose="020B0604020202020204" pitchFamily="34" charset="0"/>
              </a:rPr>
              <a:t>請私立大專校院填報學校「調整」編制內專任教師【教授；副教授；助理教授；講師</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】之學術研究加給數額，並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按教師聘書職級填報經教師【全部同意；部分同意；全部不同意】之協議調整情形</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全部</a:t>
            </a:r>
            <a:r>
              <a:rPr lang="zh-TW" altLang="zh-TW" sz="1800" b="1" dirty="0">
                <a:latin typeface="Arial" panose="020B0604020202020204" pitchFamily="34" charset="0"/>
                <a:ea typeface="微軟正黑體" panose="020B0604030504040204" pitchFamily="34" charset="-120"/>
                <a:cs typeface="Arial" panose="020B0604020202020204" pitchFamily="34" charset="0"/>
              </a:rPr>
              <a:t>同意</a:t>
            </a:r>
            <a:r>
              <a:rPr lang="zh-TW" altLang="zh-TW" sz="1800" dirty="0">
                <a:latin typeface="Arial" panose="020B0604020202020204" pitchFamily="34" charset="0"/>
                <a:ea typeface="微軟正黑體" panose="020B0604030504040204" pitchFamily="34" charset="-120"/>
                <a:cs typeface="Arial" panose="020B0604020202020204" pitchFamily="34" charset="0"/>
              </a:rPr>
              <a:t>：全部教師皆已同意且納入聘約，同意人數</a:t>
            </a:r>
            <a:r>
              <a:rPr lang="zh-TW" altLang="zh-TW" sz="1800" u="heavy" dirty="0">
                <a:latin typeface="Arial" panose="020B0604020202020204" pitchFamily="34" charset="0"/>
                <a:ea typeface="微軟正黑體" panose="020B0604030504040204" pitchFamily="34" charset="-120"/>
                <a:cs typeface="Arial" panose="020B0604020202020204" pitchFamily="34" charset="0"/>
              </a:rPr>
              <a:t> </a:t>
            </a:r>
            <a:r>
              <a:rPr lang="en-US" altLang="zh-TW" sz="1800" u="heavy" dirty="0">
                <a:latin typeface="Arial" panose="020B0604020202020204" pitchFamily="34" charset="0"/>
                <a:ea typeface="微軟正黑體" panose="020B0604030504040204" pitchFamily="34" charset="-120"/>
                <a:cs typeface="Arial" panose="020B0604020202020204" pitchFamily="34" charset="0"/>
              </a:rPr>
              <a:t>  </a:t>
            </a:r>
            <a:r>
              <a:rPr lang="zh-TW" altLang="zh-TW" sz="1800" dirty="0">
                <a:latin typeface="Arial" panose="020B0604020202020204" pitchFamily="34" charset="0"/>
                <a:ea typeface="微軟正黑體" panose="020B0604030504040204" pitchFamily="34" charset="-120"/>
                <a:cs typeface="Arial" panose="020B0604020202020204" pitchFamily="34" charset="0"/>
              </a:rPr>
              <a:t>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部分</a:t>
            </a:r>
            <a:r>
              <a:rPr lang="zh-TW" altLang="zh-TW" sz="1800" b="1" dirty="0">
                <a:latin typeface="Arial" panose="020B0604020202020204" pitchFamily="34" charset="0"/>
                <a:ea typeface="微軟正黑體" panose="020B0604030504040204" pitchFamily="34" charset="-120"/>
                <a:cs typeface="Arial" panose="020B0604020202020204" pitchFamily="34" charset="0"/>
              </a:rPr>
              <a:t>同意</a:t>
            </a:r>
            <a:r>
              <a:rPr lang="zh-TW" altLang="zh-TW" sz="1800" dirty="0">
                <a:latin typeface="Arial" panose="020B0604020202020204" pitchFamily="34" charset="0"/>
                <a:ea typeface="微軟正黑體" panose="020B0604030504040204" pitchFamily="34" charset="-120"/>
                <a:cs typeface="Arial" panose="020B0604020202020204" pitchFamily="34" charset="0"/>
              </a:rPr>
              <a:t>：僅有部分教師已同意且納入聘約，應協議人數</a:t>
            </a:r>
            <a:r>
              <a:rPr lang="zh-TW" altLang="zh-TW" sz="1800" u="heavy" dirty="0">
                <a:latin typeface="Arial" panose="020B0604020202020204" pitchFamily="34" charset="0"/>
                <a:ea typeface="微軟正黑體" panose="020B0604030504040204" pitchFamily="34" charset="-120"/>
                <a:cs typeface="Arial" panose="020B0604020202020204" pitchFamily="34" charset="0"/>
              </a:rPr>
              <a:t>   </a:t>
            </a:r>
            <a:r>
              <a:rPr lang="zh-TW" altLang="zh-TW" sz="1800" dirty="0">
                <a:latin typeface="Arial" panose="020B0604020202020204" pitchFamily="34" charset="0"/>
                <a:ea typeface="微軟正黑體" panose="020B0604030504040204" pitchFamily="34" charset="-120"/>
                <a:cs typeface="Arial" panose="020B0604020202020204" pitchFamily="34" charset="0"/>
              </a:rPr>
              <a:t>位、同意人數</a:t>
            </a:r>
            <a:r>
              <a:rPr lang="zh-TW" altLang="zh-TW" sz="1800" u="heavy" dirty="0">
                <a:latin typeface="Arial" panose="020B0604020202020204" pitchFamily="34" charset="0"/>
                <a:ea typeface="微軟正黑體" panose="020B0604030504040204" pitchFamily="34" charset="-120"/>
                <a:cs typeface="Arial" panose="020B0604020202020204" pitchFamily="34" charset="0"/>
              </a:rPr>
              <a:t>   </a:t>
            </a:r>
            <a:r>
              <a:rPr lang="zh-TW" altLang="zh-TW" sz="1800" dirty="0">
                <a:latin typeface="Arial" panose="020B0604020202020204" pitchFamily="34" charset="0"/>
                <a:ea typeface="微軟正黑體" panose="020B0604030504040204" pitchFamily="34" charset="-120"/>
                <a:cs typeface="Arial" panose="020B0604020202020204" pitchFamily="34" charset="0"/>
              </a:rPr>
              <a:t>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全部</a:t>
            </a:r>
            <a:r>
              <a:rPr lang="zh-TW" altLang="zh-TW" sz="1800" b="1" dirty="0">
                <a:latin typeface="Arial" panose="020B0604020202020204" pitchFamily="34" charset="0"/>
                <a:ea typeface="微軟正黑體" panose="020B0604030504040204" pitchFamily="34" charset="-120"/>
                <a:cs typeface="Arial" panose="020B0604020202020204" pitchFamily="34" charset="0"/>
              </a:rPr>
              <a:t>不同意</a:t>
            </a:r>
            <a:r>
              <a:rPr lang="zh-TW" altLang="zh-TW" sz="1800" dirty="0">
                <a:latin typeface="Arial" panose="020B0604020202020204" pitchFamily="34" charset="0"/>
                <a:ea typeface="微軟正黑體" panose="020B0604030504040204" pitchFamily="34" charset="-120"/>
                <a:cs typeface="Arial" panose="020B0604020202020204" pitchFamily="34" charset="0"/>
              </a:rPr>
              <a:t>：全部教師皆不同意，不同意人數</a:t>
            </a:r>
            <a:r>
              <a:rPr lang="zh-TW" altLang="zh-TW" sz="1800" u="heavy" dirty="0">
                <a:latin typeface="Arial" panose="020B0604020202020204" pitchFamily="34" charset="0"/>
                <a:ea typeface="微軟正黑體" panose="020B0604030504040204" pitchFamily="34" charset="-120"/>
                <a:cs typeface="Arial" panose="020B0604020202020204" pitchFamily="34" charset="0"/>
              </a:rPr>
              <a:t>   </a:t>
            </a:r>
            <a:r>
              <a:rPr lang="zh-TW" altLang="zh-TW" sz="1800" dirty="0">
                <a:latin typeface="Arial" panose="020B0604020202020204" pitchFamily="34" charset="0"/>
                <a:ea typeface="微軟正黑體" panose="020B0604030504040204" pitchFamily="34" charset="-120"/>
                <a:cs typeface="Arial" panose="020B0604020202020204" pitchFamily="34" charset="0"/>
              </a:rPr>
              <a:t>位。</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66009"/>
            <a:ext cx="8312728" cy="753587"/>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編制</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內專任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教師待遇標準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9699" y="1072182"/>
          <a:ext cx="8887923" cy="1423683"/>
        </p:xfrm>
        <a:graphic>
          <a:graphicData uri="http://schemas.openxmlformats.org/drawingml/2006/table">
            <a:tbl>
              <a:tblPr firstRow="1" firstCol="1" bandRow="1"/>
              <a:tblGrid>
                <a:gridCol w="200462">
                  <a:extLst>
                    <a:ext uri="{9D8B030D-6E8A-4147-A177-3AD203B41FA5}">
                      <a16:colId xmlns:a16="http://schemas.microsoft.com/office/drawing/2014/main" val="1979632842"/>
                    </a:ext>
                  </a:extLst>
                </a:gridCol>
                <a:gridCol w="193239">
                  <a:extLst>
                    <a:ext uri="{9D8B030D-6E8A-4147-A177-3AD203B41FA5}">
                      <a16:colId xmlns:a16="http://schemas.microsoft.com/office/drawing/2014/main" val="3037393026"/>
                    </a:ext>
                  </a:extLst>
                </a:gridCol>
                <a:gridCol w="800100">
                  <a:extLst>
                    <a:ext uri="{9D8B030D-6E8A-4147-A177-3AD203B41FA5}">
                      <a16:colId xmlns:a16="http://schemas.microsoft.com/office/drawing/2014/main" val="3277995716"/>
                    </a:ext>
                  </a:extLst>
                </a:gridCol>
                <a:gridCol w="1638300">
                  <a:extLst>
                    <a:ext uri="{9D8B030D-6E8A-4147-A177-3AD203B41FA5}">
                      <a16:colId xmlns:a16="http://schemas.microsoft.com/office/drawing/2014/main" val="3377085335"/>
                    </a:ext>
                  </a:extLst>
                </a:gridCol>
                <a:gridCol w="1198997">
                  <a:extLst>
                    <a:ext uri="{9D8B030D-6E8A-4147-A177-3AD203B41FA5}">
                      <a16:colId xmlns:a16="http://schemas.microsoft.com/office/drawing/2014/main" val="976055028"/>
                    </a:ext>
                  </a:extLst>
                </a:gridCol>
                <a:gridCol w="1111638">
                  <a:extLst>
                    <a:ext uri="{9D8B030D-6E8A-4147-A177-3AD203B41FA5}">
                      <a16:colId xmlns:a16="http://schemas.microsoft.com/office/drawing/2014/main" val="3865574066"/>
                    </a:ext>
                  </a:extLst>
                </a:gridCol>
                <a:gridCol w="760927">
                  <a:extLst>
                    <a:ext uri="{9D8B030D-6E8A-4147-A177-3AD203B41FA5}">
                      <a16:colId xmlns:a16="http://schemas.microsoft.com/office/drawing/2014/main" val="2775430120"/>
                    </a:ext>
                  </a:extLst>
                </a:gridCol>
                <a:gridCol w="872154">
                  <a:extLst>
                    <a:ext uri="{9D8B030D-6E8A-4147-A177-3AD203B41FA5}">
                      <a16:colId xmlns:a16="http://schemas.microsoft.com/office/drawing/2014/main" val="419920152"/>
                    </a:ext>
                  </a:extLst>
                </a:gridCol>
                <a:gridCol w="2112106">
                  <a:extLst>
                    <a:ext uri="{9D8B030D-6E8A-4147-A177-3AD203B41FA5}">
                      <a16:colId xmlns:a16="http://schemas.microsoft.com/office/drawing/2014/main" val="364983126"/>
                    </a:ext>
                  </a:extLst>
                </a:gridCol>
              </a:tblGrid>
              <a:tr h="91442">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教師職級</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聘書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4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學術研究加給數額及調整情形</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38519605"/>
                  </a:ext>
                </a:extLst>
              </a:tr>
              <a:tr h="10990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調整學術研究加給情形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5636328"/>
                  </a:ext>
                </a:extLst>
              </a:tr>
              <a:tr h="2298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支給數額調整情形</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經教師協議同意調整</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972526093"/>
                  </a:ext>
                </a:extLst>
              </a:tr>
              <a:tr h="91442">
                <a:tc rowSpan="4">
                  <a:txBody>
                    <a:bodyPr/>
                    <a:lstStyle/>
                    <a:p>
                      <a:pPr algn="ctr">
                        <a:lnSpc>
                          <a:spcPts val="16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just" defTabSz="914400" rtl="0" eaLnBrk="1" latinLnBrk="0" hangingPunct="1">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indent="-19685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algn="just" defTabSz="914400" rtl="0" eaLnBrk="1" latinLnBrk="0" hangingPunct="1">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algn="ctr">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ctr">
                        <a:lnSpc>
                          <a:spcPts val="16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14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rowSpan="4">
                  <a:txBody>
                    <a:bodyPr/>
                    <a:lstStyle/>
                    <a:p>
                      <a:pPr marL="0" indent="-25146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右列免填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調高</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調低</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174625" indent="-148590"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□全部同意，同意人數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位</a:t>
                      </a:r>
                    </a:p>
                    <a:p>
                      <a:pPr marL="174625" indent="-148590" algn="just">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□部分同意，應協議人數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位、同意人數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位</a:t>
                      </a:r>
                    </a:p>
                    <a:p>
                      <a:pPr>
                        <a:lnSpc>
                          <a:spcPts val="16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□全部不同意，不同意人數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077281025"/>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93184647"/>
                  </a:ext>
                </a:extLst>
              </a:tr>
              <a:tr h="91442">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504505789"/>
                  </a:ext>
                </a:extLst>
              </a:tr>
              <a:tr h="184069">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4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a:txBody>
                    <a:bodyPr/>
                    <a:lstStyle/>
                    <a:p>
                      <a:pPr algn="just">
                        <a:lnSpc>
                          <a:spcPts val="14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455580164"/>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80102656"/>
      </p:ext>
    </p:extLst>
  </p:cSld>
  <p:clrMapOvr>
    <a:masterClrMapping/>
  </p:clrMapOvr>
  <p:transition>
    <p:random/>
  </p:transition>
  <p:timing>
    <p:tnLst>
      <p:par>
        <p:cTn id="1" dur="indefinite" restart="never" nodeType="tmRoot"/>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322194"/>
            <a:ext cx="8541665" cy="4360746"/>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700" dirty="0">
                <a:latin typeface="Arial" panose="020B0604020202020204" pitchFamily="34" charset="0"/>
                <a:ea typeface="微軟正黑體" panose="020B0604030504040204" pitchFamily="34" charset="-120"/>
                <a:cs typeface="Arial" panose="020B0604020202020204" pitchFamily="34" charset="0"/>
              </a:rPr>
              <a:t>每年</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日之現有資料為填報基準。</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授課時間：</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spcBef>
                <a:spcPts val="0"/>
              </a:spcBef>
              <a:spcAft>
                <a:spcPts val="0"/>
              </a:spcAft>
              <a:buClr>
                <a:schemeClr val="tx1"/>
              </a:buClr>
              <a:buFont typeface="+mj-lt"/>
              <a:buAutoNum type="arabicPeriod"/>
            </a:pP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本表調查</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私立大專校院兼任教師授課鐘點費</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支給數額規定及金額</a:t>
            </a:r>
            <a:r>
              <a:rPr lang="zh-TW" altLang="zh-TW" sz="1700" dirty="0">
                <a:latin typeface="Arial" panose="020B0604020202020204" pitchFamily="34" charset="0"/>
                <a:ea typeface="微軟正黑體" panose="020B0604030504040204" pitchFamily="34" charset="-120"/>
                <a:cs typeface="Arial" panose="020B0604020202020204" pitchFamily="34" charset="0"/>
              </a:rPr>
              <a:t>，其中「兼任教師」應符合「</a:t>
            </a:r>
            <a:r>
              <a:rPr lang="en-US" altLang="zh-TW" sz="1700" dirty="0">
                <a:latin typeface="Arial" panose="020B0604020202020204" pitchFamily="34" charset="0"/>
                <a:ea typeface="微軟正黑體" panose="020B0604030504040204" pitchFamily="34" charset="-120"/>
                <a:cs typeface="Arial" panose="020B0604020202020204" pitchFamily="34" charset="0"/>
              </a:rPr>
              <a:t>教師法</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教育人員任用條例</a:t>
            </a:r>
            <a:r>
              <a:rPr lang="zh-TW" altLang="zh-TW" sz="1700" dirty="0">
                <a:latin typeface="Arial" panose="020B0604020202020204" pitchFamily="34" charset="0"/>
                <a:ea typeface="微軟正黑體" panose="020B0604030504040204" pitchFamily="34" charset="-120"/>
                <a:cs typeface="Arial" panose="020B0604020202020204" pitchFamily="34" charset="0"/>
              </a:rPr>
              <a:t>」及「專科以上學校兼任教師聘任辦法」、「大學聘任專業技術人員擔任教學辦法」所稱之兼任教師</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一般教師；專業技術人員</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，且依學校程序完成聘任及具授課事實及從事發給學分或授予學位之課程教學之兼任教師</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spcBef>
                <a:spcPts val="0"/>
              </a:spcBef>
              <a:spcAft>
                <a:spcPts val="0"/>
              </a:spcAft>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700" dirty="0">
                <a:latin typeface="Arial" panose="020B0604020202020204" pitchFamily="34" charset="0"/>
                <a:ea typeface="微軟正黑體" panose="020B0604030504040204" pitchFamily="34" charset="-120"/>
                <a:cs typeface="Arial" panose="020B0604020202020204" pitchFamily="34" charset="0"/>
              </a:rPr>
              <a:t>填報學校兼任教師授課時間為【</a:t>
            </a:r>
            <a:r>
              <a:rPr lang="zh-TW" altLang="zh-TW" sz="1700" b="1" dirty="0">
                <a:latin typeface="Arial" panose="020B0604020202020204" pitchFamily="34" charset="0"/>
                <a:ea typeface="微軟正黑體" panose="020B0604030504040204" pitchFamily="34" charset="-120"/>
                <a:cs typeface="Arial" panose="020B0604020202020204" pitchFamily="34" charset="0"/>
              </a:rPr>
              <a:t>日間；夜間</a:t>
            </a:r>
            <a:r>
              <a:rPr lang="zh-TW" altLang="zh-TW" sz="17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「夜間」授課時間為下午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6</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時以後</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78362468"/>
              </p:ext>
            </p:extLst>
          </p:nvPr>
        </p:nvGraphicFramePr>
        <p:xfrm>
          <a:off x="133005" y="1090449"/>
          <a:ext cx="8861368" cy="1143000"/>
        </p:xfrm>
        <a:graphic>
          <a:graphicData uri="http://schemas.openxmlformats.org/drawingml/2006/table">
            <a:tbl>
              <a:tblPr firstRow="1" firstCol="1" bandRow="1"/>
              <a:tblGrid>
                <a:gridCol w="623454">
                  <a:extLst>
                    <a:ext uri="{9D8B030D-6E8A-4147-A177-3AD203B41FA5}">
                      <a16:colId xmlns:a16="http://schemas.microsoft.com/office/drawing/2014/main" val="3247386328"/>
                    </a:ext>
                  </a:extLst>
                </a:gridCol>
                <a:gridCol w="465512">
                  <a:extLst>
                    <a:ext uri="{9D8B030D-6E8A-4147-A177-3AD203B41FA5}">
                      <a16:colId xmlns:a16="http://schemas.microsoft.com/office/drawing/2014/main" val="3203917736"/>
                    </a:ext>
                  </a:extLst>
                </a:gridCol>
                <a:gridCol w="839586">
                  <a:extLst>
                    <a:ext uri="{9D8B030D-6E8A-4147-A177-3AD203B41FA5}">
                      <a16:colId xmlns:a16="http://schemas.microsoft.com/office/drawing/2014/main" val="3461694181"/>
                    </a:ext>
                  </a:extLst>
                </a:gridCol>
                <a:gridCol w="1928553">
                  <a:extLst>
                    <a:ext uri="{9D8B030D-6E8A-4147-A177-3AD203B41FA5}">
                      <a16:colId xmlns:a16="http://schemas.microsoft.com/office/drawing/2014/main" val="3750320955"/>
                    </a:ext>
                  </a:extLst>
                </a:gridCol>
                <a:gridCol w="2355147">
                  <a:extLst>
                    <a:ext uri="{9D8B030D-6E8A-4147-A177-3AD203B41FA5}">
                      <a16:colId xmlns:a16="http://schemas.microsoft.com/office/drawing/2014/main" val="3224620951"/>
                    </a:ext>
                  </a:extLst>
                </a:gridCol>
                <a:gridCol w="579245">
                  <a:extLst>
                    <a:ext uri="{9D8B030D-6E8A-4147-A177-3AD203B41FA5}">
                      <a16:colId xmlns:a16="http://schemas.microsoft.com/office/drawing/2014/main" val="1287442771"/>
                    </a:ext>
                  </a:extLst>
                </a:gridCol>
                <a:gridCol w="615142">
                  <a:extLst>
                    <a:ext uri="{9D8B030D-6E8A-4147-A177-3AD203B41FA5}">
                      <a16:colId xmlns:a16="http://schemas.microsoft.com/office/drawing/2014/main" val="2812205417"/>
                    </a:ext>
                  </a:extLst>
                </a:gridCol>
                <a:gridCol w="792450">
                  <a:extLst>
                    <a:ext uri="{9D8B030D-6E8A-4147-A177-3AD203B41FA5}">
                      <a16:colId xmlns:a16="http://schemas.microsoft.com/office/drawing/2014/main" val="1626996362"/>
                    </a:ext>
                  </a:extLst>
                </a:gridCol>
                <a:gridCol w="662279">
                  <a:extLst>
                    <a:ext uri="{9D8B030D-6E8A-4147-A177-3AD203B41FA5}">
                      <a16:colId xmlns:a16="http://schemas.microsoft.com/office/drawing/2014/main" val="3814565178"/>
                    </a:ext>
                  </a:extLst>
                </a:gridCol>
              </a:tblGrid>
              <a:tr h="92777">
                <a:tc rowSpan="2">
                  <a:txBody>
                    <a:bodyPr/>
                    <a:lstStyle/>
                    <a:p>
                      <a:pPr algn="ctr">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授課時間</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5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是否與公立大專校院一致</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indent="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鐘點費支給數額規定及金額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1604291"/>
                  </a:ext>
                </a:extLst>
              </a:tr>
              <a:tr h="18555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現行支給數額規定開始適用之日期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41197561"/>
                  </a:ext>
                </a:extLst>
              </a:tr>
              <a:tr h="194012">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1200" b="1" kern="0">
                          <a:solidFill>
                            <a:schemeClr val="tx1"/>
                          </a:solidFill>
                          <a:effectLst/>
                          <a:latin typeface="微軟正黑體" panose="020B0604030504040204" pitchFamily="34" charset="-120"/>
                          <a:ea typeface="微軟正黑體" panose="020B0604030504040204" pitchFamily="34" charset="-120"/>
                          <a:cs typeface="+mn-cs"/>
                        </a:rPr>
                        <a:t> </a:t>
                      </a:r>
                      <a:endParaRPr lang="zh-TW" sz="1200" b="1" kern="0">
                        <a:solidFill>
                          <a:schemeClr val="tx1"/>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□日間</a:t>
                      </a:r>
                    </a:p>
                    <a:p>
                      <a:pPr algn="just">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□夜間</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○年○月○日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5112846"/>
                  </a:ext>
                </a:extLst>
              </a:tr>
            </a:tbl>
          </a:graphicData>
        </a:graphic>
      </p:graphicFrame>
      <p:sp>
        <p:nvSpPr>
          <p:cNvPr id="9" name="Rectangle 2"/>
          <p:cNvSpPr>
            <a:spLocks noGrp="1" noChangeArrowheads="1"/>
          </p:cNvSpPr>
          <p:nvPr>
            <p:ph type="title"/>
          </p:nvPr>
        </p:nvSpPr>
        <p:spPr>
          <a:xfrm>
            <a:off x="467544" y="266010"/>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兼任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教師鐘點費</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916650187"/>
      </p:ext>
    </p:extLst>
  </p:cSld>
  <p:clrMapOvr>
    <a:masterClrMapping/>
  </p:clrMapOvr>
  <p:transition>
    <p:random/>
  </p:transition>
  <p:timing>
    <p:tnLst>
      <p:par>
        <p:cTn id="1" dur="indefinite" restart="never" nodeType="tmRoot"/>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366539"/>
            <a:ext cx="8541665"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Arial" panose="020B0604020202020204" pitchFamily="34" charset="0"/>
                <a:ea typeface="微軟正黑體" panose="020B0604030504040204" pitchFamily="34" charset="-120"/>
                <a:cs typeface="Arial" panose="020B0604020202020204" pitchFamily="34" charset="0"/>
              </a:rPr>
              <a:t>公立大專校院兼任教師鐘點費支給基準：係</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依教育部</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日臺教人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四</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字</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第</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1050048011</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號函</a:t>
            </a:r>
            <a:r>
              <a:rPr lang="zh-TW" altLang="zh-TW" sz="1800" dirty="0">
                <a:latin typeface="Arial" panose="020B0604020202020204" pitchFamily="34" charset="0"/>
                <a:ea typeface="微軟正黑體" panose="020B0604030504040204" pitchFamily="34" charset="-120"/>
                <a:cs typeface="Arial" panose="020B0604020202020204" pitchFamily="34" charset="0"/>
              </a:rPr>
              <a:t>轉行政院核定</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「公立大專校院兼任教師鐘點費支給基準表</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日生效適用</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規定，如下表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3005" y="1090449"/>
          <a:ext cx="8861368" cy="1016000"/>
        </p:xfrm>
        <a:graphic>
          <a:graphicData uri="http://schemas.openxmlformats.org/drawingml/2006/table">
            <a:tbl>
              <a:tblPr firstRow="1" firstCol="1" bandRow="1"/>
              <a:tblGrid>
                <a:gridCol w="623454">
                  <a:extLst>
                    <a:ext uri="{9D8B030D-6E8A-4147-A177-3AD203B41FA5}">
                      <a16:colId xmlns:a16="http://schemas.microsoft.com/office/drawing/2014/main" val="3247386328"/>
                    </a:ext>
                  </a:extLst>
                </a:gridCol>
                <a:gridCol w="465512">
                  <a:extLst>
                    <a:ext uri="{9D8B030D-6E8A-4147-A177-3AD203B41FA5}">
                      <a16:colId xmlns:a16="http://schemas.microsoft.com/office/drawing/2014/main" val="3203917736"/>
                    </a:ext>
                  </a:extLst>
                </a:gridCol>
                <a:gridCol w="839586">
                  <a:extLst>
                    <a:ext uri="{9D8B030D-6E8A-4147-A177-3AD203B41FA5}">
                      <a16:colId xmlns:a16="http://schemas.microsoft.com/office/drawing/2014/main" val="3461694181"/>
                    </a:ext>
                  </a:extLst>
                </a:gridCol>
                <a:gridCol w="1928553">
                  <a:extLst>
                    <a:ext uri="{9D8B030D-6E8A-4147-A177-3AD203B41FA5}">
                      <a16:colId xmlns:a16="http://schemas.microsoft.com/office/drawing/2014/main" val="3750320955"/>
                    </a:ext>
                  </a:extLst>
                </a:gridCol>
                <a:gridCol w="2355147">
                  <a:extLst>
                    <a:ext uri="{9D8B030D-6E8A-4147-A177-3AD203B41FA5}">
                      <a16:colId xmlns:a16="http://schemas.microsoft.com/office/drawing/2014/main" val="3224620951"/>
                    </a:ext>
                  </a:extLst>
                </a:gridCol>
                <a:gridCol w="579245">
                  <a:extLst>
                    <a:ext uri="{9D8B030D-6E8A-4147-A177-3AD203B41FA5}">
                      <a16:colId xmlns:a16="http://schemas.microsoft.com/office/drawing/2014/main" val="1287442771"/>
                    </a:ext>
                  </a:extLst>
                </a:gridCol>
                <a:gridCol w="615142">
                  <a:extLst>
                    <a:ext uri="{9D8B030D-6E8A-4147-A177-3AD203B41FA5}">
                      <a16:colId xmlns:a16="http://schemas.microsoft.com/office/drawing/2014/main" val="2812205417"/>
                    </a:ext>
                  </a:extLst>
                </a:gridCol>
                <a:gridCol w="792450">
                  <a:extLst>
                    <a:ext uri="{9D8B030D-6E8A-4147-A177-3AD203B41FA5}">
                      <a16:colId xmlns:a16="http://schemas.microsoft.com/office/drawing/2014/main" val="1626996362"/>
                    </a:ext>
                  </a:extLst>
                </a:gridCol>
                <a:gridCol w="662279">
                  <a:extLst>
                    <a:ext uri="{9D8B030D-6E8A-4147-A177-3AD203B41FA5}">
                      <a16:colId xmlns:a16="http://schemas.microsoft.com/office/drawing/2014/main" val="3814565178"/>
                    </a:ext>
                  </a:extLst>
                </a:gridCol>
              </a:tblGrid>
              <a:tr h="92777">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授課時間</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3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是否與公立大專校院一致</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indent="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鐘點費支給數額規定及金額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1604291"/>
                  </a:ext>
                </a:extLst>
              </a:tr>
              <a:tr h="18555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現行支給數額規定開始適用之日期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41197561"/>
                  </a:ext>
                </a:extLst>
              </a:tr>
              <a:tr h="194012">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□日間</a:t>
                      </a:r>
                    </a:p>
                    <a:p>
                      <a:pPr algn="just">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□夜間</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a:t>
                      </a:r>
                    </a:p>
                    <a:p>
                      <a:pPr algn="just">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□否</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○年○月○日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5112846"/>
                  </a:ext>
                </a:extLst>
              </a:tr>
            </a:tbl>
          </a:graphicData>
        </a:graphic>
      </p:graphicFrame>
      <p:graphicFrame>
        <p:nvGraphicFramePr>
          <p:cNvPr id="3" name="表格 2"/>
          <p:cNvGraphicFramePr>
            <a:graphicFrameLocks noGrp="1"/>
          </p:cNvGraphicFramePr>
          <p:nvPr>
            <p:extLst/>
          </p:nvPr>
        </p:nvGraphicFramePr>
        <p:xfrm>
          <a:off x="623514" y="4285410"/>
          <a:ext cx="7880350" cy="1209303"/>
        </p:xfrm>
        <a:graphic>
          <a:graphicData uri="http://schemas.openxmlformats.org/drawingml/2006/table">
            <a:tbl>
              <a:tblPr firstRow="1" firstCol="1" bandRow="1">
                <a:tableStyleId>{8A107856-5554-42FB-B03E-39F5DBC370BA}</a:tableStyleId>
              </a:tblPr>
              <a:tblGrid>
                <a:gridCol w="1861991">
                  <a:extLst>
                    <a:ext uri="{9D8B030D-6E8A-4147-A177-3AD203B41FA5}">
                      <a16:colId xmlns:a16="http://schemas.microsoft.com/office/drawing/2014/main" val="800690362"/>
                    </a:ext>
                  </a:extLst>
                </a:gridCol>
                <a:gridCol w="2135969">
                  <a:extLst>
                    <a:ext uri="{9D8B030D-6E8A-4147-A177-3AD203B41FA5}">
                      <a16:colId xmlns:a16="http://schemas.microsoft.com/office/drawing/2014/main" val="1073000108"/>
                    </a:ext>
                  </a:extLst>
                </a:gridCol>
                <a:gridCol w="970280">
                  <a:extLst>
                    <a:ext uri="{9D8B030D-6E8A-4147-A177-3AD203B41FA5}">
                      <a16:colId xmlns:a16="http://schemas.microsoft.com/office/drawing/2014/main" val="2036130225"/>
                    </a:ext>
                  </a:extLst>
                </a:gridCol>
                <a:gridCol w="970280">
                  <a:extLst>
                    <a:ext uri="{9D8B030D-6E8A-4147-A177-3AD203B41FA5}">
                      <a16:colId xmlns:a16="http://schemas.microsoft.com/office/drawing/2014/main" val="824540466"/>
                    </a:ext>
                  </a:extLst>
                </a:gridCol>
                <a:gridCol w="970915">
                  <a:extLst>
                    <a:ext uri="{9D8B030D-6E8A-4147-A177-3AD203B41FA5}">
                      <a16:colId xmlns:a16="http://schemas.microsoft.com/office/drawing/2014/main" val="3314194292"/>
                    </a:ext>
                  </a:extLst>
                </a:gridCol>
                <a:gridCol w="970915">
                  <a:extLst>
                    <a:ext uri="{9D8B030D-6E8A-4147-A177-3AD203B41FA5}">
                      <a16:colId xmlns:a16="http://schemas.microsoft.com/office/drawing/2014/main" val="293798065"/>
                    </a:ext>
                  </a:extLst>
                </a:gridCol>
              </a:tblGrid>
              <a:tr h="182880">
                <a:tc gridSpan="2">
                  <a:txBody>
                    <a:bodyPr/>
                    <a:lstStyle/>
                    <a:p>
                      <a:pPr marL="30480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dirty="0">
                          <a:effectLst/>
                        </a:rPr>
                        <a:t>類別</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tc>
                <a:tc hMerge="1">
                  <a:txBody>
                    <a:bodyPr/>
                    <a:lstStyle/>
                    <a:p>
                      <a:endParaRPr lang="zh-TW" altLang="en-US"/>
                    </a:p>
                  </a:txBody>
                  <a:tcP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dirty="0">
                          <a:effectLst/>
                        </a:rPr>
                        <a:t>教授</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a:effectLst/>
                        </a:rPr>
                        <a:t>副教授</a:t>
                      </a:r>
                      <a:endParaRPr lang="zh-TW" sz="1400" b="1"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a:effectLst/>
                        </a:rPr>
                        <a:t>助理教授</a:t>
                      </a:r>
                      <a:endParaRPr lang="zh-TW" sz="1400" b="1"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dirty="0">
                          <a:effectLst/>
                        </a:rPr>
                        <a:t>講師</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extLst>
                  <a:ext uri="{0D108BD9-81ED-4DB2-BD59-A6C34878D82A}">
                    <a16:rowId xmlns:a16="http://schemas.microsoft.com/office/drawing/2014/main" val="3452191173"/>
                  </a:ext>
                </a:extLst>
              </a:tr>
              <a:tr h="523503">
                <a:tc rowSpan="2">
                  <a:txBody>
                    <a:bodyPr/>
                    <a:lstStyle/>
                    <a:p>
                      <a:pPr algn="ctr">
                        <a:lnSpc>
                          <a:spcPts val="1800"/>
                        </a:lnSpc>
                        <a:spcAft>
                          <a:spcPts val="0"/>
                        </a:spcAft>
                      </a:pPr>
                      <a:r>
                        <a:rPr lang="zh-TW" sz="1400" kern="100" dirty="0">
                          <a:effectLst/>
                        </a:rPr>
                        <a:t>支給基準</a:t>
                      </a:r>
                    </a:p>
                    <a:p>
                      <a:pPr algn="ctr">
                        <a:lnSpc>
                          <a:spcPts val="1800"/>
                        </a:lnSpc>
                        <a:spcAft>
                          <a:spcPts val="0"/>
                        </a:spcAft>
                      </a:pPr>
                      <a:r>
                        <a:rPr lang="en-US" sz="1400" kern="100" dirty="0">
                          <a:effectLst/>
                        </a:rPr>
                        <a:t>(</a:t>
                      </a:r>
                      <a:r>
                        <a:rPr lang="zh-TW" sz="1400" kern="100" dirty="0">
                          <a:effectLst/>
                        </a:rPr>
                        <a:t>新臺幣</a:t>
                      </a:r>
                      <a:r>
                        <a:rPr lang="en-US" sz="1400" kern="100" dirty="0">
                          <a:effectLst/>
                        </a:rPr>
                        <a:t>/</a:t>
                      </a:r>
                      <a:r>
                        <a:rPr lang="zh-TW" sz="1400" kern="100" dirty="0">
                          <a:effectLst/>
                        </a:rPr>
                        <a:t>元</a:t>
                      </a:r>
                      <a:r>
                        <a:rPr lang="en-US" sz="1400" kern="100" dirty="0">
                          <a:effectLst/>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dirty="0">
                          <a:effectLst/>
                        </a:rPr>
                        <a:t>日間授課</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marL="0" algn="ctr">
                        <a:lnSpc>
                          <a:spcPts val="1800"/>
                        </a:lnSpc>
                        <a:spcAft>
                          <a:spcPts val="0"/>
                        </a:spcAft>
                        <a:tabLst>
                          <a:tab pos="658495" algn="l"/>
                        </a:tabLst>
                      </a:pPr>
                      <a:r>
                        <a:rPr lang="en-US" sz="1400" kern="100" dirty="0">
                          <a:effectLst/>
                        </a:rPr>
                        <a:t>925</a:t>
                      </a:r>
                      <a:endParaRPr lang="zh-TW" sz="14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kern="100" dirty="0">
                          <a:effectLst/>
                        </a:rPr>
                        <a:t>795</a:t>
                      </a:r>
                      <a:endParaRPr lang="zh-TW" sz="14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kern="100">
                          <a:effectLst/>
                        </a:rPr>
                        <a:t>735</a:t>
                      </a:r>
                      <a:endParaRPr lang="zh-TW" sz="14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kern="100" dirty="0">
                          <a:effectLst/>
                        </a:rPr>
                        <a:t>670</a:t>
                      </a:r>
                      <a:endParaRPr lang="zh-TW" sz="14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extLst>
                  <a:ext uri="{0D108BD9-81ED-4DB2-BD59-A6C34878D82A}">
                    <a16:rowId xmlns:a16="http://schemas.microsoft.com/office/drawing/2014/main" val="215163778"/>
                  </a:ext>
                </a:extLst>
              </a:tr>
              <a:tr h="270510">
                <a:tc vMerge="1">
                  <a:txBody>
                    <a:bodyPr/>
                    <a:lstStyle/>
                    <a:p>
                      <a:endParaRPr lang="zh-TW" altLang="en-US"/>
                    </a:p>
                  </a:txBody>
                  <a:tcPr/>
                </a:tc>
                <a:tc>
                  <a:txBody>
                    <a:bodyPr/>
                    <a:lstStyle/>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kern="100" dirty="0">
                          <a:effectLst/>
                        </a:rPr>
                        <a:t>夜間授課</a:t>
                      </a:r>
                    </a:p>
                    <a:p>
                      <a:pPr marL="0" algn="ctr">
                        <a:lnSpc>
                          <a:spcPts val="18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kern="100" dirty="0">
                          <a:effectLst/>
                        </a:rPr>
                        <a:t>(</a:t>
                      </a:r>
                      <a:r>
                        <a:rPr lang="zh-TW" sz="1400" kern="100" dirty="0">
                          <a:effectLst/>
                        </a:rPr>
                        <a:t>授課時間下午</a:t>
                      </a:r>
                      <a:r>
                        <a:rPr lang="en-US" sz="1400" kern="100" dirty="0">
                          <a:effectLst/>
                        </a:rPr>
                        <a:t>6</a:t>
                      </a:r>
                      <a:r>
                        <a:rPr lang="zh-TW" sz="1400" kern="100" dirty="0">
                          <a:effectLst/>
                        </a:rPr>
                        <a:t>時以後</a:t>
                      </a:r>
                      <a:r>
                        <a:rPr lang="en-US" sz="1400" kern="100" dirty="0">
                          <a:effectLst/>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a:txBody>
                    <a:bodyPr/>
                    <a:lstStyle/>
                    <a:p>
                      <a:pPr algn="ctr">
                        <a:lnSpc>
                          <a:spcPts val="1800"/>
                        </a:lnSpc>
                        <a:spcAft>
                          <a:spcPts val="0"/>
                        </a:spcAft>
                      </a:pPr>
                      <a:r>
                        <a:rPr lang="en-US" sz="1400" kern="100" dirty="0">
                          <a:effectLst/>
                        </a:rPr>
                        <a:t>965</a:t>
                      </a:r>
                      <a:endParaRPr lang="zh-TW" sz="14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algn="ctr">
                        <a:lnSpc>
                          <a:spcPts val="1800"/>
                        </a:lnSpc>
                        <a:spcAft>
                          <a:spcPts val="0"/>
                        </a:spcAft>
                      </a:pPr>
                      <a:r>
                        <a:rPr lang="en-US" sz="1400" kern="100">
                          <a:effectLst/>
                        </a:rPr>
                        <a:t>825</a:t>
                      </a:r>
                      <a:endParaRPr lang="zh-TW" sz="14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algn="ctr">
                        <a:lnSpc>
                          <a:spcPts val="1800"/>
                        </a:lnSpc>
                        <a:spcAft>
                          <a:spcPts val="0"/>
                        </a:spcAft>
                      </a:pPr>
                      <a:r>
                        <a:rPr lang="en-US" sz="1400" kern="100">
                          <a:effectLst/>
                        </a:rPr>
                        <a:t>775</a:t>
                      </a:r>
                      <a:endParaRPr lang="zh-TW" sz="14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algn="ctr">
                        <a:lnSpc>
                          <a:spcPts val="1800"/>
                        </a:lnSpc>
                        <a:spcAft>
                          <a:spcPts val="0"/>
                        </a:spcAft>
                      </a:pPr>
                      <a:r>
                        <a:rPr lang="en-US" sz="1400" kern="100" dirty="0">
                          <a:effectLst/>
                        </a:rPr>
                        <a:t>715</a:t>
                      </a:r>
                      <a:endParaRPr lang="zh-TW" sz="14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extLst>
                  <a:ext uri="{0D108BD9-81ED-4DB2-BD59-A6C34878D82A}">
                    <a16:rowId xmlns:a16="http://schemas.microsoft.com/office/drawing/2014/main" val="1807907970"/>
                  </a:ext>
                </a:extLst>
              </a:tr>
            </a:tbl>
          </a:graphicData>
        </a:graphic>
      </p:graphicFrame>
      <p:sp>
        <p:nvSpPr>
          <p:cNvPr id="4" name="矩形 3"/>
          <p:cNvSpPr/>
          <p:nvPr/>
        </p:nvSpPr>
        <p:spPr>
          <a:xfrm>
            <a:off x="238607" y="5641218"/>
            <a:ext cx="8755766" cy="923330"/>
          </a:xfrm>
          <a:prstGeom prst="rect">
            <a:avLst/>
          </a:prstGeom>
        </p:spPr>
        <p:txBody>
          <a:bodyPr wrap="square">
            <a:spAutoFit/>
          </a:bodyPr>
          <a:lstStyle/>
          <a:p>
            <a:pPr marL="171450" indent="-171450">
              <a:lnSpc>
                <a:spcPct val="150000"/>
              </a:lnSpc>
              <a:buFont typeface="Wingdings" panose="05000000000000000000" pitchFamily="2" charset="2"/>
              <a:buChar char="l"/>
            </a:pPr>
            <a:r>
              <a:rPr lang="zh-TW" altLang="zh-TW" sz="1800" dirty="0">
                <a:latin typeface="Arial" panose="020B0604020202020204" pitchFamily="34" charset="0"/>
                <a:ea typeface="微軟正黑體" panose="020B0604030504040204" pitchFamily="34" charset="-120"/>
                <a:cs typeface="Arial" panose="020B0604020202020204" pitchFamily="34" charset="0"/>
              </a:rPr>
              <a:t>請私立大專校院填報學校</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「日間、夜間」</a:t>
            </a:r>
            <a:r>
              <a:rPr lang="zh-TW" altLang="zh-TW" sz="1800" dirty="0">
                <a:latin typeface="Arial" panose="020B0604020202020204" pitchFamily="34" charset="0"/>
                <a:ea typeface="微軟正黑體" panose="020B0604030504040204" pitchFamily="34" charset="-120"/>
                <a:cs typeface="Arial" panose="020B0604020202020204" pitchFamily="34" charset="0"/>
              </a:rPr>
              <a:t>兼任教師鐘點費【</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是；否</a:t>
            </a:r>
            <a:r>
              <a:rPr lang="zh-TW" altLang="zh-TW" sz="1800" dirty="0">
                <a:latin typeface="Arial" panose="020B0604020202020204" pitchFamily="34" charset="0"/>
                <a:ea typeface="微軟正黑體" panose="020B0604030504040204" pitchFamily="34" charset="-120"/>
                <a:cs typeface="Arial" panose="020B0604020202020204" pitchFamily="34" charset="0"/>
              </a:rPr>
              <a:t>】與前揭「</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公立大專校院兼任教師鐘點費支給基準表」</a:t>
            </a:r>
            <a:r>
              <a:rPr lang="zh-TW" altLang="zh-TW" sz="1800" dirty="0">
                <a:latin typeface="Arial" panose="020B0604020202020204" pitchFamily="34" charset="0"/>
                <a:ea typeface="微軟正黑體" panose="020B0604030504040204" pitchFamily="34" charset="-120"/>
                <a:cs typeface="Arial" panose="020B0604020202020204" pitchFamily="34" charset="0"/>
              </a:rPr>
              <a:t>規定數額</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一致</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9" name="Rectangle 2"/>
          <p:cNvSpPr>
            <a:spLocks noGrp="1" noChangeArrowheads="1"/>
          </p:cNvSpPr>
          <p:nvPr>
            <p:ph type="title"/>
          </p:nvPr>
        </p:nvSpPr>
        <p:spPr>
          <a:xfrm>
            <a:off x="467544" y="266010"/>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兼任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教師鐘點費</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405194014"/>
      </p:ext>
    </p:extLst>
  </p:cSld>
  <p:clrMapOvr>
    <a:masterClrMapping/>
  </p:clrMapOvr>
  <p:transition>
    <p:random/>
  </p:transition>
  <p:timing>
    <p:tnLst>
      <p:par>
        <p:cTn id="1" dur="indefinite" restart="never" nodeType="tmRoot"/>
      </p:par>
    </p:tn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226839"/>
            <a:ext cx="8755766" cy="452431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600" b="1" dirty="0">
                <a:latin typeface="Arial" panose="020B0604020202020204" pitchFamily="34" charset="0"/>
                <a:ea typeface="微軟正黑體" panose="020B0604030504040204" pitchFamily="34" charset="-120"/>
                <a:cs typeface="Arial" panose="020B0604020202020204" pitchFamily="34" charset="0"/>
              </a:rPr>
              <a:t>現行支給數額規定開始適用之日期</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學校現行兼任教師鐘點費支給數額規定「最近一次修正適用之日期」</a:t>
            </a:r>
            <a:r>
              <a:rPr lang="zh-TW" altLang="zh-TW" sz="1600" dirty="0">
                <a:latin typeface="Arial" panose="020B0604020202020204" pitchFamily="34" charset="0"/>
                <a:ea typeface="微軟正黑體" panose="020B0604030504040204" pitchFamily="34" charset="-120"/>
                <a:cs typeface="Arial" panose="020B0604020202020204" pitchFamily="34" charset="0"/>
              </a:rPr>
              <a:t>；為瞭解學校規定，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請上傳已完備校內行政程序之「兼任教師鐘點費支給數額規定」之檔案</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檔案格式</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如「○○大學教師授課鐘點費核計辦法」；如無相關規定，僅有通過會議紀錄為核發依據，得以會議紀錄代替；</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檔案請以</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PDF</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檔上傳</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私立大專校院</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填報學校「現行」兼任教師鐘點費支給數額規定</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開始適用</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之【年、月、日】</a:t>
            </a:r>
            <a:r>
              <a:rPr lang="zh-TW" altLang="zh-TW" sz="1600" dirty="0">
                <a:latin typeface="Arial" panose="020B0604020202020204" pitchFamily="34" charset="0"/>
                <a:ea typeface="微軟正黑體" panose="020B0604030504040204" pitchFamily="34" charset="-120"/>
                <a:cs typeface="Arial" panose="020B0604020202020204" pitchFamily="34" charset="0"/>
              </a:rPr>
              <a:t>，例如民國○○○年○○月○○日。若學校「日間、夜間」兼任教師鐘點費【是】與前揭「公立大專校院兼任教師鐘點費支給基準表」規定數額一致，亦請學校填報學校現行兼任教師鐘點費支給數額規定開始適用之【年、月、日】</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600" dirty="0">
                <a:latin typeface="Arial" panose="020B0604020202020204" pitchFamily="34" charset="0"/>
                <a:ea typeface="微軟正黑體" panose="020B0604030504040204" pitchFamily="34" charset="-120"/>
                <a:cs typeface="Arial" panose="020B0604020202020204" pitchFamily="34" charset="0"/>
              </a:rPr>
              <a:t>欄</a:t>
            </a:r>
            <a:r>
              <a:rPr lang="en-US" altLang="zh-TW" sz="1600" dirty="0">
                <a:latin typeface="Arial" panose="020B0604020202020204" pitchFamily="34" charset="0"/>
                <a:ea typeface="微軟正黑體" panose="020B0604030504040204" pitchFamily="34" charset="-120"/>
                <a:cs typeface="Arial" panose="020B0604020202020204" pitchFamily="34" charset="0"/>
              </a:rPr>
              <a:t>108</a:t>
            </a:r>
            <a:r>
              <a:rPr lang="zh-TW" altLang="zh-TW" sz="1600" dirty="0">
                <a:latin typeface="Arial" panose="020B0604020202020204" pitchFamily="34" charset="0"/>
                <a:ea typeface="微軟正黑體" panose="020B0604030504040204" pitchFamily="34" charset="-120"/>
                <a:cs typeface="Arial" panose="020B0604020202020204" pitchFamily="34" charset="0"/>
              </a:rPr>
              <a:t>年</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月填報時，若學校有調整兼任教師鐘點費支給數額規定者，請務必填報更新後完成校內行政程序之兼任教師鐘點費支給數額規定之【年、月、日】，例如民國○○○年○○月○○日。若無更新則無須填報，請至系統按下匯入前期資料，將維持前一次填報日期。</a:t>
            </a:r>
            <a:endPar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3005" y="1090449"/>
          <a:ext cx="8861368" cy="1016000"/>
        </p:xfrm>
        <a:graphic>
          <a:graphicData uri="http://schemas.openxmlformats.org/drawingml/2006/table">
            <a:tbl>
              <a:tblPr firstRow="1" firstCol="1" bandRow="1"/>
              <a:tblGrid>
                <a:gridCol w="623454">
                  <a:extLst>
                    <a:ext uri="{9D8B030D-6E8A-4147-A177-3AD203B41FA5}">
                      <a16:colId xmlns:a16="http://schemas.microsoft.com/office/drawing/2014/main" val="3247386328"/>
                    </a:ext>
                  </a:extLst>
                </a:gridCol>
                <a:gridCol w="465512">
                  <a:extLst>
                    <a:ext uri="{9D8B030D-6E8A-4147-A177-3AD203B41FA5}">
                      <a16:colId xmlns:a16="http://schemas.microsoft.com/office/drawing/2014/main" val="3203917736"/>
                    </a:ext>
                  </a:extLst>
                </a:gridCol>
                <a:gridCol w="839586">
                  <a:extLst>
                    <a:ext uri="{9D8B030D-6E8A-4147-A177-3AD203B41FA5}">
                      <a16:colId xmlns:a16="http://schemas.microsoft.com/office/drawing/2014/main" val="3461694181"/>
                    </a:ext>
                  </a:extLst>
                </a:gridCol>
                <a:gridCol w="1710343">
                  <a:extLst>
                    <a:ext uri="{9D8B030D-6E8A-4147-A177-3AD203B41FA5}">
                      <a16:colId xmlns:a16="http://schemas.microsoft.com/office/drawing/2014/main" val="3750320955"/>
                    </a:ext>
                  </a:extLst>
                </a:gridCol>
                <a:gridCol w="2573357">
                  <a:extLst>
                    <a:ext uri="{9D8B030D-6E8A-4147-A177-3AD203B41FA5}">
                      <a16:colId xmlns:a16="http://schemas.microsoft.com/office/drawing/2014/main" val="3224620951"/>
                    </a:ext>
                  </a:extLst>
                </a:gridCol>
                <a:gridCol w="579245">
                  <a:extLst>
                    <a:ext uri="{9D8B030D-6E8A-4147-A177-3AD203B41FA5}">
                      <a16:colId xmlns:a16="http://schemas.microsoft.com/office/drawing/2014/main" val="1287442771"/>
                    </a:ext>
                  </a:extLst>
                </a:gridCol>
                <a:gridCol w="615142">
                  <a:extLst>
                    <a:ext uri="{9D8B030D-6E8A-4147-A177-3AD203B41FA5}">
                      <a16:colId xmlns:a16="http://schemas.microsoft.com/office/drawing/2014/main" val="2812205417"/>
                    </a:ext>
                  </a:extLst>
                </a:gridCol>
                <a:gridCol w="792450">
                  <a:extLst>
                    <a:ext uri="{9D8B030D-6E8A-4147-A177-3AD203B41FA5}">
                      <a16:colId xmlns:a16="http://schemas.microsoft.com/office/drawing/2014/main" val="1626996362"/>
                    </a:ext>
                  </a:extLst>
                </a:gridCol>
                <a:gridCol w="662279">
                  <a:extLst>
                    <a:ext uri="{9D8B030D-6E8A-4147-A177-3AD203B41FA5}">
                      <a16:colId xmlns:a16="http://schemas.microsoft.com/office/drawing/2014/main" val="3814565178"/>
                    </a:ext>
                  </a:extLst>
                </a:gridCol>
              </a:tblGrid>
              <a:tr h="92777">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授課時間</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是否與公立大專校院一致</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indent="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鐘點費支給數額規定及金額</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新臺幣</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元</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1604291"/>
                  </a:ext>
                </a:extLst>
              </a:tr>
              <a:tr h="18555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現行支給數額規定開始適用之日期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41197561"/>
                  </a:ext>
                </a:extLst>
              </a:tr>
              <a:tr h="194012">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□日間</a:t>
                      </a:r>
                    </a:p>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□夜間</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○年○月○日</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並上傳相關規定檔案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5112846"/>
                  </a:ext>
                </a:extLst>
              </a:tr>
            </a:tbl>
          </a:graphicData>
        </a:graphic>
      </p:graphicFrame>
      <p:sp>
        <p:nvSpPr>
          <p:cNvPr id="9" name="Rectangle 2"/>
          <p:cNvSpPr>
            <a:spLocks noGrp="1" noChangeArrowheads="1"/>
          </p:cNvSpPr>
          <p:nvPr>
            <p:ph type="title"/>
          </p:nvPr>
        </p:nvSpPr>
        <p:spPr>
          <a:xfrm>
            <a:off x="467544" y="274320"/>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兼任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教師鐘點費</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120406253"/>
      </p:ext>
    </p:extLst>
  </p:cSld>
  <p:clrMapOvr>
    <a:masterClrMapping/>
  </p:clrMapOvr>
  <p:transition>
    <p:random/>
  </p:transition>
  <p:timing>
    <p:tnLst>
      <p:par>
        <p:cTn id="1" dur="indefinite" restart="never" nodeType="tmRoot"/>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290339"/>
            <a:ext cx="8541665" cy="383181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800" dirty="0">
                <a:latin typeface="Arial" panose="020B0604020202020204" pitchFamily="34" charset="0"/>
                <a:ea typeface="微軟正黑體" panose="020B0604030504040204" pitchFamily="34" charset="-120"/>
                <a:cs typeface="Arial" panose="020B0604020202020204" pitchFamily="34" charset="0"/>
              </a:rPr>
              <a:t>請私立大專校院填報學校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兼任教師</a:t>
            </a:r>
            <a:r>
              <a:rPr lang="zh-TW" altLang="zh-TW" sz="1800" dirty="0">
                <a:latin typeface="Arial" panose="020B0604020202020204" pitchFamily="34" charset="0"/>
                <a:ea typeface="微軟正黑體" panose="020B0604030504040204" pitchFamily="34" charset="-120"/>
                <a:cs typeface="Arial" panose="020B0604020202020204" pitchFamily="34" charset="0"/>
              </a:rPr>
              <a:t>之各職級【教授、副教授、助理教授、講師</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鐘點費支給數額</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學校「日間、夜間」兼任教師鐘點費</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【是】與前揭「公立大專校院兼任教師鐘點費支給基準表」規定數額</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，將</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由系統自動帶入</a:t>
            </a:r>
            <a:r>
              <a:rPr lang="zh-TW" altLang="zh-TW" sz="1800" dirty="0">
                <a:latin typeface="Arial" panose="020B0604020202020204" pitchFamily="34" charset="0"/>
                <a:ea typeface="微軟正黑體" panose="020B0604030504040204" pitchFamily="34" charset="-120"/>
                <a:cs typeface="Arial" panose="020B0604020202020204" pitchFamily="34" charset="0"/>
              </a:rPr>
              <a:t>前揭「公立大專校院兼任教師鐘點費支給基準表」【教授、副教授、助理教授、講師</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】之【鐘點費支給數額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請學校協助核對數值</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否</a:t>
            </a:r>
            <a:r>
              <a:rPr lang="zh-TW" altLang="zh-TW" sz="1800" dirty="0">
                <a:latin typeface="Arial" panose="020B0604020202020204" pitchFamily="34" charset="0"/>
                <a:ea typeface="微軟正黑體" panose="020B0604030504040204" pitchFamily="34" charset="-120"/>
                <a:cs typeface="Arial" panose="020B0604020202020204" pitchFamily="34" charset="0"/>
              </a:rPr>
              <a:t>】者，請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自行填報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校內【教授、副教授、助理教授、講師</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】之【鐘點費支給數額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6600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a:t>
            </a:r>
            <a:r>
              <a:rPr lang="zh-TW" altLang="zh-TW" sz="2400" dirty="0">
                <a:latin typeface="Arial" panose="020B0604020202020204" pitchFamily="34" charset="0"/>
                <a:ea typeface="微軟正黑體" panose="020B0604030504040204" pitchFamily="34" charset="-120"/>
                <a:cs typeface="Arial" panose="020B0604020202020204" pitchFamily="34" charset="0"/>
              </a:rPr>
              <a:t>大專校院</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兼任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教師鐘點費</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33005" y="1090449"/>
          <a:ext cx="8861368" cy="1016000"/>
        </p:xfrm>
        <a:graphic>
          <a:graphicData uri="http://schemas.openxmlformats.org/drawingml/2006/table">
            <a:tbl>
              <a:tblPr firstRow="1" firstCol="1" bandRow="1"/>
              <a:tblGrid>
                <a:gridCol w="623454">
                  <a:extLst>
                    <a:ext uri="{9D8B030D-6E8A-4147-A177-3AD203B41FA5}">
                      <a16:colId xmlns:a16="http://schemas.microsoft.com/office/drawing/2014/main" val="3247386328"/>
                    </a:ext>
                  </a:extLst>
                </a:gridCol>
                <a:gridCol w="465512">
                  <a:extLst>
                    <a:ext uri="{9D8B030D-6E8A-4147-A177-3AD203B41FA5}">
                      <a16:colId xmlns:a16="http://schemas.microsoft.com/office/drawing/2014/main" val="3203917736"/>
                    </a:ext>
                  </a:extLst>
                </a:gridCol>
                <a:gridCol w="839586">
                  <a:extLst>
                    <a:ext uri="{9D8B030D-6E8A-4147-A177-3AD203B41FA5}">
                      <a16:colId xmlns:a16="http://schemas.microsoft.com/office/drawing/2014/main" val="3461694181"/>
                    </a:ext>
                  </a:extLst>
                </a:gridCol>
                <a:gridCol w="1710343">
                  <a:extLst>
                    <a:ext uri="{9D8B030D-6E8A-4147-A177-3AD203B41FA5}">
                      <a16:colId xmlns:a16="http://schemas.microsoft.com/office/drawing/2014/main" val="3750320955"/>
                    </a:ext>
                  </a:extLst>
                </a:gridCol>
                <a:gridCol w="2573357">
                  <a:extLst>
                    <a:ext uri="{9D8B030D-6E8A-4147-A177-3AD203B41FA5}">
                      <a16:colId xmlns:a16="http://schemas.microsoft.com/office/drawing/2014/main" val="3224620951"/>
                    </a:ext>
                  </a:extLst>
                </a:gridCol>
                <a:gridCol w="579245">
                  <a:extLst>
                    <a:ext uri="{9D8B030D-6E8A-4147-A177-3AD203B41FA5}">
                      <a16:colId xmlns:a16="http://schemas.microsoft.com/office/drawing/2014/main" val="1287442771"/>
                    </a:ext>
                  </a:extLst>
                </a:gridCol>
                <a:gridCol w="615142">
                  <a:extLst>
                    <a:ext uri="{9D8B030D-6E8A-4147-A177-3AD203B41FA5}">
                      <a16:colId xmlns:a16="http://schemas.microsoft.com/office/drawing/2014/main" val="2812205417"/>
                    </a:ext>
                  </a:extLst>
                </a:gridCol>
                <a:gridCol w="792450">
                  <a:extLst>
                    <a:ext uri="{9D8B030D-6E8A-4147-A177-3AD203B41FA5}">
                      <a16:colId xmlns:a16="http://schemas.microsoft.com/office/drawing/2014/main" val="1626996362"/>
                    </a:ext>
                  </a:extLst>
                </a:gridCol>
                <a:gridCol w="662279">
                  <a:extLst>
                    <a:ext uri="{9D8B030D-6E8A-4147-A177-3AD203B41FA5}">
                      <a16:colId xmlns:a16="http://schemas.microsoft.com/office/drawing/2014/main" val="3814565178"/>
                    </a:ext>
                  </a:extLst>
                </a:gridCol>
              </a:tblGrid>
              <a:tr h="92777">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授課時間</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3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是否與公立大專校院一致</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indent="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鐘點費支給數額規定及金額</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新臺幣</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元</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1604291"/>
                  </a:ext>
                </a:extLst>
              </a:tr>
              <a:tr h="18555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現行支給數額規定開始適用之日期</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副教授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助理教授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講師</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741197561"/>
                  </a:ext>
                </a:extLst>
              </a:tr>
              <a:tr h="194012">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□日間</a:t>
                      </a:r>
                    </a:p>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□夜間</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0401" marR="6040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○年○月○日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401" marR="604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2511284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726516897"/>
      </p:ext>
    </p:extLst>
  </p:cSld>
  <p:clrMapOvr>
    <a:masterClrMapping/>
  </p:clrMapOvr>
  <p:transition>
    <p:random/>
  </p:transition>
  <p:timing>
    <p:tnLst>
      <p:par>
        <p:cT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2.2</a:t>
            </a:r>
            <a:r>
              <a:rPr lang="zh-TW" altLang="en-US" sz="4400" i="0" dirty="0" smtClean="0">
                <a:solidFill>
                  <a:schemeClr val="tx1">
                    <a:lumMod val="10000"/>
                  </a:schemeClr>
                </a:solidFill>
                <a:latin typeface="微軟正黑體" panose="020B0604030504040204" pitchFamily="34" charset="-120"/>
                <a:ea typeface="微軟正黑體" panose="020B0604030504040204" pitchFamily="34" charset="-120"/>
              </a:rPr>
              <a:t> </a:t>
            </a:r>
            <a:r>
              <a:rPr lang="zh-TW" altLang="en-US" sz="4400" i="0" dirty="0" smtClean="0">
                <a:solidFill>
                  <a:srgbClr val="000000"/>
                </a:solidFill>
                <a:latin typeface="微軟正黑體" panose="020B0604030504040204" pitchFamily="34" charset="-120"/>
                <a:ea typeface="微軟正黑體" panose="020B0604030504040204" pitchFamily="34" charset="-120"/>
              </a:rPr>
              <a:t>填表</a:t>
            </a:r>
            <a:r>
              <a:rPr lang="zh-TW" altLang="en-US" sz="4400" i="0" dirty="0">
                <a:solidFill>
                  <a:srgbClr val="000000"/>
                </a:solidFill>
                <a:latin typeface="微軟正黑體" panose="020B0604030504040204" pitchFamily="34" charset="-120"/>
                <a:ea typeface="微軟正黑體" panose="020B0604030504040204" pitchFamily="34" charset="-120"/>
              </a:rPr>
              <a:t>期間</a:t>
            </a:r>
          </a:p>
        </p:txBody>
      </p:sp>
      <p:sp>
        <p:nvSpPr>
          <p:cNvPr id="3" name="文字方塊 35"/>
          <p:cNvSpPr txBox="1">
            <a:spLocks noChangeArrowheads="1"/>
          </p:cNvSpPr>
          <p:nvPr/>
        </p:nvSpPr>
        <p:spPr bwMode="auto">
          <a:xfrm>
            <a:off x="450998" y="1408702"/>
            <a:ext cx="8215711" cy="615553"/>
          </a:xfrm>
          <a:prstGeom prst="rect">
            <a:avLst/>
          </a:prstGeom>
          <a:noFill/>
          <a:ln w="9525">
            <a:noFill/>
            <a:miter lim="800000"/>
            <a:headEnd/>
            <a:tailEnd/>
          </a:ln>
        </p:spPr>
        <p:txBody>
          <a:bodyPr wrap="none">
            <a:spAutoFit/>
          </a:bodyPr>
          <a:lstStyle/>
          <a:p>
            <a:pPr algn="ctr">
              <a:defRPr/>
            </a:pPr>
            <a:r>
              <a:rPr lang="zh-TW" altLang="en-US" sz="3400" dirty="0">
                <a:solidFill>
                  <a:srgbClr val="0000FF"/>
                </a:solidFill>
                <a:ea typeface="微軟正黑體" panose="020B0604030504040204" pitchFamily="34" charset="-120"/>
                <a:cs typeface="Arial" panose="020B0604020202020204" pitchFamily="34" charset="0"/>
              </a:rPr>
              <a:t> </a:t>
            </a:r>
            <a:r>
              <a:rPr lang="en-US" altLang="zh-TW"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9</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日上午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8:00</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起</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 </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至 </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10</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31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日下午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5:00</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止</a:t>
            </a:r>
            <a:endPar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endParaRPr>
          </a:p>
        </p:txBody>
      </p:sp>
      <p:graphicFrame>
        <p:nvGraphicFramePr>
          <p:cNvPr id="9" name="資料庫圖表 8"/>
          <p:cNvGraphicFramePr/>
          <p:nvPr>
            <p:extLst>
              <p:ext uri="{D42A27DB-BD31-4B8C-83A1-F6EECF244321}">
                <p14:modId xmlns:p14="http://schemas.microsoft.com/office/powerpoint/2010/main" val="317228189"/>
              </p:ext>
            </p:extLst>
          </p:nvPr>
        </p:nvGraphicFramePr>
        <p:xfrm>
          <a:off x="365552" y="2339548"/>
          <a:ext cx="8238896" cy="389607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740322216"/>
      </p:ext>
    </p:extLst>
  </p:cSld>
  <p:clrMapOvr>
    <a:masterClrMapping/>
  </p:clrMapOvr>
  <p:transition>
    <p:random/>
  </p:transition>
  <p:timing>
    <p:tnLst>
      <p:par>
        <p:cTn id="1" dur="indefinite" restart="never" nodeType="tmRoot"/>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66502" y="2869946"/>
            <a:ext cx="8952807" cy="3688189"/>
          </a:xfrm>
          <a:prstGeom prst="rect">
            <a:avLst/>
          </a:prstGeom>
        </p:spPr>
        <p:txBody>
          <a:bodyPr wrap="square">
            <a:spAutoFit/>
          </a:bodyPr>
          <a:lstStyle/>
          <a:p>
            <a:pPr algn="just">
              <a:spcBef>
                <a:spcPts val="700"/>
              </a:spcBef>
              <a:spcAft>
                <a:spcPts val="7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spcBef>
                <a:spcPts val="700"/>
              </a:spcBef>
              <a:spcAft>
                <a:spcPts val="7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日之現有資料為填報基準。</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700"/>
              </a:spcBef>
              <a:spcAft>
                <a:spcPts val="700"/>
              </a:spcAft>
              <a:buFont typeface="Wingdings" panose="05000000000000000000" pitchFamily="2" charset="2"/>
              <a:buChar char="l"/>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教師分類</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請依學校</a:t>
            </a:r>
            <a:r>
              <a:rPr lang="zh-TW" altLang="zh-TW" sz="1700" b="1" dirty="0">
                <a:latin typeface="Arial" panose="020B0604020202020204" pitchFamily="34" charset="0"/>
                <a:ea typeface="微軟正黑體" panose="020B0604030504040204" pitchFamily="34" charset="-120"/>
                <a:cs typeface="Arial" panose="020B0604020202020204" pitchFamily="34" charset="0"/>
              </a:rPr>
              <a:t>編制外專任教師</a:t>
            </a:r>
            <a:r>
              <a:rPr lang="zh-TW" altLang="zh-TW" sz="1700" dirty="0">
                <a:latin typeface="Arial" panose="020B0604020202020204" pitchFamily="34" charset="0"/>
                <a:ea typeface="微軟正黑體" panose="020B0604030504040204" pitchFamily="34" charset="-120"/>
                <a:cs typeface="Arial" panose="020B0604020202020204" pitchFamily="34" charset="0"/>
              </a:rPr>
              <a:t>之【</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專案教學人員；專業技術人員</a:t>
            </a:r>
            <a:r>
              <a:rPr lang="zh-TW" altLang="zh-TW" sz="1700" dirty="0">
                <a:latin typeface="Arial" panose="020B0604020202020204" pitchFamily="34" charset="0"/>
                <a:ea typeface="微軟正黑體" panose="020B0604030504040204" pitchFamily="34" charset="-120"/>
                <a:cs typeface="Arial" panose="020B0604020202020204" pitchFamily="34" charset="0"/>
              </a:rPr>
              <a:t>】等類別填報其報酬標準</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700"/>
              </a:spcBef>
              <a:spcAft>
                <a:spcPts val="700"/>
              </a:spcAft>
              <a:buClr>
                <a:schemeClr val="tx1"/>
              </a:buClr>
              <a:buFont typeface="+mj-lt"/>
              <a:buAutoNum type="arabicPeriod"/>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專案</a:t>
            </a:r>
            <a:r>
              <a:rPr lang="zh-TW" altLang="zh-TW" sz="1700" b="1" dirty="0">
                <a:latin typeface="Arial" panose="020B0604020202020204" pitchFamily="34" charset="0"/>
                <a:ea typeface="微軟正黑體" panose="020B0604030504040204" pitchFamily="34" charset="-120"/>
                <a:cs typeface="Arial" panose="020B0604020202020204" pitchFamily="34" charset="0"/>
              </a:rPr>
              <a:t>教學人員</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：係指學校員額</a:t>
            </a:r>
            <a:r>
              <a:rPr lang="zh-TW" altLang="zh-TW" sz="1700" b="1" dirty="0">
                <a:latin typeface="Arial" panose="020B0604020202020204" pitchFamily="34" charset="0"/>
                <a:ea typeface="微軟正黑體" panose="020B0604030504040204" pitchFamily="34" charset="-120"/>
                <a:cs typeface="Arial" panose="020B0604020202020204" pitchFamily="34" charset="0"/>
              </a:rPr>
              <a:t>編制外</a:t>
            </a:r>
            <a:r>
              <a:rPr lang="zh-TW" altLang="zh-TW" sz="1700" dirty="0">
                <a:latin typeface="Arial" panose="020B0604020202020204" pitchFamily="34" charset="0"/>
                <a:ea typeface="微軟正黑體" panose="020B0604030504040204" pitchFamily="34" charset="-120"/>
                <a:cs typeface="Arial" panose="020B0604020202020204" pitchFamily="34" charset="0"/>
              </a:rPr>
              <a:t>之專任教師，例如國立大學校院依「</a:t>
            </a:r>
            <a:r>
              <a:rPr lang="en-US" altLang="zh-TW" sz="1700" dirty="0">
                <a:latin typeface="Arial" panose="020B0604020202020204" pitchFamily="34" charset="0"/>
                <a:ea typeface="微軟正黑體" panose="020B0604030504040204" pitchFamily="34" charset="-120"/>
                <a:cs typeface="Arial" panose="020B0604020202020204" pitchFamily="34" charset="0"/>
              </a:rPr>
              <a:t>國立大學校務基金進用教學人員研究人員及工作人員實施原則</a:t>
            </a:r>
            <a:r>
              <a:rPr lang="zh-TW" altLang="zh-TW" sz="1700" dirty="0">
                <a:latin typeface="Arial" panose="020B0604020202020204" pitchFamily="34" charset="0"/>
                <a:ea typeface="微軟正黑體" panose="020B0604030504040204" pitchFamily="34" charset="-120"/>
                <a:cs typeface="Arial" panose="020B0604020202020204" pitchFamily="34" charset="0"/>
              </a:rPr>
              <a:t>」聘任者，或私立大學校院依校內聘任規定聘有全部時間擔任學校教學職務者，並支給合格專任教師待遇者</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700"/>
              </a:spcBef>
              <a:spcAft>
                <a:spcPts val="700"/>
              </a:spcAft>
              <a:buClr>
                <a:schemeClr val="tx1"/>
              </a:buClr>
              <a:buFont typeface="+mj-lt"/>
              <a:buAutoNum type="arabicPeriod"/>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專業</a:t>
            </a:r>
            <a:r>
              <a:rPr lang="zh-TW" altLang="zh-TW" sz="1700" b="1" dirty="0">
                <a:latin typeface="Arial" panose="020B0604020202020204" pitchFamily="34" charset="0"/>
                <a:ea typeface="微軟正黑體" panose="020B0604030504040204" pitchFamily="34" charset="-120"/>
                <a:cs typeface="Arial" panose="020B0604020202020204" pitchFamily="34" charset="0"/>
              </a:rPr>
              <a:t>技術人員</a:t>
            </a:r>
            <a:r>
              <a:rPr lang="zh-TW" altLang="zh-TW" sz="1700" dirty="0">
                <a:latin typeface="Arial" panose="020B0604020202020204" pitchFamily="34" charset="0"/>
                <a:ea typeface="微軟正黑體" panose="020B0604030504040204" pitchFamily="34" charset="-120"/>
                <a:cs typeface="Arial" panose="020B0604020202020204" pitchFamily="34" charset="0"/>
              </a:rPr>
              <a:t>：符合教育部「</a:t>
            </a:r>
            <a:r>
              <a:rPr lang="en-US" altLang="zh-TW" sz="1700" dirty="0">
                <a:latin typeface="Arial" panose="020B0604020202020204" pitchFamily="34" charset="0"/>
                <a:ea typeface="微軟正黑體" panose="020B0604030504040204" pitchFamily="34" charset="-120"/>
                <a:cs typeface="Arial" panose="020B0604020202020204" pitchFamily="34" charset="0"/>
              </a:rPr>
              <a:t>大學聘任專業技術人員擔任教學辦法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」並經學校校教評會審核通過者，且應未於學校附屬機構或其他機構擔任專職者及符合學校制定「專任教師基本授課時數」等相關規定。</a:t>
            </a:r>
          </a:p>
        </p:txBody>
      </p:sp>
      <p:sp>
        <p:nvSpPr>
          <p:cNvPr id="7" name="Rectangle 2"/>
          <p:cNvSpPr>
            <a:spLocks noGrp="1" noChangeArrowheads="1"/>
          </p:cNvSpPr>
          <p:nvPr>
            <p:ph type="title"/>
          </p:nvPr>
        </p:nvSpPr>
        <p:spPr>
          <a:xfrm>
            <a:off x="467544" y="266008"/>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8904973"/>
              </p:ext>
            </p:extLst>
          </p:nvPr>
        </p:nvGraphicFramePr>
        <p:xfrm>
          <a:off x="157943" y="1054634"/>
          <a:ext cx="8786551" cy="1778000"/>
        </p:xfrm>
        <a:graphic>
          <a:graphicData uri="http://schemas.openxmlformats.org/drawingml/2006/table">
            <a:tbl>
              <a:tblPr firstRow="1" firstCol="1" bandRow="1"/>
              <a:tblGrid>
                <a:gridCol w="193089">
                  <a:extLst>
                    <a:ext uri="{9D8B030D-6E8A-4147-A177-3AD203B41FA5}">
                      <a16:colId xmlns:a16="http://schemas.microsoft.com/office/drawing/2014/main" val="4168171875"/>
                    </a:ext>
                  </a:extLst>
                </a:gridCol>
                <a:gridCol w="221882">
                  <a:extLst>
                    <a:ext uri="{9D8B030D-6E8A-4147-A177-3AD203B41FA5}">
                      <a16:colId xmlns:a16="http://schemas.microsoft.com/office/drawing/2014/main" val="3445242587"/>
                    </a:ext>
                  </a:extLst>
                </a:gridCol>
                <a:gridCol w="1052686">
                  <a:extLst>
                    <a:ext uri="{9D8B030D-6E8A-4147-A177-3AD203B41FA5}">
                      <a16:colId xmlns:a16="http://schemas.microsoft.com/office/drawing/2014/main" val="1153789358"/>
                    </a:ext>
                  </a:extLst>
                </a:gridCol>
                <a:gridCol w="1267229">
                  <a:extLst>
                    <a:ext uri="{9D8B030D-6E8A-4147-A177-3AD203B41FA5}">
                      <a16:colId xmlns:a16="http://schemas.microsoft.com/office/drawing/2014/main" val="2630861596"/>
                    </a:ext>
                  </a:extLst>
                </a:gridCol>
                <a:gridCol w="598516">
                  <a:extLst>
                    <a:ext uri="{9D8B030D-6E8A-4147-A177-3AD203B41FA5}">
                      <a16:colId xmlns:a16="http://schemas.microsoft.com/office/drawing/2014/main" val="3405546211"/>
                    </a:ext>
                  </a:extLst>
                </a:gridCol>
                <a:gridCol w="556953">
                  <a:extLst>
                    <a:ext uri="{9D8B030D-6E8A-4147-A177-3AD203B41FA5}">
                      <a16:colId xmlns:a16="http://schemas.microsoft.com/office/drawing/2014/main" val="3700453230"/>
                    </a:ext>
                  </a:extLst>
                </a:gridCol>
                <a:gridCol w="581891">
                  <a:extLst>
                    <a:ext uri="{9D8B030D-6E8A-4147-A177-3AD203B41FA5}">
                      <a16:colId xmlns:a16="http://schemas.microsoft.com/office/drawing/2014/main" val="1617811862"/>
                    </a:ext>
                  </a:extLst>
                </a:gridCol>
                <a:gridCol w="532015">
                  <a:extLst>
                    <a:ext uri="{9D8B030D-6E8A-4147-A177-3AD203B41FA5}">
                      <a16:colId xmlns:a16="http://schemas.microsoft.com/office/drawing/2014/main" val="3579353877"/>
                    </a:ext>
                  </a:extLst>
                </a:gridCol>
                <a:gridCol w="1531400">
                  <a:extLst>
                    <a:ext uri="{9D8B030D-6E8A-4147-A177-3AD203B41FA5}">
                      <a16:colId xmlns:a16="http://schemas.microsoft.com/office/drawing/2014/main" val="2304566791"/>
                    </a:ext>
                  </a:extLst>
                </a:gridCol>
                <a:gridCol w="536174">
                  <a:extLst>
                    <a:ext uri="{9D8B030D-6E8A-4147-A177-3AD203B41FA5}">
                      <a16:colId xmlns:a16="http://schemas.microsoft.com/office/drawing/2014/main" val="519691115"/>
                    </a:ext>
                  </a:extLst>
                </a:gridCol>
                <a:gridCol w="641792">
                  <a:extLst>
                    <a:ext uri="{9D8B030D-6E8A-4147-A177-3AD203B41FA5}">
                      <a16:colId xmlns:a16="http://schemas.microsoft.com/office/drawing/2014/main" val="54558259"/>
                    </a:ext>
                  </a:extLst>
                </a:gridCol>
                <a:gridCol w="641792">
                  <a:extLst>
                    <a:ext uri="{9D8B030D-6E8A-4147-A177-3AD203B41FA5}">
                      <a16:colId xmlns:a16="http://schemas.microsoft.com/office/drawing/2014/main" val="3387262499"/>
                    </a:ext>
                  </a:extLst>
                </a:gridCol>
                <a:gridCol w="431132">
                  <a:extLst>
                    <a:ext uri="{9D8B030D-6E8A-4147-A177-3AD203B41FA5}">
                      <a16:colId xmlns:a16="http://schemas.microsoft.com/office/drawing/2014/main" val="203847841"/>
                    </a:ext>
                  </a:extLst>
                </a:gridCol>
              </a:tblGrid>
              <a:tr h="361849">
                <a:tc rowSpan="2">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教師分類</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報酬組成是否為本薪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p>
                    <a:p>
                      <a:pPr marL="0" algn="ctr"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728117398"/>
                  </a:ext>
                </a:extLst>
              </a:tr>
              <a:tr h="196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52861433"/>
                  </a:ext>
                </a:extLst>
              </a:tr>
              <a:tr h="754789">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l"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□專案教學人員</a:t>
                      </a:r>
                    </a:p>
                    <a:p>
                      <a:pPr marL="0" algn="l"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□專業技術人員</a:t>
                      </a:r>
                    </a:p>
                    <a:p>
                      <a:pPr marL="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請續填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indent="20701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7884569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57809180"/>
      </p:ext>
    </p:extLst>
  </p:cSld>
  <p:clrMapOvr>
    <a:masterClrMapping/>
  </p:clrMapOvr>
  <p:transition>
    <p:random/>
  </p:transition>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0417" y="2919824"/>
            <a:ext cx="8764078" cy="3559949"/>
          </a:xfrm>
          <a:prstGeom prst="rect">
            <a:avLst/>
          </a:prstGeom>
        </p:spPr>
        <p:txBody>
          <a:bodyPr wrap="square">
            <a:spAutoFit/>
          </a:bodyPr>
          <a:lstStyle/>
          <a:p>
            <a:pPr algn="just">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spcBef>
                <a:spcPts val="400"/>
              </a:spcBef>
              <a:spcAft>
                <a:spcPts val="4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請填報學校編制外專任教師【專案教學人員；專業技術人員】報酬組成【是；否】為「本薪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及學術研究加給」組成，惟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該報酬不包括職務加給、地域加給及其他彈性待遇</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等</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spcBef>
                <a:spcPts val="400"/>
              </a:spcBef>
              <a:spcAft>
                <a:spcPts val="40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600" b="1" dirty="0">
                <a:latin typeface="Arial" panose="020B0604020202020204" pitchFamily="34" charset="0"/>
                <a:ea typeface="微軟正黑體" panose="020B0604030504040204" pitchFamily="34" charset="-120"/>
                <a:cs typeface="Arial" panose="020B0604020202020204" pitchFamily="34" charset="0"/>
              </a:rPr>
              <a:t>薪</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教師待遇條例</a:t>
            </a:r>
            <a:r>
              <a:rPr lang="zh-TW" altLang="zh-TW" sz="1600" dirty="0">
                <a:latin typeface="Arial" panose="020B0604020202020204" pitchFamily="34" charset="0"/>
                <a:ea typeface="微軟正黑體" panose="020B0604030504040204" pitchFamily="34" charset="-120"/>
                <a:cs typeface="Arial" panose="020B0604020202020204" pitchFamily="34" charset="0"/>
              </a:rPr>
              <a:t>第</a:t>
            </a:r>
            <a:r>
              <a:rPr lang="en-US" altLang="zh-TW" sz="1600" dirty="0">
                <a:latin typeface="Arial" panose="020B0604020202020204" pitchFamily="34" charset="0"/>
                <a:ea typeface="微軟正黑體" panose="020B0604030504040204" pitchFamily="34" charset="-120"/>
                <a:cs typeface="Arial" panose="020B0604020202020204" pitchFamily="34" charset="0"/>
              </a:rPr>
              <a:t>4</a:t>
            </a:r>
            <a:r>
              <a:rPr lang="zh-TW" altLang="zh-TW" sz="1600" dirty="0">
                <a:latin typeface="Arial" panose="020B0604020202020204" pitchFamily="34" charset="0"/>
                <a:ea typeface="微軟正黑體" panose="020B0604030504040204" pitchFamily="34" charset="-120"/>
                <a:cs typeface="Arial" panose="020B0604020202020204" pitchFamily="34" charset="0"/>
              </a:rPr>
              <a:t>條第</a:t>
            </a:r>
            <a:r>
              <a:rPr lang="en-US" altLang="zh-TW" sz="1600"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款：「</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本薪：指教師應領取之基本給與</a:t>
            </a:r>
            <a:r>
              <a:rPr lang="zh-TW" altLang="zh-TW" sz="1600" dirty="0">
                <a:latin typeface="Arial" panose="020B0604020202020204" pitchFamily="34" charset="0"/>
                <a:ea typeface="微軟正黑體" panose="020B0604030504040204" pitchFamily="34" charset="-120"/>
                <a:cs typeface="Arial" panose="020B0604020202020204" pitchFamily="34" charset="0"/>
              </a:rPr>
              <a:t>」及第</a:t>
            </a:r>
            <a:r>
              <a:rPr lang="en-US" altLang="zh-TW" sz="1600" dirty="0">
                <a:latin typeface="Arial" panose="020B0604020202020204" pitchFamily="34" charset="0"/>
                <a:ea typeface="微軟正黑體" panose="020B0604030504040204" pitchFamily="34" charset="-120"/>
                <a:cs typeface="Arial" panose="020B0604020202020204" pitchFamily="34" charset="0"/>
              </a:rPr>
              <a:t>2</a:t>
            </a:r>
            <a:r>
              <a:rPr lang="zh-TW" altLang="zh-TW" sz="1600" dirty="0">
                <a:latin typeface="Arial" panose="020B0604020202020204" pitchFamily="34" charset="0"/>
                <a:ea typeface="微軟正黑體" panose="020B0604030504040204" pitchFamily="34" charset="-120"/>
                <a:cs typeface="Arial" panose="020B0604020202020204" pitchFamily="34" charset="0"/>
              </a:rPr>
              <a:t>款：「</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年功薪：指高於本薪最高薪級之給與</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spcBef>
                <a:spcPts val="400"/>
              </a:spcBef>
              <a:spcAft>
                <a:spcPts val="40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學術</a:t>
            </a:r>
            <a:r>
              <a:rPr lang="zh-TW" altLang="zh-TW" sz="1600" b="1" dirty="0">
                <a:latin typeface="Arial" panose="020B0604020202020204" pitchFamily="34" charset="0"/>
                <a:ea typeface="微軟正黑體" panose="020B0604030504040204" pitchFamily="34" charset="-120"/>
                <a:cs typeface="Arial" panose="020B0604020202020204" pitchFamily="34" charset="0"/>
              </a:rPr>
              <a:t>研究加給</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教師待遇條例</a:t>
            </a:r>
            <a:r>
              <a:rPr lang="zh-TW" altLang="zh-TW" sz="1600" dirty="0">
                <a:latin typeface="Arial" panose="020B0604020202020204" pitchFamily="34" charset="0"/>
                <a:ea typeface="微軟正黑體" panose="020B0604030504040204" pitchFamily="34" charset="-120"/>
                <a:cs typeface="Arial" panose="020B0604020202020204" pitchFamily="34" charset="0"/>
              </a:rPr>
              <a:t>第</a:t>
            </a:r>
            <a:r>
              <a:rPr lang="en-US" altLang="zh-TW" sz="1600" dirty="0">
                <a:latin typeface="Arial" panose="020B0604020202020204" pitchFamily="34" charset="0"/>
                <a:ea typeface="微軟正黑體" panose="020B0604030504040204" pitchFamily="34" charset="-120"/>
                <a:cs typeface="Arial" panose="020B0604020202020204" pitchFamily="34" charset="0"/>
              </a:rPr>
              <a:t>13</a:t>
            </a:r>
            <a:r>
              <a:rPr lang="zh-TW" altLang="zh-TW" sz="1600" dirty="0">
                <a:latin typeface="Arial" panose="020B0604020202020204" pitchFamily="34" charset="0"/>
                <a:ea typeface="微軟正黑體" panose="020B0604030504040204" pitchFamily="34" charset="-120"/>
                <a:cs typeface="Arial" panose="020B0604020202020204" pitchFamily="34" charset="0"/>
              </a:rPr>
              <a:t>條第</a:t>
            </a:r>
            <a:r>
              <a:rPr lang="en-US" altLang="zh-TW" sz="1600" dirty="0">
                <a:latin typeface="Arial" panose="020B0604020202020204" pitchFamily="34" charset="0"/>
                <a:ea typeface="微軟正黑體" panose="020B0604030504040204" pitchFamily="34" charset="-120"/>
                <a:cs typeface="Arial" panose="020B0604020202020204" pitchFamily="34" charset="0"/>
              </a:rPr>
              <a:t>2</a:t>
            </a:r>
            <a:r>
              <a:rPr lang="zh-TW" altLang="zh-TW" sz="1600" dirty="0">
                <a:latin typeface="Arial" panose="020B0604020202020204" pitchFamily="34" charset="0"/>
                <a:ea typeface="微軟正黑體" panose="020B0604030504040204" pitchFamily="34" charset="-120"/>
                <a:cs typeface="Arial" panose="020B0604020202020204" pitchFamily="34" charset="0"/>
              </a:rPr>
              <a:t>款：「</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學術研究加給：對從事教學研究或學術研究者加給之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spcBef>
                <a:spcPts val="400"/>
              </a:spcBef>
              <a:spcAft>
                <a:spcPts val="400"/>
              </a:spcAft>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本欄填報【是】者，請續填報學校現行「本薪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月支數額」及「現行學術研究加給支給數額」等相關資料；</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填報【否】者，後續欄位無須</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285750" indent="-285750">
              <a:spcBef>
                <a:spcPts val="400"/>
              </a:spcBef>
              <a:spcAft>
                <a:spcPts val="400"/>
              </a:spcAft>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為</a:t>
            </a:r>
            <a:r>
              <a:rPr lang="zh-TW" altLang="zh-TW" sz="1600" dirty="0">
                <a:latin typeface="Arial" panose="020B0604020202020204" pitchFamily="34" charset="0"/>
                <a:ea typeface="微軟正黑體" panose="020B0604030504040204" pitchFamily="34" charset="-120"/>
                <a:cs typeface="Arial" panose="020B0604020202020204" pitchFamily="34" charset="0"/>
              </a:rPr>
              <a:t>瞭解學校規定，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請上傳學校現行編制外專任教師報酬標準規定或資料之檔案</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檔案格式</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如「○○大學專案教師學術研究費支給規定」、「○○大學專案教師學術研究費支給表」；如無相關規定，僅有通過會議紀錄為核發依據，得以會議紀錄代替；</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檔案請以</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PDF</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檔上傳</a:t>
            </a:r>
            <a:r>
              <a:rPr lang="en-US"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66010"/>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636419343"/>
              </p:ext>
            </p:extLst>
          </p:nvPr>
        </p:nvGraphicFramePr>
        <p:xfrm>
          <a:off x="157943" y="1054634"/>
          <a:ext cx="8786551" cy="1778000"/>
        </p:xfrm>
        <a:graphic>
          <a:graphicData uri="http://schemas.openxmlformats.org/drawingml/2006/table">
            <a:tbl>
              <a:tblPr firstRow="1" firstCol="1" bandRow="1"/>
              <a:tblGrid>
                <a:gridCol w="193089">
                  <a:extLst>
                    <a:ext uri="{9D8B030D-6E8A-4147-A177-3AD203B41FA5}">
                      <a16:colId xmlns:a16="http://schemas.microsoft.com/office/drawing/2014/main" val="4168171875"/>
                    </a:ext>
                  </a:extLst>
                </a:gridCol>
                <a:gridCol w="221882">
                  <a:extLst>
                    <a:ext uri="{9D8B030D-6E8A-4147-A177-3AD203B41FA5}">
                      <a16:colId xmlns:a16="http://schemas.microsoft.com/office/drawing/2014/main" val="3445242587"/>
                    </a:ext>
                  </a:extLst>
                </a:gridCol>
                <a:gridCol w="765435">
                  <a:extLst>
                    <a:ext uri="{9D8B030D-6E8A-4147-A177-3AD203B41FA5}">
                      <a16:colId xmlns:a16="http://schemas.microsoft.com/office/drawing/2014/main" val="1153789358"/>
                    </a:ext>
                  </a:extLst>
                </a:gridCol>
                <a:gridCol w="1637607">
                  <a:extLst>
                    <a:ext uri="{9D8B030D-6E8A-4147-A177-3AD203B41FA5}">
                      <a16:colId xmlns:a16="http://schemas.microsoft.com/office/drawing/2014/main" val="2630861596"/>
                    </a:ext>
                  </a:extLst>
                </a:gridCol>
                <a:gridCol w="515389">
                  <a:extLst>
                    <a:ext uri="{9D8B030D-6E8A-4147-A177-3AD203B41FA5}">
                      <a16:colId xmlns:a16="http://schemas.microsoft.com/office/drawing/2014/main" val="3405546211"/>
                    </a:ext>
                  </a:extLst>
                </a:gridCol>
                <a:gridCol w="556953">
                  <a:extLst>
                    <a:ext uri="{9D8B030D-6E8A-4147-A177-3AD203B41FA5}">
                      <a16:colId xmlns:a16="http://schemas.microsoft.com/office/drawing/2014/main" val="3700453230"/>
                    </a:ext>
                  </a:extLst>
                </a:gridCol>
                <a:gridCol w="581891">
                  <a:extLst>
                    <a:ext uri="{9D8B030D-6E8A-4147-A177-3AD203B41FA5}">
                      <a16:colId xmlns:a16="http://schemas.microsoft.com/office/drawing/2014/main" val="1617811862"/>
                    </a:ext>
                  </a:extLst>
                </a:gridCol>
                <a:gridCol w="532015">
                  <a:extLst>
                    <a:ext uri="{9D8B030D-6E8A-4147-A177-3AD203B41FA5}">
                      <a16:colId xmlns:a16="http://schemas.microsoft.com/office/drawing/2014/main" val="3579353877"/>
                    </a:ext>
                  </a:extLst>
                </a:gridCol>
                <a:gridCol w="1531400">
                  <a:extLst>
                    <a:ext uri="{9D8B030D-6E8A-4147-A177-3AD203B41FA5}">
                      <a16:colId xmlns:a16="http://schemas.microsoft.com/office/drawing/2014/main" val="2304566791"/>
                    </a:ext>
                  </a:extLst>
                </a:gridCol>
                <a:gridCol w="536174">
                  <a:extLst>
                    <a:ext uri="{9D8B030D-6E8A-4147-A177-3AD203B41FA5}">
                      <a16:colId xmlns:a16="http://schemas.microsoft.com/office/drawing/2014/main" val="519691115"/>
                    </a:ext>
                  </a:extLst>
                </a:gridCol>
                <a:gridCol w="641792">
                  <a:extLst>
                    <a:ext uri="{9D8B030D-6E8A-4147-A177-3AD203B41FA5}">
                      <a16:colId xmlns:a16="http://schemas.microsoft.com/office/drawing/2014/main" val="54558259"/>
                    </a:ext>
                  </a:extLst>
                </a:gridCol>
                <a:gridCol w="641792">
                  <a:extLst>
                    <a:ext uri="{9D8B030D-6E8A-4147-A177-3AD203B41FA5}">
                      <a16:colId xmlns:a16="http://schemas.microsoft.com/office/drawing/2014/main" val="3387262499"/>
                    </a:ext>
                  </a:extLst>
                </a:gridCol>
                <a:gridCol w="431132">
                  <a:extLst>
                    <a:ext uri="{9D8B030D-6E8A-4147-A177-3AD203B41FA5}">
                      <a16:colId xmlns:a16="http://schemas.microsoft.com/office/drawing/2014/main" val="203847841"/>
                    </a:ext>
                  </a:extLst>
                </a:gridCol>
              </a:tblGrid>
              <a:tr h="361849">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教師分類</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報酬組成是否為本薪</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r>
                        <a:rPr lang="zh-TW" sz="1200" b="1" kern="0">
                          <a:solidFill>
                            <a:schemeClr val="tx1"/>
                          </a:solidFill>
                          <a:effectLst/>
                          <a:latin typeface="微軟正黑體" panose="020B0604030504040204" pitchFamily="34" charset="-120"/>
                          <a:ea typeface="微軟正黑體" panose="020B0604030504040204" pitchFamily="34" charset="-120"/>
                          <a:cs typeface="+mn-cs"/>
                        </a:rPr>
                        <a:t>年功薪</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r>
                        <a:rPr lang="zh-TW" sz="1200" b="1" kern="0">
                          <a:solidFill>
                            <a:schemeClr val="tx1"/>
                          </a:solidFill>
                          <a:effectLst/>
                          <a:latin typeface="微軟正黑體" panose="020B0604030504040204" pitchFamily="34" charset="-120"/>
                          <a:ea typeface="微軟正黑體" panose="020B0604030504040204" pitchFamily="34" charset="-120"/>
                          <a:cs typeface="+mn-cs"/>
                        </a:rPr>
                        <a:t>學術研究加給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p>
                    <a:p>
                      <a:pPr marL="0" algn="ctr"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728117398"/>
                  </a:ext>
                </a:extLst>
              </a:tr>
              <a:tr h="196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52861433"/>
                  </a:ext>
                </a:extLst>
              </a:tr>
              <a:tr h="754789">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□專案教學人員</a:t>
                      </a: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□專業技術人員</a:t>
                      </a:r>
                    </a:p>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17475"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a:t>
                      </a:r>
                      <a:r>
                        <a:rPr lang="en-US" sz="1200" b="1" kern="0" dirty="0">
                          <a:solidFill>
                            <a:srgbClr val="0000FF"/>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FF"/>
                          </a:solidFill>
                          <a:effectLst/>
                          <a:latin typeface="微軟正黑體" panose="020B0604030504040204" pitchFamily="34" charset="-120"/>
                          <a:ea typeface="微軟正黑體" panose="020B0604030504040204" pitchFamily="34" charset="-120"/>
                          <a:cs typeface="+mn-cs"/>
                        </a:rPr>
                        <a:t>請續填</a:t>
                      </a:r>
                      <a:r>
                        <a:rPr lang="en-US" sz="1200" b="1" kern="0" dirty="0">
                          <a:solidFill>
                            <a:srgbClr val="0000FF"/>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FF"/>
                        </a:solidFill>
                        <a:effectLst/>
                        <a:latin typeface="微軟正黑體" panose="020B0604030504040204" pitchFamily="34" charset="-120"/>
                        <a:ea typeface="微軟正黑體" panose="020B0604030504040204" pitchFamily="34" charset="-120"/>
                        <a:cs typeface="+mn-cs"/>
                      </a:endParaRPr>
                    </a:p>
                    <a:p>
                      <a:pPr marL="0" indent="207010" algn="l"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並上傳相關規定檔案</a:t>
                      </a:r>
                    </a:p>
                    <a:p>
                      <a:pPr marL="0" indent="117475"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78845698"/>
                  </a:ext>
                </a:extLst>
              </a:tr>
            </a:tbl>
          </a:graphicData>
        </a:graphic>
      </p:graphicFrame>
      <p:sp>
        <p:nvSpPr>
          <p:cNvPr id="9" name="Rectangle 47"/>
          <p:cNvSpPr>
            <a:spLocks noChangeArrowheads="1"/>
          </p:cNvSpPr>
          <p:nvPr/>
        </p:nvSpPr>
        <p:spPr bwMode="gray">
          <a:xfrm>
            <a:off x="-50555" y="-61362"/>
            <a:ext cx="1056395"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371803210"/>
      </p:ext>
    </p:extLst>
  </p:cSld>
  <p:clrMapOvr>
    <a:masterClrMapping/>
  </p:clrMapOvr>
  <p:transition>
    <p:random/>
  </p:transition>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0417" y="2818224"/>
            <a:ext cx="8764078" cy="3901068"/>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5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5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spcBef>
                <a:spcPts val="0"/>
              </a:spcBef>
              <a:spcAft>
                <a:spcPts val="0"/>
              </a:spcAft>
              <a:buFont typeface="Wingdings" panose="05000000000000000000" pitchFamily="2" charset="2"/>
              <a:buChar char="l"/>
            </a:pPr>
            <a:r>
              <a:rPr lang="zh-TW" altLang="zh-TW" sz="1500" dirty="0">
                <a:latin typeface="Arial" panose="020B0604020202020204" pitchFamily="34" charset="0"/>
                <a:ea typeface="微軟正黑體" panose="020B0604030504040204" pitchFamily="34" charset="-120"/>
                <a:cs typeface="Arial" panose="020B0604020202020204" pitchFamily="34" charset="0"/>
              </a:rPr>
              <a:t>請填報學校編制外專任教師【</a:t>
            </a:r>
            <a:r>
              <a:rPr lang="zh-TW" altLang="zh-TW" sz="1500" b="1" dirty="0">
                <a:latin typeface="Arial" panose="020B0604020202020204" pitchFamily="34" charset="0"/>
                <a:ea typeface="微軟正黑體" panose="020B0604030504040204" pitchFamily="34" charset="-120"/>
                <a:cs typeface="Arial" panose="020B0604020202020204" pitchFamily="34" charset="0"/>
              </a:rPr>
              <a:t>專案教學人員；專業技術人員</a:t>
            </a:r>
            <a:r>
              <a:rPr lang="zh-TW" altLang="zh-TW" sz="1500" dirty="0">
                <a:latin typeface="Arial" panose="020B0604020202020204" pitchFamily="34" charset="0"/>
                <a:ea typeface="微軟正黑體" panose="020B0604030504040204" pitchFamily="34" charset="-120"/>
                <a:cs typeface="Arial" panose="020B0604020202020204" pitchFamily="34" charset="0"/>
              </a:rPr>
              <a:t>】之【教授；副教授；助理教授；講師</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spcBef>
                <a:spcPts val="0"/>
              </a:spcBef>
              <a:spcAft>
                <a:spcPts val="0"/>
              </a:spcAft>
              <a:buFont typeface="Wingdings" panose="05000000000000000000" pitchFamily="2" charset="2"/>
              <a:buChar char="l"/>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公立大專校院」編制內專任教師本薪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月支數額：係</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依教育部</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2</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日臺教人</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四</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字第</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1070018216</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號函</a:t>
            </a:r>
            <a:r>
              <a:rPr lang="zh-TW" altLang="zh-TW" sz="1500" dirty="0">
                <a:latin typeface="Arial" panose="020B0604020202020204" pitchFamily="34" charset="0"/>
                <a:ea typeface="微軟正黑體" panose="020B0604030504040204" pitchFamily="34" charset="-120"/>
                <a:cs typeface="Arial" panose="020B0604020202020204" pitchFamily="34" charset="0"/>
              </a:rPr>
              <a:t>轉行政院核定之各職級教師本薪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標準：</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教授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475-770(40,270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-56,930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；副教授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390-710 (34,440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-53,305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；助理教授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310-650 (30,325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-49,875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；講師</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245-625 (26,210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-48,505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，若學校編制外專任教師之現行本薪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月支數額與「公立大專校院」全數相同者，即屬【與公立大專校院一致】者</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spcBef>
                <a:spcPts val="0"/>
              </a:spcBef>
              <a:spcAft>
                <a:spcPts val="0"/>
              </a:spcAft>
              <a:buClr>
                <a:schemeClr val="tx1"/>
              </a:buClr>
              <a:buFont typeface="Wingdings" panose="05000000000000000000" pitchFamily="2" charset="2"/>
              <a:buChar char="l"/>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500" dirty="0">
                <a:latin typeface="Arial" panose="020B0604020202020204" pitchFamily="34" charset="0"/>
                <a:ea typeface="微軟正黑體" panose="020B0604030504040204" pitchFamily="34" charset="-120"/>
                <a:cs typeface="Arial" panose="020B0604020202020204" pitchFamily="34" charset="0"/>
              </a:rPr>
              <a:t>學校填報編制外專任教師【專案教學人員；專業技術人員】之【教授；副教授；助理教授；講師</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月支數額</a:t>
            </a:r>
            <a:r>
              <a:rPr lang="zh-TW"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【與公立大專校院一致；高於公立大專校院；低於公立大專校院；其他】</a:t>
            </a:r>
            <a:r>
              <a:rPr lang="zh-TW" altLang="zh-TW" sz="1500" dirty="0">
                <a:latin typeface="Arial" panose="020B0604020202020204" pitchFamily="34" charset="0"/>
                <a:ea typeface="微軟正黑體" panose="020B0604030504040204" pitchFamily="34" charset="-120"/>
                <a:cs typeface="Arial" panose="020B0604020202020204" pitchFamily="34" charset="0"/>
              </a:rPr>
              <a:t>之</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情形</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57943" y="1054634"/>
          <a:ext cx="8786551" cy="1778000"/>
        </p:xfrm>
        <a:graphic>
          <a:graphicData uri="http://schemas.openxmlformats.org/drawingml/2006/table">
            <a:tbl>
              <a:tblPr firstRow="1" firstCol="1" bandRow="1"/>
              <a:tblGrid>
                <a:gridCol w="193089">
                  <a:extLst>
                    <a:ext uri="{9D8B030D-6E8A-4147-A177-3AD203B41FA5}">
                      <a16:colId xmlns:a16="http://schemas.microsoft.com/office/drawing/2014/main" val="4168171875"/>
                    </a:ext>
                  </a:extLst>
                </a:gridCol>
                <a:gridCol w="221882">
                  <a:extLst>
                    <a:ext uri="{9D8B030D-6E8A-4147-A177-3AD203B41FA5}">
                      <a16:colId xmlns:a16="http://schemas.microsoft.com/office/drawing/2014/main" val="3445242587"/>
                    </a:ext>
                  </a:extLst>
                </a:gridCol>
                <a:gridCol w="765435">
                  <a:extLst>
                    <a:ext uri="{9D8B030D-6E8A-4147-A177-3AD203B41FA5}">
                      <a16:colId xmlns:a16="http://schemas.microsoft.com/office/drawing/2014/main" val="1153789358"/>
                    </a:ext>
                  </a:extLst>
                </a:gridCol>
                <a:gridCol w="1637607">
                  <a:extLst>
                    <a:ext uri="{9D8B030D-6E8A-4147-A177-3AD203B41FA5}">
                      <a16:colId xmlns:a16="http://schemas.microsoft.com/office/drawing/2014/main" val="2630861596"/>
                    </a:ext>
                  </a:extLst>
                </a:gridCol>
                <a:gridCol w="515389">
                  <a:extLst>
                    <a:ext uri="{9D8B030D-6E8A-4147-A177-3AD203B41FA5}">
                      <a16:colId xmlns:a16="http://schemas.microsoft.com/office/drawing/2014/main" val="3405546211"/>
                    </a:ext>
                  </a:extLst>
                </a:gridCol>
                <a:gridCol w="556953">
                  <a:extLst>
                    <a:ext uri="{9D8B030D-6E8A-4147-A177-3AD203B41FA5}">
                      <a16:colId xmlns:a16="http://schemas.microsoft.com/office/drawing/2014/main" val="3700453230"/>
                    </a:ext>
                  </a:extLst>
                </a:gridCol>
                <a:gridCol w="726902">
                  <a:extLst>
                    <a:ext uri="{9D8B030D-6E8A-4147-A177-3AD203B41FA5}">
                      <a16:colId xmlns:a16="http://schemas.microsoft.com/office/drawing/2014/main" val="1617811862"/>
                    </a:ext>
                  </a:extLst>
                </a:gridCol>
                <a:gridCol w="520700">
                  <a:extLst>
                    <a:ext uri="{9D8B030D-6E8A-4147-A177-3AD203B41FA5}">
                      <a16:colId xmlns:a16="http://schemas.microsoft.com/office/drawing/2014/main" val="3579353877"/>
                    </a:ext>
                  </a:extLst>
                </a:gridCol>
                <a:gridCol w="1397704">
                  <a:extLst>
                    <a:ext uri="{9D8B030D-6E8A-4147-A177-3AD203B41FA5}">
                      <a16:colId xmlns:a16="http://schemas.microsoft.com/office/drawing/2014/main" val="2304566791"/>
                    </a:ext>
                  </a:extLst>
                </a:gridCol>
                <a:gridCol w="536174">
                  <a:extLst>
                    <a:ext uri="{9D8B030D-6E8A-4147-A177-3AD203B41FA5}">
                      <a16:colId xmlns:a16="http://schemas.microsoft.com/office/drawing/2014/main" val="519691115"/>
                    </a:ext>
                  </a:extLst>
                </a:gridCol>
                <a:gridCol w="641792">
                  <a:extLst>
                    <a:ext uri="{9D8B030D-6E8A-4147-A177-3AD203B41FA5}">
                      <a16:colId xmlns:a16="http://schemas.microsoft.com/office/drawing/2014/main" val="54558259"/>
                    </a:ext>
                  </a:extLst>
                </a:gridCol>
                <a:gridCol w="641792">
                  <a:extLst>
                    <a:ext uri="{9D8B030D-6E8A-4147-A177-3AD203B41FA5}">
                      <a16:colId xmlns:a16="http://schemas.microsoft.com/office/drawing/2014/main" val="3387262499"/>
                    </a:ext>
                  </a:extLst>
                </a:gridCol>
                <a:gridCol w="431132">
                  <a:extLst>
                    <a:ext uri="{9D8B030D-6E8A-4147-A177-3AD203B41FA5}">
                      <a16:colId xmlns:a16="http://schemas.microsoft.com/office/drawing/2014/main" val="203847841"/>
                    </a:ext>
                  </a:extLst>
                </a:gridCol>
              </a:tblGrid>
              <a:tr h="361849">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教師分類</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報酬組成是否為本薪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20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現行本薪</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r>
                        <a:rPr lang="zh-TW" sz="1200" b="1" kern="0">
                          <a:solidFill>
                            <a:schemeClr val="tx1"/>
                          </a:solidFill>
                          <a:effectLst/>
                          <a:latin typeface="微軟正黑體" panose="020B0604030504040204" pitchFamily="34" charset="-120"/>
                          <a:ea typeface="微軟正黑體" panose="020B0604030504040204" pitchFamily="34" charset="-120"/>
                          <a:cs typeface="+mn-cs"/>
                        </a:rPr>
                        <a:t>年功薪</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r>
                        <a:rPr lang="zh-TW" sz="1200" b="1" kern="0">
                          <a:solidFill>
                            <a:schemeClr val="tx1"/>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gridSpan="4">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p>
                    <a:p>
                      <a:pPr marL="0" algn="ctr"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728117398"/>
                  </a:ext>
                </a:extLst>
              </a:tr>
              <a:tr h="196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52861433"/>
                  </a:ext>
                </a:extLst>
              </a:tr>
              <a:tr h="754789">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□專案教學人員</a:t>
                      </a: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□專業技術人員</a:t>
                      </a:r>
                    </a:p>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請續填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indent="20701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indent="34163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與公立大專校院一致</a:t>
                      </a:r>
                    </a:p>
                    <a:p>
                      <a:pPr marL="0" indent="34163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高於公立大專校院</a:t>
                      </a:r>
                    </a:p>
                    <a:p>
                      <a:pPr marL="0" indent="34163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低於公立大專校院</a:t>
                      </a:r>
                    </a:p>
                    <a:p>
                      <a:pPr marL="0" indent="34163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78845698"/>
                  </a:ext>
                </a:extLst>
              </a:tr>
            </a:tbl>
          </a:graphicData>
        </a:graphic>
      </p:graphicFrame>
      <p:sp>
        <p:nvSpPr>
          <p:cNvPr id="10" name="Rectangle 2"/>
          <p:cNvSpPr>
            <a:spLocks noGrp="1" noChangeArrowheads="1"/>
          </p:cNvSpPr>
          <p:nvPr>
            <p:ph type="title"/>
          </p:nvPr>
        </p:nvSpPr>
        <p:spPr>
          <a:xfrm>
            <a:off x="467544" y="26600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5" y="-61362"/>
            <a:ext cx="1073019"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827157859"/>
      </p:ext>
    </p:extLst>
  </p:cSld>
  <p:clrMapOvr>
    <a:masterClrMapping/>
  </p:clrMapOvr>
  <p:transition>
    <p:random/>
  </p:transition>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54294" y="1171010"/>
            <a:ext cx="8764078" cy="3000821"/>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與</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：係指學校所聘各該職級之編制外專任教師現行本薪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全部均與</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0</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lvl="1"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「全部均與公立大專校院相同為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者</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與公立大專校院一致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nvPr>
        </p:nvGraphicFramePr>
        <p:xfrm>
          <a:off x="68809" y="4731957"/>
          <a:ext cx="9016998" cy="1473678"/>
        </p:xfrm>
        <a:graphic>
          <a:graphicData uri="http://schemas.openxmlformats.org/drawingml/2006/table">
            <a:tbl>
              <a:tblPr firstRow="1" firstCol="1" bandRow="1"/>
              <a:tblGrid>
                <a:gridCol w="338515">
                  <a:extLst>
                    <a:ext uri="{9D8B030D-6E8A-4147-A177-3AD203B41FA5}">
                      <a16:colId xmlns:a16="http://schemas.microsoft.com/office/drawing/2014/main" val="2980750112"/>
                    </a:ext>
                  </a:extLst>
                </a:gridCol>
                <a:gridCol w="851123">
                  <a:extLst>
                    <a:ext uri="{9D8B030D-6E8A-4147-A177-3AD203B41FA5}">
                      <a16:colId xmlns:a16="http://schemas.microsoft.com/office/drawing/2014/main" val="503755212"/>
                    </a:ext>
                  </a:extLst>
                </a:gridCol>
                <a:gridCol w="652280">
                  <a:extLst>
                    <a:ext uri="{9D8B030D-6E8A-4147-A177-3AD203B41FA5}">
                      <a16:colId xmlns:a16="http://schemas.microsoft.com/office/drawing/2014/main" val="314995246"/>
                    </a:ext>
                  </a:extLst>
                </a:gridCol>
                <a:gridCol w="652280">
                  <a:extLst>
                    <a:ext uri="{9D8B030D-6E8A-4147-A177-3AD203B41FA5}">
                      <a16:colId xmlns:a16="http://schemas.microsoft.com/office/drawing/2014/main" val="2925160402"/>
                    </a:ext>
                  </a:extLst>
                </a:gridCol>
                <a:gridCol w="652280">
                  <a:extLst>
                    <a:ext uri="{9D8B030D-6E8A-4147-A177-3AD203B41FA5}">
                      <a16:colId xmlns:a16="http://schemas.microsoft.com/office/drawing/2014/main" val="1043229439"/>
                    </a:ext>
                  </a:extLst>
                </a:gridCol>
                <a:gridCol w="652280">
                  <a:extLst>
                    <a:ext uri="{9D8B030D-6E8A-4147-A177-3AD203B41FA5}">
                      <a16:colId xmlns:a16="http://schemas.microsoft.com/office/drawing/2014/main" val="511790198"/>
                    </a:ext>
                  </a:extLst>
                </a:gridCol>
                <a:gridCol w="652280">
                  <a:extLst>
                    <a:ext uri="{9D8B030D-6E8A-4147-A177-3AD203B41FA5}">
                      <a16:colId xmlns:a16="http://schemas.microsoft.com/office/drawing/2014/main" val="4151174709"/>
                    </a:ext>
                  </a:extLst>
                </a:gridCol>
                <a:gridCol w="652280">
                  <a:extLst>
                    <a:ext uri="{9D8B030D-6E8A-4147-A177-3AD203B41FA5}">
                      <a16:colId xmlns:a16="http://schemas.microsoft.com/office/drawing/2014/main" val="3411944592"/>
                    </a:ext>
                  </a:extLst>
                </a:gridCol>
                <a:gridCol w="652280">
                  <a:extLst>
                    <a:ext uri="{9D8B030D-6E8A-4147-A177-3AD203B41FA5}">
                      <a16:colId xmlns:a16="http://schemas.microsoft.com/office/drawing/2014/main" val="3605764008"/>
                    </a:ext>
                  </a:extLst>
                </a:gridCol>
                <a:gridCol w="652280">
                  <a:extLst>
                    <a:ext uri="{9D8B030D-6E8A-4147-A177-3AD203B41FA5}">
                      <a16:colId xmlns:a16="http://schemas.microsoft.com/office/drawing/2014/main" val="1540587276"/>
                    </a:ext>
                  </a:extLst>
                </a:gridCol>
                <a:gridCol w="652280">
                  <a:extLst>
                    <a:ext uri="{9D8B030D-6E8A-4147-A177-3AD203B41FA5}">
                      <a16:colId xmlns:a16="http://schemas.microsoft.com/office/drawing/2014/main" val="3043704289"/>
                    </a:ext>
                  </a:extLst>
                </a:gridCol>
                <a:gridCol w="652280">
                  <a:extLst>
                    <a:ext uri="{9D8B030D-6E8A-4147-A177-3AD203B41FA5}">
                      <a16:colId xmlns:a16="http://schemas.microsoft.com/office/drawing/2014/main" val="3868488022"/>
                    </a:ext>
                  </a:extLst>
                </a:gridCol>
                <a:gridCol w="652280">
                  <a:extLst>
                    <a:ext uri="{9D8B030D-6E8A-4147-A177-3AD203B41FA5}">
                      <a16:colId xmlns:a16="http://schemas.microsoft.com/office/drawing/2014/main" val="3915263898"/>
                    </a:ext>
                  </a:extLst>
                </a:gridCol>
                <a:gridCol w="652280">
                  <a:extLst>
                    <a:ext uri="{9D8B030D-6E8A-4147-A177-3AD203B41FA5}">
                      <a16:colId xmlns:a16="http://schemas.microsoft.com/office/drawing/2014/main" val="3520573609"/>
                    </a:ext>
                  </a:extLst>
                </a:gridCol>
              </a:tblGrid>
              <a:tr h="288984">
                <a:tc rowSpan="2">
                  <a:txBody>
                    <a:bodyPr/>
                    <a:lstStyle/>
                    <a:p>
                      <a:pPr marL="0" algn="ctr">
                        <a:lnSpc>
                          <a:spcPts val="13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薪</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0803516"/>
                  </a:ext>
                </a:extLst>
              </a:tr>
              <a:tr h="606724">
                <a:tc vMerge="1">
                  <a:txBody>
                    <a:bodyPr/>
                    <a:lstStyle/>
                    <a:p>
                      <a:endParaRPr lang="zh-TW" altLang="en-US"/>
                    </a:p>
                  </a:txBody>
                  <a:tcPr/>
                </a:tc>
                <a:tc>
                  <a:txBody>
                    <a:bodyPr/>
                    <a:lstStyle/>
                    <a:p>
                      <a:pPr marL="0" algn="ctr">
                        <a:lnSpc>
                          <a:spcPts val="13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l">
                        <a:lnSpc>
                          <a:spcPts val="1300"/>
                        </a:lnSpc>
                        <a:spcAft>
                          <a:spcPts val="0"/>
                        </a:spcAft>
                      </a:pPr>
                      <a:r>
                        <a:rPr lang="en-US"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2680977713"/>
                  </a:ext>
                </a:extLst>
              </a:tr>
              <a:tr h="577970">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l">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3444532038"/>
                  </a:ext>
                </a:extLst>
              </a:tr>
            </a:tbl>
          </a:graphicData>
        </a:graphic>
      </p:graphicFrame>
      <p:sp>
        <p:nvSpPr>
          <p:cNvPr id="10" name="Rectangle 2"/>
          <p:cNvSpPr>
            <a:spLocks noGrp="1" noChangeArrowheads="1"/>
          </p:cNvSpPr>
          <p:nvPr>
            <p:ph type="title"/>
          </p:nvPr>
        </p:nvSpPr>
        <p:spPr>
          <a:xfrm>
            <a:off x="467544" y="25769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5" y="-61362"/>
            <a:ext cx="1064707"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674868464"/>
      </p:ext>
    </p:extLst>
  </p:cSld>
  <p:clrMapOvr>
    <a:masterClrMapping/>
  </p:clrMapOvr>
  <p:transition>
    <p:random/>
  </p:transition>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106818"/>
            <a:ext cx="8773622" cy="385490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2"/>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高於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之</a:t>
            </a:r>
            <a:r>
              <a:rPr lang="zh-TW" altLang="zh-TW" dirty="0">
                <a:latin typeface="Arial" panose="020B0604020202020204" pitchFamily="34" charset="0"/>
                <a:ea typeface="微軟正黑體" panose="020B0604030504040204" pitchFamily="34" charset="-120"/>
                <a:cs typeface="Arial" panose="020B0604020202020204" pitchFamily="34" charset="0"/>
              </a:rPr>
              <a:t>編制外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800" dirty="0">
                <a:latin typeface="Arial" panose="020B0604020202020204" pitchFamily="34" charset="0"/>
                <a:ea typeface="微軟正黑體" panose="020B0604030504040204" pitchFamily="34" charset="-120"/>
                <a:cs typeface="Arial" panose="020B0604020202020204" pitchFamily="34" charset="0"/>
              </a:rPr>
              <a:t>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或有部分支給數額</a:t>
            </a: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但有</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部分支給數額</a:t>
            </a:r>
            <a:r>
              <a:rPr lang="zh-TW" altLang="zh-TW" sz="1800" dirty="0">
                <a:latin typeface="Arial" panose="020B0604020202020204" pitchFamily="34" charset="0"/>
                <a:ea typeface="微軟正黑體" panose="020B0604030504040204" pitchFamily="34" charset="-120"/>
                <a:cs typeface="Arial" panose="020B0604020202020204" pitchFamily="34" charset="0"/>
              </a:rPr>
              <a:t>與公立大專校院同職級專任教師本薪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，均屬之。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「全部高於」公立大專校院為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475-770(41,645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-57,500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165281" y="5170515"/>
          <a:ext cx="8917253" cy="1255223"/>
        </p:xfrm>
        <a:graphic>
          <a:graphicData uri="http://schemas.openxmlformats.org/drawingml/2006/table">
            <a:tbl>
              <a:tblPr firstRow="1" firstCol="1" bandRow="1"/>
              <a:tblGrid>
                <a:gridCol w="416610">
                  <a:extLst>
                    <a:ext uri="{9D8B030D-6E8A-4147-A177-3AD203B41FA5}">
                      <a16:colId xmlns:a16="http://schemas.microsoft.com/office/drawing/2014/main" val="1020656805"/>
                    </a:ext>
                  </a:extLst>
                </a:gridCol>
                <a:gridCol w="757283">
                  <a:extLst>
                    <a:ext uri="{9D8B030D-6E8A-4147-A177-3AD203B41FA5}">
                      <a16:colId xmlns:a16="http://schemas.microsoft.com/office/drawing/2014/main" val="1630359025"/>
                    </a:ext>
                  </a:extLst>
                </a:gridCol>
                <a:gridCol w="645022">
                  <a:extLst>
                    <a:ext uri="{9D8B030D-6E8A-4147-A177-3AD203B41FA5}">
                      <a16:colId xmlns:a16="http://schemas.microsoft.com/office/drawing/2014/main" val="2902419165"/>
                    </a:ext>
                  </a:extLst>
                </a:gridCol>
                <a:gridCol w="645022">
                  <a:extLst>
                    <a:ext uri="{9D8B030D-6E8A-4147-A177-3AD203B41FA5}">
                      <a16:colId xmlns:a16="http://schemas.microsoft.com/office/drawing/2014/main" val="4287549816"/>
                    </a:ext>
                  </a:extLst>
                </a:gridCol>
                <a:gridCol w="645022">
                  <a:extLst>
                    <a:ext uri="{9D8B030D-6E8A-4147-A177-3AD203B41FA5}">
                      <a16:colId xmlns:a16="http://schemas.microsoft.com/office/drawing/2014/main" val="2657626769"/>
                    </a:ext>
                  </a:extLst>
                </a:gridCol>
                <a:gridCol w="645022">
                  <a:extLst>
                    <a:ext uri="{9D8B030D-6E8A-4147-A177-3AD203B41FA5}">
                      <a16:colId xmlns:a16="http://schemas.microsoft.com/office/drawing/2014/main" val="1497927375"/>
                    </a:ext>
                  </a:extLst>
                </a:gridCol>
                <a:gridCol w="645796">
                  <a:extLst>
                    <a:ext uri="{9D8B030D-6E8A-4147-A177-3AD203B41FA5}">
                      <a16:colId xmlns:a16="http://schemas.microsoft.com/office/drawing/2014/main" val="2509113578"/>
                    </a:ext>
                  </a:extLst>
                </a:gridCol>
                <a:gridCol w="645796">
                  <a:extLst>
                    <a:ext uri="{9D8B030D-6E8A-4147-A177-3AD203B41FA5}">
                      <a16:colId xmlns:a16="http://schemas.microsoft.com/office/drawing/2014/main" val="2827649780"/>
                    </a:ext>
                  </a:extLst>
                </a:gridCol>
                <a:gridCol w="645022">
                  <a:extLst>
                    <a:ext uri="{9D8B030D-6E8A-4147-A177-3AD203B41FA5}">
                      <a16:colId xmlns:a16="http://schemas.microsoft.com/office/drawing/2014/main" val="2325445171"/>
                    </a:ext>
                  </a:extLst>
                </a:gridCol>
                <a:gridCol w="645022">
                  <a:extLst>
                    <a:ext uri="{9D8B030D-6E8A-4147-A177-3AD203B41FA5}">
                      <a16:colId xmlns:a16="http://schemas.microsoft.com/office/drawing/2014/main" val="1055743514"/>
                    </a:ext>
                  </a:extLst>
                </a:gridCol>
                <a:gridCol w="645022">
                  <a:extLst>
                    <a:ext uri="{9D8B030D-6E8A-4147-A177-3AD203B41FA5}">
                      <a16:colId xmlns:a16="http://schemas.microsoft.com/office/drawing/2014/main" val="3566458754"/>
                    </a:ext>
                  </a:extLst>
                </a:gridCol>
                <a:gridCol w="645022">
                  <a:extLst>
                    <a:ext uri="{9D8B030D-6E8A-4147-A177-3AD203B41FA5}">
                      <a16:colId xmlns:a16="http://schemas.microsoft.com/office/drawing/2014/main" val="1448226152"/>
                    </a:ext>
                  </a:extLst>
                </a:gridCol>
                <a:gridCol w="645796">
                  <a:extLst>
                    <a:ext uri="{9D8B030D-6E8A-4147-A177-3AD203B41FA5}">
                      <a16:colId xmlns:a16="http://schemas.microsoft.com/office/drawing/2014/main" val="148504648"/>
                    </a:ext>
                  </a:extLst>
                </a:gridCol>
                <a:gridCol w="645796">
                  <a:extLst>
                    <a:ext uri="{9D8B030D-6E8A-4147-A177-3AD203B41FA5}">
                      <a16:colId xmlns:a16="http://schemas.microsoft.com/office/drawing/2014/main" val="1498708805"/>
                    </a:ext>
                  </a:extLst>
                </a:gridCol>
              </a:tblGrid>
              <a:tr h="305661">
                <a:tc rowSpan="2">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622876"/>
                  </a:ext>
                </a:extLst>
              </a:tr>
              <a:tr h="474781">
                <a:tc vMerge="1">
                  <a:txBody>
                    <a:bodyPr/>
                    <a:lstStyle/>
                    <a:p>
                      <a:endParaRPr lang="zh-TW" altLang="en-US"/>
                    </a:p>
                  </a:txBody>
                  <a:tcPr/>
                </a:tc>
                <a:tc>
                  <a:txBody>
                    <a:bodyPr/>
                    <a:lstStyle/>
                    <a:p>
                      <a:pPr marL="0" algn="ctr">
                        <a:lnSpc>
                          <a:spcPts val="25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3434795214"/>
                  </a:ext>
                </a:extLst>
              </a:tr>
              <a:tr h="474781">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25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57,500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700243975"/>
                  </a:ext>
                </a:extLst>
              </a:tr>
            </a:tbl>
          </a:graphicData>
        </a:graphic>
      </p:graphicFrame>
      <p:sp>
        <p:nvSpPr>
          <p:cNvPr id="9" name="Rectangle 2"/>
          <p:cNvSpPr>
            <a:spLocks noGrp="1" noChangeArrowheads="1"/>
          </p:cNvSpPr>
          <p:nvPr>
            <p:ph type="title"/>
          </p:nvPr>
        </p:nvSpPr>
        <p:spPr>
          <a:xfrm>
            <a:off x="467544" y="257696"/>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773384054"/>
      </p:ext>
    </p:extLst>
  </p:cSld>
  <p:clrMapOvr>
    <a:masterClrMapping/>
  </p:clrMapOvr>
  <p:transition>
    <p:random/>
  </p:transition>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zh-TW" altLang="en-US"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高於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C</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500-800(41,645</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-58,000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800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58,000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3" name="矩形 2"/>
          <p:cNvSpPr/>
          <p:nvPr/>
        </p:nvSpPr>
        <p:spPr>
          <a:xfrm>
            <a:off x="51908" y="4075947"/>
            <a:ext cx="9000654" cy="1221425"/>
          </a:xfrm>
          <a:prstGeom prst="rect">
            <a:avLst/>
          </a:prstGeom>
        </p:spPr>
        <p:txBody>
          <a:bodyPr wrap="square">
            <a:spAutoFit/>
          </a:bodyPr>
          <a:lstStyle/>
          <a:p>
            <a:pPr marL="457200" indent="-457200" algn="just">
              <a:lnSpc>
                <a:spcPct val="150000"/>
              </a:lnSpc>
              <a:spcBef>
                <a:spcPts val="0"/>
              </a:spcBef>
              <a:spcAft>
                <a:spcPts val="0"/>
              </a:spcAft>
            </a:pPr>
            <a:r>
              <a:rPr lang="en-US" altLang="zh-TW" sz="17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700" b="1" kern="1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700" b="1" kern="100" dirty="0">
                <a:latin typeface="Arial" panose="020B0604020202020204" pitchFamily="34" charset="0"/>
                <a:ea typeface="微軟正黑體" panose="020B0604030504040204" pitchFamily="34" charset="-120"/>
                <a:cs typeface="Arial" panose="020B0604020202020204" pitchFamily="34" charset="0"/>
              </a:rPr>
              <a:t>4</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D</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為</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-56,930</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元，如下表</a:t>
            </a:r>
            <a:r>
              <a:rPr lang="en-US"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大部分與公立大專校院相同，其中部分薪點</a:t>
            </a:r>
            <a:r>
              <a:rPr lang="en-US" altLang="zh-TW" sz="1700" u="sng"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700" u="sng" kern="100" dirty="0">
                <a:latin typeface="Arial" panose="020B0604020202020204" pitchFamily="34" charset="0"/>
                <a:ea typeface="微軟正黑體" panose="020B0604030504040204" pitchFamily="34" charset="-120"/>
                <a:cs typeface="Arial" panose="020B0604020202020204" pitchFamily="34" charset="0"/>
              </a:rPr>
              <a:t>)600-625(47,500-49,000)</a:t>
            </a:r>
            <a:r>
              <a:rPr lang="zh-TW" altLang="zh-TW" sz="1700" u="sng" kern="100"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700" b="1" kern="100"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7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700" kern="1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zh-TW" sz="1700" kern="1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7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nvPr>
        </p:nvGraphicFramePr>
        <p:xfrm>
          <a:off x="166215" y="2812172"/>
          <a:ext cx="8886347" cy="1167417"/>
        </p:xfrm>
        <a:graphic>
          <a:graphicData uri="http://schemas.openxmlformats.org/drawingml/2006/table">
            <a:tbl>
              <a:tblPr firstRow="1" firstCol="1" bandRow="1"/>
              <a:tblGrid>
                <a:gridCol w="257734">
                  <a:extLst>
                    <a:ext uri="{9D8B030D-6E8A-4147-A177-3AD203B41FA5}">
                      <a16:colId xmlns:a16="http://schemas.microsoft.com/office/drawing/2014/main" val="302877818"/>
                    </a:ext>
                  </a:extLst>
                </a:gridCol>
                <a:gridCol w="868277">
                  <a:extLst>
                    <a:ext uri="{9D8B030D-6E8A-4147-A177-3AD203B41FA5}">
                      <a16:colId xmlns:a16="http://schemas.microsoft.com/office/drawing/2014/main" val="933998454"/>
                    </a:ext>
                  </a:extLst>
                </a:gridCol>
                <a:gridCol w="596352">
                  <a:extLst>
                    <a:ext uri="{9D8B030D-6E8A-4147-A177-3AD203B41FA5}">
                      <a16:colId xmlns:a16="http://schemas.microsoft.com/office/drawing/2014/main" val="238244317"/>
                    </a:ext>
                  </a:extLst>
                </a:gridCol>
                <a:gridCol w="597128">
                  <a:extLst>
                    <a:ext uri="{9D8B030D-6E8A-4147-A177-3AD203B41FA5}">
                      <a16:colId xmlns:a16="http://schemas.microsoft.com/office/drawing/2014/main" val="1078666952"/>
                    </a:ext>
                  </a:extLst>
                </a:gridCol>
                <a:gridCol w="597128">
                  <a:extLst>
                    <a:ext uri="{9D8B030D-6E8A-4147-A177-3AD203B41FA5}">
                      <a16:colId xmlns:a16="http://schemas.microsoft.com/office/drawing/2014/main" val="3215305402"/>
                    </a:ext>
                  </a:extLst>
                </a:gridCol>
                <a:gridCol w="596352">
                  <a:extLst>
                    <a:ext uri="{9D8B030D-6E8A-4147-A177-3AD203B41FA5}">
                      <a16:colId xmlns:a16="http://schemas.microsoft.com/office/drawing/2014/main" val="2188934343"/>
                    </a:ext>
                  </a:extLst>
                </a:gridCol>
                <a:gridCol w="597128">
                  <a:extLst>
                    <a:ext uri="{9D8B030D-6E8A-4147-A177-3AD203B41FA5}">
                      <a16:colId xmlns:a16="http://schemas.microsoft.com/office/drawing/2014/main" val="1876508070"/>
                    </a:ext>
                  </a:extLst>
                </a:gridCol>
                <a:gridCol w="597128">
                  <a:extLst>
                    <a:ext uri="{9D8B030D-6E8A-4147-A177-3AD203B41FA5}">
                      <a16:colId xmlns:a16="http://schemas.microsoft.com/office/drawing/2014/main" val="36022921"/>
                    </a:ext>
                  </a:extLst>
                </a:gridCol>
                <a:gridCol w="597128">
                  <a:extLst>
                    <a:ext uri="{9D8B030D-6E8A-4147-A177-3AD203B41FA5}">
                      <a16:colId xmlns:a16="http://schemas.microsoft.com/office/drawing/2014/main" val="1565528582"/>
                    </a:ext>
                  </a:extLst>
                </a:gridCol>
                <a:gridCol w="597128">
                  <a:extLst>
                    <a:ext uri="{9D8B030D-6E8A-4147-A177-3AD203B41FA5}">
                      <a16:colId xmlns:a16="http://schemas.microsoft.com/office/drawing/2014/main" val="2590864234"/>
                    </a:ext>
                  </a:extLst>
                </a:gridCol>
                <a:gridCol w="596352">
                  <a:extLst>
                    <a:ext uri="{9D8B030D-6E8A-4147-A177-3AD203B41FA5}">
                      <a16:colId xmlns:a16="http://schemas.microsoft.com/office/drawing/2014/main" val="794792294"/>
                    </a:ext>
                  </a:extLst>
                </a:gridCol>
                <a:gridCol w="597128">
                  <a:extLst>
                    <a:ext uri="{9D8B030D-6E8A-4147-A177-3AD203B41FA5}">
                      <a16:colId xmlns:a16="http://schemas.microsoft.com/office/drawing/2014/main" val="3569200302"/>
                    </a:ext>
                  </a:extLst>
                </a:gridCol>
                <a:gridCol w="597128">
                  <a:extLst>
                    <a:ext uri="{9D8B030D-6E8A-4147-A177-3AD203B41FA5}">
                      <a16:colId xmlns:a16="http://schemas.microsoft.com/office/drawing/2014/main" val="2645274413"/>
                    </a:ext>
                  </a:extLst>
                </a:gridCol>
                <a:gridCol w="597128">
                  <a:extLst>
                    <a:ext uri="{9D8B030D-6E8A-4147-A177-3AD203B41FA5}">
                      <a16:colId xmlns:a16="http://schemas.microsoft.com/office/drawing/2014/main" val="2042744804"/>
                    </a:ext>
                  </a:extLst>
                </a:gridCol>
                <a:gridCol w="597128">
                  <a:extLst>
                    <a:ext uri="{9D8B030D-6E8A-4147-A177-3AD203B41FA5}">
                      <a16:colId xmlns:a16="http://schemas.microsoft.com/office/drawing/2014/main" val="1801218295"/>
                    </a:ext>
                  </a:extLst>
                </a:gridCol>
              </a:tblGrid>
              <a:tr h="343491">
                <a:tc rowSpan="2">
                  <a:txBody>
                    <a:bodyPr/>
                    <a:lstStyle/>
                    <a:p>
                      <a:pPr marL="0" algn="ctr">
                        <a:lnSpc>
                          <a:spcPts val="1300"/>
                        </a:lnSpc>
                        <a:spcAft>
                          <a:spcPts val="0"/>
                        </a:spcAft>
                      </a:pPr>
                      <a:r>
                        <a:rPr lang="zh-TW" sz="11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5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500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525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550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625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b="1" kern="100" dirty="0">
                          <a:effectLst/>
                          <a:latin typeface="Arial" panose="020B0604020202020204" pitchFamily="34" charset="0"/>
                          <a:ea typeface="微軟正黑體" panose="020B0604030504040204" pitchFamily="34" charset="-120"/>
                          <a:cs typeface="Arial" panose="020B0604020202020204" pitchFamily="34" charset="0"/>
                        </a:rPr>
                        <a:t>800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342760867"/>
                  </a:ext>
                </a:extLst>
              </a:tr>
              <a:tr h="404050">
                <a:tc vMerge="1">
                  <a:txBody>
                    <a:bodyPr/>
                    <a:lstStyle/>
                    <a:p>
                      <a:endParaRPr lang="zh-TW" altLang="en-US"/>
                    </a:p>
                  </a:txBody>
                  <a:tcPr/>
                </a:tc>
                <a:tc>
                  <a:txBody>
                    <a:bodyPr/>
                    <a:lstStyle/>
                    <a:p>
                      <a:pPr marL="0" algn="ctr">
                        <a:lnSpc>
                          <a:spcPts val="3000"/>
                        </a:lnSpc>
                        <a:spcAft>
                          <a:spcPts val="0"/>
                        </a:spcAft>
                      </a:pPr>
                      <a:r>
                        <a:rPr lang="zh-TW" sz="1100" kern="10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47,130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48,505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41231889"/>
                  </a:ext>
                </a:extLst>
              </a:tr>
              <a:tr h="419876">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r>
                        <a:rPr lang="zh-TW"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3000"/>
                        </a:lnSpc>
                        <a:spcAft>
                          <a:spcPts val="0"/>
                        </a:spcAft>
                      </a:pPr>
                      <a:r>
                        <a:rPr lang="zh-TW"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1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58,000</a:t>
                      </a:r>
                      <a:endParaRPr lang="zh-TW" sz="11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555400506"/>
                  </a:ext>
                </a:extLst>
              </a:tr>
            </a:tbl>
          </a:graphicData>
        </a:graphic>
      </p:graphicFrame>
      <p:graphicFrame>
        <p:nvGraphicFramePr>
          <p:cNvPr id="9" name="表格 8"/>
          <p:cNvGraphicFramePr>
            <a:graphicFrameLocks noGrp="1"/>
          </p:cNvGraphicFramePr>
          <p:nvPr>
            <p:extLst/>
          </p:nvPr>
        </p:nvGraphicFramePr>
        <p:xfrm>
          <a:off x="166213" y="5422511"/>
          <a:ext cx="8886350" cy="1086353"/>
        </p:xfrm>
        <a:graphic>
          <a:graphicData uri="http://schemas.openxmlformats.org/drawingml/2006/table">
            <a:tbl>
              <a:tblPr firstRow="1" firstCol="1" bandRow="1"/>
              <a:tblGrid>
                <a:gridCol w="365802">
                  <a:extLst>
                    <a:ext uri="{9D8B030D-6E8A-4147-A177-3AD203B41FA5}">
                      <a16:colId xmlns:a16="http://schemas.microsoft.com/office/drawing/2014/main" val="944454904"/>
                    </a:ext>
                  </a:extLst>
                </a:gridCol>
                <a:gridCol w="802364">
                  <a:extLst>
                    <a:ext uri="{9D8B030D-6E8A-4147-A177-3AD203B41FA5}">
                      <a16:colId xmlns:a16="http://schemas.microsoft.com/office/drawing/2014/main" val="328715237"/>
                    </a:ext>
                  </a:extLst>
                </a:gridCol>
                <a:gridCol w="643182">
                  <a:extLst>
                    <a:ext uri="{9D8B030D-6E8A-4147-A177-3AD203B41FA5}">
                      <a16:colId xmlns:a16="http://schemas.microsoft.com/office/drawing/2014/main" val="288144597"/>
                    </a:ext>
                  </a:extLst>
                </a:gridCol>
                <a:gridCol w="643182">
                  <a:extLst>
                    <a:ext uri="{9D8B030D-6E8A-4147-A177-3AD203B41FA5}">
                      <a16:colId xmlns:a16="http://schemas.microsoft.com/office/drawing/2014/main" val="355423138"/>
                    </a:ext>
                  </a:extLst>
                </a:gridCol>
                <a:gridCol w="643182">
                  <a:extLst>
                    <a:ext uri="{9D8B030D-6E8A-4147-A177-3AD203B41FA5}">
                      <a16:colId xmlns:a16="http://schemas.microsoft.com/office/drawing/2014/main" val="2360097118"/>
                    </a:ext>
                  </a:extLst>
                </a:gridCol>
                <a:gridCol w="643182">
                  <a:extLst>
                    <a:ext uri="{9D8B030D-6E8A-4147-A177-3AD203B41FA5}">
                      <a16:colId xmlns:a16="http://schemas.microsoft.com/office/drawing/2014/main" val="1288720180"/>
                    </a:ext>
                  </a:extLst>
                </a:gridCol>
                <a:gridCol w="643182">
                  <a:extLst>
                    <a:ext uri="{9D8B030D-6E8A-4147-A177-3AD203B41FA5}">
                      <a16:colId xmlns:a16="http://schemas.microsoft.com/office/drawing/2014/main" val="984328534"/>
                    </a:ext>
                  </a:extLst>
                </a:gridCol>
                <a:gridCol w="643182">
                  <a:extLst>
                    <a:ext uri="{9D8B030D-6E8A-4147-A177-3AD203B41FA5}">
                      <a16:colId xmlns:a16="http://schemas.microsoft.com/office/drawing/2014/main" val="2401888362"/>
                    </a:ext>
                  </a:extLst>
                </a:gridCol>
                <a:gridCol w="643182">
                  <a:extLst>
                    <a:ext uri="{9D8B030D-6E8A-4147-A177-3AD203B41FA5}">
                      <a16:colId xmlns:a16="http://schemas.microsoft.com/office/drawing/2014/main" val="3054420793"/>
                    </a:ext>
                  </a:extLst>
                </a:gridCol>
                <a:gridCol w="643182">
                  <a:extLst>
                    <a:ext uri="{9D8B030D-6E8A-4147-A177-3AD203B41FA5}">
                      <a16:colId xmlns:a16="http://schemas.microsoft.com/office/drawing/2014/main" val="2561864251"/>
                    </a:ext>
                  </a:extLst>
                </a:gridCol>
                <a:gridCol w="643182">
                  <a:extLst>
                    <a:ext uri="{9D8B030D-6E8A-4147-A177-3AD203B41FA5}">
                      <a16:colId xmlns:a16="http://schemas.microsoft.com/office/drawing/2014/main" val="3806778126"/>
                    </a:ext>
                  </a:extLst>
                </a:gridCol>
                <a:gridCol w="643182">
                  <a:extLst>
                    <a:ext uri="{9D8B030D-6E8A-4147-A177-3AD203B41FA5}">
                      <a16:colId xmlns:a16="http://schemas.microsoft.com/office/drawing/2014/main" val="1089936554"/>
                    </a:ext>
                  </a:extLst>
                </a:gridCol>
                <a:gridCol w="643182">
                  <a:extLst>
                    <a:ext uri="{9D8B030D-6E8A-4147-A177-3AD203B41FA5}">
                      <a16:colId xmlns:a16="http://schemas.microsoft.com/office/drawing/2014/main" val="685234781"/>
                    </a:ext>
                  </a:extLst>
                </a:gridCol>
                <a:gridCol w="643182">
                  <a:extLst>
                    <a:ext uri="{9D8B030D-6E8A-4147-A177-3AD203B41FA5}">
                      <a16:colId xmlns:a16="http://schemas.microsoft.com/office/drawing/2014/main" val="1849643236"/>
                    </a:ext>
                  </a:extLst>
                </a:gridCol>
              </a:tblGrid>
              <a:tr h="306076">
                <a:tc rowSpan="2">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716193911"/>
                  </a:ext>
                </a:extLst>
              </a:tr>
              <a:tr h="331941">
                <a:tc vMerge="1">
                  <a:txBody>
                    <a:bodyPr/>
                    <a:lstStyle/>
                    <a:p>
                      <a:endParaRPr lang="zh-TW" altLang="en-US"/>
                    </a:p>
                  </a:txBody>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93927549"/>
                  </a:ext>
                </a:extLst>
              </a:tr>
              <a:tr h="448336">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47,500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49,000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2758019711"/>
                  </a:ext>
                </a:extLst>
              </a:tr>
            </a:tbl>
          </a:graphicData>
        </a:graphic>
      </p:graphicFrame>
      <p:sp>
        <p:nvSpPr>
          <p:cNvPr id="10"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2"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631121222"/>
      </p:ext>
    </p:extLst>
  </p:cSld>
  <p:clrMapOvr>
    <a:masterClrMapping/>
  </p:clrMapOvr>
  <p:transition>
    <p:random/>
  </p:transition>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383181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3"/>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低於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：係指學校所聘各該職級之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800" dirty="0">
                <a:latin typeface="Arial" panose="020B0604020202020204" pitchFamily="34" charset="0"/>
                <a:ea typeface="微軟正黑體" panose="020B0604030504040204" pitchFamily="34" charset="-120"/>
                <a:cs typeface="Arial" panose="020B0604020202020204" pitchFamily="34" charset="0"/>
              </a:rPr>
              <a:t>教師現行本薪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全部低於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有部分支給數額低於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月支數額標準，但</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有部分支給數額</a:t>
            </a:r>
            <a:r>
              <a:rPr lang="zh-TW" altLang="zh-TW" sz="1800" dirty="0">
                <a:latin typeface="Arial" panose="020B0604020202020204" pitchFamily="34" charset="0"/>
                <a:ea typeface="微軟正黑體" panose="020B0604030504040204" pitchFamily="34" charset="-120"/>
                <a:cs typeface="Arial" panose="020B0604020202020204" pitchFamily="34" charset="0"/>
              </a:rPr>
              <a:t>與公立大專校院同職級專任教師本薪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相同</a:t>
            </a:r>
            <a:r>
              <a:rPr lang="zh-TW" altLang="zh-TW" sz="1800" dirty="0">
                <a:latin typeface="Arial" panose="020B0604020202020204" pitchFamily="34" charset="0"/>
                <a:ea typeface="微軟正黑體" panose="020B0604030504040204" pitchFamily="34" charset="-120"/>
                <a:cs typeface="Arial" panose="020B0604020202020204" pitchFamily="34" charset="0"/>
              </a:rPr>
              <a:t>，均屬之。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5</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E</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「全部低於」公立大專校院為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475-770(37,530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-53,990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元</a:t>
            </a:r>
            <a:r>
              <a:rPr lang="zh-TW" altLang="zh-TW" sz="1800" dirty="0">
                <a:latin typeface="Arial" panose="020B0604020202020204" pitchFamily="34" charset="0"/>
                <a:ea typeface="微軟正黑體" panose="020B0604030504040204" pitchFamily="34" charset="-120"/>
                <a:cs typeface="Arial" panose="020B0604020202020204" pitchFamily="34" charset="0"/>
              </a:rPr>
              <a:t>，如下表</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，則填報學校「教授」現行本薪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p>
        </p:txBody>
      </p:sp>
      <p:graphicFrame>
        <p:nvGraphicFramePr>
          <p:cNvPr id="2" name="表格 1"/>
          <p:cNvGraphicFramePr>
            <a:graphicFrameLocks noGrp="1"/>
          </p:cNvGraphicFramePr>
          <p:nvPr>
            <p:extLst/>
          </p:nvPr>
        </p:nvGraphicFramePr>
        <p:xfrm>
          <a:off x="144003" y="4937760"/>
          <a:ext cx="8825430" cy="1361285"/>
        </p:xfrm>
        <a:graphic>
          <a:graphicData uri="http://schemas.openxmlformats.org/drawingml/2006/table">
            <a:tbl>
              <a:tblPr firstRow="1" firstCol="1" bandRow="1"/>
              <a:tblGrid>
                <a:gridCol w="345291">
                  <a:extLst>
                    <a:ext uri="{9D8B030D-6E8A-4147-A177-3AD203B41FA5}">
                      <a16:colId xmlns:a16="http://schemas.microsoft.com/office/drawing/2014/main" val="3390457317"/>
                    </a:ext>
                  </a:extLst>
                </a:gridCol>
                <a:gridCol w="790083">
                  <a:extLst>
                    <a:ext uri="{9D8B030D-6E8A-4147-A177-3AD203B41FA5}">
                      <a16:colId xmlns:a16="http://schemas.microsoft.com/office/drawing/2014/main" val="1154701390"/>
                    </a:ext>
                  </a:extLst>
                </a:gridCol>
                <a:gridCol w="640838">
                  <a:extLst>
                    <a:ext uri="{9D8B030D-6E8A-4147-A177-3AD203B41FA5}">
                      <a16:colId xmlns:a16="http://schemas.microsoft.com/office/drawing/2014/main" val="3355872560"/>
                    </a:ext>
                  </a:extLst>
                </a:gridCol>
                <a:gridCol w="640838">
                  <a:extLst>
                    <a:ext uri="{9D8B030D-6E8A-4147-A177-3AD203B41FA5}">
                      <a16:colId xmlns:a16="http://schemas.microsoft.com/office/drawing/2014/main" val="4157139211"/>
                    </a:ext>
                  </a:extLst>
                </a:gridCol>
                <a:gridCol w="640838">
                  <a:extLst>
                    <a:ext uri="{9D8B030D-6E8A-4147-A177-3AD203B41FA5}">
                      <a16:colId xmlns:a16="http://schemas.microsoft.com/office/drawing/2014/main" val="806661532"/>
                    </a:ext>
                  </a:extLst>
                </a:gridCol>
                <a:gridCol w="640838">
                  <a:extLst>
                    <a:ext uri="{9D8B030D-6E8A-4147-A177-3AD203B41FA5}">
                      <a16:colId xmlns:a16="http://schemas.microsoft.com/office/drawing/2014/main" val="2435709028"/>
                    </a:ext>
                  </a:extLst>
                </a:gridCol>
                <a:gridCol w="640838">
                  <a:extLst>
                    <a:ext uri="{9D8B030D-6E8A-4147-A177-3AD203B41FA5}">
                      <a16:colId xmlns:a16="http://schemas.microsoft.com/office/drawing/2014/main" val="1988934351"/>
                    </a:ext>
                  </a:extLst>
                </a:gridCol>
                <a:gridCol w="640838">
                  <a:extLst>
                    <a:ext uri="{9D8B030D-6E8A-4147-A177-3AD203B41FA5}">
                      <a16:colId xmlns:a16="http://schemas.microsoft.com/office/drawing/2014/main" val="652759358"/>
                    </a:ext>
                  </a:extLst>
                </a:gridCol>
                <a:gridCol w="640838">
                  <a:extLst>
                    <a:ext uri="{9D8B030D-6E8A-4147-A177-3AD203B41FA5}">
                      <a16:colId xmlns:a16="http://schemas.microsoft.com/office/drawing/2014/main" val="244709127"/>
                    </a:ext>
                  </a:extLst>
                </a:gridCol>
                <a:gridCol w="640838">
                  <a:extLst>
                    <a:ext uri="{9D8B030D-6E8A-4147-A177-3AD203B41FA5}">
                      <a16:colId xmlns:a16="http://schemas.microsoft.com/office/drawing/2014/main" val="683399904"/>
                    </a:ext>
                  </a:extLst>
                </a:gridCol>
                <a:gridCol w="640838">
                  <a:extLst>
                    <a:ext uri="{9D8B030D-6E8A-4147-A177-3AD203B41FA5}">
                      <a16:colId xmlns:a16="http://schemas.microsoft.com/office/drawing/2014/main" val="2897958855"/>
                    </a:ext>
                  </a:extLst>
                </a:gridCol>
                <a:gridCol w="640838">
                  <a:extLst>
                    <a:ext uri="{9D8B030D-6E8A-4147-A177-3AD203B41FA5}">
                      <a16:colId xmlns:a16="http://schemas.microsoft.com/office/drawing/2014/main" val="3928244017"/>
                    </a:ext>
                  </a:extLst>
                </a:gridCol>
                <a:gridCol w="640838">
                  <a:extLst>
                    <a:ext uri="{9D8B030D-6E8A-4147-A177-3AD203B41FA5}">
                      <a16:colId xmlns:a16="http://schemas.microsoft.com/office/drawing/2014/main" val="2553710081"/>
                    </a:ext>
                  </a:extLst>
                </a:gridCol>
                <a:gridCol w="640838">
                  <a:extLst>
                    <a:ext uri="{9D8B030D-6E8A-4147-A177-3AD203B41FA5}">
                      <a16:colId xmlns:a16="http://schemas.microsoft.com/office/drawing/2014/main" val="3270521847"/>
                    </a:ext>
                  </a:extLst>
                </a:gridCol>
              </a:tblGrid>
              <a:tr h="348690">
                <a:tc rowSpan="2">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公立</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薪點</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475</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500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600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625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680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710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740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微軟正黑體" panose="020B0604030504040204" pitchFamily="34" charset="-120"/>
                          <a:ea typeface="新細明體" panose="02020500000000000000" pitchFamily="18" charset="-120"/>
                          <a:cs typeface="Arial" panose="020B0604020202020204" pitchFamily="34" charset="0"/>
                        </a:rPr>
                        <a:t>770</a:t>
                      </a:r>
                      <a:endParaRPr lang="zh-TW" sz="12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911764373"/>
                  </a:ext>
                </a:extLst>
              </a:tr>
              <a:tr h="348690">
                <a:tc vMerge="1">
                  <a:txBody>
                    <a:bodyPr/>
                    <a:lstStyle/>
                    <a:p>
                      <a:endParaRPr lang="zh-TW" altLang="en-US"/>
                    </a:p>
                  </a:txBody>
                  <a:tcPr/>
                </a:tc>
                <a:tc>
                  <a:txBody>
                    <a:bodyPr/>
                    <a:lstStyle/>
                    <a:p>
                      <a:pPr marL="0" algn="ctr">
                        <a:lnSpc>
                          <a:spcPts val="2000"/>
                        </a:lnSpc>
                        <a:spcAft>
                          <a:spcPts val="0"/>
                        </a:spcAft>
                      </a:pPr>
                      <a:r>
                        <a:rPr lang="zh-TW" sz="1200" kern="100">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41,645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53,990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微軟正黑體" panose="020B0604030504040204" pitchFamily="34" charset="-120"/>
                          <a:ea typeface="新細明體" panose="02020500000000000000" pitchFamily="18" charset="-120"/>
                          <a:cs typeface="Arial" panose="020B0604020202020204" pitchFamily="34" charset="0"/>
                        </a:rPr>
                        <a:t>56,930</a:t>
                      </a:r>
                      <a:endParaRPr lang="zh-TW" sz="12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tcPr>
                </a:tc>
                <a:extLst>
                  <a:ext uri="{0D108BD9-81ED-4DB2-BD59-A6C34878D82A}">
                    <a16:rowId xmlns:a16="http://schemas.microsoft.com/office/drawing/2014/main" val="67476805"/>
                  </a:ext>
                </a:extLst>
              </a:tr>
              <a:tr h="663905">
                <a:tc>
                  <a:txBody>
                    <a:bodyPr/>
                    <a:lstStyle/>
                    <a:p>
                      <a:pPr marL="0" algn="ctr">
                        <a:lnSpc>
                          <a:spcPts val="20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E</a:t>
                      </a:r>
                      <a:r>
                        <a:rPr lang="zh-TW" sz="1200" b="1" i="0" kern="100" dirty="0">
                          <a:solidFill>
                            <a:srgbClr val="000000"/>
                          </a:solidFill>
                          <a:effectLst/>
                          <a:latin typeface="Calibri" panose="020F0502020204030204" pitchFamily="34" charset="0"/>
                          <a:ea typeface="微軟正黑體" panose="020B0604030504040204" pitchFamily="34" charset="-120"/>
                          <a:cs typeface="Arial" panose="020B0604020202020204" pitchFamily="34" charset="0"/>
                        </a:rPr>
                        <a:t>校</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3000"/>
                        </a:lnSpc>
                        <a:spcAft>
                          <a:spcPts val="0"/>
                        </a:spcAft>
                      </a:pPr>
                      <a:r>
                        <a:rPr lang="zh-TW" sz="1200" b="1" i="0" kern="100" dirty="0">
                          <a:solidFill>
                            <a:srgbClr val="000000"/>
                          </a:solidFill>
                          <a:effectLst/>
                          <a:latin typeface="Calibri" panose="020F050202020403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37,530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40,270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41,645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43,015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44,390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45,760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47,130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48,505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49,875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51,250</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53,305</a:t>
                      </a:r>
                      <a:endParaRPr lang="zh-TW" sz="1200" i="0" kern="10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微軟正黑體" panose="020B0604030504040204" pitchFamily="34" charset="-120"/>
                          <a:ea typeface="新細明體" panose="02020500000000000000" pitchFamily="18" charset="-120"/>
                          <a:cs typeface="Arial" panose="020B0604020202020204" pitchFamily="34" charset="0"/>
                        </a:rPr>
                        <a:t>53,990</a:t>
                      </a:r>
                      <a:endParaRPr lang="zh-TW" sz="1200" i="0" kern="100" dirty="0">
                        <a:solidFill>
                          <a:srgbClr val="000000"/>
                        </a:solidFill>
                        <a:effectLst/>
                        <a:latin typeface="Calibri" panose="020F0502020204030204" pitchFamily="34" charset="0"/>
                        <a:ea typeface="新細明體" panose="02020500000000000000" pitchFamily="18" charset="-120"/>
                        <a:cs typeface="Times New Roman" panose="02020603050405020304" pitchFamily="18"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2465985840"/>
                  </a:ext>
                </a:extLst>
              </a:tr>
            </a:tbl>
          </a:graphicData>
        </a:graphic>
      </p:graphicFrame>
      <p:sp>
        <p:nvSpPr>
          <p:cNvPr id="9" name="Rectangle 2"/>
          <p:cNvSpPr>
            <a:spLocks noGrp="1" noChangeArrowheads="1"/>
          </p:cNvSpPr>
          <p:nvPr>
            <p:ph type="title"/>
          </p:nvPr>
        </p:nvSpPr>
        <p:spPr>
          <a:xfrm>
            <a:off x="467544" y="26600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66555151"/>
      </p:ext>
    </p:extLst>
  </p:cSld>
  <p:clrMapOvr>
    <a:masterClrMapping/>
  </p:clrMapOvr>
  <p:transition>
    <p:random/>
  </p:transition>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latin typeface="Arial" panose="020B0604020202020204" pitchFamily="34" charset="0"/>
                <a:ea typeface="微軟正黑體" panose="020B0604030504040204" pitchFamily="34" charset="-120"/>
                <a:cs typeface="Arial" panose="020B0604020202020204" pitchFamily="34" charset="0"/>
              </a:rPr>
              <a:t>低</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於</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公立大專校院</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F</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450-740(37,530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-53,990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450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月支數額為</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37,530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p>
        </p:txBody>
      </p:sp>
      <p:graphicFrame>
        <p:nvGraphicFramePr>
          <p:cNvPr id="3" name="表格 2"/>
          <p:cNvGraphicFramePr>
            <a:graphicFrameLocks noGrp="1"/>
          </p:cNvGraphicFramePr>
          <p:nvPr>
            <p:extLst/>
          </p:nvPr>
        </p:nvGraphicFramePr>
        <p:xfrm>
          <a:off x="66500" y="2812074"/>
          <a:ext cx="8986062" cy="1175444"/>
        </p:xfrm>
        <a:graphic>
          <a:graphicData uri="http://schemas.openxmlformats.org/drawingml/2006/table">
            <a:tbl>
              <a:tblPr firstRow="1" firstCol="1" bandRow="1"/>
              <a:tblGrid>
                <a:gridCol w="206896">
                  <a:extLst>
                    <a:ext uri="{9D8B030D-6E8A-4147-A177-3AD203B41FA5}">
                      <a16:colId xmlns:a16="http://schemas.microsoft.com/office/drawing/2014/main" val="3834345829"/>
                    </a:ext>
                  </a:extLst>
                </a:gridCol>
                <a:gridCol w="803432">
                  <a:extLst>
                    <a:ext uri="{9D8B030D-6E8A-4147-A177-3AD203B41FA5}">
                      <a16:colId xmlns:a16="http://schemas.microsoft.com/office/drawing/2014/main" val="21598725"/>
                    </a:ext>
                  </a:extLst>
                </a:gridCol>
                <a:gridCol w="577405">
                  <a:extLst>
                    <a:ext uri="{9D8B030D-6E8A-4147-A177-3AD203B41FA5}">
                      <a16:colId xmlns:a16="http://schemas.microsoft.com/office/drawing/2014/main" val="174711564"/>
                    </a:ext>
                  </a:extLst>
                </a:gridCol>
                <a:gridCol w="669587">
                  <a:extLst>
                    <a:ext uri="{9D8B030D-6E8A-4147-A177-3AD203B41FA5}">
                      <a16:colId xmlns:a16="http://schemas.microsoft.com/office/drawing/2014/main" val="2662661754"/>
                    </a:ext>
                  </a:extLst>
                </a:gridCol>
                <a:gridCol w="693152">
                  <a:extLst>
                    <a:ext uri="{9D8B030D-6E8A-4147-A177-3AD203B41FA5}">
                      <a16:colId xmlns:a16="http://schemas.microsoft.com/office/drawing/2014/main" val="709402658"/>
                    </a:ext>
                  </a:extLst>
                </a:gridCol>
                <a:gridCol w="603559">
                  <a:extLst>
                    <a:ext uri="{9D8B030D-6E8A-4147-A177-3AD203B41FA5}">
                      <a16:colId xmlns:a16="http://schemas.microsoft.com/office/drawing/2014/main" val="1157989073"/>
                    </a:ext>
                  </a:extLst>
                </a:gridCol>
                <a:gridCol w="603559">
                  <a:extLst>
                    <a:ext uri="{9D8B030D-6E8A-4147-A177-3AD203B41FA5}">
                      <a16:colId xmlns:a16="http://schemas.microsoft.com/office/drawing/2014/main" val="575114795"/>
                    </a:ext>
                  </a:extLst>
                </a:gridCol>
                <a:gridCol w="603559">
                  <a:extLst>
                    <a:ext uri="{9D8B030D-6E8A-4147-A177-3AD203B41FA5}">
                      <a16:colId xmlns:a16="http://schemas.microsoft.com/office/drawing/2014/main" val="1779657179"/>
                    </a:ext>
                  </a:extLst>
                </a:gridCol>
                <a:gridCol w="603559">
                  <a:extLst>
                    <a:ext uri="{9D8B030D-6E8A-4147-A177-3AD203B41FA5}">
                      <a16:colId xmlns:a16="http://schemas.microsoft.com/office/drawing/2014/main" val="3518632703"/>
                    </a:ext>
                  </a:extLst>
                </a:gridCol>
                <a:gridCol w="603559">
                  <a:extLst>
                    <a:ext uri="{9D8B030D-6E8A-4147-A177-3AD203B41FA5}">
                      <a16:colId xmlns:a16="http://schemas.microsoft.com/office/drawing/2014/main" val="1428525913"/>
                    </a:ext>
                  </a:extLst>
                </a:gridCol>
                <a:gridCol w="603559">
                  <a:extLst>
                    <a:ext uri="{9D8B030D-6E8A-4147-A177-3AD203B41FA5}">
                      <a16:colId xmlns:a16="http://schemas.microsoft.com/office/drawing/2014/main" val="922496304"/>
                    </a:ext>
                  </a:extLst>
                </a:gridCol>
                <a:gridCol w="603559">
                  <a:extLst>
                    <a:ext uri="{9D8B030D-6E8A-4147-A177-3AD203B41FA5}">
                      <a16:colId xmlns:a16="http://schemas.microsoft.com/office/drawing/2014/main" val="2163712388"/>
                    </a:ext>
                  </a:extLst>
                </a:gridCol>
                <a:gridCol w="603559">
                  <a:extLst>
                    <a:ext uri="{9D8B030D-6E8A-4147-A177-3AD203B41FA5}">
                      <a16:colId xmlns:a16="http://schemas.microsoft.com/office/drawing/2014/main" val="2479097199"/>
                    </a:ext>
                  </a:extLst>
                </a:gridCol>
                <a:gridCol w="603559">
                  <a:extLst>
                    <a:ext uri="{9D8B030D-6E8A-4147-A177-3AD203B41FA5}">
                      <a16:colId xmlns:a16="http://schemas.microsoft.com/office/drawing/2014/main" val="411737774"/>
                    </a:ext>
                  </a:extLst>
                </a:gridCol>
                <a:gridCol w="603559">
                  <a:extLst>
                    <a:ext uri="{9D8B030D-6E8A-4147-A177-3AD203B41FA5}">
                      <a16:colId xmlns:a16="http://schemas.microsoft.com/office/drawing/2014/main" val="1201440691"/>
                    </a:ext>
                  </a:extLst>
                </a:gridCol>
              </a:tblGrid>
              <a:tr h="269978">
                <a:tc rowSpan="2">
                  <a:txBody>
                    <a:bodyPr/>
                    <a:lstStyle/>
                    <a:p>
                      <a:pPr marL="0" algn="ctr">
                        <a:lnSpc>
                          <a:spcPts val="13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450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081334779"/>
                  </a:ext>
                </a:extLst>
              </a:tr>
              <a:tr h="365509">
                <a:tc vMerge="1">
                  <a:txBody>
                    <a:bodyPr/>
                    <a:lstStyle/>
                    <a:p>
                      <a:endParaRPr lang="zh-TW" altLang="en-US"/>
                    </a:p>
                  </a:txBody>
                  <a:tcPr/>
                </a:tc>
                <a:tc>
                  <a:txBody>
                    <a:bodyPr/>
                    <a:lstStyle/>
                    <a:p>
                      <a:pPr marL="0" algn="ctr">
                        <a:lnSpc>
                          <a:spcPts val="2000"/>
                        </a:lnSpc>
                        <a:spcAft>
                          <a:spcPts val="0"/>
                        </a:spcAft>
                      </a:pPr>
                      <a:r>
                        <a:rPr lang="zh-TW" sz="11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1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1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02443786"/>
                  </a:ext>
                </a:extLst>
              </a:tr>
              <a:tr h="539957">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F</a:t>
                      </a:r>
                      <a:r>
                        <a:rPr lang="zh-TW"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3000"/>
                        </a:lnSpc>
                        <a:spcAft>
                          <a:spcPts val="0"/>
                        </a:spcAft>
                      </a:pPr>
                      <a:r>
                        <a:rPr lang="zh-TW"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37,530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1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1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endParaRPr lang="zh-TW" sz="11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37049960"/>
                  </a:ext>
                </a:extLst>
              </a:tr>
            </a:tbl>
          </a:graphicData>
        </a:graphic>
      </p:graphicFrame>
      <p:sp>
        <p:nvSpPr>
          <p:cNvPr id="4" name="矩形 3"/>
          <p:cNvSpPr/>
          <p:nvPr/>
        </p:nvSpPr>
        <p:spPr>
          <a:xfrm>
            <a:off x="66500" y="4068097"/>
            <a:ext cx="8986062" cy="1338828"/>
          </a:xfrm>
          <a:prstGeom prst="rect">
            <a:avLst/>
          </a:prstGeom>
        </p:spPr>
        <p:txBody>
          <a:bodyPr wrap="square">
            <a:spAutoFit/>
          </a:bodyPr>
          <a:lstStyle/>
          <a:p>
            <a:pPr marL="457200" indent="-457200" algn="just">
              <a:lnSpc>
                <a:spcPct val="150000"/>
              </a:lnSpc>
              <a:spcBef>
                <a:spcPts val="300"/>
              </a:spcBef>
              <a:spcAft>
                <a:spcPts val="0"/>
              </a:spcAft>
            </a:pPr>
            <a:r>
              <a:rPr lang="en-US" altLang="zh-TW" sz="18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kern="1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kern="100" dirty="0">
                <a:latin typeface="Arial" panose="020B0604020202020204" pitchFamily="34" charset="0"/>
                <a:ea typeface="微軟正黑體" panose="020B0604030504040204" pitchFamily="34" charset="-120"/>
                <a:cs typeface="Arial" panose="020B0604020202020204" pitchFamily="34" charset="0"/>
              </a:rPr>
              <a:t>7</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G</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大部分與公立大專校院相同，其中薪點</a:t>
            </a:r>
            <a:r>
              <a:rPr lang="en-US" altLang="zh-TW" sz="1800" u="sng"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kern="100" dirty="0">
                <a:latin typeface="Arial" panose="020B0604020202020204" pitchFamily="34" charset="0"/>
                <a:ea typeface="微軟正黑體" panose="020B0604030504040204" pitchFamily="34" charset="-120"/>
                <a:cs typeface="Arial" panose="020B0604020202020204" pitchFamily="34" charset="0"/>
              </a:rPr>
              <a:t>)600-625(46,000-48,000)</a:t>
            </a:r>
            <a:r>
              <a:rPr lang="zh-TW" altLang="zh-TW" sz="1800" u="sng" kern="100"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kern="100"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kern="100" dirty="0">
                <a:latin typeface="Arial" panose="020B0604020202020204" pitchFamily="34" charset="0"/>
                <a:ea typeface="微軟正黑體" panose="020B0604030504040204" pitchFamily="34" charset="-120"/>
                <a:cs typeface="Arial" panose="020B0604020202020204" pitchFamily="34" charset="0"/>
              </a:rPr>
              <a:t>】</a:t>
            </a:r>
            <a:r>
              <a:rPr lang="zh-TW" altLang="zh-TW" sz="1800" kern="1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zh-TW" sz="1800" kern="1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nvPr>
        </p:nvGraphicFramePr>
        <p:xfrm>
          <a:off x="66500" y="5436528"/>
          <a:ext cx="8986061" cy="1034357"/>
        </p:xfrm>
        <a:graphic>
          <a:graphicData uri="http://schemas.openxmlformats.org/drawingml/2006/table">
            <a:tbl>
              <a:tblPr firstRow="1" firstCol="1" bandRow="1"/>
              <a:tblGrid>
                <a:gridCol w="365762">
                  <a:extLst>
                    <a:ext uri="{9D8B030D-6E8A-4147-A177-3AD203B41FA5}">
                      <a16:colId xmlns:a16="http://schemas.microsoft.com/office/drawing/2014/main" val="1904707888"/>
                    </a:ext>
                  </a:extLst>
                </a:gridCol>
                <a:gridCol w="818375">
                  <a:extLst>
                    <a:ext uri="{9D8B030D-6E8A-4147-A177-3AD203B41FA5}">
                      <a16:colId xmlns:a16="http://schemas.microsoft.com/office/drawing/2014/main" val="750306765"/>
                    </a:ext>
                  </a:extLst>
                </a:gridCol>
                <a:gridCol w="649641">
                  <a:extLst>
                    <a:ext uri="{9D8B030D-6E8A-4147-A177-3AD203B41FA5}">
                      <a16:colId xmlns:a16="http://schemas.microsoft.com/office/drawing/2014/main" val="1358991011"/>
                    </a:ext>
                  </a:extLst>
                </a:gridCol>
                <a:gridCol w="650420">
                  <a:extLst>
                    <a:ext uri="{9D8B030D-6E8A-4147-A177-3AD203B41FA5}">
                      <a16:colId xmlns:a16="http://schemas.microsoft.com/office/drawing/2014/main" val="4044095375"/>
                    </a:ext>
                  </a:extLst>
                </a:gridCol>
                <a:gridCol w="650420">
                  <a:extLst>
                    <a:ext uri="{9D8B030D-6E8A-4147-A177-3AD203B41FA5}">
                      <a16:colId xmlns:a16="http://schemas.microsoft.com/office/drawing/2014/main" val="2417915216"/>
                    </a:ext>
                  </a:extLst>
                </a:gridCol>
                <a:gridCol w="649641">
                  <a:extLst>
                    <a:ext uri="{9D8B030D-6E8A-4147-A177-3AD203B41FA5}">
                      <a16:colId xmlns:a16="http://schemas.microsoft.com/office/drawing/2014/main" val="1171773732"/>
                    </a:ext>
                  </a:extLst>
                </a:gridCol>
                <a:gridCol w="650420">
                  <a:extLst>
                    <a:ext uri="{9D8B030D-6E8A-4147-A177-3AD203B41FA5}">
                      <a16:colId xmlns:a16="http://schemas.microsoft.com/office/drawing/2014/main" val="2454301356"/>
                    </a:ext>
                  </a:extLst>
                </a:gridCol>
                <a:gridCol w="650420">
                  <a:extLst>
                    <a:ext uri="{9D8B030D-6E8A-4147-A177-3AD203B41FA5}">
                      <a16:colId xmlns:a16="http://schemas.microsoft.com/office/drawing/2014/main" val="3705544503"/>
                    </a:ext>
                  </a:extLst>
                </a:gridCol>
                <a:gridCol w="649641">
                  <a:extLst>
                    <a:ext uri="{9D8B030D-6E8A-4147-A177-3AD203B41FA5}">
                      <a16:colId xmlns:a16="http://schemas.microsoft.com/office/drawing/2014/main" val="1145465001"/>
                    </a:ext>
                  </a:extLst>
                </a:gridCol>
                <a:gridCol w="650420">
                  <a:extLst>
                    <a:ext uri="{9D8B030D-6E8A-4147-A177-3AD203B41FA5}">
                      <a16:colId xmlns:a16="http://schemas.microsoft.com/office/drawing/2014/main" val="4212080952"/>
                    </a:ext>
                  </a:extLst>
                </a:gridCol>
                <a:gridCol w="650420">
                  <a:extLst>
                    <a:ext uri="{9D8B030D-6E8A-4147-A177-3AD203B41FA5}">
                      <a16:colId xmlns:a16="http://schemas.microsoft.com/office/drawing/2014/main" val="3016540914"/>
                    </a:ext>
                  </a:extLst>
                </a:gridCol>
                <a:gridCol w="649641">
                  <a:extLst>
                    <a:ext uri="{9D8B030D-6E8A-4147-A177-3AD203B41FA5}">
                      <a16:colId xmlns:a16="http://schemas.microsoft.com/office/drawing/2014/main" val="4082391783"/>
                    </a:ext>
                  </a:extLst>
                </a:gridCol>
                <a:gridCol w="650420">
                  <a:extLst>
                    <a:ext uri="{9D8B030D-6E8A-4147-A177-3AD203B41FA5}">
                      <a16:colId xmlns:a16="http://schemas.microsoft.com/office/drawing/2014/main" val="688656437"/>
                    </a:ext>
                  </a:extLst>
                </a:gridCol>
                <a:gridCol w="650420">
                  <a:extLst>
                    <a:ext uri="{9D8B030D-6E8A-4147-A177-3AD203B41FA5}">
                      <a16:colId xmlns:a16="http://schemas.microsoft.com/office/drawing/2014/main" val="2350691768"/>
                    </a:ext>
                  </a:extLst>
                </a:gridCol>
              </a:tblGrid>
              <a:tr h="287772">
                <a:tc rowSpan="2">
                  <a:txBody>
                    <a:bodyPr/>
                    <a:lstStyle/>
                    <a:p>
                      <a:pPr marL="0" algn="ctr">
                        <a:lnSpc>
                          <a:spcPts val="13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500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525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625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680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710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740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770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65694657"/>
                  </a:ext>
                </a:extLst>
              </a:tr>
              <a:tr h="325061">
                <a:tc vMerge="1">
                  <a:txBody>
                    <a:bodyPr/>
                    <a:lstStyle/>
                    <a:p>
                      <a:endParaRPr lang="zh-TW" altLang="en-US"/>
                    </a:p>
                  </a:txBody>
                  <a:tcPr/>
                </a:tc>
                <a:tc>
                  <a:txBody>
                    <a:bodyPr/>
                    <a:lstStyle/>
                    <a:p>
                      <a:pPr marL="0" algn="ctr">
                        <a:lnSpc>
                          <a:spcPts val="2000"/>
                        </a:lnSpc>
                        <a:spcAft>
                          <a:spcPts val="0"/>
                        </a:spcAft>
                      </a:pPr>
                      <a:r>
                        <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266601462"/>
                  </a:ext>
                </a:extLst>
              </a:tr>
              <a:tr h="421524">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G</a:t>
                      </a: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46,000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extLst>
                  <a:ext uri="{0D108BD9-81ED-4DB2-BD59-A6C34878D82A}">
                    <a16:rowId xmlns:a16="http://schemas.microsoft.com/office/drawing/2014/main" val="1096387082"/>
                  </a:ext>
                </a:extLst>
              </a:tr>
            </a:tbl>
          </a:graphicData>
        </a:graphic>
      </p:graphicFrame>
      <p:sp>
        <p:nvSpPr>
          <p:cNvPr id="9" name="Rectangle 2"/>
          <p:cNvSpPr>
            <a:spLocks noGrp="1" noChangeArrowheads="1"/>
          </p:cNvSpPr>
          <p:nvPr>
            <p:ph type="title"/>
          </p:nvPr>
        </p:nvSpPr>
        <p:spPr>
          <a:xfrm>
            <a:off x="467544" y="25769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1"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110797565"/>
      </p:ext>
    </p:extLst>
  </p:cSld>
  <p:clrMapOvr>
    <a:masterClrMapping/>
  </p:clrMapOvr>
  <p:transition>
    <p:random/>
  </p:transition>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mj-lt"/>
              <a:buAutoNum type="arabicPeriod" startAt="4"/>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非屬上開所列情形，均屬之</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。例如：各該職級之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800" dirty="0">
                <a:latin typeface="Arial" panose="020B0604020202020204" pitchFamily="34" charset="0"/>
                <a:ea typeface="微軟正黑體" panose="020B0604030504040204" pitchFamily="34" charset="-120"/>
                <a:cs typeface="Arial" panose="020B0604020202020204" pitchFamily="34" charset="0"/>
              </a:rPr>
              <a:t>教師薪點有</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部分月支數額標準高於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但同時有部分月支數額標準低於</a:t>
            </a:r>
            <a:r>
              <a:rPr lang="zh-TW" altLang="zh-TW" sz="1800" dirty="0">
                <a:latin typeface="Arial" panose="020B0604020202020204" pitchFamily="34" charset="0"/>
                <a:ea typeface="微軟正黑體" panose="020B0604030504040204" pitchFamily="34" charset="-120"/>
                <a:cs typeface="Arial" panose="020B0604020202020204" pitchFamily="34" charset="0"/>
              </a:rPr>
              <a:t>公立大專校院同職級專任教師本薪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月支數額標準。</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系統填表代號：請填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H</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475-770(39,000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-57,000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39,000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770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57,000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p>
        </p:txBody>
      </p:sp>
      <p:graphicFrame>
        <p:nvGraphicFramePr>
          <p:cNvPr id="3" name="表格 2"/>
          <p:cNvGraphicFramePr>
            <a:graphicFrameLocks noGrp="1"/>
          </p:cNvGraphicFramePr>
          <p:nvPr>
            <p:extLst/>
          </p:nvPr>
        </p:nvGraphicFramePr>
        <p:xfrm>
          <a:off x="266006" y="4596940"/>
          <a:ext cx="8695112" cy="1336110"/>
        </p:xfrm>
        <a:graphic>
          <a:graphicData uri="http://schemas.openxmlformats.org/drawingml/2006/table">
            <a:tbl>
              <a:tblPr firstRow="1" firstCol="1" bandRow="1"/>
              <a:tblGrid>
                <a:gridCol w="357449">
                  <a:extLst>
                    <a:ext uri="{9D8B030D-6E8A-4147-A177-3AD203B41FA5}">
                      <a16:colId xmlns:a16="http://schemas.microsoft.com/office/drawing/2014/main" val="3565308688"/>
                    </a:ext>
                  </a:extLst>
                </a:gridCol>
                <a:gridCol w="788079">
                  <a:extLst>
                    <a:ext uri="{9D8B030D-6E8A-4147-A177-3AD203B41FA5}">
                      <a16:colId xmlns:a16="http://schemas.microsoft.com/office/drawing/2014/main" val="3481510148"/>
                    </a:ext>
                  </a:extLst>
                </a:gridCol>
                <a:gridCol w="628754">
                  <a:extLst>
                    <a:ext uri="{9D8B030D-6E8A-4147-A177-3AD203B41FA5}">
                      <a16:colId xmlns:a16="http://schemas.microsoft.com/office/drawing/2014/main" val="4037585433"/>
                    </a:ext>
                  </a:extLst>
                </a:gridCol>
                <a:gridCol w="628754">
                  <a:extLst>
                    <a:ext uri="{9D8B030D-6E8A-4147-A177-3AD203B41FA5}">
                      <a16:colId xmlns:a16="http://schemas.microsoft.com/office/drawing/2014/main" val="1332911279"/>
                    </a:ext>
                  </a:extLst>
                </a:gridCol>
                <a:gridCol w="629510">
                  <a:extLst>
                    <a:ext uri="{9D8B030D-6E8A-4147-A177-3AD203B41FA5}">
                      <a16:colId xmlns:a16="http://schemas.microsoft.com/office/drawing/2014/main" val="3107379783"/>
                    </a:ext>
                  </a:extLst>
                </a:gridCol>
                <a:gridCol w="629510">
                  <a:extLst>
                    <a:ext uri="{9D8B030D-6E8A-4147-A177-3AD203B41FA5}">
                      <a16:colId xmlns:a16="http://schemas.microsoft.com/office/drawing/2014/main" val="4060772617"/>
                    </a:ext>
                  </a:extLst>
                </a:gridCol>
                <a:gridCol w="628754">
                  <a:extLst>
                    <a:ext uri="{9D8B030D-6E8A-4147-A177-3AD203B41FA5}">
                      <a16:colId xmlns:a16="http://schemas.microsoft.com/office/drawing/2014/main" val="1411896717"/>
                    </a:ext>
                  </a:extLst>
                </a:gridCol>
                <a:gridCol w="628754">
                  <a:extLst>
                    <a:ext uri="{9D8B030D-6E8A-4147-A177-3AD203B41FA5}">
                      <a16:colId xmlns:a16="http://schemas.microsoft.com/office/drawing/2014/main" val="2782019366"/>
                    </a:ext>
                  </a:extLst>
                </a:gridCol>
                <a:gridCol w="629510">
                  <a:extLst>
                    <a:ext uri="{9D8B030D-6E8A-4147-A177-3AD203B41FA5}">
                      <a16:colId xmlns:a16="http://schemas.microsoft.com/office/drawing/2014/main" val="134419367"/>
                    </a:ext>
                  </a:extLst>
                </a:gridCol>
                <a:gridCol w="629510">
                  <a:extLst>
                    <a:ext uri="{9D8B030D-6E8A-4147-A177-3AD203B41FA5}">
                      <a16:colId xmlns:a16="http://schemas.microsoft.com/office/drawing/2014/main" val="1280072414"/>
                    </a:ext>
                  </a:extLst>
                </a:gridCol>
                <a:gridCol w="628754">
                  <a:extLst>
                    <a:ext uri="{9D8B030D-6E8A-4147-A177-3AD203B41FA5}">
                      <a16:colId xmlns:a16="http://schemas.microsoft.com/office/drawing/2014/main" val="58040867"/>
                    </a:ext>
                  </a:extLst>
                </a:gridCol>
                <a:gridCol w="628754">
                  <a:extLst>
                    <a:ext uri="{9D8B030D-6E8A-4147-A177-3AD203B41FA5}">
                      <a16:colId xmlns:a16="http://schemas.microsoft.com/office/drawing/2014/main" val="84452389"/>
                    </a:ext>
                  </a:extLst>
                </a:gridCol>
                <a:gridCol w="629510">
                  <a:extLst>
                    <a:ext uri="{9D8B030D-6E8A-4147-A177-3AD203B41FA5}">
                      <a16:colId xmlns:a16="http://schemas.microsoft.com/office/drawing/2014/main" val="2312879223"/>
                    </a:ext>
                  </a:extLst>
                </a:gridCol>
                <a:gridCol w="629510">
                  <a:extLst>
                    <a:ext uri="{9D8B030D-6E8A-4147-A177-3AD203B41FA5}">
                      <a16:colId xmlns:a16="http://schemas.microsoft.com/office/drawing/2014/main" val="2694873097"/>
                    </a:ext>
                  </a:extLst>
                </a:gridCol>
              </a:tblGrid>
              <a:tr h="366555">
                <a:tc rowSpan="2">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3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2745392739"/>
                  </a:ext>
                </a:extLst>
              </a:tr>
              <a:tr h="418184">
                <a:tc vMerge="1">
                  <a:txBody>
                    <a:bodyPr/>
                    <a:lstStyle/>
                    <a:p>
                      <a:endParaRPr lang="zh-TW" altLang="en-US"/>
                    </a:p>
                  </a:txBody>
                  <a:tcPr/>
                </a:tc>
                <a:tc>
                  <a:txBody>
                    <a:bodyPr/>
                    <a:lstStyle/>
                    <a:p>
                      <a:pPr marL="0" algn="ctr">
                        <a:lnSpc>
                          <a:spcPts val="30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780812224"/>
                  </a:ext>
                </a:extLst>
              </a:tr>
              <a:tr h="536926">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H</a:t>
                      </a: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3000"/>
                        </a:lnSpc>
                        <a:spcAft>
                          <a:spcPts val="0"/>
                        </a:spcAft>
                      </a:pPr>
                      <a:r>
                        <a:rPr lang="zh-TW"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39,000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57,000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1043138071"/>
                  </a:ext>
                </a:extLst>
              </a:tr>
            </a:tbl>
          </a:graphicData>
        </a:graphic>
      </p:graphicFrame>
      <p:sp>
        <p:nvSpPr>
          <p:cNvPr id="9" name="Rectangle 2"/>
          <p:cNvSpPr>
            <a:spLocks noGrp="1" noChangeArrowheads="1"/>
          </p:cNvSpPr>
          <p:nvPr>
            <p:ph type="title"/>
          </p:nvPr>
        </p:nvSpPr>
        <p:spPr>
          <a:xfrm>
            <a:off x="467544" y="266010"/>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853460671"/>
      </p:ext>
    </p:extLst>
  </p:cSld>
  <p:clrMapOvr>
    <a:masterClrMapping/>
  </p:clrMapOvr>
  <p:transition>
    <p:random/>
  </p:transition>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7000" y="1080033"/>
            <a:ext cx="8925562"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現行本薪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月支</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數額</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8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其他</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9</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I</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475-770(40,500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-55,900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薪</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點</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475</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月</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支數額</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40,500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高於公立大專校院，薪點</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770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54,000</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低於</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endParaRPr lang="zh-TW" altLang="zh-TW" sz="1800" dirty="0"/>
          </a:p>
        </p:txBody>
      </p:sp>
      <p:sp>
        <p:nvSpPr>
          <p:cNvPr id="4" name="矩形 3"/>
          <p:cNvSpPr/>
          <p:nvPr/>
        </p:nvSpPr>
        <p:spPr>
          <a:xfrm>
            <a:off x="66500" y="4068097"/>
            <a:ext cx="8986062" cy="1338828"/>
          </a:xfrm>
          <a:prstGeom prst="rect">
            <a:avLst/>
          </a:prstGeom>
        </p:spPr>
        <p:txBody>
          <a:bodyPr wrap="square">
            <a:spAutoFit/>
          </a:bodyPr>
          <a:lstStyle/>
          <a:p>
            <a:pPr marL="457200" indent="-457200" algn="just">
              <a:lnSpc>
                <a:spcPct val="150000"/>
              </a:lnSpc>
              <a:spcBef>
                <a:spcPts val="300"/>
              </a:spcBef>
              <a:spcAft>
                <a:spcPts val="0"/>
              </a:spcAft>
            </a:pPr>
            <a:r>
              <a:rPr lang="en-US" altLang="zh-TW" sz="1800" kern="1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b="1" dirty="0">
                <a:latin typeface="Arial" panose="020B0604020202020204" pitchFamily="34" charset="0"/>
                <a:ea typeface="微軟正黑體" panose="020B0604030504040204" pitchFamily="34" charset="-120"/>
                <a:cs typeface="Arial" panose="020B0604020202020204" pitchFamily="34" charset="0"/>
              </a:rPr>
              <a:t>範例</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J</a:t>
            </a:r>
            <a:r>
              <a:rPr lang="zh-TW" altLang="zh-TW" sz="1800" dirty="0">
                <a:latin typeface="Arial" panose="020B0604020202020204" pitchFamily="34" charset="0"/>
                <a:ea typeface="微軟正黑體" panose="020B0604030504040204" pitchFamily="34" charset="-120"/>
                <a:cs typeface="Arial" panose="020B0604020202020204" pitchFamily="34" charset="0"/>
              </a:rPr>
              <a:t>校「教授」本薪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年功薪</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en-US" altLang="zh-TW" sz="1800" dirty="0">
                <a:latin typeface="Arial" panose="020B0604020202020204" pitchFamily="34" charset="0"/>
                <a:ea typeface="微軟正黑體" panose="020B0604030504040204" pitchFamily="34" charset="-120"/>
                <a:cs typeface="Arial" panose="020B0604020202020204" pitchFamily="34" charset="0"/>
              </a:rPr>
              <a:t>475-770(40,270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-56,930</a:t>
            </a:r>
            <a:r>
              <a:rPr lang="zh-TW" altLang="zh-TW" sz="1800" dirty="0">
                <a:latin typeface="Arial" panose="020B0604020202020204" pitchFamily="34" charset="0"/>
                <a:ea typeface="微軟正黑體" panose="020B0604030504040204" pitchFamily="34" charset="-120"/>
                <a:cs typeface="Arial" panose="020B0604020202020204" pitchFamily="34" charset="0"/>
              </a:rPr>
              <a:t>元</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600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47,500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高於公立大專校院，薪點</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625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月支數額</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48,300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低於公立大專校院</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800" dirty="0">
                <a:latin typeface="Arial" panose="020B0604020202020204" pitchFamily="34" charset="0"/>
                <a:ea typeface="微軟正黑體" panose="020B0604030504040204" pitchFamily="34" charset="-120"/>
                <a:cs typeface="Arial" panose="020B0604020202020204" pitchFamily="34" charset="0"/>
              </a:rPr>
              <a:t>】；其他教師職級請以此類推</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nvPr>
        </p:nvGraphicFramePr>
        <p:xfrm>
          <a:off x="66501" y="5428214"/>
          <a:ext cx="8986053" cy="1022464"/>
        </p:xfrm>
        <a:graphic>
          <a:graphicData uri="http://schemas.openxmlformats.org/drawingml/2006/table">
            <a:tbl>
              <a:tblPr firstRow="1" firstCol="1" bandRow="1"/>
              <a:tblGrid>
                <a:gridCol w="423950">
                  <a:extLst>
                    <a:ext uri="{9D8B030D-6E8A-4147-A177-3AD203B41FA5}">
                      <a16:colId xmlns:a16="http://schemas.microsoft.com/office/drawing/2014/main" val="2938765314"/>
                    </a:ext>
                  </a:extLst>
                </a:gridCol>
                <a:gridCol w="761563">
                  <a:extLst>
                    <a:ext uri="{9D8B030D-6E8A-4147-A177-3AD203B41FA5}">
                      <a16:colId xmlns:a16="http://schemas.microsoft.com/office/drawing/2014/main" val="139376050"/>
                    </a:ext>
                  </a:extLst>
                </a:gridCol>
                <a:gridCol w="650045">
                  <a:extLst>
                    <a:ext uri="{9D8B030D-6E8A-4147-A177-3AD203B41FA5}">
                      <a16:colId xmlns:a16="http://schemas.microsoft.com/office/drawing/2014/main" val="4231652209"/>
                    </a:ext>
                  </a:extLst>
                </a:gridCol>
                <a:gridCol w="650045">
                  <a:extLst>
                    <a:ext uri="{9D8B030D-6E8A-4147-A177-3AD203B41FA5}">
                      <a16:colId xmlns:a16="http://schemas.microsoft.com/office/drawing/2014/main" val="3720583388"/>
                    </a:ext>
                  </a:extLst>
                </a:gridCol>
                <a:gridCol w="650045">
                  <a:extLst>
                    <a:ext uri="{9D8B030D-6E8A-4147-A177-3AD203B41FA5}">
                      <a16:colId xmlns:a16="http://schemas.microsoft.com/office/drawing/2014/main" val="2000306260"/>
                    </a:ext>
                  </a:extLst>
                </a:gridCol>
                <a:gridCol w="650045">
                  <a:extLst>
                    <a:ext uri="{9D8B030D-6E8A-4147-A177-3AD203B41FA5}">
                      <a16:colId xmlns:a16="http://schemas.microsoft.com/office/drawing/2014/main" val="2351071429"/>
                    </a:ext>
                  </a:extLst>
                </a:gridCol>
                <a:gridCol w="650045">
                  <a:extLst>
                    <a:ext uri="{9D8B030D-6E8A-4147-A177-3AD203B41FA5}">
                      <a16:colId xmlns:a16="http://schemas.microsoft.com/office/drawing/2014/main" val="2577770073"/>
                    </a:ext>
                  </a:extLst>
                </a:gridCol>
                <a:gridCol w="650045">
                  <a:extLst>
                    <a:ext uri="{9D8B030D-6E8A-4147-A177-3AD203B41FA5}">
                      <a16:colId xmlns:a16="http://schemas.microsoft.com/office/drawing/2014/main" val="2467191335"/>
                    </a:ext>
                  </a:extLst>
                </a:gridCol>
                <a:gridCol w="650045">
                  <a:extLst>
                    <a:ext uri="{9D8B030D-6E8A-4147-A177-3AD203B41FA5}">
                      <a16:colId xmlns:a16="http://schemas.microsoft.com/office/drawing/2014/main" val="1482291811"/>
                    </a:ext>
                  </a:extLst>
                </a:gridCol>
                <a:gridCol w="650045">
                  <a:extLst>
                    <a:ext uri="{9D8B030D-6E8A-4147-A177-3AD203B41FA5}">
                      <a16:colId xmlns:a16="http://schemas.microsoft.com/office/drawing/2014/main" val="8177790"/>
                    </a:ext>
                  </a:extLst>
                </a:gridCol>
                <a:gridCol w="650045">
                  <a:extLst>
                    <a:ext uri="{9D8B030D-6E8A-4147-A177-3AD203B41FA5}">
                      <a16:colId xmlns:a16="http://schemas.microsoft.com/office/drawing/2014/main" val="2197215052"/>
                    </a:ext>
                  </a:extLst>
                </a:gridCol>
                <a:gridCol w="650045">
                  <a:extLst>
                    <a:ext uri="{9D8B030D-6E8A-4147-A177-3AD203B41FA5}">
                      <a16:colId xmlns:a16="http://schemas.microsoft.com/office/drawing/2014/main" val="799492510"/>
                    </a:ext>
                  </a:extLst>
                </a:gridCol>
                <a:gridCol w="650045">
                  <a:extLst>
                    <a:ext uri="{9D8B030D-6E8A-4147-A177-3AD203B41FA5}">
                      <a16:colId xmlns:a16="http://schemas.microsoft.com/office/drawing/2014/main" val="4079486993"/>
                    </a:ext>
                  </a:extLst>
                </a:gridCol>
                <a:gridCol w="650045">
                  <a:extLst>
                    <a:ext uri="{9D8B030D-6E8A-4147-A177-3AD203B41FA5}">
                      <a16:colId xmlns:a16="http://schemas.microsoft.com/office/drawing/2014/main" val="1621655386"/>
                    </a:ext>
                  </a:extLst>
                </a:gridCol>
              </a:tblGrid>
              <a:tr h="239928">
                <a:tc rowSpan="2">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97233374"/>
                  </a:ext>
                </a:extLst>
              </a:tr>
              <a:tr h="391268">
                <a:tc vMerge="1">
                  <a:txBody>
                    <a:bodyPr/>
                    <a:lstStyle/>
                    <a:p>
                      <a:endParaRPr lang="zh-TW" altLang="en-US"/>
                    </a:p>
                  </a:txBody>
                  <a:tcPr/>
                </a:tc>
                <a:tc>
                  <a:txBody>
                    <a:bodyPr/>
                    <a:lstStyle/>
                    <a:p>
                      <a:pPr marL="0" algn="ctr">
                        <a:lnSpc>
                          <a:spcPts val="13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41439317"/>
                  </a:ext>
                </a:extLst>
              </a:tr>
              <a:tr h="391268">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J</a:t>
                      </a: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zh-TW"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40,270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47,500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48,300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algn="ctr">
                        <a:lnSpc>
                          <a:spcPts val="1300"/>
                        </a:lnSpc>
                        <a:spcAft>
                          <a:spcPts val="0"/>
                        </a:spcAft>
                      </a:pPr>
                      <a:r>
                        <a:rPr lang="en-US" sz="1200" b="1"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56,930</a:t>
                      </a:r>
                      <a:endParaRPr lang="zh-TW" sz="1200" i="0" kern="100" dirty="0">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1114117550"/>
                  </a:ext>
                </a:extLst>
              </a:tr>
            </a:tbl>
          </a:graphicData>
        </a:graphic>
      </p:graphicFrame>
      <p:graphicFrame>
        <p:nvGraphicFramePr>
          <p:cNvPr id="3" name="表格 2"/>
          <p:cNvGraphicFramePr>
            <a:graphicFrameLocks noGrp="1"/>
          </p:cNvGraphicFramePr>
          <p:nvPr>
            <p:extLst/>
          </p:nvPr>
        </p:nvGraphicFramePr>
        <p:xfrm>
          <a:off x="66500" y="3051524"/>
          <a:ext cx="8986053" cy="1034582"/>
        </p:xfrm>
        <a:graphic>
          <a:graphicData uri="http://schemas.openxmlformats.org/drawingml/2006/table">
            <a:tbl>
              <a:tblPr firstRow="1" firstCol="1" bandRow="1"/>
              <a:tblGrid>
                <a:gridCol w="365762">
                  <a:extLst>
                    <a:ext uri="{9D8B030D-6E8A-4147-A177-3AD203B41FA5}">
                      <a16:colId xmlns:a16="http://schemas.microsoft.com/office/drawing/2014/main" val="2217069719"/>
                    </a:ext>
                  </a:extLst>
                </a:gridCol>
                <a:gridCol w="811595">
                  <a:extLst>
                    <a:ext uri="{9D8B030D-6E8A-4147-A177-3AD203B41FA5}">
                      <a16:colId xmlns:a16="http://schemas.microsoft.com/office/drawing/2014/main" val="952252025"/>
                    </a:ext>
                  </a:extLst>
                </a:gridCol>
                <a:gridCol w="645428">
                  <a:extLst>
                    <a:ext uri="{9D8B030D-6E8A-4147-A177-3AD203B41FA5}">
                      <a16:colId xmlns:a16="http://schemas.microsoft.com/office/drawing/2014/main" val="3116424907"/>
                    </a:ext>
                  </a:extLst>
                </a:gridCol>
                <a:gridCol w="645428">
                  <a:extLst>
                    <a:ext uri="{9D8B030D-6E8A-4147-A177-3AD203B41FA5}">
                      <a16:colId xmlns:a16="http://schemas.microsoft.com/office/drawing/2014/main" val="3110431754"/>
                    </a:ext>
                  </a:extLst>
                </a:gridCol>
                <a:gridCol w="645428">
                  <a:extLst>
                    <a:ext uri="{9D8B030D-6E8A-4147-A177-3AD203B41FA5}">
                      <a16:colId xmlns:a16="http://schemas.microsoft.com/office/drawing/2014/main" val="225806934"/>
                    </a:ext>
                  </a:extLst>
                </a:gridCol>
                <a:gridCol w="645428">
                  <a:extLst>
                    <a:ext uri="{9D8B030D-6E8A-4147-A177-3AD203B41FA5}">
                      <a16:colId xmlns:a16="http://schemas.microsoft.com/office/drawing/2014/main" val="1218582464"/>
                    </a:ext>
                  </a:extLst>
                </a:gridCol>
                <a:gridCol w="645428">
                  <a:extLst>
                    <a:ext uri="{9D8B030D-6E8A-4147-A177-3AD203B41FA5}">
                      <a16:colId xmlns:a16="http://schemas.microsoft.com/office/drawing/2014/main" val="902968942"/>
                    </a:ext>
                  </a:extLst>
                </a:gridCol>
                <a:gridCol w="645428">
                  <a:extLst>
                    <a:ext uri="{9D8B030D-6E8A-4147-A177-3AD203B41FA5}">
                      <a16:colId xmlns:a16="http://schemas.microsoft.com/office/drawing/2014/main" val="3074426717"/>
                    </a:ext>
                  </a:extLst>
                </a:gridCol>
                <a:gridCol w="645428">
                  <a:extLst>
                    <a:ext uri="{9D8B030D-6E8A-4147-A177-3AD203B41FA5}">
                      <a16:colId xmlns:a16="http://schemas.microsoft.com/office/drawing/2014/main" val="535622599"/>
                    </a:ext>
                  </a:extLst>
                </a:gridCol>
                <a:gridCol w="645428">
                  <a:extLst>
                    <a:ext uri="{9D8B030D-6E8A-4147-A177-3AD203B41FA5}">
                      <a16:colId xmlns:a16="http://schemas.microsoft.com/office/drawing/2014/main" val="1786717183"/>
                    </a:ext>
                  </a:extLst>
                </a:gridCol>
                <a:gridCol w="645428">
                  <a:extLst>
                    <a:ext uri="{9D8B030D-6E8A-4147-A177-3AD203B41FA5}">
                      <a16:colId xmlns:a16="http://schemas.microsoft.com/office/drawing/2014/main" val="2018101214"/>
                    </a:ext>
                  </a:extLst>
                </a:gridCol>
                <a:gridCol w="645428">
                  <a:extLst>
                    <a:ext uri="{9D8B030D-6E8A-4147-A177-3AD203B41FA5}">
                      <a16:colId xmlns:a16="http://schemas.microsoft.com/office/drawing/2014/main" val="1791501165"/>
                    </a:ext>
                  </a:extLst>
                </a:gridCol>
                <a:gridCol w="677208">
                  <a:extLst>
                    <a:ext uri="{9D8B030D-6E8A-4147-A177-3AD203B41FA5}">
                      <a16:colId xmlns:a16="http://schemas.microsoft.com/office/drawing/2014/main" val="2840944142"/>
                    </a:ext>
                  </a:extLst>
                </a:gridCol>
                <a:gridCol w="677208">
                  <a:extLst>
                    <a:ext uri="{9D8B030D-6E8A-4147-A177-3AD203B41FA5}">
                      <a16:colId xmlns:a16="http://schemas.microsoft.com/office/drawing/2014/main" val="749918722"/>
                    </a:ext>
                  </a:extLst>
                </a:gridCol>
              </a:tblGrid>
              <a:tr h="235990">
                <a:tc rowSpan="2">
                  <a:txBody>
                    <a:bodyPr/>
                    <a:lstStyle/>
                    <a:p>
                      <a:pPr marL="0" algn="ctr">
                        <a:lnSpc>
                          <a:spcPts val="13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公立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薪點</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475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600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625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680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710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740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20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770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28575" cap="flat" cmpd="sng" algn="ctr">
                      <a:solidFill>
                        <a:srgbClr val="FF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56453736"/>
                  </a:ext>
                </a:extLst>
              </a:tr>
              <a:tr h="390291">
                <a:tc vMerge="1">
                  <a:txBody>
                    <a:bodyPr/>
                    <a:lstStyle/>
                    <a:p>
                      <a:endParaRPr lang="zh-TW" altLang="en-US"/>
                    </a:p>
                  </a:txBody>
                  <a:tcPr/>
                </a:tc>
                <a:tc>
                  <a:txBody>
                    <a:bodyPr/>
                    <a:lstStyle/>
                    <a:p>
                      <a:pPr marL="0" algn="ctr">
                        <a:lnSpc>
                          <a:spcPts val="2000"/>
                        </a:lnSpc>
                        <a:spcAft>
                          <a:spcPts val="0"/>
                        </a:spcAft>
                      </a:pPr>
                      <a:r>
                        <a:rPr lang="zh-TW" sz="1200" kern="100">
                          <a:effectLst/>
                          <a:latin typeface="Arial" panose="020B0604020202020204" pitchFamily="34" charset="0"/>
                          <a:ea typeface="微軟正黑體" panose="020B0604030504040204" pitchFamily="34" charset="-120"/>
                          <a:cs typeface="Arial" panose="020B0604020202020204" pitchFamily="34" charset="0"/>
                        </a:rPr>
                        <a:t>月支數額</a:t>
                      </a: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40,270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41,645</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43,015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44,390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45,760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47,130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48,505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49,875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51,250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53,305</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a:effectLst/>
                          <a:latin typeface="Arial" panose="020B0604020202020204" pitchFamily="34" charset="0"/>
                          <a:ea typeface="微軟正黑體" panose="020B0604030504040204" pitchFamily="34" charset="-120"/>
                          <a:cs typeface="Arial" panose="020B0604020202020204" pitchFamily="34" charset="0"/>
                        </a:rPr>
                        <a:t>53,990</a:t>
                      </a:r>
                      <a:endParaRPr lang="zh-TW" sz="1200" kern="10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a:lnSpc>
                          <a:spcPts val="1300"/>
                        </a:lnSpc>
                        <a:spcAft>
                          <a:spcPts val="0"/>
                        </a:spcAft>
                      </a:pPr>
                      <a:r>
                        <a:rPr lang="en-US" sz="1200" kern="100" dirty="0">
                          <a:effectLst/>
                          <a:latin typeface="Arial" panose="020B0604020202020204" pitchFamily="34" charset="0"/>
                          <a:ea typeface="微軟正黑體" panose="020B0604030504040204" pitchFamily="34" charset="-120"/>
                          <a:cs typeface="Arial" panose="020B0604020202020204" pitchFamily="34" charset="0"/>
                        </a:rPr>
                        <a:t>56,930</a:t>
                      </a:r>
                      <a:endParaRPr lang="zh-TW" sz="12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049461378"/>
                  </a:ext>
                </a:extLst>
              </a:tr>
              <a:tr h="390291">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I</a:t>
                      </a:r>
                      <a:r>
                        <a:rPr lang="zh-TW"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校</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2000"/>
                        </a:lnSpc>
                        <a:spcAft>
                          <a:spcPts val="0"/>
                        </a:spcAft>
                      </a:pPr>
                      <a:r>
                        <a:rPr lang="zh-TW"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月支數額</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40,500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41,645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43,015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44,390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45,760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47,130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48,505</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49,875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51,250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53,305</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53,990</a:t>
                      </a:r>
                      <a:endParaRPr lang="zh-TW" sz="1200" i="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bg1">
                        <a:lumMod val="85000"/>
                      </a:schemeClr>
                    </a:solidFill>
                  </a:tcPr>
                </a:tc>
                <a:tc>
                  <a:txBody>
                    <a:bodyPr/>
                    <a:lstStyle/>
                    <a:p>
                      <a:pPr marL="0" algn="ctr">
                        <a:lnSpc>
                          <a:spcPts val="1300"/>
                        </a:lnSpc>
                        <a:spcAft>
                          <a:spcPts val="0"/>
                        </a:spcAft>
                      </a:pPr>
                      <a:r>
                        <a:rPr lang="en-US" sz="1200" b="1"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54,000</a:t>
                      </a:r>
                      <a:endParaRPr lang="zh-TW" sz="1200" i="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28575" cap="flat" cmpd="sng" algn="ctr">
                      <a:solidFill>
                        <a:srgbClr val="FF0000"/>
                      </a:solidFill>
                      <a:prstDash val="solid"/>
                      <a:round/>
                      <a:headEnd type="none" w="med" len="med"/>
                      <a:tailEnd type="none" w="med" len="med"/>
                    </a:lnL>
                    <a:lnR w="28575" cap="flat" cmpd="sng" algn="ctr">
                      <a:solidFill>
                        <a:srgbClr val="FF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28575" cap="flat" cmpd="sng" algn="ctr">
                      <a:solidFill>
                        <a:srgbClr val="FF0000"/>
                      </a:solidFill>
                      <a:prstDash val="solid"/>
                      <a:round/>
                      <a:headEnd type="none" w="med" len="med"/>
                      <a:tailEnd type="none" w="med" len="med"/>
                    </a:lnB>
                    <a:solidFill>
                      <a:srgbClr val="FFFF00"/>
                    </a:solidFill>
                  </a:tcPr>
                </a:tc>
                <a:extLst>
                  <a:ext uri="{0D108BD9-81ED-4DB2-BD59-A6C34878D82A}">
                    <a16:rowId xmlns:a16="http://schemas.microsoft.com/office/drawing/2014/main" val="3423686643"/>
                  </a:ext>
                </a:extLst>
              </a:tr>
            </a:tbl>
          </a:graphicData>
        </a:graphic>
      </p:graphicFrame>
      <p:sp>
        <p:nvSpPr>
          <p:cNvPr id="10" name="Rectangle 2"/>
          <p:cNvSpPr>
            <a:spLocks noGrp="1" noChangeArrowheads="1"/>
          </p:cNvSpPr>
          <p:nvPr>
            <p:ph type="title"/>
          </p:nvPr>
        </p:nvSpPr>
        <p:spPr>
          <a:xfrm>
            <a:off x="467544" y="266009"/>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2"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294127822"/>
      </p:ext>
    </p:extLst>
  </p:cSld>
  <p:clrMapOvr>
    <a:masterClrMapping/>
  </p:clrMapOvr>
  <p:transition>
    <p:random/>
  </p:transition>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2.3</a:t>
            </a:r>
            <a:r>
              <a:rPr lang="zh-TW" altLang="en-US"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資料匯出</a:t>
            </a:r>
            <a:endParaRPr lang="zh-TW" altLang="en-US" sz="4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文字方塊 21"/>
          <p:cNvSpPr txBox="1">
            <a:spLocks noChangeArrowheads="1"/>
          </p:cNvSpPr>
          <p:nvPr/>
        </p:nvSpPr>
        <p:spPr bwMode="auto">
          <a:xfrm>
            <a:off x="3704633" y="2119686"/>
            <a:ext cx="5147072" cy="3877985"/>
          </a:xfrm>
          <a:prstGeom prst="rect">
            <a:avLst/>
          </a:prstGeom>
          <a:noFill/>
          <a:ln w="9525">
            <a:noFill/>
            <a:miter lim="800000"/>
            <a:headEnd/>
            <a:tailEnd/>
          </a:ln>
        </p:spPr>
        <p:txBody>
          <a:bodyPr wrap="square">
            <a:spAutoFit/>
          </a:bodyPr>
          <a:lstStyle/>
          <a:p>
            <a:pPr marL="342900" indent="-342900">
              <a:lnSpc>
                <a:spcPct val="150000"/>
              </a:lnSpc>
              <a:buFont typeface="Wingdings" panose="05000000000000000000" pitchFamily="2" charset="2"/>
              <a:buChar char="l"/>
              <a:defRPr/>
            </a:pPr>
            <a:r>
              <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107.11.01</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第</a:t>
            </a:r>
            <a:r>
              <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次</a:t>
            </a:r>
            <a:r>
              <a:rPr lang="zh-TW" altLang="en-US"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資料</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匯出：</a:t>
            </a:r>
            <a:endPar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endParaRPr lang="en-US" altLang="zh-TW" sz="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教育部</a:t>
            </a:r>
            <a:r>
              <a:rPr lang="zh-TW"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統計</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處</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專</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院一覽表</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私立大學校院獎補助小組</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大專校院學生基本資料庫</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大專校院校務資訊公開平臺</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7" name="表格 17"/>
          <p:cNvGraphicFramePr>
            <a:graphicFrameLocks noGrp="1"/>
          </p:cNvGraphicFramePr>
          <p:nvPr>
            <p:extLst>
              <p:ext uri="{D42A27DB-BD31-4B8C-83A1-F6EECF244321}">
                <p14:modId xmlns:p14="http://schemas.microsoft.com/office/powerpoint/2010/main" val="314202261"/>
              </p:ext>
            </p:extLst>
          </p:nvPr>
        </p:nvGraphicFramePr>
        <p:xfrm>
          <a:off x="361407" y="2671946"/>
          <a:ext cx="3125402" cy="2628850"/>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46486">
                  <a:extLst>
                    <a:ext uri="{9D8B030D-6E8A-4147-A177-3AD203B41FA5}">
                      <a16:colId xmlns:a16="http://schemas.microsoft.com/office/drawing/2014/main" val="256846026"/>
                    </a:ext>
                  </a:extLst>
                </a:gridCol>
                <a:gridCol w="446486">
                  <a:extLst>
                    <a:ext uri="{9D8B030D-6E8A-4147-A177-3AD203B41FA5}">
                      <a16:colId xmlns:a16="http://schemas.microsoft.com/office/drawing/2014/main" val="2257527877"/>
                    </a:ext>
                  </a:extLst>
                </a:gridCol>
                <a:gridCol w="446486">
                  <a:extLst>
                    <a:ext uri="{9D8B030D-6E8A-4147-A177-3AD203B41FA5}">
                      <a16:colId xmlns:a16="http://schemas.microsoft.com/office/drawing/2014/main" val="4145448609"/>
                    </a:ext>
                  </a:extLst>
                </a:gridCol>
                <a:gridCol w="446486">
                  <a:extLst>
                    <a:ext uri="{9D8B030D-6E8A-4147-A177-3AD203B41FA5}">
                      <a16:colId xmlns:a16="http://schemas.microsoft.com/office/drawing/2014/main" val="835481753"/>
                    </a:ext>
                  </a:extLst>
                </a:gridCol>
                <a:gridCol w="446486">
                  <a:extLst>
                    <a:ext uri="{9D8B030D-6E8A-4147-A177-3AD203B41FA5}">
                      <a16:colId xmlns:a16="http://schemas.microsoft.com/office/drawing/2014/main" val="3853400446"/>
                    </a:ext>
                  </a:extLst>
                </a:gridCol>
                <a:gridCol w="446486">
                  <a:extLst>
                    <a:ext uri="{9D8B030D-6E8A-4147-A177-3AD203B41FA5}">
                      <a16:colId xmlns:a16="http://schemas.microsoft.com/office/drawing/2014/main" val="1113717072"/>
                    </a:ext>
                  </a:extLst>
                </a:gridCol>
                <a:gridCol w="446486">
                  <a:extLst>
                    <a:ext uri="{9D8B030D-6E8A-4147-A177-3AD203B41FA5}">
                      <a16:colId xmlns:a16="http://schemas.microsoft.com/office/drawing/2014/main" val="3757867286"/>
                    </a:ext>
                  </a:extLst>
                </a:gridCol>
              </a:tblGrid>
              <a:tr h="0">
                <a:tc>
                  <a:txBody>
                    <a:bodyPr/>
                    <a:lstStyle/>
                    <a:p>
                      <a:pPr lvl="0" algn="ctr"/>
                      <a:r>
                        <a:rPr lang="zh-TW" b="1">
                          <a:solidFill>
                            <a:srgbClr val="000000"/>
                          </a:solidFill>
                          <a:latin typeface="華康中圓體" pitchFamily="49"/>
                          <a:ea typeface="華康中圓體" pitchFamily="49"/>
                        </a:rPr>
                        <a:t>一</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二</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三</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四</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五</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六</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日</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52618">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fontAlgn="ctr" hangingPunct="1"/>
                      <a:r>
                        <a:rPr lang="en-US" sz="1800" b="1" kern="1200" dirty="0" smtClean="0">
                          <a:solidFill>
                            <a:srgbClr val="A6A6A6"/>
                          </a:solidFill>
                          <a:latin typeface="Arial"/>
                        </a:rPr>
                        <a:t>2</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4</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3315709961"/>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11</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076629822"/>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16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18</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047869064"/>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25</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400703856"/>
                  </a:ext>
                </a:extLst>
              </a:tr>
              <a:tr h="452618">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bl>
          </a:graphicData>
        </a:graphic>
      </p:graphicFrame>
      <p:sp>
        <p:nvSpPr>
          <p:cNvPr id="9" name="矩形 8"/>
          <p:cNvSpPr/>
          <p:nvPr/>
        </p:nvSpPr>
        <p:spPr>
          <a:xfrm>
            <a:off x="359733" y="2260837"/>
            <a:ext cx="3130550" cy="431800"/>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600" b="1" dirty="0" smtClean="0">
                <a:solidFill>
                  <a:srgbClr val="FFFFFF"/>
                </a:solidFill>
                <a:effectLst>
                  <a:outerShdw blurRad="38100" dist="38100" dir="2700000" algn="tl">
                    <a:srgbClr val="000000"/>
                  </a:outerShdw>
                </a:effectLst>
                <a:ea typeface="微軟正黑體" panose="020B0604030504040204" pitchFamily="34" charset="-120"/>
              </a:rPr>
              <a:t>107.11</a:t>
            </a:r>
            <a:endParaRPr lang="zh-TW" altLang="en-US" sz="36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1720287012"/>
      </p:ext>
    </p:extLst>
  </p:cSld>
  <p:clrMapOvr>
    <a:masterClrMapping/>
  </p:clrMapOvr>
  <p:transition>
    <p:random/>
  </p:transition>
  <p:timing>
    <p:tnLst>
      <p:par>
        <p:cTn id="1" dur="indefinite" restart="never" nodeType="tmRoot"/>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2878" y="2839096"/>
            <a:ext cx="8780272" cy="3995966"/>
          </a:xfrm>
          <a:prstGeom prst="rect">
            <a:avLst/>
          </a:prstGeom>
        </p:spPr>
        <p:txBody>
          <a:bodyPr wrap="square">
            <a:spAutoFit/>
          </a:bodyPr>
          <a:lstStyle/>
          <a:p>
            <a:pPr>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spcBef>
                <a:spcPts val="400"/>
              </a:spcBef>
              <a:spcAft>
                <a:spcPts val="400"/>
              </a:spcAft>
              <a:buFont typeface="Wingdings" panose="05000000000000000000" pitchFamily="2" charset="2"/>
              <a:buChar char="l"/>
            </a:pPr>
            <a:r>
              <a:rPr lang="zh-TW" altLang="zh-TW" sz="1700" b="1" dirty="0">
                <a:latin typeface="Arial" panose="020B0604020202020204" pitchFamily="34" charset="0"/>
                <a:ea typeface="微軟正黑體" panose="020B0604030504040204" pitchFamily="34" charset="-120"/>
                <a:cs typeface="Arial" panose="020B0604020202020204" pitchFamily="34" charset="0"/>
              </a:rPr>
              <a:t>現行學術研究加給支給數額規定開始適用之日期</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係指學校現行</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編制外專任教師</a:t>
            </a:r>
            <a:r>
              <a:rPr lang="zh-TW" altLang="zh-TW" sz="1700" dirty="0">
                <a:latin typeface="Arial" panose="020B0604020202020204" pitchFamily="34" charset="0"/>
                <a:ea typeface="微軟正黑體" panose="020B0604030504040204" pitchFamily="34" charset="-120"/>
                <a:cs typeface="Arial" panose="020B0604020202020204" pitchFamily="34" charset="0"/>
              </a:rPr>
              <a:t>【專案教學人員、專案技術人員】學術研究加給支給數額規定最近一次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修正</a:t>
            </a:r>
            <a:r>
              <a:rPr lang="zh-TW" altLang="zh-TW" sz="1700" dirty="0">
                <a:latin typeface="Arial" panose="020B0604020202020204" pitchFamily="34" charset="0"/>
                <a:ea typeface="微軟正黑體" panose="020B0604030504040204" pitchFamily="34" charset="-120"/>
                <a:cs typeface="Arial" panose="020B0604020202020204" pitchFamily="34" charset="0"/>
              </a:rPr>
              <a:t>適用之日期，且</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該規定已完備校內相關行政程序之適用起始日期</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400"/>
              </a:spcBef>
              <a:spcAft>
                <a:spcPts val="400"/>
              </a:spcAft>
              <a:buFont typeface="Wingdings" panose="05000000000000000000" pitchFamily="2" charset="2"/>
              <a:buChar char="l"/>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700" dirty="0">
                <a:latin typeface="Arial" panose="020B0604020202020204" pitchFamily="34" charset="0"/>
                <a:ea typeface="微軟正黑體" panose="020B0604030504040204" pitchFamily="34" charset="-120"/>
                <a:cs typeface="Arial" panose="020B0604020202020204" pitchFamily="34" charset="0"/>
              </a:rPr>
              <a:t>教師</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專案教學人員、專案技術人員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現行「學術研究加給支給數額」規定開始適用之【年、月、日】，例如民國○○○年○○月○○日</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400"/>
              </a:spcBef>
              <a:spcAft>
                <a:spcPts val="400"/>
              </a:spcAft>
              <a:buFont typeface="Wingdings" panose="05000000000000000000" pitchFamily="2" charset="2"/>
              <a:buChar char="l"/>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為</a:t>
            </a:r>
            <a:r>
              <a:rPr lang="zh-TW" altLang="zh-TW" sz="1700" dirty="0">
                <a:latin typeface="Arial" panose="020B0604020202020204" pitchFamily="34" charset="0"/>
                <a:ea typeface="微軟正黑體" panose="020B0604030504040204" pitchFamily="34" charset="-120"/>
                <a:cs typeface="Arial" panose="020B0604020202020204" pitchFamily="34" charset="0"/>
              </a:rPr>
              <a:t>瞭解學校規定，</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請上傳已完備校內行政程序之編制</a:t>
            </a:r>
            <a:r>
              <a:rPr lang="zh-TW" altLang="en-US"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專任教師「</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學術</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研究加給支給數額規定」之檔案</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檔案格式</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如「○○大學</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專</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案</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教師</a:t>
            </a:r>
            <a:r>
              <a:rPr lang="zh-TW" altLang="zh-TW" sz="1700" dirty="0">
                <a:latin typeface="Arial" panose="020B0604020202020204" pitchFamily="34" charset="0"/>
                <a:ea typeface="微軟正黑體" panose="020B0604030504040204" pitchFamily="34" charset="-120"/>
                <a:cs typeface="Arial" panose="020B0604020202020204" pitchFamily="34" charset="0"/>
              </a:rPr>
              <a:t>學術研究費支給規定」；如無相關規定，僅有通過會議紀錄為核發依據，得以會議紀錄代替，</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檔案請以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PDF</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檔上傳</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spcBef>
                <a:spcPts val="400"/>
              </a:spcBef>
              <a:spcAft>
                <a:spcPts val="400"/>
              </a:spcAft>
              <a:buFont typeface="Wingdings" panose="05000000000000000000" pitchFamily="2" charset="2"/>
              <a:buChar char="l"/>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700" dirty="0">
                <a:latin typeface="Arial" panose="020B0604020202020204" pitchFamily="34" charset="0"/>
                <a:ea typeface="微軟正黑體" panose="020B0604030504040204" pitchFamily="34" charset="-120"/>
                <a:cs typeface="Arial" panose="020B0604020202020204" pitchFamily="34" charset="0"/>
              </a:rPr>
              <a:t>欄</a:t>
            </a:r>
            <a:r>
              <a:rPr lang="en-US" altLang="zh-TW" sz="1700" dirty="0">
                <a:latin typeface="Arial" panose="020B0604020202020204" pitchFamily="34" charset="0"/>
                <a:ea typeface="微軟正黑體" panose="020B0604030504040204" pitchFamily="34" charset="-120"/>
                <a:cs typeface="Arial" panose="020B0604020202020204" pitchFamily="34" charset="0"/>
              </a:rPr>
              <a:t>108</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月填報時，若學校有調整</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700" dirty="0">
                <a:latin typeface="Arial" panose="020B0604020202020204" pitchFamily="34" charset="0"/>
                <a:ea typeface="微軟正黑體" panose="020B0604030504040204" pitchFamily="34" charset="-120"/>
                <a:cs typeface="Arial" panose="020B0604020202020204" pitchFamily="34" charset="0"/>
              </a:rPr>
              <a:t>教師學術研究加給支給數額規定者，請務必填報更新後完成校內行政程序之</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700" dirty="0">
                <a:latin typeface="Arial" panose="020B0604020202020204" pitchFamily="34" charset="0"/>
                <a:ea typeface="微軟正黑體" panose="020B0604030504040204" pitchFamily="34" charset="-120"/>
                <a:cs typeface="Arial" panose="020B0604020202020204" pitchFamily="34" charset="0"/>
              </a:rPr>
              <a:t>教師學術研究加給支給數額規定之【年、月、日】，例如民國○○○年○○月○○日。若無更新則無須填報，請至系統按下匯入前期資料，將維持前一次填報日期。</a:t>
            </a:r>
            <a:endPar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11" name="表格 10"/>
          <p:cNvGraphicFramePr>
            <a:graphicFrameLocks noGrp="1"/>
          </p:cNvGraphicFramePr>
          <p:nvPr>
            <p:extLst/>
          </p:nvPr>
        </p:nvGraphicFramePr>
        <p:xfrm>
          <a:off x="157943" y="1054635"/>
          <a:ext cx="8786551" cy="1778000"/>
        </p:xfrm>
        <a:graphic>
          <a:graphicData uri="http://schemas.openxmlformats.org/drawingml/2006/table">
            <a:tbl>
              <a:tblPr firstRow="1" firstCol="1" bandRow="1"/>
              <a:tblGrid>
                <a:gridCol w="193089">
                  <a:extLst>
                    <a:ext uri="{9D8B030D-6E8A-4147-A177-3AD203B41FA5}">
                      <a16:colId xmlns:a16="http://schemas.microsoft.com/office/drawing/2014/main" val="4168171875"/>
                    </a:ext>
                  </a:extLst>
                </a:gridCol>
                <a:gridCol w="221882">
                  <a:extLst>
                    <a:ext uri="{9D8B030D-6E8A-4147-A177-3AD203B41FA5}">
                      <a16:colId xmlns:a16="http://schemas.microsoft.com/office/drawing/2014/main" val="3445242587"/>
                    </a:ext>
                  </a:extLst>
                </a:gridCol>
                <a:gridCol w="765435">
                  <a:extLst>
                    <a:ext uri="{9D8B030D-6E8A-4147-A177-3AD203B41FA5}">
                      <a16:colId xmlns:a16="http://schemas.microsoft.com/office/drawing/2014/main" val="1153789358"/>
                    </a:ext>
                  </a:extLst>
                </a:gridCol>
                <a:gridCol w="1637607">
                  <a:extLst>
                    <a:ext uri="{9D8B030D-6E8A-4147-A177-3AD203B41FA5}">
                      <a16:colId xmlns:a16="http://schemas.microsoft.com/office/drawing/2014/main" val="2630861596"/>
                    </a:ext>
                  </a:extLst>
                </a:gridCol>
                <a:gridCol w="515389">
                  <a:extLst>
                    <a:ext uri="{9D8B030D-6E8A-4147-A177-3AD203B41FA5}">
                      <a16:colId xmlns:a16="http://schemas.microsoft.com/office/drawing/2014/main" val="3405546211"/>
                    </a:ext>
                  </a:extLst>
                </a:gridCol>
                <a:gridCol w="556953">
                  <a:extLst>
                    <a:ext uri="{9D8B030D-6E8A-4147-A177-3AD203B41FA5}">
                      <a16:colId xmlns:a16="http://schemas.microsoft.com/office/drawing/2014/main" val="3700453230"/>
                    </a:ext>
                  </a:extLst>
                </a:gridCol>
                <a:gridCol w="599902">
                  <a:extLst>
                    <a:ext uri="{9D8B030D-6E8A-4147-A177-3AD203B41FA5}">
                      <a16:colId xmlns:a16="http://schemas.microsoft.com/office/drawing/2014/main" val="1617811862"/>
                    </a:ext>
                  </a:extLst>
                </a:gridCol>
                <a:gridCol w="457200">
                  <a:extLst>
                    <a:ext uri="{9D8B030D-6E8A-4147-A177-3AD203B41FA5}">
                      <a16:colId xmlns:a16="http://schemas.microsoft.com/office/drawing/2014/main" val="3579353877"/>
                    </a:ext>
                  </a:extLst>
                </a:gridCol>
                <a:gridCol w="1588204">
                  <a:extLst>
                    <a:ext uri="{9D8B030D-6E8A-4147-A177-3AD203B41FA5}">
                      <a16:colId xmlns:a16="http://schemas.microsoft.com/office/drawing/2014/main" val="2304566791"/>
                    </a:ext>
                  </a:extLst>
                </a:gridCol>
                <a:gridCol w="536174">
                  <a:extLst>
                    <a:ext uri="{9D8B030D-6E8A-4147-A177-3AD203B41FA5}">
                      <a16:colId xmlns:a16="http://schemas.microsoft.com/office/drawing/2014/main" val="519691115"/>
                    </a:ext>
                  </a:extLst>
                </a:gridCol>
                <a:gridCol w="641792">
                  <a:extLst>
                    <a:ext uri="{9D8B030D-6E8A-4147-A177-3AD203B41FA5}">
                      <a16:colId xmlns:a16="http://schemas.microsoft.com/office/drawing/2014/main" val="54558259"/>
                    </a:ext>
                  </a:extLst>
                </a:gridCol>
                <a:gridCol w="641792">
                  <a:extLst>
                    <a:ext uri="{9D8B030D-6E8A-4147-A177-3AD203B41FA5}">
                      <a16:colId xmlns:a16="http://schemas.microsoft.com/office/drawing/2014/main" val="3387262499"/>
                    </a:ext>
                  </a:extLst>
                </a:gridCol>
                <a:gridCol w="431132">
                  <a:extLst>
                    <a:ext uri="{9D8B030D-6E8A-4147-A177-3AD203B41FA5}">
                      <a16:colId xmlns:a16="http://schemas.microsoft.com/office/drawing/2014/main" val="203847841"/>
                    </a:ext>
                  </a:extLst>
                </a:gridCol>
              </a:tblGrid>
              <a:tr h="316149">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教師分類</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報酬組成是否為本薪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l"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a:t>
                      </a:r>
                    </a:p>
                    <a:p>
                      <a:pPr marL="0" algn="ctr"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新臺幣</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元</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728117398"/>
                  </a:ext>
                </a:extLst>
              </a:tr>
              <a:tr h="17955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1252861433"/>
                  </a:ext>
                </a:extLst>
              </a:tr>
              <a:tr h="659463">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□專案教學人員</a:t>
                      </a: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□專業技術人員</a:t>
                      </a:r>
                    </a:p>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請續填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indent="20701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l"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年</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月</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日</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p>
                      <a:pPr marL="0" algn="l"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78845698"/>
                  </a:ext>
                </a:extLst>
              </a:tr>
            </a:tbl>
          </a:graphicData>
        </a:graphic>
      </p:graphicFrame>
      <p:sp>
        <p:nvSpPr>
          <p:cNvPr id="7"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234008664"/>
      </p:ext>
    </p:extLst>
  </p:cSld>
  <p:clrMapOvr>
    <a:masterClrMapping/>
  </p:clrMapOvr>
  <p:transition>
    <p:random/>
  </p:transition>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2878" y="2762896"/>
            <a:ext cx="8780272" cy="2398670"/>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新增表冊欄位說明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700" b="1" dirty="0">
                <a:latin typeface="Arial" panose="020B0604020202020204" pitchFamily="34" charset="0"/>
                <a:ea typeface="微軟正黑體" panose="020B0604030504040204" pitchFamily="34" charset="-120"/>
                <a:cs typeface="Arial" panose="020B0604020202020204" pitchFamily="34" charset="0"/>
              </a:rPr>
              <a:t>學術研究加給支給數額</a:t>
            </a:r>
            <a:r>
              <a:rPr lang="zh-TW" altLang="zh-TW" sz="1700" dirty="0">
                <a:latin typeface="Arial" panose="020B0604020202020204" pitchFamily="34" charset="0"/>
                <a:ea typeface="微軟正黑體" panose="020B0604030504040204" pitchFamily="34" charset="-120"/>
                <a:cs typeface="Arial" panose="020B0604020202020204" pitchFamily="34" charset="0"/>
              </a:rPr>
              <a:t>：係依</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教師待遇條例</a:t>
            </a:r>
            <a:r>
              <a:rPr lang="zh-TW" altLang="zh-TW" sz="1700" dirty="0">
                <a:latin typeface="Arial" panose="020B0604020202020204" pitchFamily="34" charset="0"/>
                <a:ea typeface="微軟正黑體" panose="020B0604030504040204" pitchFamily="34" charset="-120"/>
                <a:cs typeface="Arial" panose="020B0604020202020204" pitchFamily="34" charset="0"/>
              </a:rPr>
              <a:t>第</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條規定，公立學校教師學術研究加給之支給規定，由教育部擬訂，報行政院核定。爰此，公立大專校院專任教師學術研究加給數額，請</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參閱教育部</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2</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日臺教人</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四</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字第</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1070018216</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號函轉行政院核定之「</a:t>
            </a:r>
            <a:r>
              <a:rPr lang="zh-TW" altLang="zh-TW" sz="17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公立大專校院教師學術研究加給表</a:t>
            </a:r>
            <a:r>
              <a:rPr lang="zh-TW" altLang="zh-TW" sz="1700" u="sng"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其中「未實施學術研究加給分級制」之數額如下表</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923033657"/>
              </p:ext>
            </p:extLst>
          </p:nvPr>
        </p:nvGraphicFramePr>
        <p:xfrm>
          <a:off x="139699" y="4772085"/>
          <a:ext cx="8887922" cy="962198"/>
        </p:xfrm>
        <a:graphic>
          <a:graphicData uri="http://schemas.openxmlformats.org/drawingml/2006/table">
            <a:tbl>
              <a:tblPr firstRow="1" firstCol="1" bandRow="1">
                <a:tableStyleId>{0505E3EF-67EA-436B-97B2-0124C06EBD24}</a:tableStyleId>
              </a:tblPr>
              <a:tblGrid>
                <a:gridCol w="2636752">
                  <a:extLst>
                    <a:ext uri="{9D8B030D-6E8A-4147-A177-3AD203B41FA5}">
                      <a16:colId xmlns:a16="http://schemas.microsoft.com/office/drawing/2014/main" val="1091841529"/>
                    </a:ext>
                  </a:extLst>
                </a:gridCol>
                <a:gridCol w="1579418">
                  <a:extLst>
                    <a:ext uri="{9D8B030D-6E8A-4147-A177-3AD203B41FA5}">
                      <a16:colId xmlns:a16="http://schemas.microsoft.com/office/drawing/2014/main" val="418013828"/>
                    </a:ext>
                  </a:extLst>
                </a:gridCol>
                <a:gridCol w="1625445">
                  <a:extLst>
                    <a:ext uri="{9D8B030D-6E8A-4147-A177-3AD203B41FA5}">
                      <a16:colId xmlns:a16="http://schemas.microsoft.com/office/drawing/2014/main" val="2717442654"/>
                    </a:ext>
                  </a:extLst>
                </a:gridCol>
                <a:gridCol w="1711048">
                  <a:extLst>
                    <a:ext uri="{9D8B030D-6E8A-4147-A177-3AD203B41FA5}">
                      <a16:colId xmlns:a16="http://schemas.microsoft.com/office/drawing/2014/main" val="1845463082"/>
                    </a:ext>
                  </a:extLst>
                </a:gridCol>
                <a:gridCol w="1335259">
                  <a:extLst>
                    <a:ext uri="{9D8B030D-6E8A-4147-A177-3AD203B41FA5}">
                      <a16:colId xmlns:a16="http://schemas.microsoft.com/office/drawing/2014/main" val="4055506805"/>
                    </a:ext>
                  </a:extLst>
                </a:gridCol>
              </a:tblGrid>
              <a:tr h="75700">
                <a:tc rowSpan="3">
                  <a:txBody>
                    <a:bodyPr/>
                    <a:lstStyle/>
                    <a:p>
                      <a:pPr marL="0" algn="just">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未實施學術研究加給分級制</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元</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tc>
                <a:tc gridSpan="4">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公立大專校院教師學術研究加給表</a:t>
                      </a:r>
                      <a:r>
                        <a:rPr lang="en-US" sz="1400" b="1" kern="100" dirty="0">
                          <a:effectLst/>
                          <a:latin typeface="Arial" panose="020B0604020202020204" pitchFamily="34" charset="0"/>
                          <a:ea typeface="微軟正黑體" panose="020B0604030504040204" pitchFamily="34" charset="-120"/>
                          <a:cs typeface="Arial" panose="020B0604020202020204" pitchFamily="34" charset="0"/>
                        </a:rPr>
                        <a:t>(</a:t>
                      </a: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107</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月</a:t>
                      </a: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日生效</a:t>
                      </a:r>
                      <a:r>
                        <a:rPr lang="en-US" sz="1400" b="1" kern="0" dirty="0">
                          <a:effectLst/>
                          <a:latin typeface="Arial" panose="020B0604020202020204" pitchFamily="34" charset="0"/>
                          <a:ea typeface="微軟正黑體" panose="020B0604030504040204" pitchFamily="34" charset="-120"/>
                          <a:cs typeface="Arial" panose="020B0604020202020204" pitchFamily="34" charset="0"/>
                        </a:rPr>
                        <a:t>)</a:t>
                      </a:r>
                      <a:endParaRPr lang="zh-TW" sz="1400" b="1"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4043360888"/>
                  </a:ext>
                </a:extLst>
              </a:tr>
              <a:tr h="151399">
                <a:tc vMerge="1">
                  <a:txBody>
                    <a:bodyPr/>
                    <a:lstStyle/>
                    <a:p>
                      <a:endParaRPr lang="zh-TW" altLang="en-US"/>
                    </a:p>
                  </a:txBody>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a:effectLst/>
                          <a:latin typeface="Arial" panose="020B0604020202020204" pitchFamily="34" charset="0"/>
                          <a:ea typeface="微軟正黑體" panose="020B0604030504040204" pitchFamily="34" charset="-120"/>
                          <a:cs typeface="Arial" panose="020B0604020202020204" pitchFamily="34" charset="0"/>
                        </a:rPr>
                        <a:t>副教授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a:effectLst/>
                          <a:latin typeface="Arial" panose="020B0604020202020204" pitchFamily="34" charset="0"/>
                          <a:ea typeface="微軟正黑體" panose="020B0604030504040204" pitchFamily="34" charset="-120"/>
                          <a:cs typeface="Arial" panose="020B0604020202020204" pitchFamily="34" charset="0"/>
                        </a:rPr>
                        <a:t>助理教授</a:t>
                      </a:r>
                    </a:p>
                  </a:txBody>
                  <a:tcPr marL="68580" marR="68580" marT="0" marB="0" anchor="ctr">
                    <a:solidFill>
                      <a:schemeClr val="accent6">
                        <a:lumMod val="20000"/>
                        <a:lumOff val="80000"/>
                      </a:schemeClr>
                    </a:solidFill>
                  </a:tcPr>
                </a:tc>
                <a:tc>
                  <a:txBody>
                    <a:bodyPr/>
                    <a:lstStyle/>
                    <a:p>
                      <a:pPr marL="0" algn="ctr">
                        <a:lnSpc>
                          <a:spcPts val="20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effectLst/>
                          <a:latin typeface="Arial" panose="020B0604020202020204" pitchFamily="34" charset="0"/>
                          <a:ea typeface="微軟正黑體" panose="020B0604030504040204" pitchFamily="34" charset="-120"/>
                          <a:cs typeface="Arial" panose="020B0604020202020204" pitchFamily="34" charset="0"/>
                        </a:rPr>
                        <a:t>講師</a:t>
                      </a:r>
                    </a:p>
                  </a:txBody>
                  <a:tcPr marL="68580" marR="68580" marT="0" marB="0" anchor="ctr">
                    <a:solidFill>
                      <a:schemeClr val="accent6">
                        <a:lumMod val="20000"/>
                        <a:lumOff val="80000"/>
                      </a:schemeClr>
                    </a:solidFill>
                  </a:tcPr>
                </a:tc>
                <a:extLst>
                  <a:ext uri="{0D108BD9-81ED-4DB2-BD59-A6C34878D82A}">
                    <a16:rowId xmlns:a16="http://schemas.microsoft.com/office/drawing/2014/main" val="919117470"/>
                  </a:ext>
                </a:extLst>
              </a:tr>
              <a:tr h="454198">
                <a:tc vMerge="1">
                  <a:txBody>
                    <a:bodyPr/>
                    <a:lstStyle/>
                    <a:p>
                      <a:endParaRPr lang="zh-TW" altLang="en-US"/>
                    </a:p>
                  </a:txBody>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59,895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46,230</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40,455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tc>
                  <a:txBody>
                    <a:bodyPr/>
                    <a:lstStyle/>
                    <a:p>
                      <a:pPr marL="0" algn="ctr">
                        <a:lnSpc>
                          <a:spcPts val="17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effectLst/>
                          <a:latin typeface="Arial" panose="020B0604020202020204" pitchFamily="34" charset="0"/>
                          <a:ea typeface="微軟正黑體" panose="020B0604030504040204" pitchFamily="34" charset="-120"/>
                          <a:cs typeface="Arial" panose="020B0604020202020204" pitchFamily="34" charset="0"/>
                        </a:rPr>
                        <a:t>31,925</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noFill/>
                  </a:tcPr>
                </a:tc>
                <a:extLst>
                  <a:ext uri="{0D108BD9-81ED-4DB2-BD59-A6C34878D82A}">
                    <a16:rowId xmlns:a16="http://schemas.microsoft.com/office/drawing/2014/main" val="4038342283"/>
                  </a:ext>
                </a:extLst>
              </a:tr>
            </a:tbl>
          </a:graphicData>
        </a:graphic>
      </p:graphicFrame>
      <p:sp>
        <p:nvSpPr>
          <p:cNvPr id="4" name="矩形 3"/>
          <p:cNvSpPr/>
          <p:nvPr/>
        </p:nvSpPr>
        <p:spPr>
          <a:xfrm>
            <a:off x="182878" y="5799388"/>
            <a:ext cx="8844744" cy="830997"/>
          </a:xfrm>
          <a:prstGeom prst="rect">
            <a:avLst/>
          </a:prstGeom>
        </p:spPr>
        <p:txBody>
          <a:bodyPr wrap="square">
            <a:spAutoFit/>
          </a:bodyPr>
          <a:lstStyle/>
          <a:p>
            <a:pPr marL="457200" indent="-457200">
              <a:lnSpc>
                <a:spcPct val="150000"/>
              </a:lnSpc>
              <a:buFont typeface="Wingdings" panose="05000000000000000000" pitchFamily="2" charset="2"/>
              <a:buChar char="l"/>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編制</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外</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1700" dirty="0">
                <a:latin typeface="Arial" panose="020B0604020202020204" pitchFamily="34" charset="0"/>
                <a:ea typeface="微軟正黑體" panose="020B0604030504040204" pitchFamily="34" charset="-120"/>
                <a:cs typeface="Arial" panose="020B0604020202020204" pitchFamily="34" charset="0"/>
              </a:rPr>
              <a:t>教師</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專案教學人員；專業技術人員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】之</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各職級</a:t>
            </a:r>
            <a:r>
              <a:rPr lang="zh-TW" altLang="zh-TW" sz="1700" dirty="0">
                <a:latin typeface="Arial" panose="020B0604020202020204" pitchFamily="34" charset="0"/>
                <a:ea typeface="微軟正黑體" panose="020B0604030504040204" pitchFamily="34" charset="-120"/>
                <a:cs typeface="Arial" panose="020B0604020202020204" pitchFamily="34" charset="0"/>
              </a:rPr>
              <a:t>【教授、副教授、助理教授、講師</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聘書職級</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之</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現行</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學術研究加給支給數額</a:t>
            </a:r>
            <a:r>
              <a:rPr lang="en-US"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實支數</a:t>
            </a:r>
            <a:r>
              <a:rPr lang="en-US"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元</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zh-TW" altLang="en-US" sz="1700"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nvPr>
        </p:nvGraphicFramePr>
        <p:xfrm>
          <a:off x="157943" y="1054635"/>
          <a:ext cx="8786551" cy="1778000"/>
        </p:xfrm>
        <a:graphic>
          <a:graphicData uri="http://schemas.openxmlformats.org/drawingml/2006/table">
            <a:tbl>
              <a:tblPr firstRow="1" firstCol="1" bandRow="1"/>
              <a:tblGrid>
                <a:gridCol w="193089">
                  <a:extLst>
                    <a:ext uri="{9D8B030D-6E8A-4147-A177-3AD203B41FA5}">
                      <a16:colId xmlns:a16="http://schemas.microsoft.com/office/drawing/2014/main" val="4168171875"/>
                    </a:ext>
                  </a:extLst>
                </a:gridCol>
                <a:gridCol w="221882">
                  <a:extLst>
                    <a:ext uri="{9D8B030D-6E8A-4147-A177-3AD203B41FA5}">
                      <a16:colId xmlns:a16="http://schemas.microsoft.com/office/drawing/2014/main" val="3445242587"/>
                    </a:ext>
                  </a:extLst>
                </a:gridCol>
                <a:gridCol w="765435">
                  <a:extLst>
                    <a:ext uri="{9D8B030D-6E8A-4147-A177-3AD203B41FA5}">
                      <a16:colId xmlns:a16="http://schemas.microsoft.com/office/drawing/2014/main" val="1153789358"/>
                    </a:ext>
                  </a:extLst>
                </a:gridCol>
                <a:gridCol w="1637607">
                  <a:extLst>
                    <a:ext uri="{9D8B030D-6E8A-4147-A177-3AD203B41FA5}">
                      <a16:colId xmlns:a16="http://schemas.microsoft.com/office/drawing/2014/main" val="2630861596"/>
                    </a:ext>
                  </a:extLst>
                </a:gridCol>
                <a:gridCol w="515389">
                  <a:extLst>
                    <a:ext uri="{9D8B030D-6E8A-4147-A177-3AD203B41FA5}">
                      <a16:colId xmlns:a16="http://schemas.microsoft.com/office/drawing/2014/main" val="3405546211"/>
                    </a:ext>
                  </a:extLst>
                </a:gridCol>
                <a:gridCol w="556953">
                  <a:extLst>
                    <a:ext uri="{9D8B030D-6E8A-4147-A177-3AD203B41FA5}">
                      <a16:colId xmlns:a16="http://schemas.microsoft.com/office/drawing/2014/main" val="3700453230"/>
                    </a:ext>
                  </a:extLst>
                </a:gridCol>
                <a:gridCol w="599902">
                  <a:extLst>
                    <a:ext uri="{9D8B030D-6E8A-4147-A177-3AD203B41FA5}">
                      <a16:colId xmlns:a16="http://schemas.microsoft.com/office/drawing/2014/main" val="1617811862"/>
                    </a:ext>
                  </a:extLst>
                </a:gridCol>
                <a:gridCol w="457200">
                  <a:extLst>
                    <a:ext uri="{9D8B030D-6E8A-4147-A177-3AD203B41FA5}">
                      <a16:colId xmlns:a16="http://schemas.microsoft.com/office/drawing/2014/main" val="3579353877"/>
                    </a:ext>
                  </a:extLst>
                </a:gridCol>
                <a:gridCol w="1588204">
                  <a:extLst>
                    <a:ext uri="{9D8B030D-6E8A-4147-A177-3AD203B41FA5}">
                      <a16:colId xmlns:a16="http://schemas.microsoft.com/office/drawing/2014/main" val="2304566791"/>
                    </a:ext>
                  </a:extLst>
                </a:gridCol>
                <a:gridCol w="536174">
                  <a:extLst>
                    <a:ext uri="{9D8B030D-6E8A-4147-A177-3AD203B41FA5}">
                      <a16:colId xmlns:a16="http://schemas.microsoft.com/office/drawing/2014/main" val="519691115"/>
                    </a:ext>
                  </a:extLst>
                </a:gridCol>
                <a:gridCol w="641792">
                  <a:extLst>
                    <a:ext uri="{9D8B030D-6E8A-4147-A177-3AD203B41FA5}">
                      <a16:colId xmlns:a16="http://schemas.microsoft.com/office/drawing/2014/main" val="54558259"/>
                    </a:ext>
                  </a:extLst>
                </a:gridCol>
                <a:gridCol w="641792">
                  <a:extLst>
                    <a:ext uri="{9D8B030D-6E8A-4147-A177-3AD203B41FA5}">
                      <a16:colId xmlns:a16="http://schemas.microsoft.com/office/drawing/2014/main" val="3387262499"/>
                    </a:ext>
                  </a:extLst>
                </a:gridCol>
                <a:gridCol w="431132">
                  <a:extLst>
                    <a:ext uri="{9D8B030D-6E8A-4147-A177-3AD203B41FA5}">
                      <a16:colId xmlns:a16="http://schemas.microsoft.com/office/drawing/2014/main" val="203847841"/>
                    </a:ext>
                  </a:extLst>
                </a:gridCol>
              </a:tblGrid>
              <a:tr h="316149">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教師分類</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報酬組成是否為本薪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學術研究加給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20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現行本薪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年功薪</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月支數額</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現行學術研究加給支給數額規定開始適用之日期</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現行學術研究加給支給數額</a:t>
                      </a:r>
                    </a:p>
                    <a:p>
                      <a:pPr marL="0" algn="ctr" defTabSz="914400" rtl="0" eaLnBrk="1" latinLnBrk="0" hangingPunct="1">
                        <a:lnSpc>
                          <a:spcPts val="20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新臺幣</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元</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728117398"/>
                  </a:ext>
                </a:extLst>
              </a:tr>
              <a:tr h="17955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0" algn="ctr" defTabSz="914400" rtl="0" eaLnBrk="1" latinLnBrk="0" hangingPunct="1">
                        <a:lnSpc>
                          <a:spcPts val="13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副教授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助理教授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講師</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252861433"/>
                  </a:ext>
                </a:extLst>
              </a:tr>
              <a:tr h="659463">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□專案教學人員</a:t>
                      </a: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□專業技術人員</a:t>
                      </a:r>
                    </a:p>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請續填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indent="20701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p>
                      <a:pPr marL="0" indent="117475"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與公立大專校院一致</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高於公立大專校院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低於公立大專校院</a:t>
                      </a:r>
                    </a:p>
                    <a:p>
                      <a:pPr marL="0" indent="34163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l" defTabSz="914400" rtl="0" eaLnBrk="1" latinLnBrk="0" hangingPunct="1">
                        <a:lnSpc>
                          <a:spcPts val="20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年</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marL="0" algn="l" defTabSz="914400" rtl="0" eaLnBrk="1" latinLnBrk="0" hangingPunct="1">
                        <a:lnSpc>
                          <a:spcPts val="20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並上傳相關規定檔案</a:t>
                      </a: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a:txBody>
                    <a:bodyPr/>
                    <a:lstStyle/>
                    <a:p>
                      <a:pPr algn="l">
                        <a:lnSpc>
                          <a:spcPts val="1700"/>
                        </a:lnSpc>
                        <a:spcAft>
                          <a:spcPts val="0"/>
                        </a:spcAft>
                      </a:pPr>
                      <a:r>
                        <a:rPr lang="en-US" sz="1100" kern="0" dirty="0">
                          <a:effectLst/>
                          <a:latin typeface="微軟正黑體" panose="020B0604030504040204" pitchFamily="34" charset="-120"/>
                          <a:ea typeface="新細明體" panose="02020500000000000000" pitchFamily="18" charset="-120"/>
                          <a:cs typeface="Arial" panose="020B0604020202020204" pitchFamily="34"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15756" marR="15756"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extLst>
                  <a:ext uri="{0D108BD9-81ED-4DB2-BD59-A6C34878D82A}">
                    <a16:rowId xmlns:a16="http://schemas.microsoft.com/office/drawing/2014/main" val="2278845698"/>
                  </a:ext>
                </a:extLst>
              </a:tr>
            </a:tbl>
          </a:graphicData>
        </a:graphic>
      </p:graphicFrame>
      <p:sp>
        <p:nvSpPr>
          <p:cNvPr id="10" name="Rectangle 2"/>
          <p:cNvSpPr>
            <a:spLocks noGrp="1" noChangeArrowheads="1"/>
          </p:cNvSpPr>
          <p:nvPr>
            <p:ph type="title"/>
          </p:nvPr>
        </p:nvSpPr>
        <p:spPr>
          <a:xfrm>
            <a:off x="467544" y="257698"/>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編制外專任</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教師報酬標準</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2"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1716978"/>
      </p:ext>
    </p:extLst>
  </p:cSld>
  <p:clrMapOvr>
    <a:masterClrMapping/>
  </p:clrMapOvr>
  <p:transition>
    <p:random/>
  </p:transition>
  <p:timing>
    <p:tnLst>
      <p:par>
        <p:cTn id="1" dur="indefinite" restart="never" nodeType="tmRoot"/>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41067" y="3617769"/>
            <a:ext cx="8728363" cy="2400657"/>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充</a:t>
            </a:r>
            <a:r>
              <a:rPr lang="zh-TW" altLang="en-US"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dirty="0">
                <a:latin typeface="Arial" panose="020B0604020202020204" pitchFamily="34" charset="0"/>
                <a:ea typeface="微軟正黑體" panose="020B0604030504040204" pitchFamily="34" charset="-120"/>
                <a:cs typeface="Arial" panose="020B0604020202020204" pitchFamily="34" charset="0"/>
              </a:rPr>
              <a:t>請依【校長；副校長；一級行政主管；學術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學院</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系所</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特殊專班</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境外專班</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主管；學術</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其他</a:t>
            </a:r>
            <a:r>
              <a:rPr lang="en-US" altLang="zh-TW"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主管】等身份類別填報；</a:t>
            </a: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各主管若由教師兼任者，應符合</a:t>
            </a:r>
            <a:r>
              <a:rPr lang="zh-TW" altLang="zh-TW" sz="20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大學法及學校組織規程</a:t>
            </a:r>
            <a:r>
              <a:rPr lang="zh-TW"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規定辦理</a:t>
            </a:r>
            <a:r>
              <a:rPr lang="zh-TW" altLang="zh-TW" sz="2000" b="1" dirty="0">
                <a:latin typeface="Arial" panose="020B0604020202020204" pitchFamily="34" charset="0"/>
                <a:ea typeface="微軟正黑體" panose="020B0604030504040204" pitchFamily="34" charset="-120"/>
                <a:cs typeface="Arial" panose="020B0604020202020204" pitchFamily="34" charset="0"/>
              </a:rPr>
              <a:t>。</a:t>
            </a:r>
            <a:endPar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職</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校長、一級行政主管及學術主管明細資料</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r>
            <a:br>
              <a:rPr lang="en-US" altLang="zh-TW" sz="2400" dirty="0" smtClean="0">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852478958"/>
              </p:ext>
            </p:extLst>
          </p:nvPr>
        </p:nvGraphicFramePr>
        <p:xfrm>
          <a:off x="191190" y="1095974"/>
          <a:ext cx="8778241" cy="1979477"/>
        </p:xfrm>
        <a:graphic>
          <a:graphicData uri="http://schemas.openxmlformats.org/drawingml/2006/table">
            <a:tbl>
              <a:tblPr firstRow="1" firstCol="1" bandRow="1"/>
              <a:tblGrid>
                <a:gridCol w="514281">
                  <a:extLst>
                    <a:ext uri="{9D8B030D-6E8A-4147-A177-3AD203B41FA5}">
                      <a16:colId xmlns:a16="http://schemas.microsoft.com/office/drawing/2014/main" val="1260762003"/>
                    </a:ext>
                  </a:extLst>
                </a:gridCol>
                <a:gridCol w="1736459">
                  <a:extLst>
                    <a:ext uri="{9D8B030D-6E8A-4147-A177-3AD203B41FA5}">
                      <a16:colId xmlns:a16="http://schemas.microsoft.com/office/drawing/2014/main" val="3972378880"/>
                    </a:ext>
                  </a:extLst>
                </a:gridCol>
                <a:gridCol w="604404">
                  <a:extLst>
                    <a:ext uri="{9D8B030D-6E8A-4147-A177-3AD203B41FA5}">
                      <a16:colId xmlns:a16="http://schemas.microsoft.com/office/drawing/2014/main" val="2157263223"/>
                    </a:ext>
                  </a:extLst>
                </a:gridCol>
                <a:gridCol w="420895">
                  <a:extLst>
                    <a:ext uri="{9D8B030D-6E8A-4147-A177-3AD203B41FA5}">
                      <a16:colId xmlns:a16="http://schemas.microsoft.com/office/drawing/2014/main" val="1952034650"/>
                    </a:ext>
                  </a:extLst>
                </a:gridCol>
                <a:gridCol w="456468">
                  <a:extLst>
                    <a:ext uri="{9D8B030D-6E8A-4147-A177-3AD203B41FA5}">
                      <a16:colId xmlns:a16="http://schemas.microsoft.com/office/drawing/2014/main" val="1766871822"/>
                    </a:ext>
                  </a:extLst>
                </a:gridCol>
                <a:gridCol w="523184">
                  <a:extLst>
                    <a:ext uri="{9D8B030D-6E8A-4147-A177-3AD203B41FA5}">
                      <a16:colId xmlns:a16="http://schemas.microsoft.com/office/drawing/2014/main" val="3744963169"/>
                    </a:ext>
                  </a:extLst>
                </a:gridCol>
                <a:gridCol w="712794">
                  <a:extLst>
                    <a:ext uri="{9D8B030D-6E8A-4147-A177-3AD203B41FA5}">
                      <a16:colId xmlns:a16="http://schemas.microsoft.com/office/drawing/2014/main" val="3714717526"/>
                    </a:ext>
                  </a:extLst>
                </a:gridCol>
                <a:gridCol w="712794">
                  <a:extLst>
                    <a:ext uri="{9D8B030D-6E8A-4147-A177-3AD203B41FA5}">
                      <a16:colId xmlns:a16="http://schemas.microsoft.com/office/drawing/2014/main" val="2942710965"/>
                    </a:ext>
                  </a:extLst>
                </a:gridCol>
                <a:gridCol w="640811">
                  <a:extLst>
                    <a:ext uri="{9D8B030D-6E8A-4147-A177-3AD203B41FA5}">
                      <a16:colId xmlns:a16="http://schemas.microsoft.com/office/drawing/2014/main" val="1829490885"/>
                    </a:ext>
                  </a:extLst>
                </a:gridCol>
                <a:gridCol w="712794">
                  <a:extLst>
                    <a:ext uri="{9D8B030D-6E8A-4147-A177-3AD203B41FA5}">
                      <a16:colId xmlns:a16="http://schemas.microsoft.com/office/drawing/2014/main" val="3403739810"/>
                    </a:ext>
                  </a:extLst>
                </a:gridCol>
                <a:gridCol w="783018">
                  <a:extLst>
                    <a:ext uri="{9D8B030D-6E8A-4147-A177-3AD203B41FA5}">
                      <a16:colId xmlns:a16="http://schemas.microsoft.com/office/drawing/2014/main" val="1007450960"/>
                    </a:ext>
                  </a:extLst>
                </a:gridCol>
                <a:gridCol w="960339">
                  <a:extLst>
                    <a:ext uri="{9D8B030D-6E8A-4147-A177-3AD203B41FA5}">
                      <a16:colId xmlns:a16="http://schemas.microsoft.com/office/drawing/2014/main" val="2518929293"/>
                    </a:ext>
                  </a:extLst>
                </a:gridCol>
              </a:tblGrid>
              <a:tr h="106667">
                <a:tc rowSpan="2">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身份類別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姓名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性別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職稱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公務連絡電話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algn="ctr">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公務傳真電話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公務電子郵件信箱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是否為原住民籍</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現職是否由代理人擔任</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183583945"/>
                  </a:ext>
                </a:extLst>
              </a:tr>
              <a:tr h="14305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電話號碼</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分機號碼</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603357871"/>
                  </a:ext>
                </a:extLst>
              </a:tr>
              <a:tr h="1488943">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□校長</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□副校長</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□一級行政主管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學院</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系所</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學位學程</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特殊專班</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境外專班</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p>
                      <a:pPr>
                        <a:lnSpc>
                          <a:spcPts val="1500"/>
                        </a:lnSpc>
                        <a:spcAft>
                          <a:spcPts val="0"/>
                        </a:spcAft>
                      </a:pP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□學術</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其他</a:t>
                      </a:r>
                      <a:r>
                        <a:rPr lang="en-US" sz="1200" b="1" kern="0" dirty="0">
                          <a:solidFill>
                            <a:schemeClr val="tx2"/>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2"/>
                          </a:solidFill>
                          <a:effectLst/>
                          <a:latin typeface="微軟正黑體" panose="020B0604030504040204" pitchFamily="34" charset="-120"/>
                          <a:ea typeface="微軟正黑體" panose="020B0604030504040204" pitchFamily="34" charset="-120"/>
                          <a:cs typeface="+mn-cs"/>
                        </a:rPr>
                        <a:t>主管</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algn="just">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69850" indent="-69850" algn="just" eaLnBrk="0" hangingPunct="0">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76200" algn="just" eaLnBrk="0" hangingPunct="0">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代理人姓名：</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_______</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p>
                      <a:pPr algn="just" eaLnBrk="0" hangingPunct="0">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78077277"/>
                  </a:ext>
                </a:extLst>
              </a:tr>
            </a:tbl>
          </a:graphicData>
        </a:graphic>
      </p:graphicFrame>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661395362"/>
      </p:ext>
    </p:extLst>
  </p:cSld>
  <p:clrMapOvr>
    <a:masterClrMapping/>
  </p:clrMapOvr>
  <p:transition>
    <p:random/>
  </p:transition>
  <p:timing>
    <p:tnLst>
      <p:par>
        <p:cTn id="1" dur="indefinite" restart="never" nodeType="tmRoot"/>
      </p:par>
    </p:tn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08065" y="2443876"/>
            <a:ext cx="8728363" cy="3000821"/>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國家</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地區</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請由下拉式選單填報學術交流活動之【國別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填表代號請參照附錄一</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lvl="0" indent="-3429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境外學者來訪</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人次</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請填報學校前一學年度邀請境外學者來訪從事【</a:t>
            </a:r>
            <a:r>
              <a:rPr lang="zh-TW" altLang="zh-TW" sz="1800" b="1" dirty="0">
                <a:latin typeface="Arial" panose="020B0604020202020204" pitchFamily="34" charset="0"/>
                <a:ea typeface="微軟正黑體" panose="020B0604030504040204" pitchFamily="34" charset="-120"/>
                <a:cs typeface="Arial" panose="020B0604020202020204" pitchFamily="34" charset="0"/>
              </a:rPr>
              <a:t>國際學術研討會發表論文；國際學術合作；演講；研習活動；講學</a:t>
            </a:r>
            <a:r>
              <a:rPr lang="zh-TW" altLang="zh-TW" sz="1800" dirty="0">
                <a:latin typeface="Arial" panose="020B0604020202020204" pitchFamily="34" charset="0"/>
                <a:ea typeface="微軟正黑體" panose="020B0604030504040204" pitchFamily="34" charset="-120"/>
                <a:cs typeface="Arial" panose="020B0604020202020204" pitchFamily="34" charset="0"/>
              </a:rPr>
              <a:t>】等學術交流活動，</a:t>
            </a:r>
            <a:r>
              <a:rPr lang="zh-TW" altLang="zh-TW" sz="18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交換教師人數及博士後研究人數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，並請以學者</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實際參與「出席日期」</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為填報</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基準</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學校學術交流活動情形表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291596348"/>
              </p:ext>
            </p:extLst>
          </p:nvPr>
        </p:nvGraphicFramePr>
        <p:xfrm>
          <a:off x="108065" y="1167725"/>
          <a:ext cx="8861364" cy="805070"/>
        </p:xfrm>
        <a:graphic>
          <a:graphicData uri="http://schemas.openxmlformats.org/drawingml/2006/table">
            <a:tbl>
              <a:tblPr firstRow="1" firstCol="1" bandRow="1"/>
              <a:tblGrid>
                <a:gridCol w="241070">
                  <a:extLst>
                    <a:ext uri="{9D8B030D-6E8A-4147-A177-3AD203B41FA5}">
                      <a16:colId xmlns:a16="http://schemas.microsoft.com/office/drawing/2014/main" val="2265875923"/>
                    </a:ext>
                  </a:extLst>
                </a:gridCol>
                <a:gridCol w="349134">
                  <a:extLst>
                    <a:ext uri="{9D8B030D-6E8A-4147-A177-3AD203B41FA5}">
                      <a16:colId xmlns:a16="http://schemas.microsoft.com/office/drawing/2014/main" val="3172542217"/>
                    </a:ext>
                  </a:extLst>
                </a:gridCol>
                <a:gridCol w="698269">
                  <a:extLst>
                    <a:ext uri="{9D8B030D-6E8A-4147-A177-3AD203B41FA5}">
                      <a16:colId xmlns:a16="http://schemas.microsoft.com/office/drawing/2014/main" val="4159984790"/>
                    </a:ext>
                  </a:extLst>
                </a:gridCol>
                <a:gridCol w="407324">
                  <a:extLst>
                    <a:ext uri="{9D8B030D-6E8A-4147-A177-3AD203B41FA5}">
                      <a16:colId xmlns:a16="http://schemas.microsoft.com/office/drawing/2014/main" val="2124963435"/>
                    </a:ext>
                  </a:extLst>
                </a:gridCol>
                <a:gridCol w="457200">
                  <a:extLst>
                    <a:ext uri="{9D8B030D-6E8A-4147-A177-3AD203B41FA5}">
                      <a16:colId xmlns:a16="http://schemas.microsoft.com/office/drawing/2014/main" val="246412095"/>
                    </a:ext>
                  </a:extLst>
                </a:gridCol>
                <a:gridCol w="581891">
                  <a:extLst>
                    <a:ext uri="{9D8B030D-6E8A-4147-A177-3AD203B41FA5}">
                      <a16:colId xmlns:a16="http://schemas.microsoft.com/office/drawing/2014/main" val="1696207575"/>
                    </a:ext>
                  </a:extLst>
                </a:gridCol>
                <a:gridCol w="523702">
                  <a:extLst>
                    <a:ext uri="{9D8B030D-6E8A-4147-A177-3AD203B41FA5}">
                      <a16:colId xmlns:a16="http://schemas.microsoft.com/office/drawing/2014/main" val="841562072"/>
                    </a:ext>
                  </a:extLst>
                </a:gridCol>
                <a:gridCol w="798021">
                  <a:extLst>
                    <a:ext uri="{9D8B030D-6E8A-4147-A177-3AD203B41FA5}">
                      <a16:colId xmlns:a16="http://schemas.microsoft.com/office/drawing/2014/main" val="4263103190"/>
                    </a:ext>
                  </a:extLst>
                </a:gridCol>
                <a:gridCol w="814648">
                  <a:extLst>
                    <a:ext uri="{9D8B030D-6E8A-4147-A177-3AD203B41FA5}">
                      <a16:colId xmlns:a16="http://schemas.microsoft.com/office/drawing/2014/main" val="1813788952"/>
                    </a:ext>
                  </a:extLst>
                </a:gridCol>
                <a:gridCol w="290945">
                  <a:extLst>
                    <a:ext uri="{9D8B030D-6E8A-4147-A177-3AD203B41FA5}">
                      <a16:colId xmlns:a16="http://schemas.microsoft.com/office/drawing/2014/main" val="1056865802"/>
                    </a:ext>
                  </a:extLst>
                </a:gridCol>
                <a:gridCol w="731520">
                  <a:extLst>
                    <a:ext uri="{9D8B030D-6E8A-4147-A177-3AD203B41FA5}">
                      <a16:colId xmlns:a16="http://schemas.microsoft.com/office/drawing/2014/main" val="1567537604"/>
                    </a:ext>
                  </a:extLst>
                </a:gridCol>
                <a:gridCol w="382386">
                  <a:extLst>
                    <a:ext uri="{9D8B030D-6E8A-4147-A177-3AD203B41FA5}">
                      <a16:colId xmlns:a16="http://schemas.microsoft.com/office/drawing/2014/main" val="2067647798"/>
                    </a:ext>
                  </a:extLst>
                </a:gridCol>
                <a:gridCol w="806253">
                  <a:extLst>
                    <a:ext uri="{9D8B030D-6E8A-4147-A177-3AD203B41FA5}">
                      <a16:colId xmlns:a16="http://schemas.microsoft.com/office/drawing/2014/main" val="1550131373"/>
                    </a:ext>
                  </a:extLst>
                </a:gridCol>
                <a:gridCol w="547597">
                  <a:extLst>
                    <a:ext uri="{9D8B030D-6E8A-4147-A177-3AD203B41FA5}">
                      <a16:colId xmlns:a16="http://schemas.microsoft.com/office/drawing/2014/main" val="105723414"/>
                    </a:ext>
                  </a:extLst>
                </a:gridCol>
                <a:gridCol w="317639">
                  <a:extLst>
                    <a:ext uri="{9D8B030D-6E8A-4147-A177-3AD203B41FA5}">
                      <a16:colId xmlns:a16="http://schemas.microsoft.com/office/drawing/2014/main" val="2759370407"/>
                    </a:ext>
                  </a:extLst>
                </a:gridCol>
                <a:gridCol w="318191">
                  <a:extLst>
                    <a:ext uri="{9D8B030D-6E8A-4147-A177-3AD203B41FA5}">
                      <a16:colId xmlns:a16="http://schemas.microsoft.com/office/drawing/2014/main" val="3402989335"/>
                    </a:ext>
                  </a:extLst>
                </a:gridCol>
                <a:gridCol w="318191">
                  <a:extLst>
                    <a:ext uri="{9D8B030D-6E8A-4147-A177-3AD203B41FA5}">
                      <a16:colId xmlns:a16="http://schemas.microsoft.com/office/drawing/2014/main" val="1931919222"/>
                    </a:ext>
                  </a:extLst>
                </a:gridCol>
                <a:gridCol w="277383">
                  <a:extLst>
                    <a:ext uri="{9D8B030D-6E8A-4147-A177-3AD203B41FA5}">
                      <a16:colId xmlns:a16="http://schemas.microsoft.com/office/drawing/2014/main" val="480000240"/>
                    </a:ext>
                  </a:extLst>
                </a:gridCol>
              </a:tblGrid>
              <a:tr h="153642">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單位名稱</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國家</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地區別</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交換教師人數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博士後研究人數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境外學者來訪人次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專任教師參與人次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備註</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7594065"/>
                  </a:ext>
                </a:extLst>
              </a:tr>
              <a:tr h="6145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演講</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研習活動</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演講</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研習活動</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講學</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036150002"/>
                  </a:ext>
                </a:extLst>
              </a:tr>
            </a:tbl>
          </a:graphicData>
        </a:graphic>
      </p:graphicFrame>
    </p:spTree>
    <p:extLst>
      <p:ext uri="{BB962C8B-B14F-4D97-AF65-F5344CB8AC3E}">
        <p14:creationId xmlns:p14="http://schemas.microsoft.com/office/powerpoint/2010/main" val="881507852"/>
      </p:ext>
    </p:extLst>
  </p:cSld>
  <p:clrMapOvr>
    <a:masterClrMapping/>
  </p:clrMapOvr>
  <p:transition>
    <p:random/>
  </p:transition>
  <p:timing>
    <p:tnLst>
      <p:par>
        <p:cT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45136" y="1900176"/>
            <a:ext cx="8728363" cy="4801314"/>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境外</a:t>
            </a:r>
            <a:r>
              <a:rPr lang="zh-TW" altLang="zh-TW" sz="1700" b="1" dirty="0">
                <a:latin typeface="Arial" panose="020B0604020202020204" pitchFamily="34" charset="0"/>
                <a:ea typeface="微軟正黑體" panose="020B0604030504040204" pitchFamily="34" charset="-120"/>
                <a:cs typeface="Arial" panose="020B0604020202020204" pitchFamily="34" charset="0"/>
              </a:rPr>
              <a:t>學者來訪</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人次</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b="1"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國際</a:t>
            </a:r>
            <a:r>
              <a:rPr lang="zh-TW" altLang="zh-TW" sz="1700" b="1" dirty="0">
                <a:latin typeface="Arial" panose="020B0604020202020204" pitchFamily="34" charset="0"/>
                <a:ea typeface="微軟正黑體" panose="020B0604030504040204" pitchFamily="34" charset="-120"/>
                <a:cs typeface="Arial" panose="020B0604020202020204" pitchFamily="34" charset="0"/>
              </a:rPr>
              <a:t>學術研討會發表論文：</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係指學校邀請境外學者參與學校舉辦國際學術研討會論文發表，且該研討會論文發表應具「</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對外公開徵稿</a:t>
            </a:r>
            <a:r>
              <a:rPr lang="zh-TW" altLang="zh-TW" sz="1700" dirty="0">
                <a:latin typeface="Arial" panose="020B0604020202020204" pitchFamily="34" charset="0"/>
                <a:ea typeface="微軟正黑體" panose="020B0604030504040204" pitchFamily="34" charset="-120"/>
                <a:cs typeface="Arial" panose="020B0604020202020204" pitchFamily="34" charset="0"/>
              </a:rPr>
              <a:t>」及有「</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審稿制度</a:t>
            </a:r>
            <a:r>
              <a:rPr lang="zh-TW" altLang="zh-TW" sz="1700" dirty="0">
                <a:latin typeface="Arial" panose="020B0604020202020204" pitchFamily="34" charset="0"/>
                <a:ea typeface="微軟正黑體" panose="020B0604030504040204" pitchFamily="34" charset="-120"/>
                <a:cs typeface="Arial" panose="020B0604020202020204" pitchFamily="34" charset="0"/>
              </a:rPr>
              <a:t>」，且至少</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個「國家</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」以上</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含臺灣地區</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學者參與並發表論文，即可認定為國際學術研討會。若</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參與之境外人士為舉辦學校</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校內外籍師生</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者，則</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不可列入</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前揭</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國別</a:t>
            </a:r>
            <a:r>
              <a:rPr lang="en-US" altLang="zh-TW" sz="1700" b="1"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地區</a:t>
            </a:r>
            <a:r>
              <a:rPr lang="en-US" altLang="zh-TW" sz="1700" b="1" u="sng" dirty="0">
                <a:latin typeface="Arial" panose="020B0604020202020204" pitchFamily="34" charset="0"/>
                <a:ea typeface="微軟正黑體" panose="020B0604030504040204" pitchFamily="34" charset="-120"/>
                <a:cs typeface="Arial" panose="020B0604020202020204" pitchFamily="34" charset="0"/>
              </a:rPr>
              <a:t>)</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數之計算</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國際</a:t>
            </a:r>
            <a:r>
              <a:rPr lang="zh-TW" altLang="zh-TW" sz="1700" b="1" dirty="0">
                <a:latin typeface="Arial" panose="020B0604020202020204" pitchFamily="34" charset="0"/>
                <a:ea typeface="微軟正黑體" panose="020B0604030504040204" pitchFamily="34" charset="-120"/>
                <a:cs typeface="Arial" panose="020B0604020202020204" pitchFamily="34" charset="0"/>
              </a:rPr>
              <a:t>學術合作：</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係指學校邀請境外學者參與學校之國際學術合作計畫，且該合作至少</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個「國家</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」以上</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含臺灣地區</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參與者</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演講</a:t>
            </a:r>
            <a:r>
              <a:rPr lang="zh-TW"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係指學校邀請境外學者來校從事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短期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個月內</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學術專題演講</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研習</a:t>
            </a:r>
            <a:r>
              <a:rPr lang="zh-TW" altLang="zh-TW" sz="1700" b="1" dirty="0">
                <a:latin typeface="Arial" panose="020B0604020202020204" pitchFamily="34" charset="0"/>
                <a:ea typeface="微軟正黑體" panose="020B0604030504040204" pitchFamily="34" charset="-120"/>
                <a:cs typeface="Arial" panose="020B0604020202020204" pitchFamily="34" charset="0"/>
              </a:rPr>
              <a:t>活動：</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係指學校邀請境外學者來校從事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短期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個月內</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學術研習活動</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講學</a:t>
            </a:r>
            <a:r>
              <a:rPr lang="zh-TW"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係指由學校邀請境外學者來校進行</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非屬前</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項</a:t>
            </a:r>
            <a:r>
              <a:rPr lang="zh-TW" altLang="zh-TW" sz="1700" dirty="0">
                <a:latin typeface="Arial" panose="020B0604020202020204" pitchFamily="34" charset="0"/>
                <a:ea typeface="微軟正黑體" panose="020B0604030504040204" pitchFamily="34" charset="-120"/>
                <a:cs typeface="Arial" panose="020B0604020202020204" pitchFamily="34" charset="0"/>
              </a:rPr>
              <a:t>之其他教育交流活動。</a:t>
            </a: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學校學術交流活動情形表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475393278"/>
              </p:ext>
            </p:extLst>
          </p:nvPr>
        </p:nvGraphicFramePr>
        <p:xfrm>
          <a:off x="108065" y="1059656"/>
          <a:ext cx="8861364" cy="805070"/>
        </p:xfrm>
        <a:graphic>
          <a:graphicData uri="http://schemas.openxmlformats.org/drawingml/2006/table">
            <a:tbl>
              <a:tblPr firstRow="1" firstCol="1" bandRow="1"/>
              <a:tblGrid>
                <a:gridCol w="241070">
                  <a:extLst>
                    <a:ext uri="{9D8B030D-6E8A-4147-A177-3AD203B41FA5}">
                      <a16:colId xmlns:a16="http://schemas.microsoft.com/office/drawing/2014/main" val="2265875923"/>
                    </a:ext>
                  </a:extLst>
                </a:gridCol>
                <a:gridCol w="349134">
                  <a:extLst>
                    <a:ext uri="{9D8B030D-6E8A-4147-A177-3AD203B41FA5}">
                      <a16:colId xmlns:a16="http://schemas.microsoft.com/office/drawing/2014/main" val="3172542217"/>
                    </a:ext>
                  </a:extLst>
                </a:gridCol>
                <a:gridCol w="698269">
                  <a:extLst>
                    <a:ext uri="{9D8B030D-6E8A-4147-A177-3AD203B41FA5}">
                      <a16:colId xmlns:a16="http://schemas.microsoft.com/office/drawing/2014/main" val="4159984790"/>
                    </a:ext>
                  </a:extLst>
                </a:gridCol>
                <a:gridCol w="407324">
                  <a:extLst>
                    <a:ext uri="{9D8B030D-6E8A-4147-A177-3AD203B41FA5}">
                      <a16:colId xmlns:a16="http://schemas.microsoft.com/office/drawing/2014/main" val="2124963435"/>
                    </a:ext>
                  </a:extLst>
                </a:gridCol>
                <a:gridCol w="457200">
                  <a:extLst>
                    <a:ext uri="{9D8B030D-6E8A-4147-A177-3AD203B41FA5}">
                      <a16:colId xmlns:a16="http://schemas.microsoft.com/office/drawing/2014/main" val="246412095"/>
                    </a:ext>
                  </a:extLst>
                </a:gridCol>
                <a:gridCol w="581891">
                  <a:extLst>
                    <a:ext uri="{9D8B030D-6E8A-4147-A177-3AD203B41FA5}">
                      <a16:colId xmlns:a16="http://schemas.microsoft.com/office/drawing/2014/main" val="1696207575"/>
                    </a:ext>
                  </a:extLst>
                </a:gridCol>
                <a:gridCol w="523702">
                  <a:extLst>
                    <a:ext uri="{9D8B030D-6E8A-4147-A177-3AD203B41FA5}">
                      <a16:colId xmlns:a16="http://schemas.microsoft.com/office/drawing/2014/main" val="841562072"/>
                    </a:ext>
                  </a:extLst>
                </a:gridCol>
                <a:gridCol w="798021">
                  <a:extLst>
                    <a:ext uri="{9D8B030D-6E8A-4147-A177-3AD203B41FA5}">
                      <a16:colId xmlns:a16="http://schemas.microsoft.com/office/drawing/2014/main" val="4263103190"/>
                    </a:ext>
                  </a:extLst>
                </a:gridCol>
                <a:gridCol w="814648">
                  <a:extLst>
                    <a:ext uri="{9D8B030D-6E8A-4147-A177-3AD203B41FA5}">
                      <a16:colId xmlns:a16="http://schemas.microsoft.com/office/drawing/2014/main" val="1813788952"/>
                    </a:ext>
                  </a:extLst>
                </a:gridCol>
                <a:gridCol w="290945">
                  <a:extLst>
                    <a:ext uri="{9D8B030D-6E8A-4147-A177-3AD203B41FA5}">
                      <a16:colId xmlns:a16="http://schemas.microsoft.com/office/drawing/2014/main" val="1056865802"/>
                    </a:ext>
                  </a:extLst>
                </a:gridCol>
                <a:gridCol w="839586">
                  <a:extLst>
                    <a:ext uri="{9D8B030D-6E8A-4147-A177-3AD203B41FA5}">
                      <a16:colId xmlns:a16="http://schemas.microsoft.com/office/drawing/2014/main" val="1567537604"/>
                    </a:ext>
                  </a:extLst>
                </a:gridCol>
                <a:gridCol w="274320">
                  <a:extLst>
                    <a:ext uri="{9D8B030D-6E8A-4147-A177-3AD203B41FA5}">
                      <a16:colId xmlns:a16="http://schemas.microsoft.com/office/drawing/2014/main" val="2067647798"/>
                    </a:ext>
                  </a:extLst>
                </a:gridCol>
                <a:gridCol w="806253">
                  <a:extLst>
                    <a:ext uri="{9D8B030D-6E8A-4147-A177-3AD203B41FA5}">
                      <a16:colId xmlns:a16="http://schemas.microsoft.com/office/drawing/2014/main" val="1550131373"/>
                    </a:ext>
                  </a:extLst>
                </a:gridCol>
                <a:gridCol w="547597">
                  <a:extLst>
                    <a:ext uri="{9D8B030D-6E8A-4147-A177-3AD203B41FA5}">
                      <a16:colId xmlns:a16="http://schemas.microsoft.com/office/drawing/2014/main" val="105723414"/>
                    </a:ext>
                  </a:extLst>
                </a:gridCol>
                <a:gridCol w="317639">
                  <a:extLst>
                    <a:ext uri="{9D8B030D-6E8A-4147-A177-3AD203B41FA5}">
                      <a16:colId xmlns:a16="http://schemas.microsoft.com/office/drawing/2014/main" val="2759370407"/>
                    </a:ext>
                  </a:extLst>
                </a:gridCol>
                <a:gridCol w="318191">
                  <a:extLst>
                    <a:ext uri="{9D8B030D-6E8A-4147-A177-3AD203B41FA5}">
                      <a16:colId xmlns:a16="http://schemas.microsoft.com/office/drawing/2014/main" val="3402989335"/>
                    </a:ext>
                  </a:extLst>
                </a:gridCol>
                <a:gridCol w="318191">
                  <a:extLst>
                    <a:ext uri="{9D8B030D-6E8A-4147-A177-3AD203B41FA5}">
                      <a16:colId xmlns:a16="http://schemas.microsoft.com/office/drawing/2014/main" val="1931919222"/>
                    </a:ext>
                  </a:extLst>
                </a:gridCol>
                <a:gridCol w="277383">
                  <a:extLst>
                    <a:ext uri="{9D8B030D-6E8A-4147-A177-3AD203B41FA5}">
                      <a16:colId xmlns:a16="http://schemas.microsoft.com/office/drawing/2014/main" val="480000240"/>
                    </a:ext>
                  </a:extLst>
                </a:gridCol>
              </a:tblGrid>
              <a:tr h="153642">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單位名稱</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地區別</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交換教師人數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博士後研究人數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境外學者來訪人次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專任教師參與人次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備註</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7594065"/>
                  </a:ext>
                </a:extLst>
              </a:tr>
              <a:tr h="6145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演講</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研習活動</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演講</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研習活動</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講學</a:t>
                      </a:r>
                    </a:p>
                  </a:txBody>
                  <a:tcPr marL="55311" marR="55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036150002"/>
                  </a:ext>
                </a:extLst>
              </a:tr>
            </a:tbl>
          </a:graphicData>
        </a:graphic>
      </p:graphicFrame>
    </p:spTree>
    <p:extLst>
      <p:ext uri="{BB962C8B-B14F-4D97-AF65-F5344CB8AC3E}">
        <p14:creationId xmlns:p14="http://schemas.microsoft.com/office/powerpoint/2010/main" val="1360742989"/>
      </p:ext>
    </p:extLst>
  </p:cSld>
  <p:clrMapOvr>
    <a:masterClrMapping/>
  </p:clrMapOvr>
  <p:transition>
    <p:random/>
  </p:transition>
  <p:timing>
    <p:tnLst>
      <p:par>
        <p:cTn id="1" dur="indefinite" restart="never" nodeType="tmRoot"/>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45136" y="2066430"/>
            <a:ext cx="8824293" cy="4647426"/>
          </a:xfrm>
          <a:prstGeom prst="rect">
            <a:avLst/>
          </a:prstGeom>
        </p:spPr>
        <p:txBody>
          <a:bodyPr wrap="square">
            <a:spAutoFit/>
          </a:bodyPr>
          <a:lstStyle/>
          <a:p>
            <a:pPr>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spcBef>
                <a:spcPts val="400"/>
              </a:spcBef>
              <a:spcAft>
                <a:spcPts val="400"/>
              </a:spcAft>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請填報學校前一學年度</a:t>
            </a:r>
            <a:r>
              <a:rPr lang="zh-TW" altLang="zh-TW" sz="1600" b="1" dirty="0">
                <a:latin typeface="Arial" panose="020B0604020202020204" pitchFamily="34" charset="0"/>
                <a:ea typeface="微軟正黑體" panose="020B0604030504040204" pitchFamily="34" charset="-120"/>
                <a:cs typeface="Arial" panose="020B0604020202020204" pitchFamily="34" charset="0"/>
              </a:rPr>
              <a:t>專任教師</a:t>
            </a:r>
            <a:r>
              <a:rPr lang="zh-TW" altLang="zh-TW" sz="1600" dirty="0">
                <a:latin typeface="Arial" panose="020B0604020202020204" pitchFamily="34" charset="0"/>
                <a:ea typeface="微軟正黑體" panose="020B0604030504040204" pitchFamily="34" charset="-120"/>
                <a:cs typeface="Arial" panose="020B0604020202020204" pitchFamily="34" charset="0"/>
              </a:rPr>
              <a:t>參與境內、境外國家</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地區之學校或機構舉辦之【國際學術研討會發表論文；國際學術合作；演講；研習活動；講學】等學術交流活動，並請以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專任教師實際參與「出席日期」為填報</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基準</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541338" lvl="1" indent="-363538">
              <a:spcBef>
                <a:spcPts val="400"/>
              </a:spcBef>
              <a:spcAft>
                <a:spcPts val="400"/>
              </a:spcAft>
              <a:buFont typeface="+mj-lt"/>
              <a:buAutoNum type="arabicPeriod"/>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國際</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學術研討會發表論文</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：係指學校專任教師參與境內、境外學校或機構舉辦國際學術研討會論文發表，且該研討會論文發表應具「</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對外公開徵稿</a:t>
            </a:r>
            <a:r>
              <a:rPr lang="zh-TW" altLang="zh-TW" sz="1600" dirty="0">
                <a:latin typeface="Arial" panose="020B0604020202020204" pitchFamily="34" charset="0"/>
                <a:ea typeface="微軟正黑體" panose="020B0604030504040204" pitchFamily="34" charset="-120"/>
                <a:cs typeface="Arial" panose="020B0604020202020204" pitchFamily="34" charset="0"/>
              </a:rPr>
              <a:t>」及有「</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審稿制度</a:t>
            </a:r>
            <a:r>
              <a:rPr lang="zh-TW" altLang="zh-TW" sz="1600" dirty="0">
                <a:latin typeface="Arial" panose="020B0604020202020204" pitchFamily="34" charset="0"/>
                <a:ea typeface="微軟正黑體" panose="020B0604030504040204" pitchFamily="34" charset="-120"/>
                <a:cs typeface="Arial" panose="020B0604020202020204" pitchFamily="34" charset="0"/>
              </a:rPr>
              <a:t>」，且至少</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個「國家</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」以上</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含臺灣地區</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學者參與並發表論文</a:t>
            </a:r>
            <a:r>
              <a:rPr lang="zh-TW" altLang="zh-TW" sz="1600" dirty="0">
                <a:latin typeface="Arial" panose="020B0604020202020204" pitchFamily="34" charset="0"/>
                <a:ea typeface="微軟正黑體" panose="020B0604030504040204" pitchFamily="34" charset="-120"/>
                <a:cs typeface="Arial" panose="020B0604020202020204" pitchFamily="34" charset="0"/>
              </a:rPr>
              <a:t>，即可認定為國際學術研討會。若</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參與之境外人士為舉辦學校</a:t>
            </a:r>
            <a:r>
              <a:rPr lang="zh-TW" altLang="zh-TW" sz="1600" b="1" u="heavy" dirty="0">
                <a:latin typeface="Arial" panose="020B0604020202020204" pitchFamily="34" charset="0"/>
                <a:ea typeface="微軟正黑體" panose="020B0604030504040204" pitchFamily="34" charset="-120"/>
                <a:cs typeface="Arial" panose="020B0604020202020204" pitchFamily="34" charset="0"/>
              </a:rPr>
              <a:t>校內外籍師生</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者，則</a:t>
            </a:r>
            <a:r>
              <a:rPr lang="zh-TW" altLang="zh-TW" sz="1600" b="1" u="heavy" dirty="0">
                <a:latin typeface="Arial" panose="020B0604020202020204" pitchFamily="34" charset="0"/>
                <a:ea typeface="微軟正黑體" panose="020B0604030504040204" pitchFamily="34" charset="-120"/>
                <a:cs typeface="Arial" panose="020B0604020202020204" pitchFamily="34" charset="0"/>
              </a:rPr>
              <a:t>不可列入</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前揭</a:t>
            </a:r>
            <a:r>
              <a:rPr lang="zh-TW" altLang="zh-TW" sz="1600" b="1" u="heavy" dirty="0">
                <a:latin typeface="Arial" panose="020B0604020202020204" pitchFamily="34" charset="0"/>
                <a:ea typeface="微軟正黑體" panose="020B0604030504040204" pitchFamily="34" charset="-120"/>
                <a:cs typeface="Arial" panose="020B0604020202020204" pitchFamily="34" charset="0"/>
              </a:rPr>
              <a:t>國別</a:t>
            </a:r>
            <a:r>
              <a:rPr lang="en-US" altLang="zh-TW" sz="1600" b="1" u="heavy"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latin typeface="Arial" panose="020B0604020202020204" pitchFamily="34" charset="0"/>
                <a:ea typeface="微軟正黑體" panose="020B0604030504040204" pitchFamily="34" charset="-120"/>
                <a:cs typeface="Arial" panose="020B0604020202020204" pitchFamily="34" charset="0"/>
              </a:rPr>
              <a:t>地區</a:t>
            </a:r>
            <a:r>
              <a:rPr lang="en-US" altLang="zh-TW" sz="1600" b="1" u="heavy"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latin typeface="Arial" panose="020B0604020202020204" pitchFamily="34" charset="0"/>
                <a:ea typeface="微軟正黑體" panose="020B0604030504040204" pitchFamily="34" charset="-120"/>
                <a:cs typeface="Arial" panose="020B0604020202020204" pitchFamily="34" charset="0"/>
              </a:rPr>
              <a:t>數之計算</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541338" lvl="1" indent="-363538">
              <a:spcBef>
                <a:spcPts val="400"/>
              </a:spcBef>
              <a:spcAft>
                <a:spcPts val="400"/>
              </a:spcAft>
              <a:buFont typeface="+mj-lt"/>
              <a:buAutoNum type="arabicPeriod"/>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國際</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學術合作</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：係指學校專任教師參與國際學術合作計畫，且該合作至少</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個「國家</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」以上</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含臺灣地區</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參與者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541338" lvl="1" indent="-363538">
              <a:spcBef>
                <a:spcPts val="400"/>
              </a:spcBef>
              <a:spcAft>
                <a:spcPts val="400"/>
              </a:spcAft>
              <a:buFont typeface="+mj-lt"/>
              <a:buAutoNum type="arabicPeriod"/>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演講</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：係指學校專任教師參與境內</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不包含參與校內自辦</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、境外學校或機構舉辦</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短期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個月內</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學術專題演講</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541338" lvl="1" indent="-363538">
              <a:spcBef>
                <a:spcPts val="400"/>
              </a:spcBef>
              <a:spcAft>
                <a:spcPts val="400"/>
              </a:spcAft>
              <a:buFont typeface="+mj-lt"/>
              <a:buAutoNum type="arabicPeriod"/>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研習</a:t>
            </a:r>
            <a:r>
              <a:rPr lang="zh-TW" altLang="zh-TW" sz="1600" b="1" dirty="0">
                <a:latin typeface="Arial" panose="020B0604020202020204" pitchFamily="34" charset="0"/>
                <a:ea typeface="微軟正黑體" panose="020B0604030504040204" pitchFamily="34" charset="-120"/>
                <a:cs typeface="Arial" panose="020B0604020202020204" pitchFamily="34" charset="0"/>
              </a:rPr>
              <a:t>活動</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：係指學校專任教師參與境內</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不包含參與校內自辦</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、境外學校或機構舉辦</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短期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個月內</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學術研習活動</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541338" lvl="1" indent="-363538">
              <a:spcBef>
                <a:spcPts val="400"/>
              </a:spcBef>
              <a:spcAft>
                <a:spcPts val="400"/>
              </a:spcAft>
              <a:buFont typeface="+mj-lt"/>
              <a:buAutoNum type="arabicPeriod"/>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講學</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：係指學校專任教師參與</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非屬前</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項</a:t>
            </a:r>
            <a:r>
              <a:rPr lang="zh-TW" altLang="zh-TW" sz="1600" dirty="0">
                <a:latin typeface="Arial" panose="020B0604020202020204" pitchFamily="34" charset="0"/>
                <a:ea typeface="微軟正黑體" panose="020B0604030504040204" pitchFamily="34" charset="-120"/>
                <a:cs typeface="Arial" panose="020B0604020202020204" pitchFamily="34" charset="0"/>
              </a:rPr>
              <a:t>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境內</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不包含參與校內自辦</a:t>
            </a:r>
            <a:r>
              <a:rPr lang="en-US" altLang="zh-TW" sz="1600" dirty="0">
                <a:latin typeface="Arial" panose="020B0604020202020204" pitchFamily="34" charset="0"/>
                <a:ea typeface="微軟正黑體" panose="020B0604030504040204" pitchFamily="34" charset="-120"/>
                <a:cs typeface="Arial" panose="020B0604020202020204" pitchFamily="34" charset="0"/>
              </a:rPr>
              <a:t>) </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境外學校或機構之教育交流活動。</a:t>
            </a: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學校學術交流活動情形表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569939289"/>
              </p:ext>
            </p:extLst>
          </p:nvPr>
        </p:nvGraphicFramePr>
        <p:xfrm>
          <a:off x="108065" y="1059656"/>
          <a:ext cx="8861364" cy="952500"/>
        </p:xfrm>
        <a:graphic>
          <a:graphicData uri="http://schemas.openxmlformats.org/drawingml/2006/table">
            <a:tbl>
              <a:tblPr firstRow="1" firstCol="1" bandRow="1"/>
              <a:tblGrid>
                <a:gridCol w="241070">
                  <a:extLst>
                    <a:ext uri="{9D8B030D-6E8A-4147-A177-3AD203B41FA5}">
                      <a16:colId xmlns:a16="http://schemas.microsoft.com/office/drawing/2014/main" val="2265875923"/>
                    </a:ext>
                  </a:extLst>
                </a:gridCol>
                <a:gridCol w="349134">
                  <a:extLst>
                    <a:ext uri="{9D8B030D-6E8A-4147-A177-3AD203B41FA5}">
                      <a16:colId xmlns:a16="http://schemas.microsoft.com/office/drawing/2014/main" val="3172542217"/>
                    </a:ext>
                  </a:extLst>
                </a:gridCol>
                <a:gridCol w="698269">
                  <a:extLst>
                    <a:ext uri="{9D8B030D-6E8A-4147-A177-3AD203B41FA5}">
                      <a16:colId xmlns:a16="http://schemas.microsoft.com/office/drawing/2014/main" val="4159984790"/>
                    </a:ext>
                  </a:extLst>
                </a:gridCol>
                <a:gridCol w="407324">
                  <a:extLst>
                    <a:ext uri="{9D8B030D-6E8A-4147-A177-3AD203B41FA5}">
                      <a16:colId xmlns:a16="http://schemas.microsoft.com/office/drawing/2014/main" val="2124963435"/>
                    </a:ext>
                  </a:extLst>
                </a:gridCol>
                <a:gridCol w="457200">
                  <a:extLst>
                    <a:ext uri="{9D8B030D-6E8A-4147-A177-3AD203B41FA5}">
                      <a16:colId xmlns:a16="http://schemas.microsoft.com/office/drawing/2014/main" val="246412095"/>
                    </a:ext>
                  </a:extLst>
                </a:gridCol>
                <a:gridCol w="581891">
                  <a:extLst>
                    <a:ext uri="{9D8B030D-6E8A-4147-A177-3AD203B41FA5}">
                      <a16:colId xmlns:a16="http://schemas.microsoft.com/office/drawing/2014/main" val="1696207575"/>
                    </a:ext>
                  </a:extLst>
                </a:gridCol>
                <a:gridCol w="523702">
                  <a:extLst>
                    <a:ext uri="{9D8B030D-6E8A-4147-A177-3AD203B41FA5}">
                      <a16:colId xmlns:a16="http://schemas.microsoft.com/office/drawing/2014/main" val="841562072"/>
                    </a:ext>
                  </a:extLst>
                </a:gridCol>
                <a:gridCol w="798021">
                  <a:extLst>
                    <a:ext uri="{9D8B030D-6E8A-4147-A177-3AD203B41FA5}">
                      <a16:colId xmlns:a16="http://schemas.microsoft.com/office/drawing/2014/main" val="4263103190"/>
                    </a:ext>
                  </a:extLst>
                </a:gridCol>
                <a:gridCol w="814648">
                  <a:extLst>
                    <a:ext uri="{9D8B030D-6E8A-4147-A177-3AD203B41FA5}">
                      <a16:colId xmlns:a16="http://schemas.microsoft.com/office/drawing/2014/main" val="1813788952"/>
                    </a:ext>
                  </a:extLst>
                </a:gridCol>
                <a:gridCol w="290945">
                  <a:extLst>
                    <a:ext uri="{9D8B030D-6E8A-4147-A177-3AD203B41FA5}">
                      <a16:colId xmlns:a16="http://schemas.microsoft.com/office/drawing/2014/main" val="1056865802"/>
                    </a:ext>
                  </a:extLst>
                </a:gridCol>
                <a:gridCol w="839586">
                  <a:extLst>
                    <a:ext uri="{9D8B030D-6E8A-4147-A177-3AD203B41FA5}">
                      <a16:colId xmlns:a16="http://schemas.microsoft.com/office/drawing/2014/main" val="1567537604"/>
                    </a:ext>
                  </a:extLst>
                </a:gridCol>
                <a:gridCol w="274320">
                  <a:extLst>
                    <a:ext uri="{9D8B030D-6E8A-4147-A177-3AD203B41FA5}">
                      <a16:colId xmlns:a16="http://schemas.microsoft.com/office/drawing/2014/main" val="2067647798"/>
                    </a:ext>
                  </a:extLst>
                </a:gridCol>
                <a:gridCol w="806253">
                  <a:extLst>
                    <a:ext uri="{9D8B030D-6E8A-4147-A177-3AD203B41FA5}">
                      <a16:colId xmlns:a16="http://schemas.microsoft.com/office/drawing/2014/main" val="1550131373"/>
                    </a:ext>
                  </a:extLst>
                </a:gridCol>
                <a:gridCol w="547597">
                  <a:extLst>
                    <a:ext uri="{9D8B030D-6E8A-4147-A177-3AD203B41FA5}">
                      <a16:colId xmlns:a16="http://schemas.microsoft.com/office/drawing/2014/main" val="105723414"/>
                    </a:ext>
                  </a:extLst>
                </a:gridCol>
                <a:gridCol w="317639">
                  <a:extLst>
                    <a:ext uri="{9D8B030D-6E8A-4147-A177-3AD203B41FA5}">
                      <a16:colId xmlns:a16="http://schemas.microsoft.com/office/drawing/2014/main" val="2759370407"/>
                    </a:ext>
                  </a:extLst>
                </a:gridCol>
                <a:gridCol w="318191">
                  <a:extLst>
                    <a:ext uri="{9D8B030D-6E8A-4147-A177-3AD203B41FA5}">
                      <a16:colId xmlns:a16="http://schemas.microsoft.com/office/drawing/2014/main" val="3402989335"/>
                    </a:ext>
                  </a:extLst>
                </a:gridCol>
                <a:gridCol w="318191">
                  <a:extLst>
                    <a:ext uri="{9D8B030D-6E8A-4147-A177-3AD203B41FA5}">
                      <a16:colId xmlns:a16="http://schemas.microsoft.com/office/drawing/2014/main" val="1931919222"/>
                    </a:ext>
                  </a:extLst>
                </a:gridCol>
                <a:gridCol w="277383">
                  <a:extLst>
                    <a:ext uri="{9D8B030D-6E8A-4147-A177-3AD203B41FA5}">
                      <a16:colId xmlns:a16="http://schemas.microsoft.com/office/drawing/2014/main" val="480000240"/>
                    </a:ext>
                  </a:extLst>
                </a:gridCol>
              </a:tblGrid>
              <a:tr h="153642">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單位名稱</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地區別</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交換教師人數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博士後研究人數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境外學者來訪人次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專任教師參與人次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備註</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67594065"/>
                  </a:ext>
                </a:extLst>
              </a:tr>
              <a:tr h="6145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出國</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來校</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演講</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研習活動</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講學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國際學術研討會發表論文</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國際學術合作</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演講</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研習活動</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講學</a:t>
                      </a:r>
                    </a:p>
                  </a:txBody>
                  <a:tcPr marL="55311" marR="55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extLst>
                  <a:ext uri="{0D108BD9-81ED-4DB2-BD59-A6C34878D82A}">
                    <a16:rowId xmlns:a16="http://schemas.microsoft.com/office/drawing/2014/main" val="3036150002"/>
                  </a:ext>
                </a:extLst>
              </a:tr>
            </a:tbl>
          </a:graphicData>
        </a:graphic>
      </p:graphicFrame>
    </p:spTree>
    <p:extLst>
      <p:ext uri="{BB962C8B-B14F-4D97-AF65-F5344CB8AC3E}">
        <p14:creationId xmlns:p14="http://schemas.microsoft.com/office/powerpoint/2010/main" val="762867912"/>
      </p:ext>
    </p:extLst>
  </p:cSld>
  <p:clrMapOvr>
    <a:masterClrMapping/>
  </p:clrMapOvr>
  <p:transition>
    <p:random/>
  </p:transition>
  <p:timing>
    <p:tnLst>
      <p:par>
        <p:cTn id="1" dur="indefinite" restart="never" nodeType="tmRoot"/>
      </p:par>
    </p:tn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41067" y="2254483"/>
            <a:ext cx="8728363" cy="4308872"/>
          </a:xfrm>
          <a:prstGeom prst="rect">
            <a:avLst/>
          </a:prstGeom>
        </p:spPr>
        <p:txBody>
          <a:bodyPr wrap="square">
            <a:spAutoFit/>
          </a:bodyPr>
          <a:lstStyle/>
          <a:p>
            <a:pPr>
              <a:spcBef>
                <a:spcPts val="600"/>
              </a:spcBef>
              <a:spcAft>
                <a:spcPts val="6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spcBef>
                <a:spcPts val="600"/>
              </a:spcBef>
              <a:spcAft>
                <a:spcPts val="6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學年度</a:t>
            </a:r>
            <a:r>
              <a:rPr lang="zh-TW" altLang="en-US"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日為資料調查基準日</a:t>
            </a:r>
            <a:r>
              <a:rPr lang="zh-TW" altLang="zh-TW" sz="1600" dirty="0">
                <a:latin typeface="Arial" panose="020B0604020202020204" pitchFamily="34" charset="0"/>
                <a:ea typeface="微軟正黑體" panose="020B0604030504040204" pitchFamily="34" charset="-120"/>
                <a:cs typeface="Arial" panose="020B0604020202020204" pitchFamily="34" charset="0"/>
              </a:rPr>
              <a:t>，亦即學校填報截至資料基準日與境外大學簽訂</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仍有合約效益</a:t>
            </a:r>
            <a:r>
              <a:rPr lang="zh-TW" altLang="zh-TW" sz="1600" dirty="0">
                <a:latin typeface="Arial" panose="020B0604020202020204" pitchFamily="34" charset="0"/>
                <a:ea typeface="微軟正黑體" panose="020B0604030504040204" pitchFamily="34" charset="-120"/>
                <a:cs typeface="Arial" panose="020B0604020202020204" pitchFamily="34" charset="0"/>
              </a:rPr>
              <a:t>之書面約定進行學術交流、學術研究、建立跨國學位合作</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雙聯學制</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等交流活動，其書面約定包括合作契約書、合作</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600" dirty="0">
                <a:latin typeface="Arial" panose="020B0604020202020204" pitchFamily="34" charset="0"/>
                <a:ea typeface="微軟正黑體" panose="020B0604030504040204" pitchFamily="34" charset="-120"/>
                <a:cs typeface="Arial" panose="020B0604020202020204" pitchFamily="34" charset="0"/>
              </a:rPr>
              <a:t>書、同意書或備忘錄等資料</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spcBef>
                <a:spcPts val="600"/>
              </a:spcBef>
              <a:spcAft>
                <a:spcPts val="6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國家</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地區</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別</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由下拉式選單填報學術交流活動之【國別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填表代號請參照附錄一</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spcBef>
                <a:spcPts val="600"/>
              </a:spcBef>
              <a:spcAft>
                <a:spcPts val="6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境外</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學校中文、英文</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名稱</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600"/>
              </a:spcBef>
              <a:spcAft>
                <a:spcPts val="6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學校填報</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截至資料基準日（</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15</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與境外大學簽訂</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仍有合約效益</a:t>
            </a:r>
            <a:r>
              <a:rPr lang="zh-TW" altLang="zh-TW" sz="1600" dirty="0">
                <a:latin typeface="Arial" panose="020B0604020202020204" pitchFamily="34" charset="0"/>
                <a:ea typeface="微軟正黑體" panose="020B0604030504040204" pitchFamily="34" charset="-120"/>
                <a:cs typeface="Arial" panose="020B0604020202020204" pitchFamily="34" charset="0"/>
              </a:rPr>
              <a:t>之書面約定進行</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學術交流、學術研究、建立跨國學位合作</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雙聯學制</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等交流活動，其</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書面約定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包括合作契約書、合作</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意向約定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書、同意書或備忘錄</a:t>
            </a:r>
            <a:r>
              <a:rPr lang="zh-TW" altLang="zh-TW" sz="1600" dirty="0">
                <a:latin typeface="Arial" panose="020B0604020202020204" pitchFamily="34" charset="0"/>
                <a:ea typeface="微軟正黑體" panose="020B0604030504040204" pitchFamily="34" charset="-120"/>
                <a:cs typeface="Arial" panose="020B0604020202020204" pitchFamily="34" charset="0"/>
              </a:rPr>
              <a:t>等資料</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600"/>
              </a:spcBef>
              <a:spcAft>
                <a:spcPts val="6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學校填報與境外大學簽訂書面約定之【境外學校名稱】；合作學校若為</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大陸地區學校</a:t>
            </a:r>
            <a:r>
              <a:rPr lang="zh-TW" altLang="zh-TW" sz="1600" dirty="0">
                <a:latin typeface="Arial" panose="020B0604020202020204" pitchFamily="34" charset="0"/>
                <a:ea typeface="微軟正黑體" panose="020B0604030504040204" pitchFamily="34" charset="-120"/>
                <a:cs typeface="Arial" panose="020B0604020202020204" pitchFamily="34" charset="0"/>
              </a:rPr>
              <a:t>則請填寫【</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學校中文名稱</a:t>
            </a:r>
            <a:r>
              <a:rPr lang="zh-TW" altLang="zh-TW" sz="1600" dirty="0">
                <a:latin typeface="Arial" panose="020B0604020202020204" pitchFamily="34" charset="0"/>
                <a:ea typeface="微軟正黑體" panose="020B0604030504040204" pitchFamily="34" charset="-120"/>
                <a:cs typeface="Arial" panose="020B0604020202020204" pitchFamily="34" charset="0"/>
              </a:rPr>
              <a:t>】，若為其他</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境外大學</a:t>
            </a:r>
            <a:r>
              <a:rPr lang="zh-TW" altLang="zh-TW" sz="1600" dirty="0">
                <a:latin typeface="Arial" panose="020B0604020202020204" pitchFamily="34" charset="0"/>
                <a:ea typeface="微軟正黑體" panose="020B0604030504040204" pitchFamily="34" charset="-120"/>
                <a:cs typeface="Arial" panose="020B0604020202020204" pitchFamily="34" charset="0"/>
              </a:rPr>
              <a:t>，則請以【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學校英文名稱</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】填報。例如：</a:t>
            </a:r>
            <a:r>
              <a:rPr lang="en-US" altLang="zh-TW" sz="1600" dirty="0" err="1">
                <a:latin typeface="Arial" panose="020B0604020202020204" pitchFamily="34" charset="0"/>
                <a:ea typeface="微軟正黑體" panose="020B0604030504040204" pitchFamily="34" charset="-120"/>
                <a:cs typeface="Arial" panose="020B0604020202020204" pitchFamily="34" charset="0"/>
              </a:rPr>
              <a:t>Waseda</a:t>
            </a:r>
            <a:r>
              <a:rPr lang="en-US" altLang="zh-TW" sz="1600" dirty="0">
                <a:latin typeface="Arial" panose="020B0604020202020204" pitchFamily="34" charset="0"/>
                <a:ea typeface="微軟正黑體" panose="020B0604030504040204" pitchFamily="34" charset="-120"/>
                <a:cs typeface="Arial" panose="020B0604020202020204" pitchFamily="34" charset="0"/>
              </a:rPr>
              <a:t> University</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、瀋陽</a:t>
            </a:r>
            <a:r>
              <a:rPr lang="zh-TW" altLang="zh-TW" sz="1600" dirty="0">
                <a:latin typeface="Arial" panose="020B0604020202020204" pitchFamily="34" charset="0"/>
                <a:ea typeface="微軟正黑體" panose="020B0604030504040204" pitchFamily="34" charset="-120"/>
                <a:cs typeface="Arial" panose="020B0604020202020204" pitchFamily="34" charset="0"/>
              </a:rPr>
              <a:t>大學。</a:t>
            </a:r>
            <a:endPar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我國與國外大學學術交流統計表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777613595"/>
              </p:ext>
            </p:extLst>
          </p:nvPr>
        </p:nvGraphicFramePr>
        <p:xfrm>
          <a:off x="241067" y="1099877"/>
          <a:ext cx="8728363" cy="1143000"/>
        </p:xfrm>
        <a:graphic>
          <a:graphicData uri="http://schemas.openxmlformats.org/drawingml/2006/table">
            <a:tbl>
              <a:tblPr firstRow="1" firstCol="1" bandRow="1"/>
              <a:tblGrid>
                <a:gridCol w="581893">
                  <a:extLst>
                    <a:ext uri="{9D8B030D-6E8A-4147-A177-3AD203B41FA5}">
                      <a16:colId xmlns:a16="http://schemas.microsoft.com/office/drawing/2014/main" val="3476448015"/>
                    </a:ext>
                  </a:extLst>
                </a:gridCol>
                <a:gridCol w="1094864">
                  <a:extLst>
                    <a:ext uri="{9D8B030D-6E8A-4147-A177-3AD203B41FA5}">
                      <a16:colId xmlns:a16="http://schemas.microsoft.com/office/drawing/2014/main" val="757054596"/>
                    </a:ext>
                  </a:extLst>
                </a:gridCol>
                <a:gridCol w="743694">
                  <a:extLst>
                    <a:ext uri="{9D8B030D-6E8A-4147-A177-3AD203B41FA5}">
                      <a16:colId xmlns:a16="http://schemas.microsoft.com/office/drawing/2014/main" val="878727678"/>
                    </a:ext>
                  </a:extLst>
                </a:gridCol>
                <a:gridCol w="743694">
                  <a:extLst>
                    <a:ext uri="{9D8B030D-6E8A-4147-A177-3AD203B41FA5}">
                      <a16:colId xmlns:a16="http://schemas.microsoft.com/office/drawing/2014/main" val="3270330001"/>
                    </a:ext>
                  </a:extLst>
                </a:gridCol>
                <a:gridCol w="743694">
                  <a:extLst>
                    <a:ext uri="{9D8B030D-6E8A-4147-A177-3AD203B41FA5}">
                      <a16:colId xmlns:a16="http://schemas.microsoft.com/office/drawing/2014/main" val="435603881"/>
                    </a:ext>
                  </a:extLst>
                </a:gridCol>
                <a:gridCol w="743694">
                  <a:extLst>
                    <a:ext uri="{9D8B030D-6E8A-4147-A177-3AD203B41FA5}">
                      <a16:colId xmlns:a16="http://schemas.microsoft.com/office/drawing/2014/main" val="485421541"/>
                    </a:ext>
                  </a:extLst>
                </a:gridCol>
                <a:gridCol w="848565">
                  <a:extLst>
                    <a:ext uri="{9D8B030D-6E8A-4147-A177-3AD203B41FA5}">
                      <a16:colId xmlns:a16="http://schemas.microsoft.com/office/drawing/2014/main" val="3766067733"/>
                    </a:ext>
                  </a:extLst>
                </a:gridCol>
                <a:gridCol w="1614432">
                  <a:extLst>
                    <a:ext uri="{9D8B030D-6E8A-4147-A177-3AD203B41FA5}">
                      <a16:colId xmlns:a16="http://schemas.microsoft.com/office/drawing/2014/main" val="2438545480"/>
                    </a:ext>
                  </a:extLst>
                </a:gridCol>
                <a:gridCol w="1613833">
                  <a:extLst>
                    <a:ext uri="{9D8B030D-6E8A-4147-A177-3AD203B41FA5}">
                      <a16:colId xmlns:a16="http://schemas.microsoft.com/office/drawing/2014/main" val="4148447906"/>
                    </a:ext>
                  </a:extLst>
                </a:gridCol>
              </a:tblGrid>
              <a:tr h="169508">
                <a:tc rowSpan="2">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國家</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地區別</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marL="0" algn="ctr" defTabSz="914400" rtl="0" eaLnBrk="1" latinLnBrk="0" hangingPunct="1">
                        <a:lnSpc>
                          <a:spcPts val="15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境外學校名稱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tabLst>
                          <a:tab pos="4591050" algn="ctr"/>
                        </a:tabLs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簽約名稱</a:t>
                      </a:r>
                    </a:p>
                  </a:txBody>
                  <a:tcPr marL="61023" marR="6102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簽約日期</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簽約項目</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複選</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tabLst>
                          <a:tab pos="4591050" algn="ctr"/>
                        </a:tabLs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曾經依簽約項目</a:t>
                      </a:r>
                    </a:p>
                    <a:p>
                      <a:pPr marL="0" algn="ctr" defTabSz="914400" rtl="0" eaLnBrk="1" latinLnBrk="0" hangingPunct="1">
                        <a:lnSpc>
                          <a:spcPts val="1500"/>
                        </a:lnSpc>
                        <a:spcAft>
                          <a:spcPts val="0"/>
                        </a:spcAft>
                        <a:tabLst>
                          <a:tab pos="4591050" algn="ctr"/>
                        </a:tabLs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進行交流活動</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4193770"/>
                  </a:ext>
                </a:extLst>
              </a:tr>
              <a:tr h="169508">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258291037"/>
                  </a:ext>
                </a:extLst>
              </a:tr>
              <a:tr h="678031">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□交換教師</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□交換學生</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0035612"/>
                  </a:ext>
                </a:extLst>
              </a:tr>
            </a:tbl>
          </a:graphicData>
        </a:graphic>
      </p:graphicFrame>
    </p:spTree>
    <p:extLst>
      <p:ext uri="{BB962C8B-B14F-4D97-AF65-F5344CB8AC3E}">
        <p14:creationId xmlns:p14="http://schemas.microsoft.com/office/powerpoint/2010/main" val="620423555"/>
      </p:ext>
    </p:extLst>
  </p:cSld>
  <p:clrMapOvr>
    <a:masterClrMapping/>
  </p:clrMapOvr>
  <p:transition>
    <p:random/>
  </p:transition>
  <p:timing>
    <p:tnLst>
      <p:par>
        <p:cT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41315" y="2225633"/>
            <a:ext cx="8728363" cy="4478149"/>
          </a:xfrm>
          <a:prstGeom prst="rect">
            <a:avLst/>
          </a:prstGeom>
        </p:spPr>
        <p:txBody>
          <a:bodyPr wrap="square">
            <a:spAutoFit/>
          </a:bodyPr>
          <a:lstStyle/>
          <a:p>
            <a:pPr>
              <a:spcBef>
                <a:spcPts val="60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spcBef>
                <a:spcPts val="600"/>
              </a:spcBef>
              <a:spcAft>
                <a:spcPts val="6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簽約</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名稱</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截至資料基準日（</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15</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與境外大學簽訂</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仍有合約效益</a:t>
            </a:r>
            <a:r>
              <a:rPr lang="zh-TW" altLang="zh-TW" sz="1600" dirty="0">
                <a:latin typeface="Arial" panose="020B0604020202020204" pitchFamily="34" charset="0"/>
                <a:ea typeface="微軟正黑體" panose="020B0604030504040204" pitchFamily="34" charset="-120"/>
                <a:cs typeface="Arial" panose="020B0604020202020204" pitchFamily="34" charset="0"/>
              </a:rPr>
              <a:t>之書面約定進行學術交流、學術研究、建立跨國學位合作</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雙聯學制</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等交流活動之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書面合約【中文；英文】名稱</a:t>
            </a:r>
            <a:r>
              <a:rPr lang="zh-TW" altLang="zh-TW" sz="1600" dirty="0">
                <a:latin typeface="Arial" panose="020B0604020202020204" pitchFamily="34" charset="0"/>
                <a:ea typeface="微軟正黑體" panose="020B0604030504040204" pitchFamily="34" charset="-120"/>
                <a:cs typeface="Arial" panose="020B0604020202020204" pitchFamily="34" charset="0"/>
              </a:rPr>
              <a:t>，其書面約定包括合作契約書、合作</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600" dirty="0">
                <a:latin typeface="Arial" panose="020B0604020202020204" pitchFamily="34" charset="0"/>
                <a:ea typeface="微軟正黑體" panose="020B0604030504040204" pitchFamily="34" charset="-120"/>
                <a:cs typeface="Arial" panose="020B0604020202020204" pitchFamily="34" charset="0"/>
              </a:rPr>
              <a:t>書、同意書或備忘錄等資料</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spcBef>
                <a:spcPts val="60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簽約日期</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600"/>
              </a:spcBef>
              <a:spcAft>
                <a:spcPts val="6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截至資料基準日（</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15</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與境外大學簽訂</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仍有合約效益</a:t>
            </a:r>
            <a:r>
              <a:rPr lang="zh-TW" altLang="zh-TW" sz="1600" dirty="0">
                <a:latin typeface="Arial" panose="020B0604020202020204" pitchFamily="34" charset="0"/>
                <a:ea typeface="微軟正黑體" panose="020B0604030504040204" pitchFamily="34" charset="-120"/>
                <a:cs typeface="Arial" panose="020B0604020202020204" pitchFamily="34" charset="0"/>
              </a:rPr>
              <a:t>之書面約定進行學術交流、學術研究、建立跨國學位合作</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雙聯學制</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等交流活動之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書面合約之【簽約日期】，並以【</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西元年</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600"/>
              </a:spcBef>
              <a:spcAft>
                <a:spcPts val="6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書面</a:t>
            </a:r>
            <a:r>
              <a:rPr lang="zh-TW" altLang="zh-TW" sz="1600" dirty="0">
                <a:latin typeface="Arial" panose="020B0604020202020204" pitchFamily="34" charset="0"/>
                <a:ea typeface="微軟正黑體" panose="020B0604030504040204" pitchFamily="34" charset="-120"/>
                <a:cs typeface="Arial" panose="020B0604020202020204" pitchFamily="34" charset="0"/>
              </a:rPr>
              <a:t>約定：包括合作契約書、合作</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600" dirty="0">
                <a:latin typeface="Arial" panose="020B0604020202020204" pitchFamily="34" charset="0"/>
                <a:ea typeface="微軟正黑體" panose="020B0604030504040204" pitchFamily="34" charset="-120"/>
                <a:cs typeface="Arial" panose="020B0604020202020204" pitchFamily="34" charset="0"/>
              </a:rPr>
              <a:t>書、同意書或備忘錄等資料</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spcAft>
                <a:spcPts val="0"/>
              </a:spcAft>
              <a:buFont typeface="Wingdings" panose="05000000000000000000" pitchFamily="2" charset="2"/>
              <a:buChar char="l"/>
            </a:pPr>
            <a:r>
              <a:rPr lang="zh-TW" altLang="zh-TW" sz="1600" b="1" dirty="0">
                <a:latin typeface="Arial" panose="020B0604020202020204" pitchFamily="34" charset="0"/>
                <a:ea typeface="微軟正黑體" panose="020B0604030504040204" pitchFamily="34" charset="-120"/>
                <a:cs typeface="Arial" panose="020B0604020202020204" pitchFamily="34" charset="0"/>
              </a:rPr>
              <a:t>簽約</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項目</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截至資料基準日（</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15</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與境外大學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仍有合約效益</a:t>
            </a:r>
            <a:r>
              <a:rPr lang="zh-TW" altLang="zh-TW" sz="1600" dirty="0">
                <a:latin typeface="Arial" panose="020B0604020202020204" pitchFamily="34" charset="0"/>
                <a:ea typeface="微軟正黑體" panose="020B0604030504040204" pitchFamily="34" charset="-120"/>
                <a:cs typeface="Arial" panose="020B0604020202020204" pitchFamily="34" charset="0"/>
              </a:rPr>
              <a:t>之書面約定進行學術交流、學術研究、建立跨國學位合作</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雙聯學制</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等交流活動之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簽約內容項目</a:t>
            </a:r>
            <a:r>
              <a:rPr lang="zh-TW" altLang="zh-TW" sz="1600" dirty="0">
                <a:latin typeface="Arial" panose="020B0604020202020204" pitchFamily="34" charset="0"/>
                <a:ea typeface="微軟正黑體" panose="020B0604030504040204" pitchFamily="34" charset="-120"/>
                <a:cs typeface="Arial" panose="020B0604020202020204" pitchFamily="34" charset="0"/>
              </a:rPr>
              <a:t>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交換教師；交換學生；學術研究；</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其他</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】等</a:t>
            </a:r>
            <a:r>
              <a:rPr lang="zh-TW" altLang="zh-TW" sz="1600" dirty="0">
                <a:latin typeface="Arial" panose="020B0604020202020204" pitchFamily="34" charset="0"/>
                <a:ea typeface="微軟正黑體" panose="020B0604030504040204" pitchFamily="34" charset="-120"/>
                <a:cs typeface="Arial" panose="020B0604020202020204" pitchFamily="34" charset="0"/>
              </a:rPr>
              <a:t>類別，其中</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填報【其他】者，請簡述原因，並</a:t>
            </a:r>
            <a:r>
              <a:rPr lang="zh-TW" altLang="zh-TW" sz="1600" b="1" u="sng" dirty="0" smtClean="0">
                <a:latin typeface="Arial" panose="020B0604020202020204" pitchFamily="34" charset="0"/>
                <a:ea typeface="微軟正黑體" panose="020B0604030504040204" pitchFamily="34" charset="-120"/>
                <a:cs typeface="Arial" panose="020B0604020202020204" pitchFamily="34" charset="0"/>
              </a:rPr>
              <a:t>以</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2</a:t>
            </a:r>
            <a:r>
              <a:rPr lang="en-US" altLang="zh-TW" sz="1600" b="1" u="sng" dirty="0" smtClean="0">
                <a:latin typeface="Arial" panose="020B0604020202020204" pitchFamily="34" charset="0"/>
                <a:ea typeface="微軟正黑體" panose="020B0604030504040204" pitchFamily="34" charset="-120"/>
                <a:cs typeface="Arial" panose="020B0604020202020204" pitchFamily="34" charset="0"/>
              </a:rPr>
              <a:t>0</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字為限</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書面</a:t>
            </a:r>
            <a:r>
              <a:rPr lang="zh-TW" altLang="zh-TW" sz="1600" dirty="0">
                <a:latin typeface="Arial" panose="020B0604020202020204" pitchFamily="34" charset="0"/>
                <a:ea typeface="微軟正黑體" panose="020B0604030504040204" pitchFamily="34" charset="-120"/>
                <a:cs typeface="Arial" panose="020B0604020202020204" pitchFamily="34" charset="0"/>
              </a:rPr>
              <a:t>約定：包括合作契約書、合作</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600" dirty="0">
                <a:latin typeface="Arial" panose="020B0604020202020204" pitchFamily="34" charset="0"/>
                <a:ea typeface="微軟正黑體" panose="020B0604030504040204" pitchFamily="34" charset="-120"/>
                <a:cs typeface="Arial" panose="020B0604020202020204" pitchFamily="34" charset="0"/>
              </a:rPr>
              <a:t>書、同意書或備忘錄等資料。</a:t>
            </a:r>
            <a:endPar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我國與國外大學學術交流統計表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179817074"/>
              </p:ext>
            </p:extLst>
          </p:nvPr>
        </p:nvGraphicFramePr>
        <p:xfrm>
          <a:off x="241067" y="1099877"/>
          <a:ext cx="8728363" cy="1143000"/>
        </p:xfrm>
        <a:graphic>
          <a:graphicData uri="http://schemas.openxmlformats.org/drawingml/2006/table">
            <a:tbl>
              <a:tblPr firstRow="1" firstCol="1" bandRow="1"/>
              <a:tblGrid>
                <a:gridCol w="581893">
                  <a:extLst>
                    <a:ext uri="{9D8B030D-6E8A-4147-A177-3AD203B41FA5}">
                      <a16:colId xmlns:a16="http://schemas.microsoft.com/office/drawing/2014/main" val="3476448015"/>
                    </a:ext>
                  </a:extLst>
                </a:gridCol>
                <a:gridCol w="1094864">
                  <a:extLst>
                    <a:ext uri="{9D8B030D-6E8A-4147-A177-3AD203B41FA5}">
                      <a16:colId xmlns:a16="http://schemas.microsoft.com/office/drawing/2014/main" val="757054596"/>
                    </a:ext>
                  </a:extLst>
                </a:gridCol>
                <a:gridCol w="743694">
                  <a:extLst>
                    <a:ext uri="{9D8B030D-6E8A-4147-A177-3AD203B41FA5}">
                      <a16:colId xmlns:a16="http://schemas.microsoft.com/office/drawing/2014/main" val="878727678"/>
                    </a:ext>
                  </a:extLst>
                </a:gridCol>
                <a:gridCol w="743694">
                  <a:extLst>
                    <a:ext uri="{9D8B030D-6E8A-4147-A177-3AD203B41FA5}">
                      <a16:colId xmlns:a16="http://schemas.microsoft.com/office/drawing/2014/main" val="3270330001"/>
                    </a:ext>
                  </a:extLst>
                </a:gridCol>
                <a:gridCol w="743694">
                  <a:extLst>
                    <a:ext uri="{9D8B030D-6E8A-4147-A177-3AD203B41FA5}">
                      <a16:colId xmlns:a16="http://schemas.microsoft.com/office/drawing/2014/main" val="435603881"/>
                    </a:ext>
                  </a:extLst>
                </a:gridCol>
                <a:gridCol w="743694">
                  <a:extLst>
                    <a:ext uri="{9D8B030D-6E8A-4147-A177-3AD203B41FA5}">
                      <a16:colId xmlns:a16="http://schemas.microsoft.com/office/drawing/2014/main" val="485421541"/>
                    </a:ext>
                  </a:extLst>
                </a:gridCol>
                <a:gridCol w="848565">
                  <a:extLst>
                    <a:ext uri="{9D8B030D-6E8A-4147-A177-3AD203B41FA5}">
                      <a16:colId xmlns:a16="http://schemas.microsoft.com/office/drawing/2014/main" val="3766067733"/>
                    </a:ext>
                  </a:extLst>
                </a:gridCol>
                <a:gridCol w="1614432">
                  <a:extLst>
                    <a:ext uri="{9D8B030D-6E8A-4147-A177-3AD203B41FA5}">
                      <a16:colId xmlns:a16="http://schemas.microsoft.com/office/drawing/2014/main" val="2438545480"/>
                    </a:ext>
                  </a:extLst>
                </a:gridCol>
                <a:gridCol w="1613833">
                  <a:extLst>
                    <a:ext uri="{9D8B030D-6E8A-4147-A177-3AD203B41FA5}">
                      <a16:colId xmlns:a16="http://schemas.microsoft.com/office/drawing/2014/main" val="4148447906"/>
                    </a:ext>
                  </a:extLst>
                </a:gridCol>
              </a:tblGrid>
              <a:tr h="169508">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地區別</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境外學校名稱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tabLst>
                          <a:tab pos="4591050" algn="ctr"/>
                        </a:tabLs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簽約名稱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簽約日期</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1200" b="1" kern="0">
                          <a:solidFill>
                            <a:schemeClr val="tx1"/>
                          </a:solidFill>
                          <a:effectLst/>
                          <a:latin typeface="微軟正黑體" panose="020B0604030504040204" pitchFamily="34" charset="-120"/>
                          <a:ea typeface="微軟正黑體" panose="020B0604030504040204" pitchFamily="34" charset="-120"/>
                          <a:cs typeface="+mn-cs"/>
                        </a:rPr>
                        <a:t>簽約項目</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r>
                        <a:rPr lang="zh-TW" sz="1200" b="1" kern="0">
                          <a:solidFill>
                            <a:schemeClr val="tx1"/>
                          </a:solidFill>
                          <a:effectLst/>
                          <a:latin typeface="微軟正黑體" panose="020B0604030504040204" pitchFamily="34" charset="-120"/>
                          <a:ea typeface="微軟正黑體" panose="020B0604030504040204" pitchFamily="34" charset="-120"/>
                          <a:cs typeface="+mn-cs"/>
                        </a:rPr>
                        <a:t>複選</a:t>
                      </a:r>
                      <a:r>
                        <a:rPr lang="en-US" sz="1200" b="1" kern="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a:solidFill>
                          <a:schemeClr val="tx1"/>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tabLst>
                          <a:tab pos="4591050" algn="ctr"/>
                        </a:tabLs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曾經依簽約項目</a:t>
                      </a:r>
                    </a:p>
                    <a:p>
                      <a:pPr marL="0" algn="ctr" defTabSz="914400" rtl="0" eaLnBrk="1" latinLnBrk="0" hangingPunct="1">
                        <a:lnSpc>
                          <a:spcPts val="1500"/>
                        </a:lnSpc>
                        <a:spcAft>
                          <a:spcPts val="0"/>
                        </a:spcAft>
                        <a:tabLst>
                          <a:tab pos="4591050" algn="ctr"/>
                        </a:tabLs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進行交流活動</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814193770"/>
                  </a:ext>
                </a:extLst>
              </a:tr>
              <a:tr h="169508">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258291037"/>
                  </a:ext>
                </a:extLst>
              </a:tr>
              <a:tr h="678031">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l"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□交換教師</a:t>
                      </a:r>
                    </a:p>
                    <a:p>
                      <a:pPr marL="0" algn="l"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□交換學生</a:t>
                      </a:r>
                    </a:p>
                    <a:p>
                      <a:pPr marL="0" algn="l"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□學術研究</a:t>
                      </a:r>
                    </a:p>
                    <a:p>
                      <a:pPr marL="0" algn="l"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□其他</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0035612"/>
                  </a:ext>
                </a:extLst>
              </a:tr>
            </a:tbl>
          </a:graphicData>
        </a:graphic>
      </p:graphicFrame>
    </p:spTree>
    <p:extLst>
      <p:ext uri="{BB962C8B-B14F-4D97-AF65-F5344CB8AC3E}">
        <p14:creationId xmlns:p14="http://schemas.microsoft.com/office/powerpoint/2010/main" val="1495123669"/>
      </p:ext>
    </p:extLst>
  </p:cSld>
  <p:clrMapOvr>
    <a:masterClrMapping/>
  </p:clrMapOvr>
  <p:transition>
    <p:random/>
  </p:transition>
  <p:timing>
    <p:tnLst>
      <p:par>
        <p:cTn id="1" dur="indefinite" restart="never" nodeType="tmRoot"/>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41071" y="2345926"/>
            <a:ext cx="8728363" cy="3647152"/>
          </a:xfrm>
          <a:prstGeom prst="rect">
            <a:avLst/>
          </a:prstGeom>
        </p:spPr>
        <p:txBody>
          <a:bodyPr wrap="square">
            <a:spAutoFit/>
          </a:bodyPr>
          <a:lstStyle/>
          <a:p>
            <a:pPr>
              <a:lnSpc>
                <a:spcPct val="150000"/>
              </a:lnSpc>
              <a:spcBef>
                <a:spcPts val="600"/>
              </a:spcBef>
              <a:spcAft>
                <a:spcPts val="6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Bef>
                <a:spcPts val="600"/>
              </a:spcBef>
              <a:spcAft>
                <a:spcPts val="6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曾經</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依</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簽約</a:t>
            </a:r>
            <a:r>
              <a:rPr lang="zh-TW" altLang="en-US" sz="1800" b="1" kern="0" dirty="0" smtClean="0">
                <a:latin typeface="Arial" panose="020B0604020202020204" pitchFamily="34" charset="0"/>
                <a:ea typeface="微軟正黑體" panose="020B0604030504040204" pitchFamily="34" charset="-120"/>
                <a:cs typeface="Arial" panose="020B0604020202020204" pitchFamily="34" charset="0"/>
              </a:rPr>
              <a:t>項目</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進行</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交流活動</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截至資料基準日（</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a:t>
            </a:r>
            <a:r>
              <a:rPr lang="zh-TW" altLang="zh-TW" sz="1800" b="1" dirty="0">
                <a:latin typeface="Arial" panose="020B0604020202020204" pitchFamily="34" charset="0"/>
                <a:ea typeface="微軟正黑體" panose="020B0604030504040204" pitchFamily="34" charset="-120"/>
                <a:cs typeface="Arial" panose="020B0604020202020204" pitchFamily="34" charset="0"/>
              </a:rPr>
              <a:t>月</a:t>
            </a:r>
            <a:r>
              <a:rPr lang="en-US" altLang="zh-TW" sz="1800" b="1" dirty="0">
                <a:latin typeface="Arial" panose="020B0604020202020204" pitchFamily="34" charset="0"/>
                <a:ea typeface="微軟正黑體" panose="020B0604030504040204" pitchFamily="34" charset="-120"/>
                <a:cs typeface="Arial" panose="020B0604020202020204" pitchFamily="34" charset="0"/>
              </a:rPr>
              <a:t>15</a:t>
            </a:r>
            <a:r>
              <a:rPr lang="zh-TW" altLang="zh-TW" sz="1800" b="1" dirty="0">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【是；否】曾經依前揭簽約項目【交換教師；交換學生；學術研究；其他﹍﹍】進行交流活動，亦即於調查期間</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曾依據該簽約項目安排</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教師及學生交換活動或從事學術研究計畫或進行其他</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交流活動</a:t>
            </a:r>
            <a:r>
              <a:rPr lang="zh-TW" altLang="zh-TW" sz="1800" dirty="0">
                <a:latin typeface="Arial" panose="020B0604020202020204" pitchFamily="34" charset="0"/>
                <a:ea typeface="微軟正黑體" panose="020B0604030504040204" pitchFamily="34" charset="-120"/>
                <a:cs typeface="Arial" panose="020B0604020202020204" pitchFamily="34" charset="0"/>
              </a:rPr>
              <a:t>者，請填報「</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是</a:t>
            </a:r>
            <a:r>
              <a:rPr lang="zh-TW" altLang="zh-TW" sz="1800" dirty="0">
                <a:latin typeface="Arial" panose="020B0604020202020204" pitchFamily="34" charset="0"/>
                <a:ea typeface="微軟正黑體" panose="020B0604030504040204" pitchFamily="34" charset="-120"/>
                <a:cs typeface="Arial" panose="020B0604020202020204" pitchFamily="34" charset="0"/>
              </a:rPr>
              <a:t>」；若</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僅簽訂</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書面約定，但</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尚未進行</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任何學術交流活動</a:t>
            </a:r>
            <a:r>
              <a:rPr lang="zh-TW" altLang="zh-TW" sz="1800" dirty="0">
                <a:latin typeface="Arial" panose="020B0604020202020204" pitchFamily="34" charset="0"/>
                <a:ea typeface="微軟正黑體" panose="020B0604030504040204" pitchFamily="34" charset="-120"/>
                <a:cs typeface="Arial" panose="020B0604020202020204" pitchFamily="34" charset="0"/>
              </a:rPr>
              <a:t>者，請填報「</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否</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書面</a:t>
            </a:r>
            <a:r>
              <a:rPr lang="zh-TW" altLang="zh-TW" sz="1800" dirty="0">
                <a:latin typeface="Arial" panose="020B0604020202020204" pitchFamily="34" charset="0"/>
                <a:ea typeface="微軟正黑體" panose="020B0604030504040204" pitchFamily="34" charset="-120"/>
                <a:cs typeface="Arial" panose="020B0604020202020204" pitchFamily="34" charset="0"/>
              </a:rPr>
              <a:t>約定：包括合作契約書、合作意向約定書、同意書或備忘錄等資料。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3791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我國與國外大學學術交流統計表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131902208"/>
              </p:ext>
            </p:extLst>
          </p:nvPr>
        </p:nvGraphicFramePr>
        <p:xfrm>
          <a:off x="241067" y="1099877"/>
          <a:ext cx="8728363" cy="1143000"/>
        </p:xfrm>
        <a:graphic>
          <a:graphicData uri="http://schemas.openxmlformats.org/drawingml/2006/table">
            <a:tbl>
              <a:tblPr firstRow="1" firstCol="1" bandRow="1"/>
              <a:tblGrid>
                <a:gridCol w="581893">
                  <a:extLst>
                    <a:ext uri="{9D8B030D-6E8A-4147-A177-3AD203B41FA5}">
                      <a16:colId xmlns:a16="http://schemas.microsoft.com/office/drawing/2014/main" val="3476448015"/>
                    </a:ext>
                  </a:extLst>
                </a:gridCol>
                <a:gridCol w="1094864">
                  <a:extLst>
                    <a:ext uri="{9D8B030D-6E8A-4147-A177-3AD203B41FA5}">
                      <a16:colId xmlns:a16="http://schemas.microsoft.com/office/drawing/2014/main" val="757054596"/>
                    </a:ext>
                  </a:extLst>
                </a:gridCol>
                <a:gridCol w="743694">
                  <a:extLst>
                    <a:ext uri="{9D8B030D-6E8A-4147-A177-3AD203B41FA5}">
                      <a16:colId xmlns:a16="http://schemas.microsoft.com/office/drawing/2014/main" val="878727678"/>
                    </a:ext>
                  </a:extLst>
                </a:gridCol>
                <a:gridCol w="743694">
                  <a:extLst>
                    <a:ext uri="{9D8B030D-6E8A-4147-A177-3AD203B41FA5}">
                      <a16:colId xmlns:a16="http://schemas.microsoft.com/office/drawing/2014/main" val="3270330001"/>
                    </a:ext>
                  </a:extLst>
                </a:gridCol>
                <a:gridCol w="743694">
                  <a:extLst>
                    <a:ext uri="{9D8B030D-6E8A-4147-A177-3AD203B41FA5}">
                      <a16:colId xmlns:a16="http://schemas.microsoft.com/office/drawing/2014/main" val="435603881"/>
                    </a:ext>
                  </a:extLst>
                </a:gridCol>
                <a:gridCol w="743694">
                  <a:extLst>
                    <a:ext uri="{9D8B030D-6E8A-4147-A177-3AD203B41FA5}">
                      <a16:colId xmlns:a16="http://schemas.microsoft.com/office/drawing/2014/main" val="485421541"/>
                    </a:ext>
                  </a:extLst>
                </a:gridCol>
                <a:gridCol w="848565">
                  <a:extLst>
                    <a:ext uri="{9D8B030D-6E8A-4147-A177-3AD203B41FA5}">
                      <a16:colId xmlns:a16="http://schemas.microsoft.com/office/drawing/2014/main" val="3766067733"/>
                    </a:ext>
                  </a:extLst>
                </a:gridCol>
                <a:gridCol w="1614432">
                  <a:extLst>
                    <a:ext uri="{9D8B030D-6E8A-4147-A177-3AD203B41FA5}">
                      <a16:colId xmlns:a16="http://schemas.microsoft.com/office/drawing/2014/main" val="2438545480"/>
                    </a:ext>
                  </a:extLst>
                </a:gridCol>
                <a:gridCol w="1613833">
                  <a:extLst>
                    <a:ext uri="{9D8B030D-6E8A-4147-A177-3AD203B41FA5}">
                      <a16:colId xmlns:a16="http://schemas.microsoft.com/office/drawing/2014/main" val="4148447906"/>
                    </a:ext>
                  </a:extLst>
                </a:gridCol>
              </a:tblGrid>
              <a:tr h="169508">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地區別</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境外學校名稱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a:txBody>
                    <a:bodyPr/>
                    <a:lstStyle/>
                    <a:p>
                      <a:pPr marL="0" algn="ctr" defTabSz="914400" rtl="0" eaLnBrk="1" latinLnBrk="0" hangingPunct="1">
                        <a:lnSpc>
                          <a:spcPts val="1500"/>
                        </a:lnSpc>
                        <a:spcAft>
                          <a:spcPts val="0"/>
                        </a:spcAft>
                        <a:tabLst>
                          <a:tab pos="4591050" algn="ctr"/>
                        </a:tabLs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簽約名稱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簽約日期</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簽約項目</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複選</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tabLst>
                          <a:tab pos="4591050" algn="ctr"/>
                        </a:tabLs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曾經依簽約項目</a:t>
                      </a:r>
                    </a:p>
                    <a:p>
                      <a:pPr marL="0" algn="ctr" defTabSz="914400" rtl="0" eaLnBrk="1" latinLnBrk="0" hangingPunct="1">
                        <a:lnSpc>
                          <a:spcPts val="1500"/>
                        </a:lnSpc>
                        <a:spcAft>
                          <a:spcPts val="0"/>
                        </a:spcAft>
                        <a:tabLst>
                          <a:tab pos="4591050" algn="ctr"/>
                        </a:tabLs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進行交流活動</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14193770"/>
                  </a:ext>
                </a:extLst>
              </a:tr>
              <a:tr h="169508">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英文名稱</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258291037"/>
                  </a:ext>
                </a:extLst>
              </a:tr>
              <a:tr h="678031">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□交換教師</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□交換學生</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□學術研究</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□其他</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□是</a:t>
                      </a:r>
                    </a:p>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□否</a:t>
                      </a:r>
                    </a:p>
                  </a:txBody>
                  <a:tcPr marL="61023" marR="610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710035612"/>
                  </a:ext>
                </a:extLst>
              </a:tr>
            </a:tbl>
          </a:graphicData>
        </a:graphic>
      </p:graphicFrame>
    </p:spTree>
    <p:extLst>
      <p:ext uri="{BB962C8B-B14F-4D97-AF65-F5344CB8AC3E}">
        <p14:creationId xmlns:p14="http://schemas.microsoft.com/office/powerpoint/2010/main" val="2609607367"/>
      </p:ext>
    </p:extLst>
  </p:cSld>
  <p:clrMapOvr>
    <a:masterClrMapping/>
  </p:clrMapOvr>
  <p:transition>
    <p:random/>
  </p:transition>
  <p:timing>
    <p:tnLst>
      <p:par>
        <p:cTn id="1" dur="indefinite" restart="never" nodeType="tmRoot"/>
      </p:par>
    </p:tn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67544" y="228279"/>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學校圖書收藏冊數、非書資料及現期書報統計表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38499428"/>
              </p:ext>
            </p:extLst>
          </p:nvPr>
        </p:nvGraphicFramePr>
        <p:xfrm>
          <a:off x="129394" y="1112808"/>
          <a:ext cx="8876585" cy="1828800"/>
        </p:xfrm>
        <a:graphic>
          <a:graphicData uri="http://schemas.openxmlformats.org/drawingml/2006/table">
            <a:tbl>
              <a:tblPr firstRow="1" firstCol="1" bandRow="1"/>
              <a:tblGrid>
                <a:gridCol w="292372">
                  <a:extLst>
                    <a:ext uri="{9D8B030D-6E8A-4147-A177-3AD203B41FA5}">
                      <a16:colId xmlns:a16="http://schemas.microsoft.com/office/drawing/2014/main" val="413322954"/>
                    </a:ext>
                  </a:extLst>
                </a:gridCol>
                <a:gridCol w="213139">
                  <a:extLst>
                    <a:ext uri="{9D8B030D-6E8A-4147-A177-3AD203B41FA5}">
                      <a16:colId xmlns:a16="http://schemas.microsoft.com/office/drawing/2014/main" val="2989377334"/>
                    </a:ext>
                  </a:extLst>
                </a:gridCol>
                <a:gridCol w="254563">
                  <a:extLst>
                    <a:ext uri="{9D8B030D-6E8A-4147-A177-3AD203B41FA5}">
                      <a16:colId xmlns:a16="http://schemas.microsoft.com/office/drawing/2014/main" val="953952187"/>
                    </a:ext>
                  </a:extLst>
                </a:gridCol>
                <a:gridCol w="245471">
                  <a:extLst>
                    <a:ext uri="{9D8B030D-6E8A-4147-A177-3AD203B41FA5}">
                      <a16:colId xmlns:a16="http://schemas.microsoft.com/office/drawing/2014/main" val="3652594352"/>
                    </a:ext>
                  </a:extLst>
                </a:gridCol>
                <a:gridCol w="176265">
                  <a:extLst>
                    <a:ext uri="{9D8B030D-6E8A-4147-A177-3AD203B41FA5}">
                      <a16:colId xmlns:a16="http://schemas.microsoft.com/office/drawing/2014/main" val="2445937053"/>
                    </a:ext>
                  </a:extLst>
                </a:gridCol>
                <a:gridCol w="229328">
                  <a:extLst>
                    <a:ext uri="{9D8B030D-6E8A-4147-A177-3AD203B41FA5}">
                      <a16:colId xmlns:a16="http://schemas.microsoft.com/office/drawing/2014/main" val="873941131"/>
                    </a:ext>
                  </a:extLst>
                </a:gridCol>
                <a:gridCol w="303546">
                  <a:extLst>
                    <a:ext uri="{9D8B030D-6E8A-4147-A177-3AD203B41FA5}">
                      <a16:colId xmlns:a16="http://schemas.microsoft.com/office/drawing/2014/main" val="2289821115"/>
                    </a:ext>
                  </a:extLst>
                </a:gridCol>
                <a:gridCol w="636407">
                  <a:extLst>
                    <a:ext uri="{9D8B030D-6E8A-4147-A177-3AD203B41FA5}">
                      <a16:colId xmlns:a16="http://schemas.microsoft.com/office/drawing/2014/main" val="1178517800"/>
                    </a:ext>
                  </a:extLst>
                </a:gridCol>
                <a:gridCol w="316547">
                  <a:extLst>
                    <a:ext uri="{9D8B030D-6E8A-4147-A177-3AD203B41FA5}">
                      <a16:colId xmlns:a16="http://schemas.microsoft.com/office/drawing/2014/main" val="265467641"/>
                    </a:ext>
                  </a:extLst>
                </a:gridCol>
                <a:gridCol w="346809">
                  <a:extLst>
                    <a:ext uri="{9D8B030D-6E8A-4147-A177-3AD203B41FA5}">
                      <a16:colId xmlns:a16="http://schemas.microsoft.com/office/drawing/2014/main" val="1183497959"/>
                    </a:ext>
                  </a:extLst>
                </a:gridCol>
                <a:gridCol w="280250">
                  <a:extLst>
                    <a:ext uri="{9D8B030D-6E8A-4147-A177-3AD203B41FA5}">
                      <a16:colId xmlns:a16="http://schemas.microsoft.com/office/drawing/2014/main" val="3906589566"/>
                    </a:ext>
                  </a:extLst>
                </a:gridCol>
                <a:gridCol w="280250">
                  <a:extLst>
                    <a:ext uri="{9D8B030D-6E8A-4147-A177-3AD203B41FA5}">
                      <a16:colId xmlns:a16="http://schemas.microsoft.com/office/drawing/2014/main" val="1059318110"/>
                    </a:ext>
                  </a:extLst>
                </a:gridCol>
                <a:gridCol w="418623">
                  <a:extLst>
                    <a:ext uri="{9D8B030D-6E8A-4147-A177-3AD203B41FA5}">
                      <a16:colId xmlns:a16="http://schemas.microsoft.com/office/drawing/2014/main" val="3268548483"/>
                    </a:ext>
                  </a:extLst>
                </a:gridCol>
                <a:gridCol w="278500">
                  <a:extLst>
                    <a:ext uri="{9D8B030D-6E8A-4147-A177-3AD203B41FA5}">
                      <a16:colId xmlns:a16="http://schemas.microsoft.com/office/drawing/2014/main" val="881857357"/>
                    </a:ext>
                  </a:extLst>
                </a:gridCol>
                <a:gridCol w="278500">
                  <a:extLst>
                    <a:ext uri="{9D8B030D-6E8A-4147-A177-3AD203B41FA5}">
                      <a16:colId xmlns:a16="http://schemas.microsoft.com/office/drawing/2014/main" val="2891104613"/>
                    </a:ext>
                  </a:extLst>
                </a:gridCol>
                <a:gridCol w="278500">
                  <a:extLst>
                    <a:ext uri="{9D8B030D-6E8A-4147-A177-3AD203B41FA5}">
                      <a16:colId xmlns:a16="http://schemas.microsoft.com/office/drawing/2014/main" val="200335163"/>
                    </a:ext>
                  </a:extLst>
                </a:gridCol>
                <a:gridCol w="283754">
                  <a:extLst>
                    <a:ext uri="{9D8B030D-6E8A-4147-A177-3AD203B41FA5}">
                      <a16:colId xmlns:a16="http://schemas.microsoft.com/office/drawing/2014/main" val="3170340471"/>
                    </a:ext>
                  </a:extLst>
                </a:gridCol>
                <a:gridCol w="283754">
                  <a:extLst>
                    <a:ext uri="{9D8B030D-6E8A-4147-A177-3AD203B41FA5}">
                      <a16:colId xmlns:a16="http://schemas.microsoft.com/office/drawing/2014/main" val="3057774495"/>
                    </a:ext>
                  </a:extLst>
                </a:gridCol>
                <a:gridCol w="369581">
                  <a:extLst>
                    <a:ext uri="{9D8B030D-6E8A-4147-A177-3AD203B41FA5}">
                      <a16:colId xmlns:a16="http://schemas.microsoft.com/office/drawing/2014/main" val="3654876399"/>
                    </a:ext>
                  </a:extLst>
                </a:gridCol>
                <a:gridCol w="348562">
                  <a:extLst>
                    <a:ext uri="{9D8B030D-6E8A-4147-A177-3AD203B41FA5}">
                      <a16:colId xmlns:a16="http://schemas.microsoft.com/office/drawing/2014/main" val="3894723764"/>
                    </a:ext>
                  </a:extLst>
                </a:gridCol>
                <a:gridCol w="369581">
                  <a:extLst>
                    <a:ext uri="{9D8B030D-6E8A-4147-A177-3AD203B41FA5}">
                      <a16:colId xmlns:a16="http://schemas.microsoft.com/office/drawing/2014/main" val="2460793367"/>
                    </a:ext>
                  </a:extLst>
                </a:gridCol>
                <a:gridCol w="369581">
                  <a:extLst>
                    <a:ext uri="{9D8B030D-6E8A-4147-A177-3AD203B41FA5}">
                      <a16:colId xmlns:a16="http://schemas.microsoft.com/office/drawing/2014/main" val="3851943726"/>
                    </a:ext>
                  </a:extLst>
                </a:gridCol>
                <a:gridCol w="369581">
                  <a:extLst>
                    <a:ext uri="{9D8B030D-6E8A-4147-A177-3AD203B41FA5}">
                      <a16:colId xmlns:a16="http://schemas.microsoft.com/office/drawing/2014/main" val="1639471635"/>
                    </a:ext>
                  </a:extLst>
                </a:gridCol>
                <a:gridCol w="327543">
                  <a:extLst>
                    <a:ext uri="{9D8B030D-6E8A-4147-A177-3AD203B41FA5}">
                      <a16:colId xmlns:a16="http://schemas.microsoft.com/office/drawing/2014/main" val="3959042095"/>
                    </a:ext>
                  </a:extLst>
                </a:gridCol>
                <a:gridCol w="327543">
                  <a:extLst>
                    <a:ext uri="{9D8B030D-6E8A-4147-A177-3AD203B41FA5}">
                      <a16:colId xmlns:a16="http://schemas.microsoft.com/office/drawing/2014/main" val="3978636306"/>
                    </a:ext>
                  </a:extLst>
                </a:gridCol>
                <a:gridCol w="409867">
                  <a:extLst>
                    <a:ext uri="{9D8B030D-6E8A-4147-A177-3AD203B41FA5}">
                      <a16:colId xmlns:a16="http://schemas.microsoft.com/office/drawing/2014/main" val="620479202"/>
                    </a:ext>
                  </a:extLst>
                </a:gridCol>
                <a:gridCol w="273150">
                  <a:extLst>
                    <a:ext uri="{9D8B030D-6E8A-4147-A177-3AD203B41FA5}">
                      <a16:colId xmlns:a16="http://schemas.microsoft.com/office/drawing/2014/main" val="1183966167"/>
                    </a:ext>
                  </a:extLst>
                </a:gridCol>
                <a:gridCol w="315018">
                  <a:extLst>
                    <a:ext uri="{9D8B030D-6E8A-4147-A177-3AD203B41FA5}">
                      <a16:colId xmlns:a16="http://schemas.microsoft.com/office/drawing/2014/main" val="3582350947"/>
                    </a:ext>
                  </a:extLst>
                </a:gridCol>
              </a:tblGrid>
              <a:tr h="226443">
                <a:tc rowSpan="3">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marL="0" indent="-187325" algn="ctr" defTabSz="914400" rtl="0" eaLnBrk="1" latinLnBrk="0" hangingPunct="1">
                        <a:lnSpc>
                          <a:spcPts val="1800"/>
                        </a:lnSpc>
                        <a:spcAft>
                          <a:spcPts val="0"/>
                        </a:spcAft>
                      </a:pP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圖書收藏冊數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期刊合訂本</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未以圖書編目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電子資料可使用量</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非書資料</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4">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現期書報</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10784540"/>
                  </a:ext>
                </a:extLst>
              </a:tr>
              <a:tr h="452887">
                <a:tc vMerge="1">
                  <a:txBody>
                    <a:bodyPr/>
                    <a:lstStyle/>
                    <a:p>
                      <a:endParaRPr lang="zh-TW" altLang="en-US"/>
                    </a:p>
                  </a:txBody>
                  <a:tcPr/>
                </a:tc>
                <a:tc gridSpan="9">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中文</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外文</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marR="71755"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小計</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系統自動加總</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線上資料庫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光碟及其他類型資料庫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電子期刊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電子書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微縮影片</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視聽資料</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地圖資料</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其他資料</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報紙</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（限紙本）</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期刊</a:t>
                      </a:r>
                    </a:p>
                    <a:p>
                      <a:pPr marL="0" indent="-187325" algn="ctr" defTabSz="914400" rtl="0" eaLnBrk="1" latinLnBrk="0" hangingPunct="1">
                        <a:lnSpc>
                          <a:spcPts val="18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限紙本</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5938907"/>
                  </a:ext>
                </a:extLst>
              </a:tr>
              <a:tr h="1132217">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總類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哲學類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宗教類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應用科學類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社會科學類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2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史地類</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含世界史地類</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wordArt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語言文學類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藝術類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單片</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片</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捲片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捲</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中日文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西文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947403408"/>
                  </a:ext>
                </a:extLst>
              </a:tr>
            </a:tbl>
          </a:graphicData>
        </a:graphic>
      </p:graphicFrame>
      <p:sp>
        <p:nvSpPr>
          <p:cNvPr id="9" name="矩形 8"/>
          <p:cNvSpPr/>
          <p:nvPr/>
        </p:nvSpPr>
        <p:spPr>
          <a:xfrm>
            <a:off x="237628" y="2862974"/>
            <a:ext cx="8906372" cy="3416320"/>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smtClean="0">
                <a:solidFill>
                  <a:srgbClr val="000000"/>
                </a:solidFill>
                <a:ea typeface="微軟正黑體" panose="020B0604030504040204" pitchFamily="34" charset="-120"/>
                <a:cs typeface="Arial" panose="020B0604020202020204" pitchFamily="34" charset="0"/>
              </a:rPr>
              <a:t>欄位補充說明</a:t>
            </a:r>
            <a:r>
              <a:rPr lang="en-US" altLang="zh-TW" sz="1800" b="1" dirty="0">
                <a:solidFill>
                  <a:srgbClr val="000000"/>
                </a:solidFill>
                <a:ea typeface="微軟正黑體" panose="020B0604030504040204" pitchFamily="34" charset="-120"/>
                <a:cs typeface="Arial" panose="020B0604020202020204" pitchFamily="34" charset="0"/>
              </a:rPr>
              <a:t>】</a:t>
            </a:r>
          </a:p>
          <a:p>
            <a:pPr marL="342900" indent="-342900">
              <a:lnSpc>
                <a:spcPct val="150000"/>
              </a:lnSpc>
              <a:spcAft>
                <a:spcPts val="0"/>
              </a:spcAft>
              <a:buClr>
                <a:srgbClr val="000000"/>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ea typeface="微軟正黑體" panose="020B0604030504040204" pitchFamily="34" charset="-120"/>
                <a:cs typeface="Arial" panose="020B0604020202020204" pitchFamily="34" charset="0"/>
              </a:rPr>
              <a:t>紙</a:t>
            </a:r>
            <a:r>
              <a:rPr lang="zh-TW" altLang="zh-TW" sz="1800" b="1" dirty="0">
                <a:ea typeface="微軟正黑體" panose="020B0604030504040204" pitchFamily="34" charset="-120"/>
                <a:cs typeface="Arial" panose="020B0604020202020204" pitchFamily="34" charset="0"/>
              </a:rPr>
              <a:t>本圖書收藏冊</a:t>
            </a:r>
            <a:r>
              <a:rPr lang="zh-TW" altLang="zh-TW" sz="1800" b="1" dirty="0" smtClean="0">
                <a:ea typeface="微軟正黑體" panose="020B0604030504040204" pitchFamily="34" charset="-120"/>
                <a:cs typeface="Arial" panose="020B0604020202020204" pitchFamily="34" charset="0"/>
              </a:rPr>
              <a:t>數</a:t>
            </a:r>
            <a:r>
              <a:rPr lang="zh-TW" altLang="en-US" sz="1800" b="1" dirty="0" smtClean="0">
                <a:solidFill>
                  <a:srgbClr val="000000"/>
                </a:solidFill>
                <a:ea typeface="微軟正黑體" panose="020B0604030504040204" pitchFamily="34" charset="-120"/>
                <a:cs typeface="Arial" panose="020B0604020202020204" pitchFamily="34" charset="0"/>
              </a:rPr>
              <a:t>：</a:t>
            </a:r>
            <a:endParaRPr lang="en-US" altLang="zh-TW" sz="1800" b="1"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Clr>
                <a:schemeClr val="tx1"/>
              </a:buClr>
              <a:buFont typeface="+mj-lt"/>
              <a:buAutoNum type="arabicPeriod"/>
            </a:pPr>
            <a:r>
              <a:rPr lang="zh-TW" altLang="zh-TW" sz="1800" dirty="0">
                <a:solidFill>
                  <a:srgbClr val="FF0000"/>
                </a:solidFill>
                <a:ea typeface="微軟正黑體" panose="020B0604030504040204" pitchFamily="34" charset="-120"/>
                <a:cs typeface="Arial" panose="020B0604020202020204" pitchFamily="34" charset="0"/>
              </a:rPr>
              <a:t>紙本</a:t>
            </a:r>
            <a:r>
              <a:rPr lang="zh-TW" altLang="zh-TW" sz="1800" dirty="0">
                <a:solidFill>
                  <a:srgbClr val="000000"/>
                </a:solidFill>
                <a:ea typeface="微軟正黑體" panose="020B0604030504040204" pitchFamily="34" charset="-120"/>
                <a:cs typeface="Arial" panose="020B0604020202020204" pitchFamily="34" charset="0"/>
              </a:rPr>
              <a:t>圖書收藏冊數請區分為【</a:t>
            </a:r>
            <a:r>
              <a:rPr lang="zh-TW" altLang="zh-TW" sz="1800" b="1" dirty="0">
                <a:solidFill>
                  <a:srgbClr val="000000"/>
                </a:solidFill>
                <a:ea typeface="微軟正黑體" panose="020B0604030504040204" pitchFamily="34" charset="-120"/>
                <a:cs typeface="Arial" panose="020B0604020202020204" pitchFamily="34" charset="0"/>
              </a:rPr>
              <a:t>中文</a:t>
            </a:r>
            <a:r>
              <a:rPr lang="zh-TW" altLang="zh-TW" sz="1800" b="1" dirty="0">
                <a:solidFill>
                  <a:srgbClr val="FF0000"/>
                </a:solidFill>
                <a:ea typeface="微軟正黑體" panose="020B0604030504040204" pitchFamily="34" charset="-120"/>
                <a:cs typeface="Arial" panose="020B0604020202020204" pitchFamily="34" charset="0"/>
              </a:rPr>
              <a:t>紙本</a:t>
            </a:r>
            <a:r>
              <a:rPr lang="zh-TW" altLang="zh-TW" sz="1800" b="1" dirty="0">
                <a:solidFill>
                  <a:srgbClr val="000000"/>
                </a:solidFill>
                <a:ea typeface="微軟正黑體" panose="020B0604030504040204" pitchFamily="34" charset="-120"/>
                <a:cs typeface="Arial" panose="020B0604020202020204" pitchFamily="34" charset="0"/>
              </a:rPr>
              <a:t>圖書；外文</a:t>
            </a:r>
            <a:r>
              <a:rPr lang="zh-TW" altLang="zh-TW" sz="1800" b="1" dirty="0">
                <a:solidFill>
                  <a:srgbClr val="FF0000"/>
                </a:solidFill>
                <a:ea typeface="微軟正黑體" panose="020B0604030504040204" pitchFamily="34" charset="-120"/>
                <a:cs typeface="Arial" panose="020B0604020202020204" pitchFamily="34" charset="0"/>
              </a:rPr>
              <a:t>紙本</a:t>
            </a:r>
            <a:r>
              <a:rPr lang="zh-TW" altLang="zh-TW" sz="1800" b="1" dirty="0">
                <a:solidFill>
                  <a:srgbClr val="000000"/>
                </a:solidFill>
                <a:ea typeface="微軟正黑體" panose="020B0604030504040204" pitchFamily="34" charset="-120"/>
                <a:cs typeface="Arial" panose="020B0604020202020204" pitchFamily="34" charset="0"/>
              </a:rPr>
              <a:t>圖書</a:t>
            </a:r>
            <a:r>
              <a:rPr lang="zh-TW" altLang="zh-TW" sz="1800" dirty="0">
                <a:solidFill>
                  <a:srgbClr val="000000"/>
                </a:solidFill>
                <a:ea typeface="微軟正黑體" panose="020B0604030504040204" pitchFamily="34" charset="-120"/>
                <a:cs typeface="Arial" panose="020B0604020202020204" pitchFamily="34" charset="0"/>
              </a:rPr>
              <a:t>】，並分別填報，惟不包括未編目管理之圖書</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Clr>
                <a:srgbClr val="000000"/>
              </a:buClr>
              <a:buFont typeface="+mj-lt"/>
              <a:buAutoNum type="arabicPeriod"/>
            </a:pPr>
            <a:r>
              <a:rPr lang="zh-TW" altLang="zh-TW" sz="1800" dirty="0" smtClean="0">
                <a:solidFill>
                  <a:srgbClr val="FF0000"/>
                </a:solidFill>
                <a:ea typeface="微軟正黑體" panose="020B0604030504040204" pitchFamily="34" charset="-120"/>
                <a:cs typeface="Arial" panose="020B0604020202020204" pitchFamily="34" charset="0"/>
              </a:rPr>
              <a:t>地圖</a:t>
            </a:r>
            <a:r>
              <a:rPr lang="zh-TW" altLang="zh-TW" sz="1800" dirty="0">
                <a:solidFill>
                  <a:srgbClr val="FF0000"/>
                </a:solidFill>
                <a:ea typeface="微軟正黑體" panose="020B0604030504040204" pitchFamily="34" charset="-120"/>
                <a:cs typeface="Arial" panose="020B0604020202020204" pitchFamily="34" charset="0"/>
              </a:rPr>
              <a:t>書籍列入紙本</a:t>
            </a:r>
            <a:r>
              <a:rPr lang="zh-TW" altLang="zh-TW" sz="1800" dirty="0">
                <a:solidFill>
                  <a:srgbClr val="000000"/>
                </a:solidFill>
                <a:ea typeface="微軟正黑體" panose="020B0604030504040204" pitchFamily="34" charset="-120"/>
                <a:cs typeface="Arial" panose="020B0604020202020204" pitchFamily="34" charset="0"/>
              </a:rPr>
              <a:t>圖書統計</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Clr>
                <a:srgbClr val="000000"/>
              </a:buClr>
              <a:buFont typeface="+mj-lt"/>
              <a:buAutoNum type="arabicPeriod"/>
            </a:pPr>
            <a:r>
              <a:rPr lang="zh-TW" altLang="zh-TW" sz="1800" dirty="0" smtClean="0">
                <a:solidFill>
                  <a:srgbClr val="FF0000"/>
                </a:solidFill>
                <a:ea typeface="微軟正黑體" panose="020B0604030504040204" pitchFamily="34" charset="-120"/>
                <a:cs typeface="Arial" panose="020B0604020202020204" pitchFamily="34" charset="0"/>
              </a:rPr>
              <a:t>隨</a:t>
            </a:r>
            <a:r>
              <a:rPr lang="zh-TW" altLang="zh-TW" sz="1800" dirty="0">
                <a:solidFill>
                  <a:srgbClr val="FF0000"/>
                </a:solidFill>
                <a:ea typeface="微軟正黑體" panose="020B0604030504040204" pitchFamily="34" charset="-120"/>
                <a:cs typeface="Arial" panose="020B0604020202020204" pitchFamily="34" charset="0"/>
              </a:rPr>
              <a:t>書籍附贈之光碟片，視為紙本</a:t>
            </a:r>
            <a:r>
              <a:rPr lang="zh-TW" altLang="zh-TW" sz="1800" dirty="0">
                <a:solidFill>
                  <a:srgbClr val="000000"/>
                </a:solidFill>
                <a:ea typeface="微軟正黑體" panose="020B0604030504040204" pitchFamily="34" charset="-120"/>
                <a:cs typeface="Arial" panose="020B0604020202020204" pitchFamily="34" charset="0"/>
              </a:rPr>
              <a:t>圖書之一部分，不另分計</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Font typeface="+mj-lt"/>
              <a:buAutoNum type="arabicPeriod"/>
            </a:pPr>
            <a:r>
              <a:rPr lang="zh-TW" altLang="zh-TW" sz="1800" dirty="0" smtClean="0">
                <a:solidFill>
                  <a:srgbClr val="000000"/>
                </a:solidFill>
                <a:ea typeface="微軟正黑體" panose="020B0604030504040204" pitchFamily="34" charset="-120"/>
                <a:cs typeface="Arial" panose="020B0604020202020204" pitchFamily="34" charset="0"/>
              </a:rPr>
              <a:t>期刊</a:t>
            </a:r>
            <a:r>
              <a:rPr lang="zh-TW" altLang="zh-TW" sz="1800" dirty="0">
                <a:solidFill>
                  <a:srgbClr val="000000"/>
                </a:solidFill>
                <a:ea typeface="微軟正黑體" panose="020B0604030504040204" pitchFamily="34" charset="-120"/>
                <a:cs typeface="Arial" panose="020B0604020202020204" pitchFamily="34" charset="0"/>
              </a:rPr>
              <a:t>合訂本，若已視為紙本圖書編目者，請以</a:t>
            </a:r>
            <a:r>
              <a:rPr lang="zh-TW" altLang="zh-TW" sz="1800" dirty="0">
                <a:solidFill>
                  <a:srgbClr val="FF0000"/>
                </a:solidFill>
                <a:ea typeface="微軟正黑體" panose="020B0604030504040204" pitchFamily="34" charset="-120"/>
                <a:cs typeface="Arial" panose="020B0604020202020204" pitchFamily="34" charset="0"/>
              </a:rPr>
              <a:t>紙本</a:t>
            </a:r>
            <a:r>
              <a:rPr lang="zh-TW" altLang="zh-TW" sz="1800" dirty="0">
                <a:solidFill>
                  <a:srgbClr val="000000"/>
                </a:solidFill>
                <a:ea typeface="微軟正黑體" panose="020B0604030504040204" pitchFamily="34" charset="-120"/>
                <a:cs typeface="Arial" panose="020B0604020202020204" pitchFamily="34" charset="0"/>
              </a:rPr>
              <a:t>圖書列計</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Font typeface="+mj-lt"/>
              <a:buAutoNum type="arabicPeriod"/>
            </a:pPr>
            <a:r>
              <a:rPr lang="zh-TW" altLang="zh-TW" sz="1800" dirty="0" smtClean="0">
                <a:solidFill>
                  <a:srgbClr val="000000"/>
                </a:solidFill>
                <a:ea typeface="微軟正黑體" panose="020B0604030504040204" pitchFamily="34" charset="-120"/>
                <a:cs typeface="Arial" panose="020B0604020202020204" pitchFamily="34" charset="0"/>
              </a:rPr>
              <a:t>小</a:t>
            </a:r>
            <a:r>
              <a:rPr lang="zh-TW" altLang="zh-TW" sz="1800" dirty="0">
                <a:solidFill>
                  <a:srgbClr val="000000"/>
                </a:solidFill>
                <a:ea typeface="微軟正黑體" panose="020B0604030504040204" pitchFamily="34" charset="-120"/>
                <a:cs typeface="Arial" panose="020B0604020202020204" pitchFamily="34" charset="0"/>
              </a:rPr>
              <a:t>計：學校免填，由</a:t>
            </a:r>
            <a:r>
              <a:rPr lang="zh-TW" altLang="zh-TW" sz="1800" dirty="0">
                <a:ea typeface="微軟正黑體" panose="020B0604030504040204" pitchFamily="34" charset="-120"/>
                <a:cs typeface="Arial" panose="020B0604020202020204" pitchFamily="34" charset="0"/>
              </a:rPr>
              <a:t>系統自動計算</a:t>
            </a:r>
            <a:r>
              <a:rPr lang="zh-TW" altLang="zh-TW" sz="1800" dirty="0">
                <a:solidFill>
                  <a:srgbClr val="FF0000"/>
                </a:solidFill>
                <a:ea typeface="微軟正黑體" panose="020B0604030504040204" pitchFamily="34" charset="-120"/>
                <a:cs typeface="Arial" panose="020B0604020202020204" pitchFamily="34" charset="0"/>
              </a:rPr>
              <a:t>紙本</a:t>
            </a:r>
            <a:r>
              <a:rPr lang="zh-TW" altLang="zh-TW" sz="1800" dirty="0">
                <a:ea typeface="微軟正黑體" panose="020B0604030504040204" pitchFamily="34" charset="-120"/>
                <a:cs typeface="Arial" panose="020B0604020202020204" pitchFamily="34" charset="0"/>
              </a:rPr>
              <a:t>圖書收藏冊數</a:t>
            </a:r>
            <a:r>
              <a:rPr lang="zh-TW" altLang="zh-TW" sz="1800" dirty="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8184645"/>
      </p:ext>
    </p:extLst>
  </p:cSld>
  <p:clrMapOvr>
    <a:masterClrMapping/>
  </p:clrMapOvr>
  <p:transition>
    <p:random/>
  </p:transition>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2.4</a:t>
            </a:r>
            <a:r>
              <a:rPr lang="zh-TW" altLang="en-US"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44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統一期間</a:t>
            </a:r>
            <a:r>
              <a:rPr lang="zh-TW" altLang="en-US"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資料修正</a:t>
            </a:r>
            <a:endParaRPr lang="zh-TW" altLang="en-US" sz="4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8" name="文字方塊 21"/>
          <p:cNvSpPr txBox="1">
            <a:spLocks noChangeArrowheads="1"/>
          </p:cNvSpPr>
          <p:nvPr/>
        </p:nvSpPr>
        <p:spPr bwMode="auto">
          <a:xfrm>
            <a:off x="74142" y="1287352"/>
            <a:ext cx="9002685" cy="61555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pP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2</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上午</a:t>
            </a:r>
            <a:r>
              <a:rPr lang="en-US" altLang="zh-TW"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8:00</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起 至 </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11</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16</a:t>
            </a:r>
            <a:r>
              <a:rPr lang="zh-TW" altLang="en-US" sz="34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下午</a:t>
            </a:r>
            <a:r>
              <a:rPr lang="en-US" altLang="zh-TW"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5:00</a:t>
            </a:r>
            <a:r>
              <a:rPr lang="zh-TW" altLang="en-US" sz="34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止</a:t>
            </a:r>
          </a:p>
        </p:txBody>
      </p:sp>
      <p:sp>
        <p:nvSpPr>
          <p:cNvPr id="9" name="文字方塊 21"/>
          <p:cNvSpPr txBox="1">
            <a:spLocks noChangeArrowheads="1"/>
          </p:cNvSpPr>
          <p:nvPr/>
        </p:nvSpPr>
        <p:spPr bwMode="auto">
          <a:xfrm>
            <a:off x="4597400" y="2363135"/>
            <a:ext cx="4212968" cy="3093154"/>
          </a:xfrm>
          <a:prstGeom prst="rect">
            <a:avLst/>
          </a:prstGeom>
          <a:noFill/>
          <a:ln w="9525">
            <a:noFill/>
            <a:miter lim="800000"/>
            <a:headEnd/>
            <a:tailEnd/>
          </a:ln>
        </p:spPr>
        <p:txBody>
          <a:bodyPr wrap="square">
            <a:spAutoFit/>
          </a:bodyPr>
          <a:lstStyle/>
          <a:p>
            <a:pPr marL="457200" indent="-457200">
              <a:lnSpc>
                <a:spcPct val="150000"/>
              </a:lnSpc>
              <a:buFont typeface="Wingdings" panose="05000000000000000000" pitchFamily="2" charset="2"/>
              <a:buChar char="u"/>
              <a:defRPr/>
            </a:pP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需</a:t>
            </a:r>
            <a:r>
              <a:rPr lang="zh-TW" altLang="en-US"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申請修正本期</a:t>
            </a:r>
            <a:r>
              <a:rPr lang="en-US" altLang="zh-TW"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表冊資</a:t>
            </a:r>
            <a:r>
              <a:rPr lang="zh-TW" altLang="en-US" sz="2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料</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之學校</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請於</a:t>
            </a:r>
            <a:r>
              <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11/2-11/16</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間提出申請並</a:t>
            </a:r>
            <a:r>
              <a:rPr lang="zh-TW" altLang="en-US" sz="2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務必於</a:t>
            </a:r>
            <a:r>
              <a:rPr lang="en-US" altLang="zh-TW" sz="2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11/16</a:t>
            </a:r>
            <a:r>
              <a:rPr lang="zh-TW" altLang="en-US" sz="2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下午</a:t>
            </a:r>
            <a:r>
              <a:rPr lang="en-US" altLang="zh-TW" sz="2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5</a:t>
            </a:r>
            <a:r>
              <a:rPr lang="zh-TW" altLang="en-US" sz="2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時</a:t>
            </a:r>
            <a:r>
              <a:rPr lang="zh-TW" altLang="en-US" sz="2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前</a:t>
            </a:r>
            <a:r>
              <a:rPr lang="zh-TW" altLang="zh-TW" sz="2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完成</a:t>
            </a:r>
            <a:r>
              <a:rPr lang="zh-TW" altLang="zh-TW" sz="2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修正作業</a:t>
            </a:r>
            <a:r>
              <a:rPr lang="zh-TW" altLang="zh-TW" sz="2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2600" b="1"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13" name="表格 17"/>
          <p:cNvGraphicFramePr>
            <a:graphicFrameLocks noGrp="1"/>
          </p:cNvGraphicFramePr>
          <p:nvPr>
            <p:extLst>
              <p:ext uri="{D42A27DB-BD31-4B8C-83A1-F6EECF244321}">
                <p14:modId xmlns:p14="http://schemas.microsoft.com/office/powerpoint/2010/main" val="317064165"/>
              </p:ext>
            </p:extLst>
          </p:nvPr>
        </p:nvGraphicFramePr>
        <p:xfrm>
          <a:off x="482599" y="2782344"/>
          <a:ext cx="3261881" cy="2665955"/>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65983">
                  <a:extLst>
                    <a:ext uri="{9D8B030D-6E8A-4147-A177-3AD203B41FA5}">
                      <a16:colId xmlns:a16="http://schemas.microsoft.com/office/drawing/2014/main" val="256846026"/>
                    </a:ext>
                  </a:extLst>
                </a:gridCol>
                <a:gridCol w="465983">
                  <a:extLst>
                    <a:ext uri="{9D8B030D-6E8A-4147-A177-3AD203B41FA5}">
                      <a16:colId xmlns:a16="http://schemas.microsoft.com/office/drawing/2014/main" val="2257527877"/>
                    </a:ext>
                  </a:extLst>
                </a:gridCol>
                <a:gridCol w="465983">
                  <a:extLst>
                    <a:ext uri="{9D8B030D-6E8A-4147-A177-3AD203B41FA5}">
                      <a16:colId xmlns:a16="http://schemas.microsoft.com/office/drawing/2014/main" val="4145448609"/>
                    </a:ext>
                  </a:extLst>
                </a:gridCol>
                <a:gridCol w="465983">
                  <a:extLst>
                    <a:ext uri="{9D8B030D-6E8A-4147-A177-3AD203B41FA5}">
                      <a16:colId xmlns:a16="http://schemas.microsoft.com/office/drawing/2014/main" val="835481753"/>
                    </a:ext>
                  </a:extLst>
                </a:gridCol>
                <a:gridCol w="465983">
                  <a:extLst>
                    <a:ext uri="{9D8B030D-6E8A-4147-A177-3AD203B41FA5}">
                      <a16:colId xmlns:a16="http://schemas.microsoft.com/office/drawing/2014/main" val="3853400446"/>
                    </a:ext>
                  </a:extLst>
                </a:gridCol>
                <a:gridCol w="465983">
                  <a:extLst>
                    <a:ext uri="{9D8B030D-6E8A-4147-A177-3AD203B41FA5}">
                      <a16:colId xmlns:a16="http://schemas.microsoft.com/office/drawing/2014/main" val="1113717072"/>
                    </a:ext>
                  </a:extLst>
                </a:gridCol>
                <a:gridCol w="465983">
                  <a:extLst>
                    <a:ext uri="{9D8B030D-6E8A-4147-A177-3AD203B41FA5}">
                      <a16:colId xmlns:a16="http://schemas.microsoft.com/office/drawing/2014/main" val="3757867286"/>
                    </a:ext>
                  </a:extLst>
                </a:gridCol>
              </a:tblGrid>
              <a:tr h="546275">
                <a:tc>
                  <a:txBody>
                    <a:bodyPr/>
                    <a:lstStyle/>
                    <a:p>
                      <a:pPr lvl="0" algn="ctr"/>
                      <a:r>
                        <a:rPr lang="zh-TW" sz="1800" b="1">
                          <a:solidFill>
                            <a:srgbClr val="000000"/>
                          </a:solidFill>
                          <a:latin typeface="華康中圓體" pitchFamily="49"/>
                          <a:ea typeface="華康中圓體" pitchFamily="49"/>
                        </a:rPr>
                        <a:t>一</a:t>
                      </a:r>
                      <a:endParaRPr lang="en-US" sz="1800"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a:solidFill>
                            <a:srgbClr val="000000"/>
                          </a:solidFill>
                          <a:latin typeface="華康中圓體" pitchFamily="49"/>
                          <a:ea typeface="華康中圓體" pitchFamily="49"/>
                        </a:rPr>
                        <a:t>二</a:t>
                      </a:r>
                      <a:endParaRPr lang="en-US" sz="1800"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a:solidFill>
                            <a:srgbClr val="000000"/>
                          </a:solidFill>
                          <a:latin typeface="華康中圓體" pitchFamily="49"/>
                          <a:ea typeface="華康中圓體" pitchFamily="49"/>
                        </a:rPr>
                        <a:t>三</a:t>
                      </a:r>
                      <a:endParaRPr lang="en-US" sz="1800"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dirty="0">
                          <a:solidFill>
                            <a:srgbClr val="000000"/>
                          </a:solidFill>
                          <a:latin typeface="華康中圓體" pitchFamily="49"/>
                          <a:ea typeface="華康中圓體" pitchFamily="49"/>
                        </a:rPr>
                        <a:t>四</a:t>
                      </a:r>
                      <a:endParaRPr lang="en-US" sz="1800"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dirty="0">
                          <a:solidFill>
                            <a:srgbClr val="000000"/>
                          </a:solidFill>
                          <a:latin typeface="華康中圓體" pitchFamily="49"/>
                          <a:ea typeface="華康中圓體" pitchFamily="49"/>
                        </a:rPr>
                        <a:t>五</a:t>
                      </a:r>
                      <a:endParaRPr lang="en-US" sz="1800"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dirty="0">
                          <a:solidFill>
                            <a:srgbClr val="000000"/>
                          </a:solidFill>
                          <a:latin typeface="華康中圓體" pitchFamily="49"/>
                          <a:ea typeface="華康中圓體" pitchFamily="49"/>
                        </a:rPr>
                        <a:t>六</a:t>
                      </a:r>
                      <a:endParaRPr lang="en-US" sz="1800"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sz="1800" b="1" dirty="0">
                          <a:solidFill>
                            <a:srgbClr val="000000"/>
                          </a:solidFill>
                          <a:latin typeface="華康中圓體" pitchFamily="49"/>
                          <a:ea typeface="華康中圓體" pitchFamily="49"/>
                        </a:rPr>
                        <a:t>日</a:t>
                      </a:r>
                      <a:endParaRPr lang="en-US" sz="1800"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23936">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fontAlgn="ctr" hangingPunct="1"/>
                      <a:r>
                        <a:rPr lang="en-US" sz="1800" b="1" kern="1200" dirty="0" smtClean="0">
                          <a:solidFill>
                            <a:srgbClr val="FF0000"/>
                          </a:solidFill>
                          <a:latin typeface="Arial"/>
                        </a:rPr>
                        <a:t>2</a:t>
                      </a:r>
                      <a:endParaRPr lang="en-US" sz="1800" b="1" kern="1200" dirty="0">
                        <a:solidFill>
                          <a:srgbClr val="FF0000"/>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3</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4</a:t>
                      </a:r>
                      <a:endParaRPr lang="zh-TW" alt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extLst>
                  <a:ext uri="{0D108BD9-81ED-4DB2-BD59-A6C34878D82A}">
                    <a16:rowId xmlns:a16="http://schemas.microsoft.com/office/drawing/2014/main" val="3315709961"/>
                  </a:ext>
                </a:extLst>
              </a:tr>
              <a:tr h="423936">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5</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6</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7</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8</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9</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10</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FF0000"/>
                          </a:solidFill>
                          <a:latin typeface="Arial"/>
                          <a:ea typeface="+mn-ea"/>
                          <a:cs typeface="+mn-cs"/>
                        </a:rPr>
                        <a:t>11</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extLst>
                  <a:ext uri="{0D108BD9-81ED-4DB2-BD59-A6C34878D82A}">
                    <a16:rowId xmlns:a16="http://schemas.microsoft.com/office/drawing/2014/main" val="4076629822"/>
                  </a:ext>
                </a:extLst>
              </a:tr>
              <a:tr h="423936">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12</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13</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14</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15</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FF0000"/>
                          </a:solidFill>
                          <a:latin typeface="Arial"/>
                          <a:ea typeface="+mn-ea"/>
                          <a:cs typeface="+mn-cs"/>
                        </a:rPr>
                        <a:t>16</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18</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2047869064"/>
                  </a:ext>
                </a:extLst>
              </a:tr>
              <a:tr h="423936">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25</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1400703856"/>
                  </a:ext>
                </a:extLst>
              </a:tr>
              <a:tr h="423936">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endParaRPr lang="zh-TW" altLang="en-US" sz="1800"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bl>
          </a:graphicData>
        </a:graphic>
      </p:graphicFrame>
      <p:sp>
        <p:nvSpPr>
          <p:cNvPr id="14" name="矩形 13"/>
          <p:cNvSpPr/>
          <p:nvPr/>
        </p:nvSpPr>
        <p:spPr>
          <a:xfrm>
            <a:off x="466555" y="2363135"/>
            <a:ext cx="3267245" cy="398598"/>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500" b="1" dirty="0" smtClean="0">
                <a:solidFill>
                  <a:srgbClr val="FFFFFF"/>
                </a:solidFill>
                <a:effectLst>
                  <a:outerShdw blurRad="38100" dist="38100" dir="2700000" algn="tl">
                    <a:srgbClr val="000000"/>
                  </a:outerShdw>
                </a:effectLst>
                <a:ea typeface="微軟正黑體" panose="020B0604030504040204" pitchFamily="34" charset="-120"/>
              </a:rPr>
              <a:t>107.11</a:t>
            </a:r>
            <a:endParaRPr lang="zh-TW" altLang="en-US" sz="35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1513169068"/>
      </p:ext>
    </p:extLst>
  </p:cSld>
  <p:clrMapOvr>
    <a:masterClrMapping/>
  </p:clrMapOvr>
  <p:transition>
    <p:random/>
  </p:transition>
  <p:timing>
    <p:tnLst>
      <p:par>
        <p:cTn id="1" dur="indefinite" restart="never" nodeType="tmRoot"/>
      </p:par>
    </p:tn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67544" y="219968"/>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6.</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學校圖書收藏冊數、非書資料及現期書報統計表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599585297"/>
              </p:ext>
            </p:extLst>
          </p:nvPr>
        </p:nvGraphicFramePr>
        <p:xfrm>
          <a:off x="60385" y="1078301"/>
          <a:ext cx="9023229" cy="1828800"/>
        </p:xfrm>
        <a:graphic>
          <a:graphicData uri="http://schemas.openxmlformats.org/drawingml/2006/table">
            <a:tbl>
              <a:tblPr firstRow="1" firstCol="1" bandRow="1"/>
              <a:tblGrid>
                <a:gridCol w="297204">
                  <a:extLst>
                    <a:ext uri="{9D8B030D-6E8A-4147-A177-3AD203B41FA5}">
                      <a16:colId xmlns:a16="http://schemas.microsoft.com/office/drawing/2014/main" val="413322954"/>
                    </a:ext>
                  </a:extLst>
                </a:gridCol>
                <a:gridCol w="379387">
                  <a:extLst>
                    <a:ext uri="{9D8B030D-6E8A-4147-A177-3AD203B41FA5}">
                      <a16:colId xmlns:a16="http://schemas.microsoft.com/office/drawing/2014/main" val="2989377334"/>
                    </a:ext>
                  </a:extLst>
                </a:gridCol>
                <a:gridCol w="290223">
                  <a:extLst>
                    <a:ext uri="{9D8B030D-6E8A-4147-A177-3AD203B41FA5}">
                      <a16:colId xmlns:a16="http://schemas.microsoft.com/office/drawing/2014/main" val="953952187"/>
                    </a:ext>
                  </a:extLst>
                </a:gridCol>
                <a:gridCol w="290223">
                  <a:extLst>
                    <a:ext uri="{9D8B030D-6E8A-4147-A177-3AD203B41FA5}">
                      <a16:colId xmlns:a16="http://schemas.microsoft.com/office/drawing/2014/main" val="3652594352"/>
                    </a:ext>
                  </a:extLst>
                </a:gridCol>
                <a:gridCol w="290223">
                  <a:extLst>
                    <a:ext uri="{9D8B030D-6E8A-4147-A177-3AD203B41FA5}">
                      <a16:colId xmlns:a16="http://schemas.microsoft.com/office/drawing/2014/main" val="2445937053"/>
                    </a:ext>
                  </a:extLst>
                </a:gridCol>
                <a:gridCol w="290223">
                  <a:extLst>
                    <a:ext uri="{9D8B030D-6E8A-4147-A177-3AD203B41FA5}">
                      <a16:colId xmlns:a16="http://schemas.microsoft.com/office/drawing/2014/main" val="873941131"/>
                    </a:ext>
                  </a:extLst>
                </a:gridCol>
                <a:gridCol w="290223">
                  <a:extLst>
                    <a:ext uri="{9D8B030D-6E8A-4147-A177-3AD203B41FA5}">
                      <a16:colId xmlns:a16="http://schemas.microsoft.com/office/drawing/2014/main" val="2289821115"/>
                    </a:ext>
                  </a:extLst>
                </a:gridCol>
                <a:gridCol w="290223">
                  <a:extLst>
                    <a:ext uri="{9D8B030D-6E8A-4147-A177-3AD203B41FA5}">
                      <a16:colId xmlns:a16="http://schemas.microsoft.com/office/drawing/2014/main" val="1178517800"/>
                    </a:ext>
                  </a:extLst>
                </a:gridCol>
                <a:gridCol w="293782">
                  <a:extLst>
                    <a:ext uri="{9D8B030D-6E8A-4147-A177-3AD203B41FA5}">
                      <a16:colId xmlns:a16="http://schemas.microsoft.com/office/drawing/2014/main" val="265467641"/>
                    </a:ext>
                  </a:extLst>
                </a:gridCol>
                <a:gridCol w="227318">
                  <a:extLst>
                    <a:ext uri="{9D8B030D-6E8A-4147-A177-3AD203B41FA5}">
                      <a16:colId xmlns:a16="http://schemas.microsoft.com/office/drawing/2014/main" val="1183497959"/>
                    </a:ext>
                  </a:extLst>
                </a:gridCol>
                <a:gridCol w="179177">
                  <a:extLst>
                    <a:ext uri="{9D8B030D-6E8A-4147-A177-3AD203B41FA5}">
                      <a16:colId xmlns:a16="http://schemas.microsoft.com/office/drawing/2014/main" val="3906589566"/>
                    </a:ext>
                  </a:extLst>
                </a:gridCol>
                <a:gridCol w="221100">
                  <a:extLst>
                    <a:ext uri="{9D8B030D-6E8A-4147-A177-3AD203B41FA5}">
                      <a16:colId xmlns:a16="http://schemas.microsoft.com/office/drawing/2014/main" val="1059318110"/>
                    </a:ext>
                  </a:extLst>
                </a:gridCol>
                <a:gridCol w="560386">
                  <a:extLst>
                    <a:ext uri="{9D8B030D-6E8A-4147-A177-3AD203B41FA5}">
                      <a16:colId xmlns:a16="http://schemas.microsoft.com/office/drawing/2014/main" val="3268548483"/>
                    </a:ext>
                  </a:extLst>
                </a:gridCol>
                <a:gridCol w="400277">
                  <a:extLst>
                    <a:ext uri="{9D8B030D-6E8A-4147-A177-3AD203B41FA5}">
                      <a16:colId xmlns:a16="http://schemas.microsoft.com/office/drawing/2014/main" val="881857357"/>
                    </a:ext>
                  </a:extLst>
                </a:gridCol>
                <a:gridCol w="480332">
                  <a:extLst>
                    <a:ext uri="{9D8B030D-6E8A-4147-A177-3AD203B41FA5}">
                      <a16:colId xmlns:a16="http://schemas.microsoft.com/office/drawing/2014/main" val="2891104613"/>
                    </a:ext>
                  </a:extLst>
                </a:gridCol>
                <a:gridCol w="320221">
                  <a:extLst>
                    <a:ext uri="{9D8B030D-6E8A-4147-A177-3AD203B41FA5}">
                      <a16:colId xmlns:a16="http://schemas.microsoft.com/office/drawing/2014/main" val="200335163"/>
                    </a:ext>
                  </a:extLst>
                </a:gridCol>
                <a:gridCol w="240166">
                  <a:extLst>
                    <a:ext uri="{9D8B030D-6E8A-4147-A177-3AD203B41FA5}">
                      <a16:colId xmlns:a16="http://schemas.microsoft.com/office/drawing/2014/main" val="3170340471"/>
                    </a:ext>
                  </a:extLst>
                </a:gridCol>
                <a:gridCol w="320221">
                  <a:extLst>
                    <a:ext uri="{9D8B030D-6E8A-4147-A177-3AD203B41FA5}">
                      <a16:colId xmlns:a16="http://schemas.microsoft.com/office/drawing/2014/main" val="3057774495"/>
                    </a:ext>
                  </a:extLst>
                </a:gridCol>
                <a:gridCol w="320221">
                  <a:extLst>
                    <a:ext uri="{9D8B030D-6E8A-4147-A177-3AD203B41FA5}">
                      <a16:colId xmlns:a16="http://schemas.microsoft.com/office/drawing/2014/main" val="3654876399"/>
                    </a:ext>
                  </a:extLst>
                </a:gridCol>
                <a:gridCol w="234610">
                  <a:extLst>
                    <a:ext uri="{9D8B030D-6E8A-4147-A177-3AD203B41FA5}">
                      <a16:colId xmlns:a16="http://schemas.microsoft.com/office/drawing/2014/main" val="3894723764"/>
                    </a:ext>
                  </a:extLst>
                </a:gridCol>
                <a:gridCol w="375686">
                  <a:extLst>
                    <a:ext uri="{9D8B030D-6E8A-4147-A177-3AD203B41FA5}">
                      <a16:colId xmlns:a16="http://schemas.microsoft.com/office/drawing/2014/main" val="2460793367"/>
                    </a:ext>
                  </a:extLst>
                </a:gridCol>
                <a:gridCol w="375686">
                  <a:extLst>
                    <a:ext uri="{9D8B030D-6E8A-4147-A177-3AD203B41FA5}">
                      <a16:colId xmlns:a16="http://schemas.microsoft.com/office/drawing/2014/main" val="3851943726"/>
                    </a:ext>
                  </a:extLst>
                </a:gridCol>
                <a:gridCol w="375686">
                  <a:extLst>
                    <a:ext uri="{9D8B030D-6E8A-4147-A177-3AD203B41FA5}">
                      <a16:colId xmlns:a16="http://schemas.microsoft.com/office/drawing/2014/main" val="1639471635"/>
                    </a:ext>
                  </a:extLst>
                </a:gridCol>
                <a:gridCol w="332954">
                  <a:extLst>
                    <a:ext uri="{9D8B030D-6E8A-4147-A177-3AD203B41FA5}">
                      <a16:colId xmlns:a16="http://schemas.microsoft.com/office/drawing/2014/main" val="3959042095"/>
                    </a:ext>
                  </a:extLst>
                </a:gridCol>
                <a:gridCol w="332954">
                  <a:extLst>
                    <a:ext uri="{9D8B030D-6E8A-4147-A177-3AD203B41FA5}">
                      <a16:colId xmlns:a16="http://schemas.microsoft.com/office/drawing/2014/main" val="3978636306"/>
                    </a:ext>
                  </a:extLst>
                </a:gridCol>
                <a:gridCol w="416638">
                  <a:extLst>
                    <a:ext uri="{9D8B030D-6E8A-4147-A177-3AD203B41FA5}">
                      <a16:colId xmlns:a16="http://schemas.microsoft.com/office/drawing/2014/main" val="620479202"/>
                    </a:ext>
                  </a:extLst>
                </a:gridCol>
                <a:gridCol w="277663">
                  <a:extLst>
                    <a:ext uri="{9D8B030D-6E8A-4147-A177-3AD203B41FA5}">
                      <a16:colId xmlns:a16="http://schemas.microsoft.com/office/drawing/2014/main" val="1183966167"/>
                    </a:ext>
                  </a:extLst>
                </a:gridCol>
                <a:gridCol w="320222">
                  <a:extLst>
                    <a:ext uri="{9D8B030D-6E8A-4147-A177-3AD203B41FA5}">
                      <a16:colId xmlns:a16="http://schemas.microsoft.com/office/drawing/2014/main" val="3582350947"/>
                    </a:ext>
                  </a:extLst>
                </a:gridCol>
              </a:tblGrid>
              <a:tr h="221829">
                <a:tc rowSpan="3">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1">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紙本圖書收藏冊數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期刊合訂本</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未以圖書編目</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冊</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wordArt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電子資料</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可使用量</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非書資料</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4">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現期書報</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10784540"/>
                  </a:ext>
                </a:extLst>
              </a:tr>
              <a:tr h="443659">
                <a:tc vMerge="1">
                  <a:txBody>
                    <a:bodyPr/>
                    <a:lstStyle/>
                    <a:p>
                      <a:endParaRPr lang="zh-TW" altLang="en-US"/>
                    </a:p>
                  </a:txBody>
                  <a:tcPr/>
                </a:tc>
                <a:tc gridSpan="9">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中文紙本圖書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外文紙本圖書</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marR="71755"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線上資料庫</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種</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光碟及其他類型資料庫</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種</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wordArt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電子期刊</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種</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電子書</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冊</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indent="-187325" algn="ctr" defTabSz="914400" rtl="0" eaLnBrk="1" latinLnBrk="0" hangingPunct="1">
                        <a:lnSpc>
                          <a:spcPts val="18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小計</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系統自動加總</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微縮影片</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視聽資料</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地圖資料</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其他資料</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報紙</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（限紙本）</a:t>
                      </a: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期刊</a:t>
                      </a:r>
                    </a:p>
                    <a:p>
                      <a:pPr marL="0" indent="-187325" algn="ctr" defTabSz="914400" rtl="0" eaLnBrk="1" latinLnBrk="0" hangingPunct="1">
                        <a:lnSpc>
                          <a:spcPts val="18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限紙本</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系統自動加總</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485938907"/>
                  </a:ext>
                </a:extLst>
              </a:tr>
              <a:tr h="1109147">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總類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哲學類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宗教類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應用科學類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社會科學類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史地類</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含世界史地類</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語言文學類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藝術類</a:t>
                      </a:r>
                    </a:p>
                  </a:txBody>
                  <a:tcPr marL="67883" marR="6788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單片</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片</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捲片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捲</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中日文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87325" algn="ctr" defTabSz="914400" rtl="0" eaLnBrk="1" latinLnBrk="0" hangingPunct="1">
                        <a:lnSpc>
                          <a:spcPts val="18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西文</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種</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7883" marR="67883" marT="0" marB="0" vert="eaVert"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947403408"/>
                  </a:ext>
                </a:extLst>
              </a:tr>
            </a:tbl>
          </a:graphicData>
        </a:graphic>
      </p:graphicFrame>
      <p:sp>
        <p:nvSpPr>
          <p:cNvPr id="9" name="矩形 8"/>
          <p:cNvSpPr/>
          <p:nvPr/>
        </p:nvSpPr>
        <p:spPr>
          <a:xfrm>
            <a:off x="138023" y="2852936"/>
            <a:ext cx="8945591" cy="3416320"/>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smtClean="0">
                <a:solidFill>
                  <a:srgbClr val="000000"/>
                </a:solidFill>
                <a:ea typeface="微軟正黑體" panose="020B0604030504040204" pitchFamily="34" charset="-120"/>
                <a:cs typeface="Arial" panose="020B0604020202020204" pitchFamily="34" charset="0"/>
              </a:rPr>
              <a:t>欄位補充說明</a:t>
            </a:r>
            <a:r>
              <a:rPr lang="en-US" altLang="zh-TW" sz="1800" b="1" dirty="0" smtClean="0">
                <a:solidFill>
                  <a:srgbClr val="000000"/>
                </a:solidFill>
                <a:ea typeface="微軟正黑體" panose="020B0604030504040204" pitchFamily="34" charset="-120"/>
                <a:cs typeface="Arial" panose="020B0604020202020204" pitchFamily="34" charset="0"/>
              </a:rPr>
              <a:t>】</a:t>
            </a:r>
          </a:p>
          <a:p>
            <a:pPr marL="342900" indent="-3429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000000"/>
                </a:solidFill>
                <a:ea typeface="微軟正黑體" panose="020B0604030504040204" pitchFamily="34" charset="-120"/>
                <a:cs typeface="Arial" panose="020B0604020202020204" pitchFamily="34" charset="0"/>
              </a:rPr>
              <a:t>期刊合訂本</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FF0000"/>
                </a:solidFill>
                <a:ea typeface="微軟正黑體" panose="020B0604030504040204" pitchFamily="34" charset="-120"/>
                <a:cs typeface="Arial" panose="020B0604020202020204" pitchFamily="34" charset="0"/>
              </a:rPr>
              <a:t>未以紙本圖書編目</a:t>
            </a: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dirty="0" smtClean="0">
                <a:solidFill>
                  <a:srgbClr val="000000"/>
                </a:solidFill>
                <a:ea typeface="微軟正黑體" panose="020B0604030504040204" pitchFamily="34" charset="-120"/>
                <a:cs typeface="Arial" panose="020B0604020202020204" pitchFamily="34" charset="0"/>
              </a:rPr>
              <a:t>：</a:t>
            </a:r>
            <a:r>
              <a:rPr lang="zh-TW" altLang="zh-TW" sz="1800" dirty="0">
                <a:solidFill>
                  <a:srgbClr val="000000"/>
                </a:solidFill>
                <a:ea typeface="微軟正黑體" panose="020B0604030504040204" pitchFamily="34" charset="-120"/>
                <a:cs typeface="Arial" panose="020B0604020202020204" pitchFamily="34" charset="0"/>
              </a:rPr>
              <a:t>請學校填報未以紙本圖書編目</a:t>
            </a:r>
            <a:r>
              <a:rPr lang="en-US" altLang="zh-TW" sz="1800" dirty="0">
                <a:solidFill>
                  <a:srgbClr val="000000"/>
                </a:solidFill>
                <a:ea typeface="微軟正黑體" panose="020B0604030504040204" pitchFamily="34" charset="-120"/>
                <a:cs typeface="Arial" panose="020B0604020202020204" pitchFamily="34" charset="0"/>
              </a:rPr>
              <a:t>(</a:t>
            </a:r>
            <a:r>
              <a:rPr lang="zh-TW" altLang="zh-TW" sz="1800" dirty="0">
                <a:solidFill>
                  <a:srgbClr val="000000"/>
                </a:solidFill>
                <a:ea typeface="微軟正黑體" panose="020B0604030504040204" pitchFamily="34" charset="-120"/>
                <a:cs typeface="Arial" panose="020B0604020202020204" pitchFamily="34" charset="0"/>
              </a:rPr>
              <a:t>未列入紙本圖書</a:t>
            </a:r>
            <a:r>
              <a:rPr lang="en-US" altLang="zh-TW" sz="1800" dirty="0">
                <a:solidFill>
                  <a:srgbClr val="000000"/>
                </a:solidFill>
                <a:ea typeface="微軟正黑體" panose="020B0604030504040204" pitchFamily="34" charset="-120"/>
                <a:cs typeface="Arial" panose="020B0604020202020204" pitchFamily="34" charset="0"/>
              </a:rPr>
              <a:t>)</a:t>
            </a:r>
            <a:r>
              <a:rPr lang="zh-TW" altLang="zh-TW" sz="1800" dirty="0">
                <a:solidFill>
                  <a:srgbClr val="000000"/>
                </a:solidFill>
                <a:ea typeface="微軟正黑體" panose="020B0604030504040204" pitchFamily="34" charset="-120"/>
                <a:cs typeface="Arial" panose="020B0604020202020204" pitchFamily="34" charset="0"/>
              </a:rPr>
              <a:t>之期刊合訂本冊數</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indent="-34290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000000"/>
                </a:solidFill>
                <a:ea typeface="微軟正黑體" panose="020B0604030504040204" pitchFamily="34" charset="-120"/>
                <a:cs typeface="Arial" panose="020B0604020202020204" pitchFamily="34" charset="0"/>
              </a:rPr>
              <a:t>電子資料</a:t>
            </a:r>
            <a:r>
              <a:rPr lang="zh-TW" altLang="zh-TW" sz="1800" b="1" dirty="0">
                <a:solidFill>
                  <a:srgbClr val="FF0000"/>
                </a:solidFill>
                <a:ea typeface="微軟正黑體" panose="020B0604030504040204" pitchFamily="34" charset="-120"/>
                <a:cs typeface="Arial" panose="020B0604020202020204" pitchFamily="34" charset="0"/>
              </a:rPr>
              <a:t>可使用</a:t>
            </a:r>
            <a:r>
              <a:rPr lang="zh-TW" altLang="zh-TW" sz="1800" b="1" dirty="0" smtClean="0">
                <a:solidFill>
                  <a:srgbClr val="FF0000"/>
                </a:solidFill>
                <a:ea typeface="微軟正黑體" panose="020B0604030504040204" pitchFamily="34" charset="-120"/>
                <a:cs typeface="Arial" panose="020B0604020202020204" pitchFamily="34" charset="0"/>
              </a:rPr>
              <a:t>量</a:t>
            </a:r>
            <a:r>
              <a:rPr lang="zh-TW" altLang="en-US" sz="1800" b="1" dirty="0" smtClean="0">
                <a:solidFill>
                  <a:srgbClr val="000000"/>
                </a:solidFill>
                <a:ea typeface="微軟正黑體" panose="020B0604030504040204" pitchFamily="34" charset="-120"/>
                <a:cs typeface="Arial" panose="020B0604020202020204" pitchFamily="34" charset="0"/>
              </a:rPr>
              <a:t>：</a:t>
            </a:r>
            <a:endParaRPr lang="en-US" altLang="zh-TW" sz="1800" b="1" dirty="0" smtClean="0">
              <a:solidFill>
                <a:srgbClr val="000000"/>
              </a:solidFill>
              <a:ea typeface="微軟正黑體" panose="020B0604030504040204" pitchFamily="34" charset="-120"/>
              <a:cs typeface="Arial" panose="020B0604020202020204" pitchFamily="34" charset="0"/>
            </a:endParaRPr>
          </a:p>
          <a:p>
            <a:pPr marL="457200" indent="-457200">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solidFill>
                  <a:srgbClr val="000000"/>
                </a:solidFill>
                <a:ea typeface="微軟正黑體" panose="020B0604030504040204" pitchFamily="34" charset="-120"/>
                <a:cs typeface="Arial" panose="020B0604020202020204" pitchFamily="34" charset="0"/>
              </a:rPr>
              <a:t>請學校分別填報【線上資料庫、光碟及其他類型資料庫、電子期刊、電子書】等</a:t>
            </a:r>
            <a:r>
              <a:rPr lang="zh-TW" altLang="zh-TW" sz="1800" dirty="0">
                <a:solidFill>
                  <a:srgbClr val="FF0000"/>
                </a:solidFill>
                <a:ea typeface="微軟正黑體" panose="020B0604030504040204" pitchFamily="34" charset="-120"/>
                <a:cs typeface="Arial" panose="020B0604020202020204" pitchFamily="34" charset="0"/>
              </a:rPr>
              <a:t>電子資料之可使用量，包含學校自購、自行建置及可免費使用之種類數量</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457200" indent="-457200">
              <a:lnSpc>
                <a:spcPct val="150000"/>
              </a:lnSpc>
              <a:spcAft>
                <a:spcPts val="0"/>
              </a:spcAft>
              <a:buClr>
                <a:srgbClr val="000000"/>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FF0000"/>
                </a:solidFill>
                <a:ea typeface="微軟正黑體" panose="020B0604030504040204" pitchFamily="34" charset="-120"/>
                <a:cs typeface="Arial" panose="020B0604020202020204" pitchFamily="34" charset="0"/>
              </a:rPr>
              <a:t>電子書：係指類似紙本書籍形式之數位化文獻，其文本可以搜尋，包括電子化學位論文。</a:t>
            </a:r>
            <a:endParaRPr lang="en-US" altLang="zh-TW" sz="1800" b="1" dirty="0">
              <a:solidFill>
                <a:srgbClr val="FF0000"/>
              </a:solidFill>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28370970"/>
      </p:ext>
    </p:extLst>
  </p:cSld>
  <p:clrMapOvr>
    <a:masterClrMapping/>
  </p:clrMapOvr>
  <p:transition>
    <p:random/>
  </p:transition>
  <p:timing>
    <p:tnLst>
      <p:par>
        <p:cTn id="1" dur="indefinite" restart="never" nodeType="tmRoot"/>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46758"/>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圖書館服務及館際合作情形統計表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29398" y="2389518"/>
            <a:ext cx="8919711" cy="3785652"/>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smtClean="0">
                <a:solidFill>
                  <a:srgbClr val="000000"/>
                </a:solidFill>
                <a:ea typeface="微軟正黑體" panose="020B0604030504040204" pitchFamily="34" charset="-120"/>
                <a:cs typeface="Arial" panose="020B0604020202020204" pitchFamily="34" charset="0"/>
              </a:rPr>
              <a:t>【</a:t>
            </a:r>
            <a:r>
              <a:rPr lang="zh-TW" altLang="en-US" sz="2000" b="1" dirty="0" smtClean="0">
                <a:solidFill>
                  <a:srgbClr val="000000"/>
                </a:solidFill>
                <a:ea typeface="微軟正黑體" panose="020B0604030504040204" pitchFamily="34" charset="-120"/>
                <a:cs typeface="Arial" panose="020B0604020202020204" pitchFamily="34" charset="0"/>
              </a:rPr>
              <a:t>欄位補充說明</a:t>
            </a:r>
            <a:r>
              <a:rPr lang="en-US" altLang="zh-TW" sz="2000" b="1" dirty="0" smtClean="0">
                <a:solidFill>
                  <a:srgbClr val="000000"/>
                </a:solidFill>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dirty="0">
                <a:solidFill>
                  <a:srgbClr val="000000"/>
                </a:solidFill>
                <a:ea typeface="微軟正黑體" panose="020B0604030504040204" pitchFamily="34" charset="-120"/>
                <a:cs typeface="Arial" panose="020B0604020202020204" pitchFamily="34" charset="0"/>
              </a:rPr>
              <a:t>請學校</a:t>
            </a:r>
            <a:r>
              <a:rPr lang="zh-TW" altLang="zh-TW" sz="2000" u="sng" dirty="0">
                <a:solidFill>
                  <a:srgbClr val="000000"/>
                </a:solidFill>
                <a:ea typeface="微軟正黑體" panose="020B0604030504040204" pitchFamily="34" charset="-120"/>
                <a:cs typeface="Arial" panose="020B0604020202020204" pitchFamily="34" charset="0"/>
              </a:rPr>
              <a:t>每年</a:t>
            </a:r>
            <a:r>
              <a:rPr lang="en-US" altLang="zh-TW" sz="2000" u="sng" dirty="0">
                <a:solidFill>
                  <a:srgbClr val="000000"/>
                </a:solidFill>
                <a:ea typeface="微軟正黑體" panose="020B0604030504040204" pitchFamily="34" charset="-120"/>
                <a:cs typeface="Arial" panose="020B0604020202020204" pitchFamily="34" charset="0"/>
              </a:rPr>
              <a:t>10</a:t>
            </a:r>
            <a:r>
              <a:rPr lang="zh-TW" altLang="zh-TW" sz="2000" u="sng" dirty="0">
                <a:solidFill>
                  <a:srgbClr val="000000"/>
                </a:solidFill>
                <a:ea typeface="微軟正黑體" panose="020B0604030504040204" pitchFamily="34" charset="-120"/>
                <a:cs typeface="Arial" panose="020B0604020202020204" pitchFamily="34" charset="0"/>
              </a:rPr>
              <a:t>月填報前一學年度</a:t>
            </a:r>
            <a:r>
              <a:rPr lang="zh-TW" altLang="zh-TW" sz="2000" b="1" dirty="0">
                <a:solidFill>
                  <a:srgbClr val="000000"/>
                </a:solidFill>
                <a:ea typeface="微軟正黑體" panose="020B0604030504040204" pitchFamily="34" charset="-120"/>
                <a:cs typeface="Arial" panose="020B0604020202020204" pitchFamily="34" charset="0"/>
              </a:rPr>
              <a:t>「借閱人次</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FF0000"/>
                </a:solidFill>
                <a:ea typeface="微軟正黑體" panose="020B0604030504040204" pitchFamily="34" charset="-120"/>
                <a:cs typeface="Arial" panose="020B0604020202020204" pitchFamily="34" charset="0"/>
              </a:rPr>
              <a:t>僅含紙本圖書及非書資料</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000000"/>
                </a:solidFill>
                <a:ea typeface="微軟正黑體" panose="020B0604030504040204" pitchFamily="34" charset="-120"/>
                <a:cs typeface="Arial" panose="020B0604020202020204" pitchFamily="34" charset="0"/>
              </a:rPr>
              <a:t>」、「借閱冊次</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FF0000"/>
                </a:solidFill>
                <a:ea typeface="微軟正黑體" panose="020B0604030504040204" pitchFamily="34" charset="-120"/>
                <a:cs typeface="Arial" panose="020B0604020202020204" pitchFamily="34" charset="0"/>
              </a:rPr>
              <a:t>僅含紙本圖書及非書資料</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000000"/>
                </a:solidFill>
                <a:ea typeface="微軟正黑體" panose="020B0604030504040204" pitchFamily="34" charset="-120"/>
                <a:cs typeface="Arial" panose="020B0604020202020204" pitchFamily="34" charset="0"/>
              </a:rPr>
              <a:t>」、「線上及光碟資料庫</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000000"/>
                </a:solidFill>
                <a:ea typeface="微軟正黑體" panose="020B0604030504040204" pitchFamily="34" charset="-120"/>
                <a:cs typeface="Arial" panose="020B0604020202020204" pitchFamily="34" charset="0"/>
              </a:rPr>
              <a:t>含電子書及電子期刊</a:t>
            </a:r>
            <a:r>
              <a:rPr lang="en-US" altLang="zh-TW" sz="2000" b="1" dirty="0">
                <a:solidFill>
                  <a:srgbClr val="000000"/>
                </a:solidFill>
                <a:ea typeface="微軟正黑體" panose="020B0604030504040204" pitchFamily="34" charset="-120"/>
                <a:cs typeface="Arial" panose="020B0604020202020204" pitchFamily="34" charset="0"/>
              </a:rPr>
              <a:t>)</a:t>
            </a:r>
            <a:r>
              <a:rPr lang="zh-TW" altLang="zh-TW" sz="2000" b="1" dirty="0">
                <a:solidFill>
                  <a:srgbClr val="000000"/>
                </a:solidFill>
                <a:ea typeface="微軟正黑體" panose="020B0604030504040204" pitchFamily="34" charset="-120"/>
                <a:cs typeface="Arial" panose="020B0604020202020204" pitchFamily="34" charset="0"/>
              </a:rPr>
              <a:t>檢索人次」</a:t>
            </a:r>
            <a:r>
              <a:rPr lang="zh-TW" altLang="zh-TW" sz="2000" dirty="0">
                <a:solidFill>
                  <a:srgbClr val="000000"/>
                </a:solidFill>
                <a:ea typeface="微軟正黑體" panose="020B0604030504040204" pitchFamily="34" charset="-120"/>
                <a:cs typeface="Arial" panose="020B0604020202020204" pitchFamily="34" charset="0"/>
              </a:rPr>
              <a:t>及</a:t>
            </a:r>
            <a:r>
              <a:rPr lang="zh-TW" altLang="zh-TW" sz="2000" b="1" dirty="0">
                <a:solidFill>
                  <a:srgbClr val="000000"/>
                </a:solidFill>
                <a:ea typeface="微軟正黑體" panose="020B0604030504040204" pitchFamily="34" charset="-120"/>
                <a:cs typeface="Arial" panose="020B0604020202020204" pitchFamily="34" charset="0"/>
              </a:rPr>
              <a:t>「館際合作」</a:t>
            </a:r>
            <a:r>
              <a:rPr lang="zh-TW" altLang="zh-TW" sz="2000" dirty="0">
                <a:solidFill>
                  <a:srgbClr val="000000"/>
                </a:solidFill>
                <a:ea typeface="微軟正黑體" panose="020B0604030504040204" pitchFamily="34" charset="-120"/>
                <a:cs typeface="Arial" panose="020B0604020202020204" pitchFamily="34" charset="0"/>
              </a:rPr>
              <a:t>之資料，例如：</a:t>
            </a:r>
            <a:r>
              <a:rPr lang="en-US" altLang="zh-TW" sz="2000" dirty="0">
                <a:solidFill>
                  <a:srgbClr val="000000"/>
                </a:solidFill>
                <a:ea typeface="微軟正黑體" panose="020B0604030504040204" pitchFamily="34" charset="-120"/>
                <a:cs typeface="Arial" panose="020B0604020202020204" pitchFamily="34" charset="0"/>
              </a:rPr>
              <a:t>107</a:t>
            </a:r>
            <a:r>
              <a:rPr lang="zh-TW" altLang="zh-TW" sz="2000" dirty="0">
                <a:solidFill>
                  <a:srgbClr val="000000"/>
                </a:solidFill>
                <a:ea typeface="微軟正黑體" panose="020B0604030504040204" pitchFamily="34" charset="-120"/>
                <a:cs typeface="Arial" panose="020B0604020202020204" pitchFamily="34" charset="0"/>
              </a:rPr>
              <a:t>年</a:t>
            </a:r>
            <a:r>
              <a:rPr lang="en-US" altLang="zh-TW" sz="2000" dirty="0">
                <a:solidFill>
                  <a:srgbClr val="000000"/>
                </a:solidFill>
                <a:ea typeface="微軟正黑體" panose="020B0604030504040204" pitchFamily="34" charset="-120"/>
                <a:cs typeface="Arial" panose="020B0604020202020204" pitchFamily="34" charset="0"/>
              </a:rPr>
              <a:t>10</a:t>
            </a:r>
            <a:r>
              <a:rPr lang="zh-TW" altLang="zh-TW" sz="2000" dirty="0">
                <a:solidFill>
                  <a:srgbClr val="000000"/>
                </a:solidFill>
                <a:ea typeface="微軟正黑體" panose="020B0604030504040204" pitchFamily="34" charset="-120"/>
                <a:cs typeface="Arial" panose="020B0604020202020204" pitchFamily="34" charset="0"/>
              </a:rPr>
              <a:t>月填報</a:t>
            </a:r>
            <a:r>
              <a:rPr lang="en-US" altLang="zh-TW" sz="2000" dirty="0">
                <a:solidFill>
                  <a:srgbClr val="000000"/>
                </a:solidFill>
                <a:ea typeface="微軟正黑體" panose="020B0604030504040204" pitchFamily="34" charset="-120"/>
                <a:cs typeface="Arial" panose="020B0604020202020204" pitchFamily="34" charset="0"/>
              </a:rPr>
              <a:t>106</a:t>
            </a:r>
            <a:r>
              <a:rPr lang="zh-TW" altLang="zh-TW" sz="2000" dirty="0">
                <a:solidFill>
                  <a:srgbClr val="000000"/>
                </a:solidFill>
                <a:ea typeface="微軟正黑體" panose="020B0604030504040204" pitchFamily="34" charset="-120"/>
                <a:cs typeface="Arial" panose="020B0604020202020204" pitchFamily="34" charset="0"/>
              </a:rPr>
              <a:t>學年度</a:t>
            </a:r>
            <a:r>
              <a:rPr lang="en-US" altLang="zh-TW" sz="2000" dirty="0">
                <a:solidFill>
                  <a:srgbClr val="000000"/>
                </a:solidFill>
                <a:ea typeface="微軟正黑體" panose="020B0604030504040204" pitchFamily="34" charset="-120"/>
                <a:cs typeface="Arial" panose="020B0604020202020204" pitchFamily="34" charset="0"/>
              </a:rPr>
              <a:t>(106</a:t>
            </a:r>
            <a:r>
              <a:rPr lang="zh-TW" altLang="zh-TW" sz="2000" dirty="0">
                <a:solidFill>
                  <a:srgbClr val="000000"/>
                </a:solidFill>
                <a:ea typeface="微軟正黑體" panose="020B0604030504040204" pitchFamily="34" charset="-120"/>
                <a:cs typeface="Arial" panose="020B0604020202020204" pitchFamily="34" charset="0"/>
              </a:rPr>
              <a:t>年</a:t>
            </a:r>
            <a:r>
              <a:rPr lang="en-US" altLang="zh-TW" sz="2000" dirty="0">
                <a:solidFill>
                  <a:srgbClr val="000000"/>
                </a:solidFill>
                <a:ea typeface="微軟正黑體" panose="020B0604030504040204" pitchFamily="34" charset="-120"/>
                <a:cs typeface="Arial" panose="020B0604020202020204" pitchFamily="34" charset="0"/>
              </a:rPr>
              <a:t>8</a:t>
            </a:r>
            <a:r>
              <a:rPr lang="zh-TW" altLang="zh-TW" sz="2000" dirty="0">
                <a:solidFill>
                  <a:srgbClr val="000000"/>
                </a:solidFill>
                <a:ea typeface="微軟正黑體" panose="020B0604030504040204" pitchFamily="34" charset="-120"/>
                <a:cs typeface="Arial" panose="020B0604020202020204" pitchFamily="34" charset="0"/>
              </a:rPr>
              <a:t>月</a:t>
            </a:r>
            <a:r>
              <a:rPr lang="en-US" altLang="zh-TW" sz="2000" dirty="0">
                <a:solidFill>
                  <a:srgbClr val="000000"/>
                </a:solidFill>
                <a:ea typeface="微軟正黑體" panose="020B0604030504040204" pitchFamily="34" charset="-120"/>
                <a:cs typeface="Arial" panose="020B0604020202020204" pitchFamily="34" charset="0"/>
              </a:rPr>
              <a:t>1</a:t>
            </a:r>
            <a:r>
              <a:rPr lang="zh-TW" altLang="zh-TW" sz="2000" dirty="0">
                <a:solidFill>
                  <a:srgbClr val="000000"/>
                </a:solidFill>
                <a:ea typeface="微軟正黑體" panose="020B0604030504040204" pitchFamily="34" charset="-120"/>
                <a:cs typeface="Arial" panose="020B0604020202020204" pitchFamily="34" charset="0"/>
              </a:rPr>
              <a:t>日至</a:t>
            </a:r>
            <a:r>
              <a:rPr lang="en-US" altLang="zh-TW" sz="2000" dirty="0">
                <a:solidFill>
                  <a:srgbClr val="000000"/>
                </a:solidFill>
                <a:ea typeface="微軟正黑體" panose="020B0604030504040204" pitchFamily="34" charset="-120"/>
                <a:cs typeface="Arial" panose="020B0604020202020204" pitchFamily="34" charset="0"/>
              </a:rPr>
              <a:t>107</a:t>
            </a:r>
            <a:r>
              <a:rPr lang="zh-TW" altLang="zh-TW" sz="2000" dirty="0">
                <a:solidFill>
                  <a:srgbClr val="000000"/>
                </a:solidFill>
                <a:ea typeface="微軟正黑體" panose="020B0604030504040204" pitchFamily="34" charset="-120"/>
                <a:cs typeface="Arial" panose="020B0604020202020204" pitchFamily="34" charset="0"/>
              </a:rPr>
              <a:t>年</a:t>
            </a:r>
            <a:r>
              <a:rPr lang="en-US" altLang="zh-TW" sz="2000" dirty="0">
                <a:solidFill>
                  <a:srgbClr val="000000"/>
                </a:solidFill>
                <a:ea typeface="微軟正黑體" panose="020B0604030504040204" pitchFamily="34" charset="-120"/>
                <a:cs typeface="Arial" panose="020B0604020202020204" pitchFamily="34" charset="0"/>
              </a:rPr>
              <a:t>7</a:t>
            </a:r>
            <a:r>
              <a:rPr lang="zh-TW" altLang="zh-TW" sz="2000" dirty="0">
                <a:solidFill>
                  <a:srgbClr val="000000"/>
                </a:solidFill>
                <a:ea typeface="微軟正黑體" panose="020B0604030504040204" pitchFamily="34" charset="-120"/>
                <a:cs typeface="Arial" panose="020B0604020202020204" pitchFamily="34" charset="0"/>
              </a:rPr>
              <a:t>月</a:t>
            </a:r>
            <a:r>
              <a:rPr lang="en-US" altLang="zh-TW" sz="2000" dirty="0">
                <a:solidFill>
                  <a:srgbClr val="000000"/>
                </a:solidFill>
                <a:ea typeface="微軟正黑體" panose="020B0604030504040204" pitchFamily="34" charset="-120"/>
                <a:cs typeface="Arial" panose="020B0604020202020204" pitchFamily="34" charset="0"/>
              </a:rPr>
              <a:t>31</a:t>
            </a:r>
            <a:r>
              <a:rPr lang="zh-TW" altLang="zh-TW" sz="2000" dirty="0">
                <a:solidFill>
                  <a:srgbClr val="000000"/>
                </a:solidFill>
                <a:ea typeface="微軟正黑體" panose="020B0604030504040204" pitchFamily="34" charset="-120"/>
                <a:cs typeface="Arial" panose="020B0604020202020204" pitchFamily="34" charset="0"/>
              </a:rPr>
              <a:t>日</a:t>
            </a:r>
            <a:r>
              <a:rPr lang="en-US" altLang="zh-TW" sz="2000" dirty="0">
                <a:solidFill>
                  <a:srgbClr val="000000"/>
                </a:solidFill>
                <a:ea typeface="微軟正黑體" panose="020B0604030504040204" pitchFamily="34" charset="-120"/>
                <a:cs typeface="Arial" panose="020B0604020202020204" pitchFamily="34" charset="0"/>
              </a:rPr>
              <a:t>)</a:t>
            </a:r>
            <a:r>
              <a:rPr lang="zh-TW" altLang="zh-TW" sz="2000" dirty="0">
                <a:solidFill>
                  <a:srgbClr val="000000"/>
                </a:solidFill>
                <a:ea typeface="微軟正黑體" panose="020B0604030504040204" pitchFamily="34" charset="-120"/>
                <a:cs typeface="Arial" panose="020B0604020202020204" pitchFamily="34" charset="0"/>
              </a:rPr>
              <a:t>之統計資料</a:t>
            </a:r>
            <a:r>
              <a:rPr lang="zh-TW" altLang="zh-TW" sz="2000" dirty="0" smtClean="0">
                <a:solidFill>
                  <a:srgbClr val="000000"/>
                </a:solidFill>
                <a:ea typeface="微軟正黑體" panose="020B0604030504040204" pitchFamily="34" charset="-120"/>
                <a:cs typeface="Arial" panose="020B0604020202020204" pitchFamily="34" charset="0"/>
              </a:rPr>
              <a:t>。</a:t>
            </a:r>
            <a:endParaRPr lang="en-US" altLang="zh-TW" sz="2000" dirty="0" smtClean="0">
              <a:solidFill>
                <a:srgbClr val="000000"/>
              </a:solidFill>
              <a:ea typeface="微軟正黑體" panose="020B0604030504040204" pitchFamily="34" charset="-120"/>
              <a:cs typeface="Arial" panose="020B0604020202020204" pitchFamily="34" charset="0"/>
            </a:endParaRPr>
          </a:p>
          <a:p>
            <a:pPr marL="285750" indent="-28575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solidFill>
                  <a:srgbClr val="000000"/>
                </a:solidFill>
                <a:ea typeface="微軟正黑體" panose="020B0604030504040204" pitchFamily="34" charset="-120"/>
                <a:cs typeface="Arial" panose="020B0604020202020204" pitchFamily="34" charset="0"/>
              </a:rPr>
              <a:t>圖書閱覽座位數：</a:t>
            </a:r>
            <a:r>
              <a:rPr lang="zh-TW" altLang="zh-TW" sz="2000" b="1" dirty="0">
                <a:solidFill>
                  <a:srgbClr val="FF0000"/>
                </a:solidFill>
                <a:ea typeface="微軟正黑體" panose="020B0604030504040204" pitchFamily="34" charset="-120"/>
                <a:cs typeface="Arial" panose="020B0604020202020204" pitchFamily="34" charset="0"/>
              </a:rPr>
              <a:t>係指圖書館提供給使用者使用之座位總席數，</a:t>
            </a:r>
            <a:r>
              <a:rPr lang="zh-TW" altLang="zh-TW" sz="2000" b="1" u="sng" dirty="0">
                <a:solidFill>
                  <a:srgbClr val="FF0000"/>
                </a:solidFill>
                <a:ea typeface="微軟正黑體" panose="020B0604030504040204" pitchFamily="34" charset="-120"/>
                <a:cs typeface="Arial" panose="020B0604020202020204" pitchFamily="34" charset="0"/>
              </a:rPr>
              <a:t>不含</a:t>
            </a:r>
            <a:r>
              <a:rPr lang="zh-TW" altLang="zh-TW" sz="2000" b="1" dirty="0">
                <a:solidFill>
                  <a:srgbClr val="FF0000"/>
                </a:solidFill>
                <a:ea typeface="微軟正黑體" panose="020B0604030504040204" pitchFamily="34" charset="-120"/>
                <a:cs typeface="Arial" panose="020B0604020202020204" pitchFamily="34" charset="0"/>
              </a:rPr>
              <a:t>平常不開放給使用者的座位席數</a:t>
            </a:r>
            <a:r>
              <a:rPr lang="zh-TW" altLang="zh-TW" sz="2000" b="1" dirty="0">
                <a:solidFill>
                  <a:srgbClr val="000000"/>
                </a:solidFill>
                <a:ea typeface="微軟正黑體" panose="020B0604030504040204" pitchFamily="34" charset="-120"/>
                <a:cs typeface="Arial" panose="020B0604020202020204" pitchFamily="34" charset="0"/>
              </a:rPr>
              <a:t>，</a:t>
            </a:r>
            <a:r>
              <a:rPr lang="zh-TW" altLang="zh-TW" sz="2000" dirty="0">
                <a:solidFill>
                  <a:srgbClr val="000000"/>
                </a:solidFill>
                <a:ea typeface="微軟正黑體" panose="020B0604030504040204" pitchFamily="34" charset="-120"/>
                <a:cs typeface="Arial" panose="020B0604020202020204" pitchFamily="34" charset="0"/>
              </a:rPr>
              <a:t>如：會議室、演講廳、簡報室。請填報</a:t>
            </a:r>
            <a:r>
              <a:rPr lang="en-US" altLang="zh-TW" sz="2000" dirty="0">
                <a:solidFill>
                  <a:srgbClr val="FF0000"/>
                </a:solidFill>
                <a:ea typeface="微軟正黑體" panose="020B0604030504040204" pitchFamily="34" charset="-120"/>
                <a:cs typeface="Arial" panose="020B0604020202020204" pitchFamily="34" charset="0"/>
              </a:rPr>
              <a:t>107</a:t>
            </a:r>
            <a:r>
              <a:rPr lang="zh-TW" altLang="zh-TW" sz="2000" dirty="0">
                <a:solidFill>
                  <a:srgbClr val="FF0000"/>
                </a:solidFill>
                <a:ea typeface="微軟正黑體" panose="020B0604030504040204" pitchFamily="34" charset="-120"/>
                <a:cs typeface="Arial" panose="020B0604020202020204" pitchFamily="34" charset="0"/>
              </a:rPr>
              <a:t>年</a:t>
            </a:r>
            <a:r>
              <a:rPr lang="en-US" altLang="zh-TW" sz="2000" dirty="0">
                <a:solidFill>
                  <a:srgbClr val="FF0000"/>
                </a:solidFill>
                <a:ea typeface="微軟正黑體" panose="020B0604030504040204" pitchFamily="34" charset="-120"/>
                <a:cs typeface="Arial" panose="020B0604020202020204" pitchFamily="34" charset="0"/>
              </a:rPr>
              <a:t>10</a:t>
            </a:r>
            <a:r>
              <a:rPr lang="zh-TW" altLang="zh-TW" sz="2000" dirty="0">
                <a:solidFill>
                  <a:srgbClr val="FF0000"/>
                </a:solidFill>
                <a:ea typeface="微軟正黑體" panose="020B0604030504040204" pitchFamily="34" charset="-120"/>
                <a:cs typeface="Arial" panose="020B0604020202020204" pitchFamily="34" charset="0"/>
              </a:rPr>
              <a:t>月</a:t>
            </a:r>
            <a:r>
              <a:rPr lang="en-US" altLang="zh-TW" sz="2000" dirty="0">
                <a:solidFill>
                  <a:srgbClr val="FF0000"/>
                </a:solidFill>
                <a:ea typeface="微軟正黑體" panose="020B0604030504040204" pitchFamily="34" charset="-120"/>
                <a:cs typeface="Arial" panose="020B0604020202020204" pitchFamily="34" charset="0"/>
              </a:rPr>
              <a:t>15</a:t>
            </a:r>
            <a:r>
              <a:rPr lang="zh-TW" altLang="zh-TW" sz="2000" dirty="0">
                <a:solidFill>
                  <a:srgbClr val="FF0000"/>
                </a:solidFill>
                <a:ea typeface="微軟正黑體" panose="020B0604030504040204" pitchFamily="34" charset="-120"/>
                <a:cs typeface="Arial" panose="020B0604020202020204" pitchFamily="34" charset="0"/>
              </a:rPr>
              <a:t>日資料基準日當日</a:t>
            </a:r>
            <a:r>
              <a:rPr lang="zh-TW" altLang="zh-TW" sz="2000" dirty="0">
                <a:solidFill>
                  <a:srgbClr val="000000"/>
                </a:solidFill>
                <a:ea typeface="微軟正黑體" panose="020B0604030504040204" pitchFamily="34" charset="-120"/>
                <a:cs typeface="Arial" panose="020B0604020202020204" pitchFamily="34" charset="0"/>
              </a:rPr>
              <a:t>之圖書閱覽座位數。</a:t>
            </a:r>
            <a:endParaRPr lang="en-US" altLang="zh-TW" sz="2000" dirty="0" smtClean="0">
              <a:solidFill>
                <a:srgbClr val="000000"/>
              </a:solidFill>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3322062068"/>
              </p:ext>
            </p:extLst>
          </p:nvPr>
        </p:nvGraphicFramePr>
        <p:xfrm>
          <a:off x="129398" y="1079168"/>
          <a:ext cx="8919711" cy="1222049"/>
        </p:xfrm>
        <a:graphic>
          <a:graphicData uri="http://schemas.openxmlformats.org/drawingml/2006/table">
            <a:tbl>
              <a:tblPr firstRow="1" firstCol="1" bandRow="1"/>
              <a:tblGrid>
                <a:gridCol w="180482">
                  <a:extLst>
                    <a:ext uri="{9D8B030D-6E8A-4147-A177-3AD203B41FA5}">
                      <a16:colId xmlns:a16="http://schemas.microsoft.com/office/drawing/2014/main" val="2169648516"/>
                    </a:ext>
                  </a:extLst>
                </a:gridCol>
                <a:gridCol w="1338981">
                  <a:extLst>
                    <a:ext uri="{9D8B030D-6E8A-4147-A177-3AD203B41FA5}">
                      <a16:colId xmlns:a16="http://schemas.microsoft.com/office/drawing/2014/main" val="2093412584"/>
                    </a:ext>
                  </a:extLst>
                </a:gridCol>
                <a:gridCol w="1360903">
                  <a:extLst>
                    <a:ext uri="{9D8B030D-6E8A-4147-A177-3AD203B41FA5}">
                      <a16:colId xmlns:a16="http://schemas.microsoft.com/office/drawing/2014/main" val="4268848284"/>
                    </a:ext>
                  </a:extLst>
                </a:gridCol>
                <a:gridCol w="2161435">
                  <a:extLst>
                    <a:ext uri="{9D8B030D-6E8A-4147-A177-3AD203B41FA5}">
                      <a16:colId xmlns:a16="http://schemas.microsoft.com/office/drawing/2014/main" val="2903182041"/>
                    </a:ext>
                  </a:extLst>
                </a:gridCol>
                <a:gridCol w="1200796">
                  <a:extLst>
                    <a:ext uri="{9D8B030D-6E8A-4147-A177-3AD203B41FA5}">
                      <a16:colId xmlns:a16="http://schemas.microsoft.com/office/drawing/2014/main" val="1251487295"/>
                    </a:ext>
                  </a:extLst>
                </a:gridCol>
                <a:gridCol w="960637">
                  <a:extLst>
                    <a:ext uri="{9D8B030D-6E8A-4147-A177-3AD203B41FA5}">
                      <a16:colId xmlns:a16="http://schemas.microsoft.com/office/drawing/2014/main" val="1167559039"/>
                    </a:ext>
                  </a:extLst>
                </a:gridCol>
                <a:gridCol w="640425">
                  <a:extLst>
                    <a:ext uri="{9D8B030D-6E8A-4147-A177-3AD203B41FA5}">
                      <a16:colId xmlns:a16="http://schemas.microsoft.com/office/drawing/2014/main" val="1566052870"/>
                    </a:ext>
                  </a:extLst>
                </a:gridCol>
                <a:gridCol w="480319">
                  <a:extLst>
                    <a:ext uri="{9D8B030D-6E8A-4147-A177-3AD203B41FA5}">
                      <a16:colId xmlns:a16="http://schemas.microsoft.com/office/drawing/2014/main" val="1143750828"/>
                    </a:ext>
                  </a:extLst>
                </a:gridCol>
                <a:gridCol w="595733">
                  <a:extLst>
                    <a:ext uri="{9D8B030D-6E8A-4147-A177-3AD203B41FA5}">
                      <a16:colId xmlns:a16="http://schemas.microsoft.com/office/drawing/2014/main" val="1855377242"/>
                    </a:ext>
                  </a:extLst>
                </a:gridCol>
              </a:tblGrid>
              <a:tr h="244410">
                <a:tc rowSpan="4">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當期資料</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2984116558"/>
                  </a:ext>
                </a:extLst>
              </a:tr>
              <a:tr h="244410">
                <a:tc vMerge="1">
                  <a:txBody>
                    <a:bodyPr/>
                    <a:lstStyle/>
                    <a:p>
                      <a:endParaRPr lang="zh-TW" altLang="en-US"/>
                    </a:p>
                  </a:txBody>
                  <a:tcPr/>
                </a:tc>
                <a:tc gridSpan="4">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圖書館服務</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4">
                  <a:txBody>
                    <a:bodyPr/>
                    <a:lstStyle/>
                    <a:p>
                      <a:pPr marL="0" algn="ctr" defTabSz="914400" rtl="0" eaLnBrk="1" latinLnBrk="0" hangingPunct="1">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館際合作</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076611881"/>
                  </a:ext>
                </a:extLst>
              </a:tr>
              <a:tr h="244410">
                <a:tc vMerge="1">
                  <a:txBody>
                    <a:bodyPr/>
                    <a:lstStyle/>
                    <a:p>
                      <a:endParaRPr lang="zh-TW" altLang="en-US"/>
                    </a:p>
                  </a:txBody>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圖書閱覽座位數</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借閱人次</a:t>
                      </a:r>
                    </a:p>
                    <a:p>
                      <a:pPr marL="0" algn="ctr" defTabSz="914400" rtl="0" eaLnBrk="1" latinLnBrk="0" hangingPunct="1">
                        <a:lnSpc>
                          <a:spcPts val="1700"/>
                        </a:lnSpc>
                        <a:spcAft>
                          <a:spcPts val="0"/>
                        </a:spcAft>
                      </a:pP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僅</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含</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圖書及非書資料</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借閱冊次</a:t>
                      </a:r>
                    </a:p>
                    <a:p>
                      <a:pPr marL="0" algn="ctr" defTabSz="914400" rtl="0" eaLnBrk="1" latinLnBrk="0" hangingPunct="1">
                        <a:lnSpc>
                          <a:spcPts val="1700"/>
                        </a:lnSpc>
                        <a:spcAft>
                          <a:spcPts val="0"/>
                        </a:spcAft>
                      </a:pP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僅</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含</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圖書及非書資料</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線上及光碟資料庫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含電子書及電子期刊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檢索人次</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國內</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國外</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1220465640"/>
                  </a:ext>
                </a:extLst>
              </a:tr>
              <a:tr h="48881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貸入</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借出</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貸入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借出</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47663250"/>
                  </a:ext>
                </a:extLst>
              </a:tr>
            </a:tbl>
          </a:graphicData>
        </a:graphic>
      </p:graphicFrame>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83515995"/>
      </p:ext>
    </p:extLst>
  </p:cSld>
  <p:clrMapOvr>
    <a:masterClrMapping/>
  </p:clrMapOvr>
  <p:transition>
    <p:random/>
  </p:transition>
  <p:timing>
    <p:tnLst>
      <p:par>
        <p:cT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圖書館服務及館際合作情形統計表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20770" y="2247325"/>
            <a:ext cx="9023229" cy="4358641"/>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a:solidFill>
                  <a:srgbClr val="000000"/>
                </a:solidFill>
                <a:ea typeface="微軟正黑體" panose="020B0604030504040204" pitchFamily="34" charset="-120"/>
                <a:cs typeface="Arial" panose="020B0604020202020204" pitchFamily="34" charset="0"/>
              </a:rPr>
              <a:t>欄位補充說明</a:t>
            </a:r>
            <a:r>
              <a:rPr lang="en-US" altLang="zh-TW" sz="1800" b="1" dirty="0" smtClean="0">
                <a:solidFill>
                  <a:srgbClr val="000000"/>
                </a:solidFill>
                <a:ea typeface="微軟正黑體" panose="020B0604030504040204" pitchFamily="34" charset="-120"/>
                <a:cs typeface="Arial" panose="020B0604020202020204" pitchFamily="34" charset="0"/>
              </a:rPr>
              <a:t>】</a:t>
            </a: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solidFill>
                  <a:srgbClr val="000000"/>
                </a:solidFill>
                <a:ea typeface="微軟正黑體" panose="020B0604030504040204" pitchFamily="34" charset="-120"/>
                <a:cs typeface="Arial" panose="020B0604020202020204" pitchFamily="34" charset="0"/>
              </a:rPr>
              <a:t>請分別填報</a:t>
            </a:r>
            <a:r>
              <a:rPr lang="zh-TW" altLang="zh-TW" sz="1800" b="1" dirty="0">
                <a:solidFill>
                  <a:srgbClr val="000000"/>
                </a:solidFill>
                <a:ea typeface="微軟正黑體" panose="020B0604030504040204" pitchFamily="34" charset="-120"/>
                <a:cs typeface="Arial" panose="020B0604020202020204" pitchFamily="34" charset="0"/>
              </a:rPr>
              <a:t>【借閱人次</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FF0000"/>
                </a:solidFill>
                <a:ea typeface="微軟正黑體" panose="020B0604030504040204" pitchFamily="34" charset="-120"/>
                <a:cs typeface="Arial" panose="020B0604020202020204" pitchFamily="34" charset="0"/>
              </a:rPr>
              <a:t>僅含紙本圖書及非書資料</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000000"/>
                </a:solidFill>
                <a:ea typeface="微軟正黑體" panose="020B0604030504040204" pitchFamily="34" charset="-120"/>
                <a:cs typeface="Arial" panose="020B0604020202020204" pitchFamily="34" charset="0"/>
              </a:rPr>
              <a:t>；借閱冊次</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FF0000"/>
                </a:solidFill>
                <a:ea typeface="微軟正黑體" panose="020B0604030504040204" pitchFamily="34" charset="-120"/>
                <a:cs typeface="Arial" panose="020B0604020202020204" pitchFamily="34" charset="0"/>
              </a:rPr>
              <a:t>僅含紙</a:t>
            </a:r>
            <a:r>
              <a:rPr lang="zh-TW" altLang="zh-TW" sz="1800" b="1" dirty="0" smtClean="0">
                <a:solidFill>
                  <a:srgbClr val="FF0000"/>
                </a:solidFill>
                <a:ea typeface="微軟正黑體" panose="020B0604030504040204" pitchFamily="34" charset="-120"/>
                <a:cs typeface="Arial" panose="020B0604020202020204" pitchFamily="34" charset="0"/>
              </a:rPr>
              <a:t>本圖書</a:t>
            </a:r>
            <a:r>
              <a:rPr lang="zh-TW" altLang="zh-TW" sz="1800" b="1" dirty="0">
                <a:solidFill>
                  <a:srgbClr val="FF0000"/>
                </a:solidFill>
                <a:ea typeface="微軟正黑體" panose="020B0604030504040204" pitchFamily="34" charset="-120"/>
                <a:cs typeface="Arial" panose="020B0604020202020204" pitchFamily="34" charset="0"/>
              </a:rPr>
              <a:t>及非書資料</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000000"/>
                </a:solidFill>
                <a:ea typeface="微軟正黑體" panose="020B0604030504040204" pitchFamily="34" charset="-120"/>
                <a:cs typeface="Arial" panose="020B0604020202020204" pitchFamily="34" charset="0"/>
              </a:rPr>
              <a:t>；線上及光碟資料庫</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000000"/>
                </a:solidFill>
                <a:ea typeface="微軟正黑體" panose="020B0604030504040204" pitchFamily="34" charset="-120"/>
                <a:cs typeface="Arial" panose="020B0604020202020204" pitchFamily="34" charset="0"/>
              </a:rPr>
              <a:t>含電子書及電子期刊</a:t>
            </a:r>
            <a:r>
              <a:rPr lang="en-US" altLang="zh-TW" sz="1800" b="1" dirty="0">
                <a:solidFill>
                  <a:srgbClr val="000000"/>
                </a:solidFill>
                <a:ea typeface="微軟正黑體" panose="020B0604030504040204" pitchFamily="34" charset="-120"/>
                <a:cs typeface="Arial" panose="020B0604020202020204" pitchFamily="34" charset="0"/>
              </a:rPr>
              <a:t>)</a:t>
            </a:r>
            <a:r>
              <a:rPr lang="zh-TW" altLang="zh-TW" sz="1800" b="1" dirty="0">
                <a:solidFill>
                  <a:srgbClr val="000000"/>
                </a:solidFill>
                <a:ea typeface="微軟正黑體" panose="020B0604030504040204" pitchFamily="34" charset="-120"/>
                <a:cs typeface="Arial" panose="020B0604020202020204" pitchFamily="34" charset="0"/>
              </a:rPr>
              <a:t>檢索人次】</a:t>
            </a:r>
            <a:r>
              <a:rPr lang="zh-TW" altLang="zh-TW" sz="1800" dirty="0">
                <a:solidFill>
                  <a:srgbClr val="000000"/>
                </a:solidFill>
                <a:ea typeface="微軟正黑體" panose="020B0604030504040204" pitchFamily="34" charset="-120"/>
                <a:cs typeface="Arial" panose="020B0604020202020204" pitchFamily="34" charset="0"/>
              </a:rPr>
              <a:t>。其中</a:t>
            </a:r>
            <a:r>
              <a:rPr lang="zh-TW" altLang="zh-TW" sz="1800" b="1" dirty="0">
                <a:solidFill>
                  <a:srgbClr val="FF0000"/>
                </a:solidFill>
                <a:ea typeface="微軟正黑體" panose="020B0604030504040204" pitchFamily="34" charset="-120"/>
                <a:cs typeface="Arial" panose="020B0604020202020204" pitchFamily="34" charset="0"/>
              </a:rPr>
              <a:t>非書資料</a:t>
            </a:r>
            <a:r>
              <a:rPr lang="zh-TW" altLang="zh-TW" sz="1800" dirty="0">
                <a:solidFill>
                  <a:srgbClr val="FF0000"/>
                </a:solidFill>
                <a:ea typeface="微軟正黑體" panose="020B0604030504040204" pitchFamily="34" charset="-120"/>
                <a:cs typeface="Arial" panose="020B0604020202020204" pitchFamily="34" charset="0"/>
              </a:rPr>
              <a:t>係指紙本圖書以外</a:t>
            </a:r>
            <a:r>
              <a:rPr lang="zh-TW" altLang="zh-TW" sz="1800" dirty="0">
                <a:solidFill>
                  <a:srgbClr val="000000"/>
                </a:solidFill>
                <a:ea typeface="微軟正黑體" panose="020B0604030504040204" pitchFamily="34" charset="-120"/>
                <a:cs typeface="Arial" panose="020B0604020202020204" pitchFamily="34" charset="0"/>
              </a:rPr>
              <a:t>之微縮影片、視聽資料、地圖資料及其他</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a:p>
            <a:pPr marL="342900" lvl="0" indent="-342900">
              <a:lnSpc>
                <a:spcPct val="150000"/>
              </a:lnSpc>
              <a:buFont typeface="+mj-lt"/>
              <a:buAutoNum type="arabicPeriod"/>
            </a:pPr>
            <a:r>
              <a:rPr lang="zh-TW" altLang="zh-TW" sz="1800" b="1" dirty="0">
                <a:solidFill>
                  <a:srgbClr val="000000"/>
                </a:solidFill>
                <a:ea typeface="微軟正黑體" panose="020B0604030504040204" pitchFamily="34" charset="-120"/>
                <a:cs typeface="Arial" panose="020B0604020202020204" pitchFamily="34" charset="0"/>
              </a:rPr>
              <a:t>借閱人次</a:t>
            </a:r>
            <a:r>
              <a:rPr lang="zh-TW" altLang="zh-TW" sz="1800" dirty="0">
                <a:solidFill>
                  <a:srgbClr val="000000"/>
                </a:solidFill>
                <a:ea typeface="微軟正黑體" panose="020B0604030504040204" pitchFamily="34" charset="-120"/>
                <a:cs typeface="Arial" panose="020B0604020202020204" pitchFamily="34" charset="0"/>
              </a:rPr>
              <a:t>：請填報上學年度學校圖書館之「</a:t>
            </a:r>
            <a:r>
              <a:rPr lang="zh-TW" altLang="zh-TW" sz="1800" dirty="0">
                <a:solidFill>
                  <a:srgbClr val="FF0000"/>
                </a:solidFill>
                <a:ea typeface="微軟正黑體" panose="020B0604030504040204" pitchFamily="34" charset="-120"/>
                <a:cs typeface="Arial" panose="020B0604020202020204" pitchFamily="34" charset="0"/>
              </a:rPr>
              <a:t>紙本</a:t>
            </a:r>
            <a:r>
              <a:rPr lang="zh-TW" altLang="zh-TW" sz="1800" dirty="0">
                <a:solidFill>
                  <a:srgbClr val="000000"/>
                </a:solidFill>
                <a:ea typeface="微軟正黑體" panose="020B0604030504040204" pitchFamily="34" charset="-120"/>
                <a:cs typeface="Arial" panose="020B0604020202020204" pitchFamily="34" charset="0"/>
              </a:rPr>
              <a:t>圖書及非書資料」借閱人次，</a:t>
            </a:r>
            <a:r>
              <a:rPr lang="zh-TW" altLang="zh-TW" sz="1800" dirty="0">
                <a:solidFill>
                  <a:srgbClr val="FF0000"/>
                </a:solidFill>
                <a:ea typeface="微軟正黑體" panose="020B0604030504040204" pitchFamily="34" charset="-120"/>
                <a:cs typeface="Arial" panose="020B0604020202020204" pitchFamily="34" charset="0"/>
              </a:rPr>
              <a:t>請勿計入電子書借閱人次</a:t>
            </a:r>
            <a:r>
              <a:rPr lang="zh-TW" altLang="zh-TW" sz="1800" dirty="0">
                <a:solidFill>
                  <a:srgbClr val="000000"/>
                </a:solidFill>
                <a:ea typeface="微軟正黑體" panose="020B0604030504040204" pitchFamily="34" charset="-120"/>
                <a:cs typeface="Arial" panose="020B0604020202020204" pitchFamily="34" charset="0"/>
              </a:rPr>
              <a:t>。含外借及館內借閱有辦理登記紀錄之人次，一人一次借閱數冊，以一人次計算，</a:t>
            </a:r>
            <a:r>
              <a:rPr lang="zh-TW" altLang="zh-TW" sz="1800" dirty="0">
                <a:solidFill>
                  <a:srgbClr val="FF0000"/>
                </a:solidFill>
                <a:ea typeface="微軟正黑體" panose="020B0604030504040204" pitchFamily="34" charset="-120"/>
                <a:cs typeface="Arial" panose="020B0604020202020204" pitchFamily="34" charset="0"/>
              </a:rPr>
              <a:t>包含續借人次</a:t>
            </a:r>
            <a:r>
              <a:rPr lang="zh-TW" altLang="zh-TW" sz="1800" dirty="0" smtClean="0">
                <a:solidFill>
                  <a:srgbClr val="000000"/>
                </a:solidFill>
                <a:ea typeface="微軟正黑體" panose="020B0604030504040204" pitchFamily="34" charset="-120"/>
                <a:cs typeface="Arial" panose="020B0604020202020204" pitchFamily="34" charset="0"/>
              </a:rPr>
              <a:t>。</a:t>
            </a:r>
            <a:endParaRPr lang="en-US" altLang="zh-TW" sz="1800" dirty="0">
              <a:solidFill>
                <a:srgbClr val="000000"/>
              </a:solidFill>
              <a:ea typeface="微軟正黑體" panose="020B0604030504040204" pitchFamily="34" charset="-120"/>
              <a:cs typeface="Arial" panose="020B0604020202020204" pitchFamily="34" charset="0"/>
            </a:endParaRPr>
          </a:p>
          <a:p>
            <a:pPr marL="342900" lvl="0" indent="-342900">
              <a:lnSpc>
                <a:spcPct val="150000"/>
              </a:lnSpc>
              <a:buFont typeface="+mj-lt"/>
              <a:buAutoNum type="arabicPeriod"/>
            </a:pPr>
            <a:r>
              <a:rPr lang="zh-TW" altLang="zh-TW" sz="1800" b="1" dirty="0" smtClean="0">
                <a:solidFill>
                  <a:srgbClr val="000000"/>
                </a:solidFill>
                <a:ea typeface="微軟正黑體" panose="020B0604030504040204" pitchFamily="34" charset="-120"/>
                <a:cs typeface="Arial" panose="020B0604020202020204" pitchFamily="34" charset="0"/>
              </a:rPr>
              <a:t>借</a:t>
            </a:r>
            <a:r>
              <a:rPr lang="zh-TW" altLang="zh-TW" sz="1800" b="1" dirty="0">
                <a:solidFill>
                  <a:srgbClr val="000000"/>
                </a:solidFill>
                <a:ea typeface="微軟正黑體" panose="020B0604030504040204" pitchFamily="34" charset="-120"/>
                <a:cs typeface="Arial" panose="020B0604020202020204" pitchFamily="34" charset="0"/>
              </a:rPr>
              <a:t>閱冊次</a:t>
            </a:r>
            <a:r>
              <a:rPr lang="zh-TW" altLang="zh-TW" sz="1800" dirty="0">
                <a:solidFill>
                  <a:srgbClr val="000000"/>
                </a:solidFill>
                <a:ea typeface="微軟正黑體" panose="020B0604030504040204" pitchFamily="34" charset="-120"/>
                <a:cs typeface="Arial" panose="020B0604020202020204" pitchFamily="34" charset="0"/>
              </a:rPr>
              <a:t>：請填報上學年度圖書館之「</a:t>
            </a:r>
            <a:r>
              <a:rPr lang="zh-TW" altLang="zh-TW" sz="1800" dirty="0">
                <a:solidFill>
                  <a:srgbClr val="FF0000"/>
                </a:solidFill>
                <a:ea typeface="微軟正黑體" panose="020B0604030504040204" pitchFamily="34" charset="-120"/>
                <a:cs typeface="Arial" panose="020B0604020202020204" pitchFamily="34" charset="0"/>
              </a:rPr>
              <a:t>紙本</a:t>
            </a:r>
            <a:r>
              <a:rPr lang="zh-TW" altLang="zh-TW" sz="1800" dirty="0">
                <a:solidFill>
                  <a:srgbClr val="000000"/>
                </a:solidFill>
                <a:ea typeface="微軟正黑體" panose="020B0604030504040204" pitchFamily="34" charset="-120"/>
                <a:cs typeface="Arial" panose="020B0604020202020204" pitchFamily="34" charset="0"/>
              </a:rPr>
              <a:t>圖書及非書資料」借閱冊次，</a:t>
            </a:r>
            <a:r>
              <a:rPr lang="zh-TW" altLang="zh-TW" sz="1800" dirty="0">
                <a:solidFill>
                  <a:srgbClr val="FF0000"/>
                </a:solidFill>
                <a:ea typeface="微軟正黑體" panose="020B0604030504040204" pitchFamily="34" charset="-120"/>
                <a:cs typeface="Arial" panose="020B0604020202020204" pitchFamily="34" charset="0"/>
              </a:rPr>
              <a:t>請勿計入電子書借閱冊次</a:t>
            </a:r>
            <a:r>
              <a:rPr lang="zh-TW" altLang="zh-TW" sz="1800" dirty="0">
                <a:solidFill>
                  <a:srgbClr val="000000"/>
                </a:solidFill>
                <a:ea typeface="微軟正黑體" panose="020B0604030504040204" pitchFamily="34" charset="-120"/>
                <a:cs typeface="Arial" panose="020B0604020202020204" pitchFamily="34" charset="0"/>
              </a:rPr>
              <a:t>。含外借及館內借閱有辦理登記紀錄之冊次，一人一次借閱數冊，以數冊次計算，</a:t>
            </a:r>
            <a:r>
              <a:rPr lang="zh-TW" altLang="zh-TW" sz="1800" dirty="0">
                <a:solidFill>
                  <a:srgbClr val="FF0000"/>
                </a:solidFill>
                <a:ea typeface="微軟正黑體" panose="020B0604030504040204" pitchFamily="34" charset="-120"/>
                <a:cs typeface="Arial" panose="020B0604020202020204" pitchFamily="34" charset="0"/>
              </a:rPr>
              <a:t>包含續借冊次</a:t>
            </a:r>
            <a:r>
              <a:rPr lang="zh-TW" altLang="zh-TW" sz="1800" dirty="0">
                <a:solidFill>
                  <a:srgbClr val="000000"/>
                </a:solidFill>
                <a:ea typeface="微軟正黑體" panose="020B0604030504040204" pitchFamily="34" charset="-120"/>
                <a:cs typeface="Arial" panose="020B0604020202020204" pitchFamily="34" charset="0"/>
              </a:rPr>
              <a:t>。</a:t>
            </a:r>
            <a:endParaRPr lang="en-US" altLang="zh-TW" sz="1800" dirty="0" smtClean="0">
              <a:solidFill>
                <a:srgbClr val="000000"/>
              </a:solidFill>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3110786491"/>
              </p:ext>
            </p:extLst>
          </p:nvPr>
        </p:nvGraphicFramePr>
        <p:xfrm>
          <a:off x="120771" y="1082761"/>
          <a:ext cx="8911086" cy="1136455"/>
        </p:xfrm>
        <a:graphic>
          <a:graphicData uri="http://schemas.openxmlformats.org/drawingml/2006/table">
            <a:tbl>
              <a:tblPr firstRow="1" firstCol="1" bandRow="1"/>
              <a:tblGrid>
                <a:gridCol w="180307">
                  <a:extLst>
                    <a:ext uri="{9D8B030D-6E8A-4147-A177-3AD203B41FA5}">
                      <a16:colId xmlns:a16="http://schemas.microsoft.com/office/drawing/2014/main" val="2169648516"/>
                    </a:ext>
                  </a:extLst>
                </a:gridCol>
                <a:gridCol w="1337686">
                  <a:extLst>
                    <a:ext uri="{9D8B030D-6E8A-4147-A177-3AD203B41FA5}">
                      <a16:colId xmlns:a16="http://schemas.microsoft.com/office/drawing/2014/main" val="2093412584"/>
                    </a:ext>
                  </a:extLst>
                </a:gridCol>
                <a:gridCol w="1359587">
                  <a:extLst>
                    <a:ext uri="{9D8B030D-6E8A-4147-A177-3AD203B41FA5}">
                      <a16:colId xmlns:a16="http://schemas.microsoft.com/office/drawing/2014/main" val="4268848284"/>
                    </a:ext>
                  </a:extLst>
                </a:gridCol>
                <a:gridCol w="2159344">
                  <a:extLst>
                    <a:ext uri="{9D8B030D-6E8A-4147-A177-3AD203B41FA5}">
                      <a16:colId xmlns:a16="http://schemas.microsoft.com/office/drawing/2014/main" val="2903182041"/>
                    </a:ext>
                  </a:extLst>
                </a:gridCol>
                <a:gridCol w="1199636">
                  <a:extLst>
                    <a:ext uri="{9D8B030D-6E8A-4147-A177-3AD203B41FA5}">
                      <a16:colId xmlns:a16="http://schemas.microsoft.com/office/drawing/2014/main" val="1251487295"/>
                    </a:ext>
                  </a:extLst>
                </a:gridCol>
                <a:gridCol w="959708">
                  <a:extLst>
                    <a:ext uri="{9D8B030D-6E8A-4147-A177-3AD203B41FA5}">
                      <a16:colId xmlns:a16="http://schemas.microsoft.com/office/drawing/2014/main" val="1167559039"/>
                    </a:ext>
                  </a:extLst>
                </a:gridCol>
                <a:gridCol w="639805">
                  <a:extLst>
                    <a:ext uri="{9D8B030D-6E8A-4147-A177-3AD203B41FA5}">
                      <a16:colId xmlns:a16="http://schemas.microsoft.com/office/drawing/2014/main" val="1566052870"/>
                    </a:ext>
                  </a:extLst>
                </a:gridCol>
                <a:gridCol w="479855">
                  <a:extLst>
                    <a:ext uri="{9D8B030D-6E8A-4147-A177-3AD203B41FA5}">
                      <a16:colId xmlns:a16="http://schemas.microsoft.com/office/drawing/2014/main" val="1143750828"/>
                    </a:ext>
                  </a:extLst>
                </a:gridCol>
                <a:gridCol w="595158">
                  <a:extLst>
                    <a:ext uri="{9D8B030D-6E8A-4147-A177-3AD203B41FA5}">
                      <a16:colId xmlns:a16="http://schemas.microsoft.com/office/drawing/2014/main" val="1855377242"/>
                    </a:ext>
                  </a:extLst>
                </a:gridCol>
              </a:tblGrid>
              <a:tr h="227291">
                <a:tc rowSpan="4">
                  <a:txBody>
                    <a:bodyPr/>
                    <a:lstStyle/>
                    <a:p>
                      <a:pPr algn="ctr">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當期資料</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歷史資料</a:t>
                      </a:r>
                    </a:p>
                  </a:txBody>
                  <a:tcPr marL="68472" marR="6847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2984116558"/>
                  </a:ext>
                </a:extLst>
              </a:tr>
              <a:tr h="227291">
                <a:tc vMerge="1">
                  <a:txBody>
                    <a:bodyPr/>
                    <a:lstStyle/>
                    <a:p>
                      <a:endParaRPr lang="zh-TW" altLang="en-US"/>
                    </a:p>
                  </a:txBody>
                  <a:tcPr/>
                </a:tc>
                <a:tc gridSpan="4">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圖書館服務</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4">
                  <a:txBody>
                    <a:bodyPr/>
                    <a:lstStyle/>
                    <a:p>
                      <a:pPr marL="0" algn="ctr" defTabSz="914400" rtl="0" eaLnBrk="1" latinLnBrk="0" hangingPunct="1">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館際合作</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076611881"/>
                  </a:ext>
                </a:extLst>
              </a:tr>
              <a:tr h="227291">
                <a:tc vMerge="1">
                  <a:txBody>
                    <a:bodyPr/>
                    <a:lstStyle/>
                    <a:p>
                      <a:endParaRPr lang="zh-TW" altLang="en-US"/>
                    </a:p>
                  </a:txBody>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圖書閱覽座位數</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借閱人次</a:t>
                      </a:r>
                    </a:p>
                    <a:p>
                      <a:pPr marL="0" algn="ctr" defTabSz="914400" rtl="0" eaLnBrk="1" latinLnBrk="0" hangingPunct="1">
                        <a:lnSpc>
                          <a:spcPts val="1700"/>
                        </a:lnSpc>
                        <a:spcAft>
                          <a:spcPts val="0"/>
                        </a:spcAft>
                      </a:pP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僅</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含</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圖書及非書資料</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借閱冊次</a:t>
                      </a:r>
                    </a:p>
                    <a:p>
                      <a:pPr marL="0" algn="ctr" defTabSz="914400" rtl="0" eaLnBrk="1" latinLnBrk="0" hangingPunct="1">
                        <a:lnSpc>
                          <a:spcPts val="1700"/>
                        </a:lnSpc>
                        <a:spcAft>
                          <a:spcPts val="0"/>
                        </a:spcAft>
                      </a:pP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僅</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含</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紙本</a:t>
                      </a:r>
                      <a:r>
                        <a:rPr lang="zh-TW" sz="1200" b="1" kern="0" dirty="0">
                          <a:solidFill>
                            <a:srgbClr val="000000"/>
                          </a:solidFill>
                          <a:effectLst/>
                          <a:latin typeface="微軟正黑體" panose="020B0604030504040204" pitchFamily="34" charset="-120"/>
                          <a:ea typeface="微軟正黑體" panose="020B0604030504040204" pitchFamily="34" charset="-120"/>
                          <a:cs typeface="+mn-cs"/>
                        </a:rPr>
                        <a:t>圖書及非書資料</a:t>
                      </a:r>
                      <a:r>
                        <a:rPr lang="en-US" sz="1200" b="1" kern="0" dirty="0">
                          <a:solidFill>
                            <a:srgbClr val="000000"/>
                          </a:solidFill>
                          <a:effectLst/>
                          <a:latin typeface="微軟正黑體" panose="020B0604030504040204" pitchFamily="34" charset="-120"/>
                          <a:ea typeface="微軟正黑體" panose="020B0604030504040204" pitchFamily="34" charset="-120"/>
                          <a:cs typeface="+mn-cs"/>
                        </a:rPr>
                        <a:t>)</a:t>
                      </a:r>
                      <a:endParaRPr lang="zh-TW" sz="1200" b="1" kern="0" dirty="0">
                        <a:solidFill>
                          <a:srgbClr val="000000"/>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線上及光碟資料庫</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含電子書及電子期刊</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檢索人次</a:t>
                      </a: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國內</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國外</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1220465640"/>
                  </a:ext>
                </a:extLst>
              </a:tr>
              <a:tr h="45458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貸入</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借出</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貸入</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借出</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件</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8472" marR="6847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47663250"/>
                  </a:ext>
                </a:extLst>
              </a:tr>
            </a:tbl>
          </a:graphicData>
        </a:graphic>
      </p:graphicFrame>
      <p:sp>
        <p:nvSpPr>
          <p:cNvPr id="6" name="Rectangle 47"/>
          <p:cNvSpPr>
            <a:spLocks noChangeArrowheads="1"/>
          </p:cNvSpPr>
          <p:nvPr/>
        </p:nvSpPr>
        <p:spPr bwMode="gray">
          <a:xfrm>
            <a:off x="-50555" y="-61362"/>
            <a:ext cx="1048081"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605891062"/>
      </p:ext>
    </p:extLst>
  </p:cSld>
  <p:clrMapOvr>
    <a:masterClrMapping/>
  </p:clrMapOvr>
  <p:transition>
    <p:random/>
  </p:transition>
  <p:timing>
    <p:tnLst>
      <p:par>
        <p:cTn id="1" dur="indefinite" restart="never" nodeType="tmRoot"/>
      </p:par>
    </p:tn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獎助生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及勞僱型</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兼任助理人數及經費統計表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更新首</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87266" y="2768986"/>
            <a:ext cx="8750299" cy="3575915"/>
          </a:xfrm>
          <a:prstGeom prst="rect">
            <a:avLst/>
          </a:prstGeom>
        </p:spPr>
        <p:txBody>
          <a:bodyPr wrap="square">
            <a:spAutoFit/>
          </a:bodyPr>
          <a:lstStyle/>
          <a:p>
            <a:pPr>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kern="0" dirty="0" smtClean="0">
                <a:latin typeface="Arial" panose="020B0604020202020204" pitchFamily="34" charset="0"/>
                <a:ea typeface="微軟正黑體" panose="020B0604030504040204" pitchFamily="34" charset="-120"/>
                <a:cs typeface="Arial" panose="020B0604020202020204" pitchFamily="34" charset="0"/>
              </a:rPr>
              <a:t>學年</a:t>
            </a:r>
            <a:r>
              <a:rPr lang="zh-TW" altLang="en-US" sz="1700" b="1" kern="0" dirty="0">
                <a:latin typeface="Arial" panose="020B0604020202020204" pitchFamily="34" charset="0"/>
                <a:ea typeface="微軟正黑體" panose="020B0604030504040204" pitchFamily="34" charset="-120"/>
                <a:cs typeface="Arial" panose="020B0604020202020204" pitchFamily="34" charset="0"/>
              </a:rPr>
              <a:t>度</a:t>
            </a:r>
            <a:r>
              <a:rPr lang="zh-TW" altLang="en-US" sz="1700"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a:t>
            </a:r>
            <a:r>
              <a:rPr lang="zh-TW" altLang="zh-TW" sz="17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前一學年度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8</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a:t>
            </a:r>
            <a:r>
              <a:rPr lang="zh-TW" altLang="zh-TW" sz="17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7</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31</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學生兼任助理分流及經費之資料</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nSpc>
                <a:spcPct val="150000"/>
              </a:lnSpc>
              <a:spcBef>
                <a:spcPts val="0"/>
              </a:spcBef>
              <a:spcAft>
                <a:spcPts val="0"/>
              </a:spcAft>
              <a:buFont typeface="Wingdings" panose="05000000000000000000" pitchFamily="2" charset="2"/>
              <a:buChar char="l"/>
            </a:pPr>
            <a:r>
              <a:rPr lang="zh-TW" altLang="zh-TW" sz="1700" b="1" dirty="0">
                <a:latin typeface="Arial" panose="020B0604020202020204" pitchFamily="34" charset="0"/>
                <a:ea typeface="微軟正黑體" panose="020B0604030504040204" pitchFamily="34" charset="-120"/>
                <a:cs typeface="Arial" panose="020B0604020202020204" pitchFamily="34" charset="0"/>
              </a:rPr>
              <a:t>獎助生人</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數</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原學習型人數</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700" dirty="0">
                <a:latin typeface="Arial" panose="020B0604020202020204" pitchFamily="34" charset="0"/>
                <a:ea typeface="微軟正黑體" panose="020B0604030504040204" pitchFamily="34" charset="-120"/>
                <a:cs typeface="Arial" panose="020B0604020202020204" pitchFamily="34" charset="0"/>
              </a:rPr>
              <a:t>填報前一學年度校內學生擔任【研究獎助生、教學獎助生、附服務負擔助學生】等</a:t>
            </a:r>
            <a:r>
              <a:rPr lang="zh-TW" altLang="zh-TW" sz="17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未具僱傭關係</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之各類獎助生人數</a:t>
            </a:r>
            <a:r>
              <a:rPr lang="zh-TW" altLang="zh-TW" sz="1700" dirty="0">
                <a:latin typeface="Arial" panose="020B0604020202020204" pitchFamily="34" charset="0"/>
                <a:ea typeface="微軟正黑體" panose="020B0604030504040204" pitchFamily="34" charset="-120"/>
                <a:cs typeface="Arial" panose="020B0604020202020204" pitchFamily="34" charset="0"/>
              </a:rPr>
              <a:t>，請</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依教育部</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106</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5</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18</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日「專科以上學校獎助生權益保障指導原則」</a:t>
            </a:r>
            <a:r>
              <a:rPr lang="zh-TW" altLang="zh-TW" sz="1700" dirty="0">
                <a:latin typeface="Arial" panose="020B0604020202020204" pitchFamily="34" charset="0"/>
                <a:ea typeface="微軟正黑體" panose="020B0604030504040204" pitchFamily="34" charset="-120"/>
                <a:cs typeface="Arial" panose="020B0604020202020204" pitchFamily="34" charset="0"/>
              </a:rPr>
              <a:t>辦理，以利促進學生多元學習及協助學生安心就學</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700" dirty="0">
                <a:latin typeface="Arial" panose="020B0604020202020204" pitchFamily="34" charset="0"/>
                <a:ea typeface="微軟正黑體" panose="020B0604030504040204" pitchFamily="34" charset="-120"/>
                <a:cs typeface="Arial" panose="020B0604020202020204" pitchFamily="34" charset="0"/>
              </a:rPr>
              <a:t>表請以「獎助生」及「兼任助理」類型分別填報與計算，但</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每一位學生在各類型中僅能以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種身分填報</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700" dirty="0">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467220370"/>
              </p:ext>
            </p:extLst>
          </p:nvPr>
        </p:nvGraphicFramePr>
        <p:xfrm>
          <a:off x="133235" y="1054652"/>
          <a:ext cx="8858363" cy="1581606"/>
        </p:xfrm>
        <a:graphic>
          <a:graphicData uri="http://schemas.openxmlformats.org/drawingml/2006/table">
            <a:tbl>
              <a:tblPr firstRow="1" firstCol="1" bandRow="1"/>
              <a:tblGrid>
                <a:gridCol w="299027">
                  <a:extLst>
                    <a:ext uri="{9D8B030D-6E8A-4147-A177-3AD203B41FA5}">
                      <a16:colId xmlns:a16="http://schemas.microsoft.com/office/drawing/2014/main" val="2835431881"/>
                    </a:ext>
                  </a:extLst>
                </a:gridCol>
                <a:gridCol w="1729047">
                  <a:extLst>
                    <a:ext uri="{9D8B030D-6E8A-4147-A177-3AD203B41FA5}">
                      <a16:colId xmlns:a16="http://schemas.microsoft.com/office/drawing/2014/main" val="3256520551"/>
                    </a:ext>
                  </a:extLst>
                </a:gridCol>
                <a:gridCol w="1396538">
                  <a:extLst>
                    <a:ext uri="{9D8B030D-6E8A-4147-A177-3AD203B41FA5}">
                      <a16:colId xmlns:a16="http://schemas.microsoft.com/office/drawing/2014/main" val="1924909538"/>
                    </a:ext>
                  </a:extLst>
                </a:gridCol>
                <a:gridCol w="1363288">
                  <a:extLst>
                    <a:ext uri="{9D8B030D-6E8A-4147-A177-3AD203B41FA5}">
                      <a16:colId xmlns:a16="http://schemas.microsoft.com/office/drawing/2014/main" val="912477098"/>
                    </a:ext>
                  </a:extLst>
                </a:gridCol>
                <a:gridCol w="857166">
                  <a:extLst>
                    <a:ext uri="{9D8B030D-6E8A-4147-A177-3AD203B41FA5}">
                      <a16:colId xmlns:a16="http://schemas.microsoft.com/office/drawing/2014/main" val="176634788"/>
                    </a:ext>
                  </a:extLst>
                </a:gridCol>
                <a:gridCol w="1006769">
                  <a:extLst>
                    <a:ext uri="{9D8B030D-6E8A-4147-A177-3AD203B41FA5}">
                      <a16:colId xmlns:a16="http://schemas.microsoft.com/office/drawing/2014/main" val="3923764867"/>
                    </a:ext>
                  </a:extLst>
                </a:gridCol>
                <a:gridCol w="854091">
                  <a:extLst>
                    <a:ext uri="{9D8B030D-6E8A-4147-A177-3AD203B41FA5}">
                      <a16:colId xmlns:a16="http://schemas.microsoft.com/office/drawing/2014/main" val="2867695122"/>
                    </a:ext>
                  </a:extLst>
                </a:gridCol>
                <a:gridCol w="854091">
                  <a:extLst>
                    <a:ext uri="{9D8B030D-6E8A-4147-A177-3AD203B41FA5}">
                      <a16:colId xmlns:a16="http://schemas.microsoft.com/office/drawing/2014/main" val="819972077"/>
                    </a:ext>
                  </a:extLst>
                </a:gridCol>
                <a:gridCol w="498346">
                  <a:extLst>
                    <a:ext uri="{9D8B030D-6E8A-4147-A177-3AD203B41FA5}">
                      <a16:colId xmlns:a16="http://schemas.microsoft.com/office/drawing/2014/main" val="3379303842"/>
                    </a:ext>
                  </a:extLst>
                </a:gridCol>
              </a:tblGrid>
              <a:tr h="128111">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獎助生類型</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獎助生人數</a:t>
                      </a:r>
                    </a:p>
                    <a:p>
                      <a:pPr algn="ctr">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原學習型人數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勞僱型學生兼任助理類型</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勞僱型學生兼任助理</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0034785"/>
                  </a:ext>
                </a:extLst>
              </a:tr>
              <a:tr h="10923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人數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3">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雇主負擔經費</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74753201"/>
                  </a:ext>
                </a:extLst>
              </a:tr>
              <a:tr h="28824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一般學生數</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具身心障礙身份學生數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勞保費</a:t>
                      </a:r>
                    </a:p>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（含職災）</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健保費</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含補充保費</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勞退費</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2003509"/>
                  </a:ext>
                </a:extLst>
              </a:tr>
              <a:tr h="218470">
                <a:tc rowSpan="3">
                  <a:txBody>
                    <a:bodyPr/>
                    <a:lstStyle/>
                    <a:p>
                      <a:pPr algn="ctr">
                        <a:lnSpc>
                          <a:spcPts val="1500"/>
                        </a:lnSpc>
                        <a:spcAft>
                          <a:spcPts val="0"/>
                        </a:spcAft>
                      </a:pPr>
                      <a:r>
                        <a:rPr lang="en-US" sz="12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 </a:t>
                      </a:r>
                      <a:r>
                        <a:rPr 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研究</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D.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研究</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1509190"/>
                  </a:ext>
                </a:extLst>
              </a:tr>
              <a:tr h="218470">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B. </a:t>
                      </a:r>
                      <a:r>
                        <a:rPr 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教學</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E.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教學</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0687705"/>
                  </a:ext>
                </a:extLst>
              </a:tr>
              <a:tr h="192166">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C.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附</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服務負擔助學生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F.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工讀生</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5005"/>
                  </a:ext>
                </a:extLst>
              </a:tr>
              <a:tr h="134836">
                <a:tc gridSpan="2">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3">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4574548"/>
                  </a:ext>
                </a:extLst>
              </a:tr>
            </a:tbl>
          </a:graphicData>
        </a:graphic>
      </p:graphicFrame>
    </p:spTree>
    <p:extLst>
      <p:ext uri="{BB962C8B-B14F-4D97-AF65-F5344CB8AC3E}">
        <p14:creationId xmlns:p14="http://schemas.microsoft.com/office/powerpoint/2010/main" val="3779586323"/>
      </p:ext>
    </p:extLst>
  </p:cSld>
  <p:clrMapOvr>
    <a:masterClrMapping/>
  </p:clrMapOvr>
  <p:transition>
    <p:random/>
  </p:transition>
  <p:timing>
    <p:tnLst>
      <p:par>
        <p:cT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獎助生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及勞僱型</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兼任助理人數及經費統計表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更新首</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238441" y="2744065"/>
            <a:ext cx="8750299" cy="3780522"/>
          </a:xfrm>
          <a:prstGeom prst="rect">
            <a:avLst/>
          </a:prstGeom>
        </p:spPr>
        <p:txBody>
          <a:bodyPr wrap="square">
            <a:spAutoFit/>
          </a:bodyPr>
          <a:lstStyle/>
          <a:p>
            <a:pPr>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spcBef>
                <a:spcPts val="500"/>
              </a:spcBef>
              <a:spcAft>
                <a:spcPts val="500"/>
              </a:spcAft>
              <a:buFont typeface="+mj-lt"/>
              <a:buAutoNum type="arabicPeriod" startAt="3"/>
            </a:pP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獎</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助生人</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數</a:t>
            </a:r>
            <a:r>
              <a:rPr lang="zh-TW" altLang="en-US" sz="1800"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學生身兼「研究獎助生」、「附服務負擔助學生」及「勞僱型兼任教學助理」等職，請學校先以「學生證編號」、「身分證字號」等資訊先進行勾稽，並以該生</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擔任最久之獎助生或兼任助理類別擇一填報人數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，避免</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人重複列計</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lvl="1">
              <a:spcBef>
                <a:spcPts val="500"/>
              </a:spcBef>
              <a:spcAft>
                <a:spcPts val="500"/>
              </a:spcAf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：若甲校</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生於</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學年度同時擔任：</a:t>
            </a:r>
          </a:p>
          <a:p>
            <a:pPr marL="1257300" lvl="2" indent="-342900">
              <a:spcBef>
                <a:spcPts val="500"/>
              </a:spcBef>
              <a:spcAft>
                <a:spcPts val="500"/>
              </a:spcAft>
              <a:buFont typeface="+mj-lt"/>
              <a:buAutoNum type="arabicParenR"/>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生擔任獎助生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研究獎助生</a:t>
            </a:r>
            <a:r>
              <a:rPr lang="en-US" altLang="zh-TW" sz="1800" dirty="0">
                <a:latin typeface="Arial" panose="020B0604020202020204" pitchFamily="34" charset="0"/>
                <a:ea typeface="微軟正黑體" panose="020B0604030504040204" pitchFamily="34" charset="-120"/>
                <a:cs typeface="Arial" panose="020B0604020202020204" pitchFamily="34" charset="0"/>
              </a:rPr>
              <a:t>9</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個月、教學獎助生</a:t>
            </a:r>
            <a:r>
              <a:rPr lang="en-US" altLang="zh-TW" sz="1800"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500"/>
              </a:spcBef>
              <a:spcAft>
                <a:spcPts val="500"/>
              </a:spcAft>
              <a:buFont typeface="+mj-lt"/>
              <a:buAutoNum type="arabicParenR"/>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生擔任勞僱型學生兼任助理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研究助理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個月、工讀生</a:t>
            </a:r>
            <a:r>
              <a:rPr lang="en-US" altLang="zh-TW" sz="1800" dirty="0">
                <a:latin typeface="Arial" panose="020B0604020202020204" pitchFamily="34" charset="0"/>
                <a:ea typeface="微軟正黑體" panose="020B0604030504040204" pitchFamily="34" charset="-120"/>
                <a:cs typeface="Arial" panose="020B0604020202020204" pitchFamily="34" charset="0"/>
              </a:rPr>
              <a:t>4</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a:t>
            </a:r>
          </a:p>
          <a:p>
            <a:pPr>
              <a:spcBef>
                <a:spcPts val="500"/>
              </a:spcBef>
              <a:spcAft>
                <a:spcPts val="500"/>
              </a:spcAf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學校應填報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生為獎助生之【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研究獎助生</a:t>
            </a:r>
            <a:r>
              <a:rPr lang="zh-TW" altLang="zh-TW" sz="1800" dirty="0">
                <a:latin typeface="Arial" panose="020B0604020202020204" pitchFamily="34" charset="0"/>
                <a:ea typeface="微軟正黑體" panose="020B0604030504040204" pitchFamily="34" charset="-120"/>
                <a:cs typeface="Arial" panose="020B0604020202020204" pitchFamily="34" charset="0"/>
              </a:rPr>
              <a:t>】人數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因擔任研究獎</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助</a:t>
            </a:r>
            <a:r>
              <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月數較長，</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9</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，並填報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生為勞僱型學生兼任助理之【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工讀</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latin typeface="Arial" panose="020B0604020202020204" pitchFamily="34" charset="0"/>
                <a:ea typeface="微軟正黑體" panose="020B0604030504040204" pitchFamily="34" charset="-120"/>
                <a:cs typeface="Arial" panose="020B0604020202020204" pitchFamily="34" charset="0"/>
              </a:rPr>
              <a:t>】人數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因擔任勞僱型工讀生月數較長，</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006832412"/>
              </p:ext>
            </p:extLst>
          </p:nvPr>
        </p:nvGraphicFramePr>
        <p:xfrm>
          <a:off x="133235" y="1054652"/>
          <a:ext cx="8858363" cy="1581606"/>
        </p:xfrm>
        <a:graphic>
          <a:graphicData uri="http://schemas.openxmlformats.org/drawingml/2006/table">
            <a:tbl>
              <a:tblPr firstRow="1" firstCol="1" bandRow="1"/>
              <a:tblGrid>
                <a:gridCol w="299027">
                  <a:extLst>
                    <a:ext uri="{9D8B030D-6E8A-4147-A177-3AD203B41FA5}">
                      <a16:colId xmlns:a16="http://schemas.microsoft.com/office/drawing/2014/main" val="2835431881"/>
                    </a:ext>
                  </a:extLst>
                </a:gridCol>
                <a:gridCol w="1729047">
                  <a:extLst>
                    <a:ext uri="{9D8B030D-6E8A-4147-A177-3AD203B41FA5}">
                      <a16:colId xmlns:a16="http://schemas.microsoft.com/office/drawing/2014/main" val="3256520551"/>
                    </a:ext>
                  </a:extLst>
                </a:gridCol>
                <a:gridCol w="1396538">
                  <a:extLst>
                    <a:ext uri="{9D8B030D-6E8A-4147-A177-3AD203B41FA5}">
                      <a16:colId xmlns:a16="http://schemas.microsoft.com/office/drawing/2014/main" val="1924909538"/>
                    </a:ext>
                  </a:extLst>
                </a:gridCol>
                <a:gridCol w="1354975">
                  <a:extLst>
                    <a:ext uri="{9D8B030D-6E8A-4147-A177-3AD203B41FA5}">
                      <a16:colId xmlns:a16="http://schemas.microsoft.com/office/drawing/2014/main" val="912477098"/>
                    </a:ext>
                  </a:extLst>
                </a:gridCol>
                <a:gridCol w="865479">
                  <a:extLst>
                    <a:ext uri="{9D8B030D-6E8A-4147-A177-3AD203B41FA5}">
                      <a16:colId xmlns:a16="http://schemas.microsoft.com/office/drawing/2014/main" val="176634788"/>
                    </a:ext>
                  </a:extLst>
                </a:gridCol>
                <a:gridCol w="1006769">
                  <a:extLst>
                    <a:ext uri="{9D8B030D-6E8A-4147-A177-3AD203B41FA5}">
                      <a16:colId xmlns:a16="http://schemas.microsoft.com/office/drawing/2014/main" val="3923764867"/>
                    </a:ext>
                  </a:extLst>
                </a:gridCol>
                <a:gridCol w="854091">
                  <a:extLst>
                    <a:ext uri="{9D8B030D-6E8A-4147-A177-3AD203B41FA5}">
                      <a16:colId xmlns:a16="http://schemas.microsoft.com/office/drawing/2014/main" val="2867695122"/>
                    </a:ext>
                  </a:extLst>
                </a:gridCol>
                <a:gridCol w="854091">
                  <a:extLst>
                    <a:ext uri="{9D8B030D-6E8A-4147-A177-3AD203B41FA5}">
                      <a16:colId xmlns:a16="http://schemas.microsoft.com/office/drawing/2014/main" val="819972077"/>
                    </a:ext>
                  </a:extLst>
                </a:gridCol>
                <a:gridCol w="498346">
                  <a:extLst>
                    <a:ext uri="{9D8B030D-6E8A-4147-A177-3AD203B41FA5}">
                      <a16:colId xmlns:a16="http://schemas.microsoft.com/office/drawing/2014/main" val="3379303842"/>
                    </a:ext>
                  </a:extLst>
                </a:gridCol>
              </a:tblGrid>
              <a:tr h="128111">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獎助生類型</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獎助生人數</a:t>
                      </a:r>
                    </a:p>
                    <a:p>
                      <a:pPr algn="ctr">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原學習型人數</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勞僱型學生兼任助理類型</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勞僱型學生兼任助理</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0034785"/>
                  </a:ext>
                </a:extLst>
              </a:tr>
              <a:tr h="10923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人數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3">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雇主負擔經費</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74753201"/>
                  </a:ext>
                </a:extLst>
              </a:tr>
              <a:tr h="28824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一般學生數</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具身心障礙身份學生數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勞保費</a:t>
                      </a:r>
                    </a:p>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（含職災）</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健保費</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含補充保費</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勞退費</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2003509"/>
                  </a:ext>
                </a:extLst>
              </a:tr>
              <a:tr h="218470">
                <a:tc rowSpan="3">
                  <a:txBody>
                    <a:bodyPr/>
                    <a:lstStyle/>
                    <a:p>
                      <a:pPr algn="ctr">
                        <a:lnSpc>
                          <a:spcPts val="1500"/>
                        </a:lnSpc>
                        <a:spcAft>
                          <a:spcPts val="0"/>
                        </a:spcAft>
                      </a:pPr>
                      <a:r>
                        <a:rPr lang="en-US" sz="12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A. </a:t>
                      </a:r>
                      <a:r>
                        <a:rPr 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研究</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D.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研究</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1509190"/>
                  </a:ext>
                </a:extLst>
              </a:tr>
              <a:tr h="218470">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B. </a:t>
                      </a:r>
                      <a:r>
                        <a:rPr lang="zh-TW" sz="1200" b="1" kern="0" dirty="0" smtClean="0">
                          <a:solidFill>
                            <a:srgbClr val="FF0000"/>
                          </a:solidFill>
                          <a:effectLst/>
                          <a:latin typeface="微軟正黑體" panose="020B0604030504040204" pitchFamily="34" charset="-120"/>
                          <a:ea typeface="微軟正黑體" panose="020B0604030504040204" pitchFamily="34" charset="-120"/>
                          <a:cs typeface="+mn-cs"/>
                        </a:rPr>
                        <a:t>教學</a:t>
                      </a:r>
                      <a:r>
                        <a:rPr lang="zh-TW" sz="1200" b="1" kern="0" dirty="0">
                          <a:solidFill>
                            <a:srgbClr val="FF0000"/>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E.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教學</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0687705"/>
                  </a:ext>
                </a:extLst>
              </a:tr>
              <a:tr h="192166">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C.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附</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服務負擔助學生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F.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工讀生</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5005"/>
                  </a:ext>
                </a:extLst>
              </a:tr>
              <a:tr h="134836">
                <a:tc gridSpan="2">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3">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4574548"/>
                  </a:ext>
                </a:extLst>
              </a:tr>
            </a:tbl>
          </a:graphicData>
        </a:graphic>
      </p:graphicFrame>
    </p:spTree>
    <p:extLst>
      <p:ext uri="{BB962C8B-B14F-4D97-AF65-F5344CB8AC3E}">
        <p14:creationId xmlns:p14="http://schemas.microsoft.com/office/powerpoint/2010/main" val="2602425754"/>
      </p:ext>
    </p:extLst>
  </p:cSld>
  <p:clrMapOvr>
    <a:masterClrMapping/>
  </p:clrMapOvr>
  <p:transition>
    <p:random/>
  </p:transition>
  <p:timing>
    <p:tnLst>
      <p:par>
        <p:cTn id="1" dur="indefinite" restart="never" nodeType="tmRoot"/>
      </p:par>
    </p:tn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獎助生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及勞僱型</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兼任助理人數及經費統計表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更新首</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33235" y="2728969"/>
            <a:ext cx="8858363" cy="3480440"/>
          </a:xfrm>
          <a:prstGeom prst="rect">
            <a:avLst/>
          </a:prstGeom>
        </p:spPr>
        <p:txBody>
          <a:bodyPr wrap="square">
            <a:spAutoFit/>
          </a:bodyPr>
          <a:lstStyle/>
          <a:p>
            <a:pPr>
              <a:lnSpc>
                <a:spcPct val="150000"/>
              </a:lnSpc>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勞僱型學生兼任</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助理</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1688" lvl="1" indent="-344488" algn="just">
              <a:lnSpc>
                <a:spcPct val="150000"/>
              </a:lnSpc>
              <a:buFont typeface="+mj-lt"/>
              <a:buAutoNum type="arabicPeriod"/>
              <a:tabLst>
                <a:tab pos="801688"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填報前一學年度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雇主</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依法投保勞工保險、全民健康保險及提撥勞退者，且具僱傭關係</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之【研究助理；教學助理；工讀生】</a:t>
            </a:r>
            <a:r>
              <a:rPr lang="zh-TW" altLang="zh-TW" sz="1800" dirty="0">
                <a:latin typeface="Arial" panose="020B0604020202020204" pitchFamily="34" charset="0"/>
                <a:ea typeface="微軟正黑體" panose="020B0604030504040204" pitchFamily="34" charset="-120"/>
                <a:cs typeface="Arial" panose="020B0604020202020204" pitchFamily="34" charset="0"/>
              </a:rPr>
              <a:t>等各類勞僱型學生兼任助理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亦即非屬前開「獎助生」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人數及雇主負擔【勞保費；健保費；勞退費】等相關經費</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1688" lvl="1" indent="-344488" algn="just">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latin typeface="Arial" panose="020B0604020202020204" pitchFamily="34" charset="0"/>
                <a:ea typeface="微軟正黑體" panose="020B0604030504040204" pitchFamily="34" charset="-120"/>
                <a:cs typeface="Arial" panose="020B0604020202020204" pitchFamily="34" charset="0"/>
              </a:rPr>
              <a:t>表</a:t>
            </a:r>
            <a:r>
              <a:rPr lang="zh-TW" altLang="zh-TW" sz="1800" b="1" u="sng" dirty="0">
                <a:latin typeface="Arial" panose="020B0604020202020204" pitchFamily="34" charset="0"/>
                <a:ea typeface="微軟正黑體" panose="020B0604030504040204" pitchFamily="34" charset="-120"/>
                <a:cs typeface="Arial" panose="020B0604020202020204" pitchFamily="34" charset="0"/>
              </a:rPr>
              <a:t>請以「獎助生」及「勞僱型學生兼任助理」類型分別填報與計算</a:t>
            </a:r>
            <a:r>
              <a:rPr lang="zh-TW" altLang="zh-TW" sz="1800" dirty="0">
                <a:latin typeface="Arial" panose="020B0604020202020204" pitchFamily="34" charset="0"/>
                <a:ea typeface="微軟正黑體" panose="020B0604030504040204" pitchFamily="34" charset="-120"/>
                <a:cs typeface="Arial" panose="020B0604020202020204" pitchFamily="34" charset="0"/>
              </a:rPr>
              <a:t>，但</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每一位學生在各類型中僅能以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種身分填報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2101307229"/>
              </p:ext>
            </p:extLst>
          </p:nvPr>
        </p:nvGraphicFramePr>
        <p:xfrm>
          <a:off x="133235" y="1054652"/>
          <a:ext cx="8858363" cy="1581606"/>
        </p:xfrm>
        <a:graphic>
          <a:graphicData uri="http://schemas.openxmlformats.org/drawingml/2006/table">
            <a:tbl>
              <a:tblPr firstRow="1" firstCol="1" bandRow="1"/>
              <a:tblGrid>
                <a:gridCol w="299027">
                  <a:extLst>
                    <a:ext uri="{9D8B030D-6E8A-4147-A177-3AD203B41FA5}">
                      <a16:colId xmlns:a16="http://schemas.microsoft.com/office/drawing/2014/main" val="2835431881"/>
                    </a:ext>
                  </a:extLst>
                </a:gridCol>
                <a:gridCol w="1729047">
                  <a:extLst>
                    <a:ext uri="{9D8B030D-6E8A-4147-A177-3AD203B41FA5}">
                      <a16:colId xmlns:a16="http://schemas.microsoft.com/office/drawing/2014/main" val="3256520551"/>
                    </a:ext>
                  </a:extLst>
                </a:gridCol>
                <a:gridCol w="914400">
                  <a:extLst>
                    <a:ext uri="{9D8B030D-6E8A-4147-A177-3AD203B41FA5}">
                      <a16:colId xmlns:a16="http://schemas.microsoft.com/office/drawing/2014/main" val="1924909538"/>
                    </a:ext>
                  </a:extLst>
                </a:gridCol>
                <a:gridCol w="1837113">
                  <a:extLst>
                    <a:ext uri="{9D8B030D-6E8A-4147-A177-3AD203B41FA5}">
                      <a16:colId xmlns:a16="http://schemas.microsoft.com/office/drawing/2014/main" val="912477098"/>
                    </a:ext>
                  </a:extLst>
                </a:gridCol>
                <a:gridCol w="865479">
                  <a:extLst>
                    <a:ext uri="{9D8B030D-6E8A-4147-A177-3AD203B41FA5}">
                      <a16:colId xmlns:a16="http://schemas.microsoft.com/office/drawing/2014/main" val="176634788"/>
                    </a:ext>
                  </a:extLst>
                </a:gridCol>
                <a:gridCol w="1006769">
                  <a:extLst>
                    <a:ext uri="{9D8B030D-6E8A-4147-A177-3AD203B41FA5}">
                      <a16:colId xmlns:a16="http://schemas.microsoft.com/office/drawing/2014/main" val="3923764867"/>
                    </a:ext>
                  </a:extLst>
                </a:gridCol>
                <a:gridCol w="854091">
                  <a:extLst>
                    <a:ext uri="{9D8B030D-6E8A-4147-A177-3AD203B41FA5}">
                      <a16:colId xmlns:a16="http://schemas.microsoft.com/office/drawing/2014/main" val="2867695122"/>
                    </a:ext>
                  </a:extLst>
                </a:gridCol>
                <a:gridCol w="854091">
                  <a:extLst>
                    <a:ext uri="{9D8B030D-6E8A-4147-A177-3AD203B41FA5}">
                      <a16:colId xmlns:a16="http://schemas.microsoft.com/office/drawing/2014/main" val="819972077"/>
                    </a:ext>
                  </a:extLst>
                </a:gridCol>
                <a:gridCol w="498346">
                  <a:extLst>
                    <a:ext uri="{9D8B030D-6E8A-4147-A177-3AD203B41FA5}">
                      <a16:colId xmlns:a16="http://schemas.microsoft.com/office/drawing/2014/main" val="3379303842"/>
                    </a:ext>
                  </a:extLst>
                </a:gridCol>
              </a:tblGrid>
              <a:tr h="128111">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獎助生類型</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獎助生人數</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原學習型人數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勞僱型學生兼任助理類型</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0034785"/>
                  </a:ext>
                </a:extLst>
              </a:tr>
              <a:tr h="10923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人數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3">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雇主負擔經費</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74753201"/>
                  </a:ext>
                </a:extLst>
              </a:tr>
              <a:tr h="28824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一般學生數</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具身心障礙身份學生數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勞保費</a:t>
                      </a:r>
                    </a:p>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（含職災）</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健保費</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含補充保費</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勞退費</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2003509"/>
                  </a:ext>
                </a:extLst>
              </a:tr>
              <a:tr h="218470">
                <a:tc rowSpan="3">
                  <a:txBody>
                    <a:bodyPr/>
                    <a:lstStyle/>
                    <a:p>
                      <a:pPr algn="ctr">
                        <a:lnSpc>
                          <a:spcPts val="1500"/>
                        </a:lnSpc>
                        <a:spcAft>
                          <a:spcPts val="0"/>
                        </a:spcAft>
                      </a:pPr>
                      <a:r>
                        <a:rPr lang="en-US" sz="12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研究</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D.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研究</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1509190"/>
                  </a:ext>
                </a:extLst>
              </a:tr>
              <a:tr h="218470">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B.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教學</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E.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教學</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0687705"/>
                  </a:ext>
                </a:extLst>
              </a:tr>
              <a:tr h="192166">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C.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附</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服務負擔助學生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F.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工讀生</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5005"/>
                  </a:ext>
                </a:extLst>
              </a:tr>
              <a:tr h="134836">
                <a:tc gridSpan="2">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3">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4574548"/>
                  </a:ext>
                </a:extLst>
              </a:tr>
            </a:tbl>
          </a:graphicData>
        </a:graphic>
      </p:graphicFrame>
    </p:spTree>
    <p:extLst>
      <p:ext uri="{BB962C8B-B14F-4D97-AF65-F5344CB8AC3E}">
        <p14:creationId xmlns:p14="http://schemas.microsoft.com/office/powerpoint/2010/main" val="1519738791"/>
      </p:ext>
    </p:extLst>
  </p:cSld>
  <p:clrMapOvr>
    <a:masterClrMapping/>
  </p:clrMapOvr>
  <p:transition>
    <p:random/>
  </p:transition>
  <p:timing>
    <p:tnLst>
      <p:par>
        <p:cT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獎助生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及勞僱型</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兼任助理人數及經費統計表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更新首</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241299" y="2832486"/>
            <a:ext cx="8750299" cy="3790781"/>
          </a:xfrm>
          <a:prstGeom prst="rect">
            <a:avLst/>
          </a:prstGeom>
        </p:spPr>
        <p:txBody>
          <a:bodyPr wrap="square">
            <a:spAutoFit/>
          </a:bodyPr>
          <a:lstStyle/>
          <a:p>
            <a:pPr>
              <a:lnSpc>
                <a:spcPct val="150000"/>
              </a:lnSpc>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spcBef>
                <a:spcPts val="400"/>
              </a:spcBef>
              <a:spcAft>
                <a:spcPts val="400"/>
              </a:spcAft>
              <a:buFont typeface="+mj-lt"/>
              <a:buAutoNum type="arabicPeriod" startAt="3"/>
            </a:pPr>
            <a:r>
              <a:rPr lang="zh-TW" altLang="zh-TW" sz="1800" b="1" dirty="0">
                <a:latin typeface="Arial" panose="020B0604020202020204" pitchFamily="34" charset="0"/>
                <a:ea typeface="微軟正黑體" panose="020B0604030504040204" pitchFamily="34" charset="-120"/>
                <a:cs typeface="Arial" panose="020B0604020202020204" pitchFamily="34" charset="0"/>
              </a:rPr>
              <a:t>勞僱型學生兼任</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助理</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若學生身兼「研究獎助生」、「教學獎助生」及「勞僱型兼任研究助理」等職，請學校先以「學生證編號」、「身分證字號」等資訊先進行勾稽，並以該</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擔任最久之獎助生或勞僱型學生兼任助理類別擇一填報人數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，避免</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人重複列計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請參考前揭範例填報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a:p>
            <a:pPr>
              <a:spcBef>
                <a:spcPts val="400"/>
              </a:spcBef>
              <a:spcAft>
                <a:spcPts val="400"/>
              </a:spcAf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：若乙校</a:t>
            </a:r>
            <a:r>
              <a:rPr lang="en-US" altLang="zh-TW" sz="1800" dirty="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生於</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學年度同時擔任：</a:t>
            </a:r>
          </a:p>
          <a:p>
            <a:pPr marL="1714500" lvl="3" indent="-342900">
              <a:spcBef>
                <a:spcPts val="400"/>
              </a:spcBef>
              <a:spcAft>
                <a:spcPts val="400"/>
              </a:spcAft>
              <a:buFont typeface="+mj-lt"/>
              <a:buAutoNum type="arabicParenR"/>
            </a:pPr>
            <a:r>
              <a:rPr lang="en-US" altLang="zh-TW" sz="1800" dirty="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生擔任獎助生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附服務負擔助學生</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1714500" lvl="3" indent="-342900">
              <a:spcBef>
                <a:spcPts val="400"/>
              </a:spcBef>
              <a:spcAft>
                <a:spcPts val="400"/>
              </a:spcAft>
              <a:buFont typeface="+mj-lt"/>
              <a:buAutoNum type="arabicParenR"/>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生擔任勞僱型學生兼任助理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教學助理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個月、工讀生</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個月；</a:t>
            </a:r>
          </a:p>
          <a:p>
            <a:pPr>
              <a:spcBef>
                <a:spcPts val="400"/>
              </a:spcBef>
              <a:spcAft>
                <a:spcPts val="400"/>
              </a:spcAf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學校應填報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B</a:t>
            </a:r>
            <a:r>
              <a:rPr lang="zh-TW" altLang="zh-TW" sz="1800" dirty="0">
                <a:latin typeface="Arial" panose="020B0604020202020204" pitchFamily="34" charset="0"/>
                <a:ea typeface="微軟正黑體" panose="020B0604030504040204" pitchFamily="34" charset="-120"/>
                <a:cs typeface="Arial" panose="020B0604020202020204" pitchFamily="34" charset="0"/>
              </a:rPr>
              <a:t>生為獎助生之【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附服務負擔助學生</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人</a:t>
            </a:r>
            <a:r>
              <a:rPr lang="zh-TW" altLang="zh-TW" sz="1800" dirty="0">
                <a:latin typeface="Arial" panose="020B0604020202020204" pitchFamily="34" charset="0"/>
                <a:ea typeface="微軟正黑體" panose="020B0604030504040204" pitchFamily="34" charset="-120"/>
                <a:cs typeface="Arial" panose="020B0604020202020204" pitchFamily="34" charset="0"/>
              </a:rPr>
              <a:t>】，並填報</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B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latin typeface="Arial" panose="020B0604020202020204" pitchFamily="34" charset="0"/>
                <a:ea typeface="微軟正黑體" panose="020B0604030504040204" pitchFamily="34" charset="-120"/>
                <a:cs typeface="Arial" panose="020B0604020202020204" pitchFamily="34" charset="0"/>
              </a:rPr>
              <a:t>為勞僱型學生兼任助理之【教學助理</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人】</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因擔任教學助理月</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數</a:t>
            </a:r>
            <a:r>
              <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較</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長，</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6</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個月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994667514"/>
              </p:ext>
            </p:extLst>
          </p:nvPr>
        </p:nvGraphicFramePr>
        <p:xfrm>
          <a:off x="133235" y="1054652"/>
          <a:ext cx="8858363" cy="1581606"/>
        </p:xfrm>
        <a:graphic>
          <a:graphicData uri="http://schemas.openxmlformats.org/drawingml/2006/table">
            <a:tbl>
              <a:tblPr firstRow="1" firstCol="1" bandRow="1"/>
              <a:tblGrid>
                <a:gridCol w="299027">
                  <a:extLst>
                    <a:ext uri="{9D8B030D-6E8A-4147-A177-3AD203B41FA5}">
                      <a16:colId xmlns:a16="http://schemas.microsoft.com/office/drawing/2014/main" val="2835431881"/>
                    </a:ext>
                  </a:extLst>
                </a:gridCol>
                <a:gridCol w="1130531">
                  <a:extLst>
                    <a:ext uri="{9D8B030D-6E8A-4147-A177-3AD203B41FA5}">
                      <a16:colId xmlns:a16="http://schemas.microsoft.com/office/drawing/2014/main" val="3256520551"/>
                    </a:ext>
                  </a:extLst>
                </a:gridCol>
                <a:gridCol w="947651">
                  <a:extLst>
                    <a:ext uri="{9D8B030D-6E8A-4147-A177-3AD203B41FA5}">
                      <a16:colId xmlns:a16="http://schemas.microsoft.com/office/drawing/2014/main" val="1924909538"/>
                    </a:ext>
                  </a:extLst>
                </a:gridCol>
                <a:gridCol w="1878676">
                  <a:extLst>
                    <a:ext uri="{9D8B030D-6E8A-4147-A177-3AD203B41FA5}">
                      <a16:colId xmlns:a16="http://schemas.microsoft.com/office/drawing/2014/main" val="912477098"/>
                    </a:ext>
                  </a:extLst>
                </a:gridCol>
                <a:gridCol w="1138844">
                  <a:extLst>
                    <a:ext uri="{9D8B030D-6E8A-4147-A177-3AD203B41FA5}">
                      <a16:colId xmlns:a16="http://schemas.microsoft.com/office/drawing/2014/main" val="176634788"/>
                    </a:ext>
                  </a:extLst>
                </a:gridCol>
                <a:gridCol w="1712421">
                  <a:extLst>
                    <a:ext uri="{9D8B030D-6E8A-4147-A177-3AD203B41FA5}">
                      <a16:colId xmlns:a16="http://schemas.microsoft.com/office/drawing/2014/main" val="3923764867"/>
                    </a:ext>
                  </a:extLst>
                </a:gridCol>
                <a:gridCol w="565266">
                  <a:extLst>
                    <a:ext uri="{9D8B030D-6E8A-4147-A177-3AD203B41FA5}">
                      <a16:colId xmlns:a16="http://schemas.microsoft.com/office/drawing/2014/main" val="2867695122"/>
                    </a:ext>
                  </a:extLst>
                </a:gridCol>
                <a:gridCol w="748145">
                  <a:extLst>
                    <a:ext uri="{9D8B030D-6E8A-4147-A177-3AD203B41FA5}">
                      <a16:colId xmlns:a16="http://schemas.microsoft.com/office/drawing/2014/main" val="819972077"/>
                    </a:ext>
                  </a:extLst>
                </a:gridCol>
                <a:gridCol w="437802">
                  <a:extLst>
                    <a:ext uri="{9D8B030D-6E8A-4147-A177-3AD203B41FA5}">
                      <a16:colId xmlns:a16="http://schemas.microsoft.com/office/drawing/2014/main" val="3379303842"/>
                    </a:ext>
                  </a:extLst>
                </a:gridCol>
              </a:tblGrid>
              <a:tr h="128111">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獎助生類型</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獎助生人數</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原學習型人數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勞僱型學生兼任助理類型</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0034785"/>
                  </a:ext>
                </a:extLst>
              </a:tr>
              <a:tr h="10923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人數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3">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雇主負擔經費</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74753201"/>
                  </a:ext>
                </a:extLst>
              </a:tr>
              <a:tr h="28824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一般學生數</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具身心障礙身份學生數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勞保費</a:t>
                      </a:r>
                    </a:p>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（含職災）</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健保費</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含補充保費</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勞退費</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92003509"/>
                  </a:ext>
                </a:extLst>
              </a:tr>
              <a:tr h="218470">
                <a:tc rowSpan="3">
                  <a:txBody>
                    <a:bodyPr/>
                    <a:lstStyle/>
                    <a:p>
                      <a:pPr algn="ctr">
                        <a:lnSpc>
                          <a:spcPts val="1500"/>
                        </a:lnSpc>
                        <a:spcAft>
                          <a:spcPts val="0"/>
                        </a:spcAft>
                      </a:pPr>
                      <a:r>
                        <a:rPr lang="en-US" sz="12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研究</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D.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研究</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1509190"/>
                  </a:ext>
                </a:extLst>
              </a:tr>
              <a:tr h="218470">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B.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教學</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E.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教學</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0687705"/>
                  </a:ext>
                </a:extLst>
              </a:tr>
              <a:tr h="192166">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C.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附</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服務負擔助學生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F.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工讀生</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5005"/>
                  </a:ext>
                </a:extLst>
              </a:tr>
              <a:tr h="134836">
                <a:tc gridSpan="2">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3">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4574548"/>
                  </a:ext>
                </a:extLst>
              </a:tr>
            </a:tbl>
          </a:graphicData>
        </a:graphic>
      </p:graphicFrame>
    </p:spTree>
    <p:extLst>
      <p:ext uri="{BB962C8B-B14F-4D97-AF65-F5344CB8AC3E}">
        <p14:creationId xmlns:p14="http://schemas.microsoft.com/office/powerpoint/2010/main" val="318095802"/>
      </p:ext>
    </p:extLst>
  </p:cSld>
  <p:clrMapOvr>
    <a:masterClrMapping/>
  </p:clrMapOvr>
  <p:transition>
    <p:random/>
  </p:transition>
  <p:timing>
    <p:tnLst>
      <p:par>
        <p:cTn id="1" dur="indefinite" restart="never" nodeType="tmRoot"/>
      </p:par>
    </p:tn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19.</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獎助生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及勞僱型</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兼任助理人數及經費統計表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更新首</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241300" y="2855250"/>
            <a:ext cx="8750299" cy="3883114"/>
          </a:xfrm>
          <a:prstGeom prst="rect">
            <a:avLst/>
          </a:prstGeom>
        </p:spPr>
        <p:txBody>
          <a:bodyPr wrap="square">
            <a:spAutoFit/>
          </a:bodyPr>
          <a:lstStyle/>
          <a:p>
            <a:pPr>
              <a:lnSpc>
                <a:spcPct val="150000"/>
              </a:lnSpc>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勞僱型學生兼任</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助理</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微軟正黑體" panose="020B0604030504040204" pitchFamily="34" charset="-120"/>
                <a:ea typeface="微軟正黑體" panose="020B0604030504040204" pitchFamily="34" charset="-120"/>
              </a:rPr>
              <a:t>雇主</a:t>
            </a:r>
            <a:r>
              <a:rPr lang="zh-TW" altLang="zh-TW" sz="1800" b="1" kern="0" dirty="0" smtClean="0">
                <a:latin typeface="微軟正黑體" panose="020B0604030504040204" pitchFamily="34" charset="-120"/>
                <a:ea typeface="微軟正黑體" panose="020B0604030504040204" pitchFamily="34" charset="-120"/>
              </a:rPr>
              <a:t>負擔</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經費</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依勞僱型學生兼任助理實際兼任職填報雇主負擔經費</a:t>
            </a:r>
            <a:r>
              <a:rPr lang="zh-TW" altLang="zh-TW" sz="1800" dirty="0">
                <a:latin typeface="Arial" panose="020B0604020202020204" pitchFamily="34" charset="0"/>
                <a:ea typeface="微軟正黑體" panose="020B0604030504040204" pitchFamily="34" charset="-120"/>
                <a:cs typeface="Arial" panose="020B0604020202020204" pitchFamily="34" charset="0"/>
              </a:rPr>
              <a:t>，並以【勞保費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含職災</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；健保費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含補充保費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；勞退費】等類填報，但</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「人數」請擇一填報，避免重複列計</a:t>
            </a:r>
            <a:r>
              <a:rPr lang="zh-TW" altLang="zh-TW" sz="1800" dirty="0">
                <a:latin typeface="Arial" panose="020B0604020202020204" pitchFamily="34" charset="0"/>
                <a:ea typeface="微軟正黑體" panose="020B0604030504040204" pitchFamily="34" charset="-120"/>
                <a:cs typeface="Arial" panose="020B0604020202020204" pitchFamily="34" charset="0"/>
              </a:rPr>
              <a:t>為人次資料</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勞保</a:t>
            </a:r>
            <a:r>
              <a:rPr lang="zh-TW" altLang="zh-TW" sz="1800" dirty="0">
                <a:latin typeface="Arial" panose="020B0604020202020204" pitchFamily="34" charset="0"/>
                <a:ea typeface="微軟正黑體" panose="020B0604030504040204" pitchFamily="34" charset="-120"/>
                <a:cs typeface="Arial" panose="020B0604020202020204" pitchFamily="34" charset="0"/>
              </a:rPr>
              <a:t>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含職災</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：係指勞僱型學生兼任助理，投保勞工保險（含職災）時，雇主負擔之費用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健保</a:t>
            </a:r>
            <a:r>
              <a:rPr lang="zh-TW" altLang="zh-TW" sz="1800" dirty="0">
                <a:latin typeface="Arial" panose="020B0604020202020204" pitchFamily="34" charset="0"/>
                <a:ea typeface="微軟正黑體" panose="020B0604030504040204" pitchFamily="34" charset="-120"/>
                <a:cs typeface="Arial" panose="020B0604020202020204" pitchFamily="34" charset="0"/>
              </a:rPr>
              <a:t>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含補充保費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：係指勞僱型學生兼任助理，投保全民健康保險時，雇主負擔之費用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勞退</a:t>
            </a:r>
            <a:r>
              <a:rPr lang="zh-TW" altLang="zh-TW" sz="1800" dirty="0">
                <a:latin typeface="Arial" panose="020B0604020202020204" pitchFamily="34" charset="0"/>
                <a:ea typeface="微軟正黑體" panose="020B0604030504040204" pitchFamily="34" charset="-120"/>
                <a:cs typeface="Arial" panose="020B0604020202020204" pitchFamily="34" charset="0"/>
              </a:rPr>
              <a:t>費：係指雇主依法應提撥予勞僱型學生兼任助理之勞工退休金。</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3418751427"/>
              </p:ext>
            </p:extLst>
          </p:nvPr>
        </p:nvGraphicFramePr>
        <p:xfrm>
          <a:off x="133235" y="1054652"/>
          <a:ext cx="8858363" cy="1581606"/>
        </p:xfrm>
        <a:graphic>
          <a:graphicData uri="http://schemas.openxmlformats.org/drawingml/2006/table">
            <a:tbl>
              <a:tblPr firstRow="1" firstCol="1" bandRow="1"/>
              <a:tblGrid>
                <a:gridCol w="299027">
                  <a:extLst>
                    <a:ext uri="{9D8B030D-6E8A-4147-A177-3AD203B41FA5}">
                      <a16:colId xmlns:a16="http://schemas.microsoft.com/office/drawing/2014/main" val="2835431881"/>
                    </a:ext>
                  </a:extLst>
                </a:gridCol>
                <a:gridCol w="1130531">
                  <a:extLst>
                    <a:ext uri="{9D8B030D-6E8A-4147-A177-3AD203B41FA5}">
                      <a16:colId xmlns:a16="http://schemas.microsoft.com/office/drawing/2014/main" val="3256520551"/>
                    </a:ext>
                  </a:extLst>
                </a:gridCol>
                <a:gridCol w="947651">
                  <a:extLst>
                    <a:ext uri="{9D8B030D-6E8A-4147-A177-3AD203B41FA5}">
                      <a16:colId xmlns:a16="http://schemas.microsoft.com/office/drawing/2014/main" val="1924909538"/>
                    </a:ext>
                  </a:extLst>
                </a:gridCol>
                <a:gridCol w="1878676">
                  <a:extLst>
                    <a:ext uri="{9D8B030D-6E8A-4147-A177-3AD203B41FA5}">
                      <a16:colId xmlns:a16="http://schemas.microsoft.com/office/drawing/2014/main" val="912477098"/>
                    </a:ext>
                  </a:extLst>
                </a:gridCol>
                <a:gridCol w="640080">
                  <a:extLst>
                    <a:ext uri="{9D8B030D-6E8A-4147-A177-3AD203B41FA5}">
                      <a16:colId xmlns:a16="http://schemas.microsoft.com/office/drawing/2014/main" val="176634788"/>
                    </a:ext>
                  </a:extLst>
                </a:gridCol>
                <a:gridCol w="1288473">
                  <a:extLst>
                    <a:ext uri="{9D8B030D-6E8A-4147-A177-3AD203B41FA5}">
                      <a16:colId xmlns:a16="http://schemas.microsoft.com/office/drawing/2014/main" val="3923764867"/>
                    </a:ext>
                  </a:extLst>
                </a:gridCol>
                <a:gridCol w="989214">
                  <a:extLst>
                    <a:ext uri="{9D8B030D-6E8A-4147-A177-3AD203B41FA5}">
                      <a16:colId xmlns:a16="http://schemas.microsoft.com/office/drawing/2014/main" val="2867695122"/>
                    </a:ext>
                  </a:extLst>
                </a:gridCol>
                <a:gridCol w="1064029">
                  <a:extLst>
                    <a:ext uri="{9D8B030D-6E8A-4147-A177-3AD203B41FA5}">
                      <a16:colId xmlns:a16="http://schemas.microsoft.com/office/drawing/2014/main" val="819972077"/>
                    </a:ext>
                  </a:extLst>
                </a:gridCol>
                <a:gridCol w="620682">
                  <a:extLst>
                    <a:ext uri="{9D8B030D-6E8A-4147-A177-3AD203B41FA5}">
                      <a16:colId xmlns:a16="http://schemas.microsoft.com/office/drawing/2014/main" val="3379303842"/>
                    </a:ext>
                  </a:extLst>
                </a:gridCol>
              </a:tblGrid>
              <a:tr h="128111">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學年度</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獎助生類型</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獎助生人數</a:t>
                      </a:r>
                    </a:p>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原學習型人數</a:t>
                      </a: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勞僱型學生兼任助理類型</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ctr" defTabSz="914400" rtl="0" eaLnBrk="1" latinLnBrk="0" hangingPunct="1">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勞僱型學生兼任助理</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0034785"/>
                  </a:ext>
                </a:extLst>
              </a:tr>
              <a:tr h="10923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人數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3">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雇主負擔經費</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74753201"/>
                  </a:ext>
                </a:extLst>
              </a:tr>
              <a:tr h="28824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一般學生數</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具身心障礙身份學生數</a:t>
                      </a: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勞保費</a:t>
                      </a:r>
                    </a:p>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（含職災）</a:t>
                      </a: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健保費</a:t>
                      </a:r>
                    </a:p>
                    <a:p>
                      <a:pPr algn="ctr">
                        <a:lnSpc>
                          <a:spcPts val="1500"/>
                        </a:lnSpc>
                        <a:spcAft>
                          <a:spcPts val="0"/>
                        </a:spcAft>
                      </a:pP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含補充保費</a:t>
                      </a:r>
                      <a:r>
                        <a:rPr lang="en-US" sz="1200" b="1" kern="0" dirty="0">
                          <a:solidFill>
                            <a:schemeClr val="tx1"/>
                          </a:solidFill>
                          <a:effectLst/>
                          <a:latin typeface="微軟正黑體" panose="020B0604030504040204" pitchFamily="34" charset="-120"/>
                          <a:ea typeface="微軟正黑體" panose="020B0604030504040204" pitchFamily="34" charset="-120"/>
                          <a:cs typeface="+mn-cs"/>
                        </a:rPr>
                        <a:t>)</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勞退費</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992003509"/>
                  </a:ext>
                </a:extLst>
              </a:tr>
              <a:tr h="218470">
                <a:tc rowSpan="3">
                  <a:txBody>
                    <a:bodyPr/>
                    <a:lstStyle/>
                    <a:p>
                      <a:pPr algn="ctr">
                        <a:lnSpc>
                          <a:spcPts val="1500"/>
                        </a:lnSpc>
                        <a:spcAft>
                          <a:spcPts val="0"/>
                        </a:spcAft>
                      </a:pPr>
                      <a:r>
                        <a:rPr lang="en-US" sz="12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12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A.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研究</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D.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研究</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41509190"/>
                  </a:ext>
                </a:extLst>
              </a:tr>
              <a:tr h="218470">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B.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教學</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獎助生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E.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教學</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助理</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50687705"/>
                  </a:ext>
                </a:extLst>
              </a:tr>
              <a:tr h="192166">
                <a:tc vMerge="1">
                  <a:txBody>
                    <a:bodyPr/>
                    <a:lstStyle/>
                    <a:p>
                      <a:endParaRPr lang="zh-TW" altLang="en-US"/>
                    </a:p>
                  </a:txBody>
                  <a:tcPr/>
                </a:tc>
                <a:tc>
                  <a:txBody>
                    <a:bodyPr/>
                    <a:lstStyle/>
                    <a:p>
                      <a:pPr marL="0" lvl="0" indent="0" algn="just">
                        <a:lnSpc>
                          <a:spcPts val="1500"/>
                        </a:lnSpc>
                        <a:spcAft>
                          <a:spcPts val="0"/>
                        </a:spcAft>
                        <a:buFont typeface="+mj-lt"/>
                        <a:buNone/>
                      </a:pPr>
                      <a:r>
                        <a:rPr lang="en-US" alt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C. </a:t>
                      </a:r>
                      <a:r>
                        <a:rPr lang="zh-TW" sz="800" b="1" kern="0" dirty="0" smtClean="0">
                          <a:solidFill>
                            <a:schemeClr val="bg1">
                              <a:lumMod val="50000"/>
                            </a:schemeClr>
                          </a:solidFill>
                          <a:effectLst/>
                          <a:latin typeface="微軟正黑體" panose="020B0604030504040204" pitchFamily="34" charset="-120"/>
                          <a:ea typeface="微軟正黑體" panose="020B0604030504040204" pitchFamily="34" charset="-120"/>
                          <a:cs typeface="+mn-cs"/>
                        </a:rPr>
                        <a:t>附</a:t>
                      </a: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服務負擔助學生</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lvl="0" indent="0" algn="just">
                        <a:lnSpc>
                          <a:spcPts val="1500"/>
                        </a:lnSpc>
                        <a:spcAft>
                          <a:spcPts val="0"/>
                        </a:spcAft>
                        <a:buFont typeface="+mj-lt"/>
                        <a:buNone/>
                      </a:pPr>
                      <a:r>
                        <a:rPr lang="en-US" alt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F. </a:t>
                      </a: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工讀生</a:t>
                      </a:r>
                      <a:endParaRPr lang="zh-TW" sz="1200" b="1" kern="0" dirty="0">
                        <a:solidFill>
                          <a:schemeClr val="tx1"/>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658085005"/>
                  </a:ext>
                </a:extLst>
              </a:tr>
              <a:tr h="134836">
                <a:tc gridSpan="2">
                  <a:txBody>
                    <a:bodyPr/>
                    <a:lstStyle/>
                    <a:p>
                      <a:pPr algn="ctr">
                        <a:lnSpc>
                          <a:spcPts val="1500"/>
                        </a:lnSpc>
                        <a:spcAft>
                          <a:spcPts val="0"/>
                        </a:spcAft>
                      </a:pPr>
                      <a:r>
                        <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lnL w="12700" cap="flat" cmpd="sng" algn="ctr">
                      <a:solidFill>
                        <a:srgbClr val="000000"/>
                      </a:solidFill>
                      <a:prstDash val="solid"/>
                      <a:round/>
                      <a:headEnd type="none" w="med" len="med"/>
                      <a:tailEnd type="none" w="med" len="med"/>
                    </a:lnL>
                    <a:lnR w="5715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小計</a:t>
                      </a:r>
                    </a:p>
                  </a:txBody>
                  <a:tcPr marL="60323" marR="60323" marT="0" marB="0" anchor="ctr">
                    <a:lnL w="5715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500"/>
                        </a:lnSpc>
                        <a:spcAft>
                          <a:spcPts val="0"/>
                        </a:spcAft>
                      </a:pPr>
                      <a:r>
                        <a:rPr lang="en-US" sz="800" b="1" kern="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12700" cap="flat" cmpd="sng" algn="ctr">
                      <a:solidFill>
                        <a:srgbClr val="000000"/>
                      </a:solidFill>
                      <a:prstDash val="solid"/>
                      <a:round/>
                      <a:headEnd type="none" w="med" len="med"/>
                      <a:tailEnd type="none" w="med" len="med"/>
                    </a:lnL>
                    <a:lnR w="28575"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gridSpan="3">
                  <a:txBody>
                    <a:bodyPr/>
                    <a:lstStyle/>
                    <a:p>
                      <a:pPr algn="ctr">
                        <a:lnSpc>
                          <a:spcPts val="1500"/>
                        </a:lnSpc>
                        <a:spcAft>
                          <a:spcPts val="0"/>
                        </a:spcAft>
                      </a:pPr>
                      <a:r>
                        <a:rPr lang="en-US"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rPr>
                        <a:t> </a:t>
                      </a:r>
                      <a:endParaRPr lang="zh-TW" sz="800" b="1" kern="0" dirty="0">
                        <a:solidFill>
                          <a:schemeClr val="bg1">
                            <a:lumMod val="50000"/>
                          </a:schemeClr>
                        </a:solidFill>
                        <a:effectLst/>
                        <a:latin typeface="微軟正黑體" panose="020B0604030504040204" pitchFamily="34" charset="-120"/>
                        <a:ea typeface="微軟正黑體" panose="020B0604030504040204" pitchFamily="34" charset="-120"/>
                        <a:cs typeface="+mn-cs"/>
                      </a:endParaRPr>
                    </a:p>
                  </a:txBody>
                  <a:tcPr marL="60323" marR="60323" marT="0" marB="0" anchor="ctr">
                    <a:lnL w="28575"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24574548"/>
                  </a:ext>
                </a:extLst>
              </a:tr>
            </a:tbl>
          </a:graphicData>
        </a:graphic>
      </p:graphicFrame>
    </p:spTree>
    <p:extLst>
      <p:ext uri="{BB962C8B-B14F-4D97-AF65-F5344CB8AC3E}">
        <p14:creationId xmlns:p14="http://schemas.microsoft.com/office/powerpoint/2010/main" val="3571483984"/>
      </p:ext>
    </p:extLst>
  </p:cSld>
  <p:clrMapOvr>
    <a:masterClrMapping/>
  </p:clrMapOvr>
  <p:transition>
    <p:random/>
  </p:transition>
  <p:timing>
    <p:tnLst>
      <p:par>
        <p:cTn id="1" dur="indefinite" restart="never" nodeType="tmRoot"/>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勞僱型學生兼任助理之雇主負擔經費來源</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89778" y="2070943"/>
            <a:ext cx="8816199" cy="3831818"/>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a:t>
            </a:r>
            <a:r>
              <a:rPr lang="zh-TW" altLang="en-US" sz="18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欄位補充說明</a:t>
            </a:r>
            <a:r>
              <a:rPr lang="en-US" altLang="zh-TW" sz="1800" b="1" dirty="0" smtClean="0">
                <a:solidFill>
                  <a:srgbClr val="000000"/>
                </a:solidFill>
                <a:latin typeface="微軟正黑體" panose="020B0604030504040204" pitchFamily="34" charset="-120"/>
                <a:ea typeface="微軟正黑體" panose="020B0604030504040204" pitchFamily="34" charset="-120"/>
                <a:cs typeface="Arial" panose="020B0604020202020204" pitchFamily="34" charset="0"/>
              </a:rPr>
              <a:t>】</a:t>
            </a:r>
          </a:p>
          <a:p>
            <a:pPr marL="285750" lvl="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微軟正黑體" panose="020B0604030504040204" pitchFamily="34" charset="-120"/>
                <a:ea typeface="微軟正黑體" panose="020B0604030504040204" pitchFamily="34" charset="-120"/>
              </a:rPr>
              <a:t>勞僱型學生兼任助理</a:t>
            </a:r>
            <a:r>
              <a:rPr lang="zh-TW" altLang="zh-TW" sz="1800" dirty="0">
                <a:latin typeface="微軟正黑體" panose="020B0604030504040204" pitchFamily="34" charset="-120"/>
                <a:ea typeface="微軟正黑體" panose="020B0604030504040204" pitchFamily="34" charset="-120"/>
              </a:rPr>
              <a:t>：</a:t>
            </a:r>
            <a:r>
              <a:rPr lang="zh-TW" altLang="zh-TW" sz="1800" strike="dblStrike" dirty="0">
                <a:latin typeface="微軟正黑體" panose="020B0604030504040204" pitchFamily="34" charset="-120"/>
                <a:ea typeface="微軟正黑體" panose="020B0604030504040204" pitchFamily="34" charset="-120"/>
              </a:rPr>
              <a:t>係指學生擔任具有勞工身分之兼任助理，且雇主</a:t>
            </a:r>
            <a:r>
              <a:rPr lang="en-US" altLang="zh-TW" sz="1800" strike="dblStrike" dirty="0">
                <a:latin typeface="微軟正黑體" panose="020B0604030504040204" pitchFamily="34" charset="-120"/>
                <a:ea typeface="微軟正黑體" panose="020B0604030504040204" pitchFamily="34" charset="-120"/>
              </a:rPr>
              <a:t>(</a:t>
            </a:r>
            <a:r>
              <a:rPr lang="zh-TW" altLang="zh-TW" sz="1800" strike="dblStrike" dirty="0">
                <a:latin typeface="微軟正黑體" panose="020B0604030504040204" pitchFamily="34" charset="-120"/>
                <a:ea typeface="微軟正黑體" panose="020B0604030504040204" pitchFamily="34" charset="-120"/>
              </a:rPr>
              <a:t>學校</a:t>
            </a:r>
            <a:r>
              <a:rPr lang="en-US" altLang="zh-TW" sz="1800" strike="dblStrike" dirty="0">
                <a:latin typeface="微軟正黑體" panose="020B0604030504040204" pitchFamily="34" charset="-120"/>
                <a:ea typeface="微軟正黑體" panose="020B0604030504040204" pitchFamily="34" charset="-120"/>
              </a:rPr>
              <a:t>)</a:t>
            </a:r>
            <a:r>
              <a:rPr lang="zh-TW" altLang="zh-TW" sz="1800" strike="dblStrike" dirty="0">
                <a:latin typeface="微軟正黑體" panose="020B0604030504040204" pitchFamily="34" charset="-120"/>
                <a:ea typeface="微軟正黑體" panose="020B0604030504040204" pitchFamily="34" charset="-120"/>
              </a:rPr>
              <a:t>依法提供勞工保險、全民健康保險之保障，並提撥勞工退職金，亦即非屬學習型範疇之兼任助理。</a:t>
            </a:r>
            <a:r>
              <a:rPr lang="zh-TW" altLang="zh-TW" sz="1800" dirty="0">
                <a:solidFill>
                  <a:srgbClr val="FF0000"/>
                </a:solidFill>
                <a:latin typeface="微軟正黑體" panose="020B0604030504040204" pitchFamily="34" charset="-120"/>
                <a:ea typeface="微軟正黑體" panose="020B0604030504040204" pitchFamily="34" charset="-120"/>
              </a:rPr>
              <a:t>係指學生擔任與學校間屬</a:t>
            </a:r>
            <a:r>
              <a:rPr lang="zh-TW" altLang="zh-TW" sz="1800" b="1" u="sng" dirty="0">
                <a:solidFill>
                  <a:srgbClr val="FF0000"/>
                </a:solidFill>
                <a:latin typeface="微軟正黑體" panose="020B0604030504040204" pitchFamily="34" charset="-120"/>
                <a:ea typeface="微軟正黑體" panose="020B0604030504040204" pitchFamily="34" charset="-120"/>
              </a:rPr>
              <a:t>僱傭關係</a:t>
            </a:r>
            <a:r>
              <a:rPr lang="zh-TW" altLang="zh-TW" sz="1800" dirty="0">
                <a:solidFill>
                  <a:srgbClr val="FF0000"/>
                </a:solidFill>
                <a:latin typeface="微軟正黑體" panose="020B0604030504040204" pitchFamily="34" charset="-120"/>
                <a:ea typeface="微軟正黑體" panose="020B0604030504040204" pitchFamily="34" charset="-120"/>
              </a:rPr>
              <a:t>之各類型</a:t>
            </a:r>
            <a:r>
              <a:rPr lang="zh-TW" altLang="zh-TW" sz="1800" b="1" dirty="0">
                <a:solidFill>
                  <a:srgbClr val="FF0000"/>
                </a:solidFill>
                <a:latin typeface="微軟正黑體" panose="020B0604030504040204" pitchFamily="34" charset="-120"/>
                <a:ea typeface="微軟正黑體" panose="020B0604030504040204" pitchFamily="34" charset="-120"/>
              </a:rPr>
              <a:t>「勞僱型學生兼任助理」（</a:t>
            </a:r>
            <a:r>
              <a:rPr lang="zh-TW" altLang="zh-TW" sz="1800" dirty="0">
                <a:solidFill>
                  <a:srgbClr val="FF0000"/>
                </a:solidFill>
                <a:latin typeface="微軟正黑體" panose="020B0604030504040204" pitchFamily="34" charset="-120"/>
                <a:ea typeface="微軟正黑體" panose="020B0604030504040204" pitchFamily="34" charset="-120"/>
              </a:rPr>
              <a:t>亦即</a:t>
            </a:r>
            <a:r>
              <a:rPr lang="zh-TW" altLang="zh-TW" sz="1800" b="1" dirty="0">
                <a:solidFill>
                  <a:srgbClr val="FF0000"/>
                </a:solidFill>
                <a:latin typeface="微軟正黑體" panose="020B0604030504040204" pitchFamily="34" charset="-120"/>
                <a:ea typeface="微軟正黑體" panose="020B0604030504040204" pitchFamily="34" charset="-120"/>
              </a:rPr>
              <a:t>非屬「獎助生」）</a:t>
            </a:r>
            <a:r>
              <a:rPr lang="zh-TW" altLang="zh-TW" sz="1800" dirty="0">
                <a:solidFill>
                  <a:srgbClr val="FF0000"/>
                </a:solidFill>
                <a:latin typeface="微軟正黑體" panose="020B0604030504040204" pitchFamily="34" charset="-120"/>
                <a:ea typeface="微軟正黑體" panose="020B0604030504040204" pitchFamily="34" charset="-120"/>
              </a:rPr>
              <a:t>，由學校（雇主）應依法投保勞工保險、全民健康保險及提撥勞退者</a:t>
            </a:r>
            <a:r>
              <a:rPr lang="zh-TW" altLang="zh-TW" sz="1800" dirty="0" smtClean="0">
                <a:solidFill>
                  <a:srgbClr val="FF0000"/>
                </a:solidFill>
                <a:latin typeface="微軟正黑體" panose="020B0604030504040204" pitchFamily="34" charset="-120"/>
                <a:ea typeface="微軟正黑體" panose="020B0604030504040204" pitchFamily="34" charset="-120"/>
              </a:rPr>
              <a:t>。</a:t>
            </a:r>
            <a:endParaRPr lang="en-US" altLang="zh-TW" sz="1800" dirty="0" smtClean="0">
              <a:solidFill>
                <a:srgbClr val="FF0000"/>
              </a:solidFill>
              <a:latin typeface="微軟正黑體" panose="020B0604030504040204" pitchFamily="34" charset="-120"/>
              <a:ea typeface="微軟正黑體" panose="020B0604030504040204" pitchFamily="34" charset="-12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微軟正黑體" panose="020B0604030504040204" pitchFamily="34" charset="-120"/>
                <a:ea typeface="微軟正黑體" panose="020B0604030504040204" pitchFamily="34" charset="-120"/>
              </a:rPr>
              <a:t>請填報前一學年度校內學生擔任</a:t>
            </a:r>
            <a:r>
              <a:rPr lang="zh-TW" altLang="zh-TW" sz="1800" dirty="0">
                <a:solidFill>
                  <a:srgbClr val="FF0000"/>
                </a:solidFill>
                <a:latin typeface="微軟正黑體" panose="020B0604030504040204" pitchFamily="34" charset="-120"/>
                <a:ea typeface="微軟正黑體" panose="020B0604030504040204" pitchFamily="34" charset="-120"/>
              </a:rPr>
              <a:t>勞僱型學生兼任助理</a:t>
            </a:r>
            <a:r>
              <a:rPr lang="zh-TW" altLang="zh-TW" sz="1800" strike="dblStrike" dirty="0">
                <a:latin typeface="微軟正黑體" panose="020B0604030504040204" pitchFamily="34" charset="-120"/>
                <a:ea typeface="微軟正黑體" panose="020B0604030504040204" pitchFamily="34" charset="-120"/>
              </a:rPr>
              <a:t>兼任【勞僱型】之【研究助理；教學助理；工讀</a:t>
            </a:r>
            <a:r>
              <a:rPr lang="en-US" altLang="zh-TW" sz="1800" strike="dblStrike" dirty="0">
                <a:latin typeface="微軟正黑體" panose="020B0604030504040204" pitchFamily="34" charset="-120"/>
                <a:ea typeface="微軟正黑體" panose="020B0604030504040204" pitchFamily="34" charset="-120"/>
              </a:rPr>
              <a:t>/</a:t>
            </a:r>
            <a:r>
              <a:rPr lang="zh-TW" altLang="zh-TW" sz="1800" strike="dblStrike" dirty="0">
                <a:latin typeface="微軟正黑體" panose="020B0604030504040204" pitchFamily="34" charset="-120"/>
                <a:ea typeface="微軟正黑體" panose="020B0604030504040204" pitchFamily="34" charset="-120"/>
              </a:rPr>
              <a:t>附服務負擔】</a:t>
            </a:r>
            <a:r>
              <a:rPr lang="zh-TW" altLang="zh-TW" sz="1800" dirty="0">
                <a:latin typeface="微軟正黑體" panose="020B0604030504040204" pitchFamily="34" charset="-120"/>
                <a:ea typeface="微軟正黑體" panose="020B0604030504040204" pitchFamily="34" charset="-120"/>
              </a:rPr>
              <a:t>之雇主負擔經費來源，並依【教育部；科技部；學校自籌；其他政府機關】之補助金額</a:t>
            </a:r>
            <a:r>
              <a:rPr lang="zh-TW" altLang="zh-TW" sz="1800" dirty="0" smtClean="0">
                <a:latin typeface="微軟正黑體" panose="020B0604030504040204" pitchFamily="34" charset="-120"/>
                <a:ea typeface="微軟正黑體" panose="020B0604030504040204" pitchFamily="34" charset="-120"/>
              </a:rPr>
              <a:t>填報</a:t>
            </a:r>
            <a:r>
              <a:rPr lang="zh-TW" altLang="en-US" sz="1800" dirty="0">
                <a:latin typeface="微軟正黑體" panose="020B0604030504040204" pitchFamily="34" charset="-120"/>
                <a:ea typeface="微軟正黑體" panose="020B0604030504040204" pitchFamily="34" charset="-120"/>
              </a:rPr>
              <a:t>。</a:t>
            </a:r>
            <a:endParaRPr lang="en-US" altLang="zh-TW" sz="1800" dirty="0" smtClean="0">
              <a:latin typeface="微軟正黑體" panose="020B0604030504040204" pitchFamily="34" charset="-120"/>
              <a:ea typeface="微軟正黑體" panose="020B0604030504040204" pitchFamily="34" charset="-120"/>
            </a:endParaRPr>
          </a:p>
        </p:txBody>
      </p:sp>
      <p:graphicFrame>
        <p:nvGraphicFramePr>
          <p:cNvPr id="2" name="表格 1"/>
          <p:cNvGraphicFramePr>
            <a:graphicFrameLocks noGrp="1"/>
          </p:cNvGraphicFramePr>
          <p:nvPr>
            <p:extLst>
              <p:ext uri="{D42A27DB-BD31-4B8C-83A1-F6EECF244321}">
                <p14:modId xmlns:p14="http://schemas.microsoft.com/office/powerpoint/2010/main" val="3292870418"/>
              </p:ext>
            </p:extLst>
          </p:nvPr>
        </p:nvGraphicFramePr>
        <p:xfrm>
          <a:off x="189779" y="1147313"/>
          <a:ext cx="8816199" cy="750498"/>
        </p:xfrm>
        <a:graphic>
          <a:graphicData uri="http://schemas.openxmlformats.org/drawingml/2006/table">
            <a:tbl>
              <a:tblPr firstRow="1" firstCol="1" bandRow="1"/>
              <a:tblGrid>
                <a:gridCol w="1325004">
                  <a:extLst>
                    <a:ext uri="{9D8B030D-6E8A-4147-A177-3AD203B41FA5}">
                      <a16:colId xmlns:a16="http://schemas.microsoft.com/office/drawing/2014/main" val="3262428307"/>
                    </a:ext>
                  </a:extLst>
                </a:gridCol>
                <a:gridCol w="1325004">
                  <a:extLst>
                    <a:ext uri="{9D8B030D-6E8A-4147-A177-3AD203B41FA5}">
                      <a16:colId xmlns:a16="http://schemas.microsoft.com/office/drawing/2014/main" val="3474945318"/>
                    </a:ext>
                  </a:extLst>
                </a:gridCol>
                <a:gridCol w="1325004">
                  <a:extLst>
                    <a:ext uri="{9D8B030D-6E8A-4147-A177-3AD203B41FA5}">
                      <a16:colId xmlns:a16="http://schemas.microsoft.com/office/drawing/2014/main" val="165897334"/>
                    </a:ext>
                  </a:extLst>
                </a:gridCol>
                <a:gridCol w="1878662">
                  <a:extLst>
                    <a:ext uri="{9D8B030D-6E8A-4147-A177-3AD203B41FA5}">
                      <a16:colId xmlns:a16="http://schemas.microsoft.com/office/drawing/2014/main" val="4053210090"/>
                    </a:ext>
                  </a:extLst>
                </a:gridCol>
                <a:gridCol w="1878662">
                  <a:extLst>
                    <a:ext uri="{9D8B030D-6E8A-4147-A177-3AD203B41FA5}">
                      <a16:colId xmlns:a16="http://schemas.microsoft.com/office/drawing/2014/main" val="438434115"/>
                    </a:ext>
                  </a:extLst>
                </a:gridCol>
                <a:gridCol w="1083863">
                  <a:extLst>
                    <a:ext uri="{9D8B030D-6E8A-4147-A177-3AD203B41FA5}">
                      <a16:colId xmlns:a16="http://schemas.microsoft.com/office/drawing/2014/main" val="1809559383"/>
                    </a:ext>
                  </a:extLst>
                </a:gridCol>
              </a:tblGrid>
              <a:tr h="306770">
                <a:tc rowSpan="2">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勞僱型</a:t>
                      </a:r>
                      <a:r>
                        <a:rPr lang="zh-TW" sz="1400" b="1" kern="0" dirty="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學生兼任助理</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之雇主負擔經費來源（補助單位</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699758499"/>
                  </a:ext>
                </a:extLst>
              </a:tr>
              <a:tr h="443728">
                <a:tc vMerge="1">
                  <a:txBody>
                    <a:bodyPr/>
                    <a:lstStyle/>
                    <a:p>
                      <a:endParaRPr lang="zh-TW" altLang="en-US"/>
                    </a:p>
                  </a:txBody>
                  <a:tcPr/>
                </a:tc>
                <a:tc>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教育部補助經費</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科技部補助</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學校自籌經費</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其他政府機關補助經費總金額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(=A+B+C+D)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59028202"/>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969132498"/>
      </p:ext>
    </p:extLst>
  </p:cSld>
  <p:clrMapOvr>
    <a:masterClrMapping/>
  </p:clrMapOvr>
  <p:transition>
    <p:random/>
  </p:transition>
  <p:timing>
    <p:tnLst>
      <p:par>
        <p:cT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22.</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兼任助理平均每月支給金額人數統計表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24690" y="3170874"/>
            <a:ext cx="8919557" cy="3354765"/>
          </a:xfrm>
          <a:prstGeom prst="rect">
            <a:avLst/>
          </a:prstGeom>
        </p:spPr>
        <p:txBody>
          <a:bodyPr wrap="square">
            <a:spAutoFit/>
          </a:bodyPr>
          <a:lstStyle/>
          <a:p>
            <a:pPr>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spcBef>
                <a:spcPts val="500"/>
              </a:spcBef>
              <a:spcAft>
                <a:spcPts val="500"/>
              </a:spcAft>
              <a:buFont typeface="Wingdings" panose="05000000000000000000" pitchFamily="2" charset="2"/>
              <a:buChar char="l"/>
            </a:pPr>
            <a:r>
              <a:rPr lang="zh-TW" altLang="zh-TW" sz="1700" b="1" dirty="0">
                <a:latin typeface="Arial" panose="020B0604020202020204" pitchFamily="34" charset="0"/>
                <a:ea typeface="微軟正黑體" panose="020B0604030504040204" pitchFamily="34" charset="-120"/>
                <a:cs typeface="Arial" panose="020B0604020202020204" pitchFamily="34" charset="0"/>
              </a:rPr>
              <a:t>獎助</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生</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勞</a:t>
            </a:r>
            <a:r>
              <a:rPr lang="zh-TW" altLang="zh-TW" sz="1700" b="1" dirty="0">
                <a:latin typeface="Arial" panose="020B0604020202020204" pitchFamily="34" charset="0"/>
                <a:ea typeface="微軟正黑體" panose="020B0604030504040204" pitchFamily="34" charset="-120"/>
                <a:cs typeface="Arial" panose="020B0604020202020204" pitchFamily="34" charset="0"/>
              </a:rPr>
              <a:t>僱型學生兼任</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助理</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之月支領金額人數統計：</a:t>
            </a:r>
            <a:r>
              <a:rPr lang="zh-TW" altLang="zh-TW" sz="1700" dirty="0">
                <a:latin typeface="Arial" panose="020B0604020202020204" pitchFamily="34" charset="0"/>
                <a:ea typeface="微軟正黑體" panose="020B0604030504040204" pitchFamily="34" charset="-120"/>
                <a:cs typeface="Arial" panose="020B0604020202020204" pitchFamily="34" charset="0"/>
              </a:rPr>
              <a:t>為確實掌握貴校分流運作情形，若學生身兼數職，請學校先以「學生證編號」、「身分證字號」等資訊先進行勾稽，</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並依</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6</a:t>
            </a:r>
            <a:r>
              <a:rPr lang="zh-TW" altLang="zh-TW" sz="1700" dirty="0">
                <a:latin typeface="Arial" panose="020B0604020202020204" pitchFamily="34" charset="0"/>
                <a:ea typeface="微軟正黑體" panose="020B0604030504040204" pitchFamily="34" charset="-120"/>
                <a:cs typeface="Arial" panose="020B0604020202020204" pitchFamily="34" charset="0"/>
              </a:rPr>
              <a:t>日臺教高</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五</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字第</a:t>
            </a:r>
            <a:r>
              <a:rPr lang="en-US" altLang="zh-TW" sz="1700" dirty="0">
                <a:latin typeface="Arial" panose="020B0604020202020204" pitchFamily="34" charset="0"/>
                <a:ea typeface="微軟正黑體" panose="020B0604030504040204" pitchFamily="34" charset="-120"/>
                <a:cs typeface="Arial" panose="020B0604020202020204" pitchFamily="34" charset="0"/>
              </a:rPr>
              <a:t>1060015705</a:t>
            </a:r>
            <a:r>
              <a:rPr lang="zh-TW" altLang="zh-TW" sz="1700" dirty="0">
                <a:latin typeface="Arial" panose="020B0604020202020204" pitchFamily="34" charset="0"/>
                <a:ea typeface="微軟正黑體" panose="020B0604030504040204" pitchFamily="34" charset="-120"/>
                <a:cs typeface="Arial" panose="020B0604020202020204" pitchFamily="34" charset="0"/>
              </a:rPr>
              <a:t>號函</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說明</a:t>
            </a:r>
            <a:r>
              <a:rPr lang="zh-TW" altLang="zh-TW" sz="1700" dirty="0">
                <a:latin typeface="Arial" panose="020B0604020202020204" pitchFamily="34" charset="0"/>
                <a:ea typeface="微軟正黑體" panose="020B0604030504040204" pitchFamily="34" charset="-120"/>
                <a:cs typeface="Arial" panose="020B0604020202020204" pitchFamily="34" charset="0"/>
              </a:rPr>
              <a:t>以</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【獎助生；勞僱型學生兼任助理】等類別</a:t>
            </a:r>
            <a:r>
              <a:rPr lang="zh-TW" altLang="zh-TW" sz="1700" dirty="0">
                <a:latin typeface="Arial" panose="020B0604020202020204" pitchFamily="34" charset="0"/>
                <a:ea typeface="微軟正黑體" panose="020B0604030504040204" pitchFamily="34" charset="-120"/>
                <a:cs typeface="Arial" panose="020B0604020202020204" pitchFamily="34" charset="0"/>
              </a:rPr>
              <a:t>分別填報其平均每月支給金額</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Clr>
                <a:schemeClr val="tx1"/>
              </a:buClr>
              <a:buFont typeface="+mj-lt"/>
              <a:buAutoNum type="arabicPeriod"/>
            </a:pP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獎</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助</a:t>
            </a: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生</a:t>
            </a:r>
            <a:r>
              <a:rPr lang="en-US"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原學習型人數</a:t>
            </a:r>
            <a:r>
              <a:rPr lang="en-US"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學生擔任【研究獎助生、教學獎助生、附服務負擔助學生】等未具僱傭關係之各類獎助生</a:t>
            </a:r>
            <a:r>
              <a:rPr lang="zh-TW" altLang="zh-TW" sz="1700" dirty="0">
                <a:latin typeface="Arial" panose="020B0604020202020204" pitchFamily="34" charset="0"/>
                <a:ea typeface="微軟正黑體" panose="020B0604030504040204" pitchFamily="34" charset="-120"/>
                <a:cs typeface="Arial" panose="020B0604020202020204" pitchFamily="34" charset="0"/>
              </a:rPr>
              <a:t>，請</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依教育部</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106</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5</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18</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日「專科以上學校獎助生權益保障指導原則」</a:t>
            </a:r>
            <a:r>
              <a:rPr lang="zh-TW" altLang="zh-TW" sz="1700" dirty="0">
                <a:latin typeface="Arial" panose="020B0604020202020204" pitchFamily="34" charset="0"/>
                <a:ea typeface="微軟正黑體" panose="020B0604030504040204" pitchFamily="34" charset="-120"/>
                <a:cs typeface="Arial" panose="020B0604020202020204" pitchFamily="34" charset="0"/>
              </a:rPr>
              <a:t>辦理，以利促進學生多元學習及協助學生安心就學</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Clr>
                <a:schemeClr val="tx1"/>
              </a:buClr>
              <a:buFont typeface="+mj-lt"/>
              <a:buAutoNum type="arabicPeriod"/>
            </a:pP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勞</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僱型學生兼任助理</a:t>
            </a:r>
            <a:r>
              <a:rPr lang="zh-TW" altLang="zh-TW" sz="1700" dirty="0">
                <a:latin typeface="Arial" panose="020B0604020202020204" pitchFamily="34" charset="0"/>
                <a:ea typeface="微軟正黑體" panose="020B0604030504040204" pitchFamily="34" charset="-120"/>
                <a:cs typeface="Arial" panose="020B0604020202020204" pitchFamily="34" charset="0"/>
              </a:rPr>
              <a:t>：係指學校</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雇主</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依法投保勞工保險、全民健康保險及提撥勞退者，且</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具僱傭關係之【研究助理；教學助理；工讀生】等各類勞僱型學生兼任助理</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即非屬前開「獎助生」</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804137631"/>
              </p:ext>
            </p:extLst>
          </p:nvPr>
        </p:nvGraphicFramePr>
        <p:xfrm>
          <a:off x="124690" y="1109709"/>
          <a:ext cx="8919556" cy="2030793"/>
        </p:xfrm>
        <a:graphic>
          <a:graphicData uri="http://schemas.openxmlformats.org/drawingml/2006/table">
            <a:tbl>
              <a:tblPr firstRow="1" firstCol="1" bandRow="1"/>
              <a:tblGrid>
                <a:gridCol w="266008">
                  <a:extLst>
                    <a:ext uri="{9D8B030D-6E8A-4147-A177-3AD203B41FA5}">
                      <a16:colId xmlns:a16="http://schemas.microsoft.com/office/drawing/2014/main" val="287637248"/>
                    </a:ext>
                  </a:extLst>
                </a:gridCol>
                <a:gridCol w="640080">
                  <a:extLst>
                    <a:ext uri="{9D8B030D-6E8A-4147-A177-3AD203B41FA5}">
                      <a16:colId xmlns:a16="http://schemas.microsoft.com/office/drawing/2014/main" val="360124347"/>
                    </a:ext>
                  </a:extLst>
                </a:gridCol>
                <a:gridCol w="556953">
                  <a:extLst>
                    <a:ext uri="{9D8B030D-6E8A-4147-A177-3AD203B41FA5}">
                      <a16:colId xmlns:a16="http://schemas.microsoft.com/office/drawing/2014/main" val="17395576"/>
                    </a:ext>
                  </a:extLst>
                </a:gridCol>
                <a:gridCol w="490451">
                  <a:extLst>
                    <a:ext uri="{9D8B030D-6E8A-4147-A177-3AD203B41FA5}">
                      <a16:colId xmlns:a16="http://schemas.microsoft.com/office/drawing/2014/main" val="3441258233"/>
                    </a:ext>
                  </a:extLst>
                </a:gridCol>
                <a:gridCol w="540327">
                  <a:extLst>
                    <a:ext uri="{9D8B030D-6E8A-4147-A177-3AD203B41FA5}">
                      <a16:colId xmlns:a16="http://schemas.microsoft.com/office/drawing/2014/main" val="1943454083"/>
                    </a:ext>
                  </a:extLst>
                </a:gridCol>
                <a:gridCol w="598516">
                  <a:extLst>
                    <a:ext uri="{9D8B030D-6E8A-4147-A177-3AD203B41FA5}">
                      <a16:colId xmlns:a16="http://schemas.microsoft.com/office/drawing/2014/main" val="519433006"/>
                    </a:ext>
                  </a:extLst>
                </a:gridCol>
                <a:gridCol w="989215">
                  <a:extLst>
                    <a:ext uri="{9D8B030D-6E8A-4147-A177-3AD203B41FA5}">
                      <a16:colId xmlns:a16="http://schemas.microsoft.com/office/drawing/2014/main" val="619609255"/>
                    </a:ext>
                  </a:extLst>
                </a:gridCol>
                <a:gridCol w="781396">
                  <a:extLst>
                    <a:ext uri="{9D8B030D-6E8A-4147-A177-3AD203B41FA5}">
                      <a16:colId xmlns:a16="http://schemas.microsoft.com/office/drawing/2014/main" val="980580458"/>
                    </a:ext>
                  </a:extLst>
                </a:gridCol>
                <a:gridCol w="748146">
                  <a:extLst>
                    <a:ext uri="{9D8B030D-6E8A-4147-A177-3AD203B41FA5}">
                      <a16:colId xmlns:a16="http://schemas.microsoft.com/office/drawing/2014/main" val="3070767765"/>
                    </a:ext>
                  </a:extLst>
                </a:gridCol>
                <a:gridCol w="573578">
                  <a:extLst>
                    <a:ext uri="{9D8B030D-6E8A-4147-A177-3AD203B41FA5}">
                      <a16:colId xmlns:a16="http://schemas.microsoft.com/office/drawing/2014/main" val="298526077"/>
                    </a:ext>
                  </a:extLst>
                </a:gridCol>
                <a:gridCol w="556953">
                  <a:extLst>
                    <a:ext uri="{9D8B030D-6E8A-4147-A177-3AD203B41FA5}">
                      <a16:colId xmlns:a16="http://schemas.microsoft.com/office/drawing/2014/main" val="3638314729"/>
                    </a:ext>
                  </a:extLst>
                </a:gridCol>
                <a:gridCol w="565265">
                  <a:extLst>
                    <a:ext uri="{9D8B030D-6E8A-4147-A177-3AD203B41FA5}">
                      <a16:colId xmlns:a16="http://schemas.microsoft.com/office/drawing/2014/main" val="2726237363"/>
                    </a:ext>
                  </a:extLst>
                </a:gridCol>
                <a:gridCol w="980902">
                  <a:extLst>
                    <a:ext uri="{9D8B030D-6E8A-4147-A177-3AD203B41FA5}">
                      <a16:colId xmlns:a16="http://schemas.microsoft.com/office/drawing/2014/main" val="3843704346"/>
                    </a:ext>
                  </a:extLst>
                </a:gridCol>
                <a:gridCol w="631766">
                  <a:extLst>
                    <a:ext uri="{9D8B030D-6E8A-4147-A177-3AD203B41FA5}">
                      <a16:colId xmlns:a16="http://schemas.microsoft.com/office/drawing/2014/main" val="3569541156"/>
                    </a:ext>
                  </a:extLst>
                </a:gridCol>
              </a:tblGrid>
              <a:tr h="227393">
                <a:tc row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7">
                  <a:txBody>
                    <a:bodyPr/>
                    <a:lstStyle/>
                    <a:p>
                      <a:pPr marL="0" marR="21590" algn="ctr" defTabSz="914400" rtl="0" eaLnBrk="1" latinLnBrk="0" hangingPunct="1">
                        <a:lnSpc>
                          <a:spcPts val="1700"/>
                        </a:lnSpc>
                        <a:spcAft>
                          <a:spcPts val="0"/>
                        </a:spcAft>
                      </a:pPr>
                      <a:r>
                        <a:rPr lang="zh-TW" sz="1200" b="1" strike="dblStrike" kern="0" baseline="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學習型兼任助理</a:t>
                      </a:r>
                      <a:r>
                        <a:rPr lang="zh-TW" sz="1200" b="1" kern="0" dirty="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獎助生</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人數統計</a:t>
                      </a: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gridSpan="6">
                  <a:txBody>
                    <a:bodyPr/>
                    <a:lstStyle/>
                    <a:p>
                      <a:pPr marL="0" marR="21590" algn="ctr" defTabSz="914400" rtl="0" eaLnBrk="1" latinLnBrk="0" hangingPunct="1">
                        <a:lnSpc>
                          <a:spcPts val="17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勞僱型</a:t>
                      </a:r>
                      <a:r>
                        <a:rPr lang="zh-TW" sz="1200" b="1" kern="0" dirty="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兼任助理人數統計</a:t>
                      </a: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02427946"/>
                  </a:ext>
                </a:extLst>
              </a:tr>
              <a:tr h="885885">
                <a:tc vMerge="1">
                  <a:txBody>
                    <a:bodyPr/>
                    <a:lstStyle/>
                    <a:p>
                      <a:endParaRPr lang="zh-TW" altLang="en-US"/>
                    </a:p>
                  </a:txBody>
                  <a:tcPr/>
                </a:tc>
                <a:tc>
                  <a:txBody>
                    <a:bodyPr/>
                    <a:lstStyle/>
                    <a:p>
                      <a:pPr marL="0" algn="ctr" defTabSz="914400" rtl="0" eaLnBrk="1" latinLnBrk="0" hangingPunct="1">
                        <a:lnSpc>
                          <a:spcPts val="1700"/>
                        </a:lnSpc>
                        <a:spcAft>
                          <a:spcPts val="0"/>
                        </a:spcAft>
                      </a:pPr>
                      <a:r>
                        <a:rPr lang="zh-TW"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月支</a:t>
                      </a:r>
                      <a:endParaRPr lang="zh-TW" sz="7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zh-TW" altLang="en-US"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r>
                        <a:rPr lang="zh-TW"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領</a:t>
                      </a:r>
                      <a:r>
                        <a:rPr lang="zh-TW" altLang="en-US" sz="7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a:t>
                      </a:r>
                      <a:r>
                        <a:rPr lang="zh-TW"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額</a:t>
                      </a:r>
                      <a:endParaRPr lang="zh-TW" sz="7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Bef>
                          <a:spcPts val="300"/>
                        </a:spcBef>
                        <a:spcAft>
                          <a:spcPts val="0"/>
                        </a:spcAft>
                      </a:pPr>
                      <a:endParaRPr lang="en-US" altLang="zh-TW"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Bef>
                          <a:spcPts val="300"/>
                        </a:spcBef>
                        <a:spcAft>
                          <a:spcPts val="0"/>
                        </a:spcAft>
                      </a:pPr>
                      <a:r>
                        <a:rPr lang="zh-TW" sz="7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a:t>
                      </a:r>
                      <a:r>
                        <a:rPr lang="zh-TW" sz="7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數</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3,000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3,001~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6,000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6,001~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9,000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9,001~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11,100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11,101~21,009</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21,010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元以上</a:t>
                      </a: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3,000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3,001~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6,000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6,001~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9,000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9,001~</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11,100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11,101~21,009</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元以下</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月領</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21,010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元以上</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59698792"/>
                  </a:ext>
                </a:extLst>
              </a:tr>
              <a:tr h="123329">
                <a:tc rowSpan="4">
                  <a:txBody>
                    <a:bodyPr/>
                    <a:lstStyle/>
                    <a:p>
                      <a:pPr algn="ctr">
                        <a:lnSpc>
                          <a:spcPts val="12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159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21590"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00988411"/>
                  </a:ext>
                </a:extLst>
              </a:tr>
              <a:tr h="123329">
                <a:tc vMerge="1">
                  <a:txBody>
                    <a:bodyPr/>
                    <a:lstStyle/>
                    <a:p>
                      <a:endParaRPr lang="zh-TW" altLang="en-US"/>
                    </a:p>
                  </a:txBody>
                  <a:tcPr/>
                </a:tc>
                <a:tc>
                  <a:txBody>
                    <a:bodyPr/>
                    <a:lstStyle/>
                    <a:p>
                      <a:pPr marL="0" marR="2159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2</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21590"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9108220"/>
                  </a:ext>
                </a:extLst>
              </a:tr>
              <a:tr h="123329">
                <a:tc vMerge="1">
                  <a:txBody>
                    <a:bodyPr/>
                    <a:lstStyle/>
                    <a:p>
                      <a:endParaRPr lang="zh-TW" altLang="en-US"/>
                    </a:p>
                  </a:txBody>
                  <a:tcPr/>
                </a:tc>
                <a:tc>
                  <a:txBody>
                    <a:bodyPr/>
                    <a:lstStyle/>
                    <a:p>
                      <a:pPr marL="0" marR="2159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21590"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597587797"/>
                  </a:ext>
                </a:extLst>
              </a:tr>
              <a:tr h="123329">
                <a:tc vMerge="1">
                  <a:txBody>
                    <a:bodyPr/>
                    <a:lstStyle/>
                    <a:p>
                      <a:endParaRPr lang="zh-TW" altLang="en-US"/>
                    </a:p>
                  </a:txBody>
                  <a:tcPr/>
                </a:tc>
                <a:tc>
                  <a:txBody>
                    <a:bodyPr/>
                    <a:lstStyle/>
                    <a:p>
                      <a:pPr marL="0" marR="21590" algn="ctr" defTabSz="914400" rtl="0" eaLnBrk="1" latinLnBrk="0" hangingPunct="1">
                        <a:lnSpc>
                          <a:spcPts val="17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12</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個月內</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R="21590"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57150" cap="flat" cmpd="dbl"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57150" cap="flat" cmpd="dbl"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200"/>
                        </a:lnSpc>
                        <a:spcAft>
                          <a:spcPts val="0"/>
                        </a:spcAft>
                      </a:pPr>
                      <a:r>
                        <a:rPr lang="en-US" sz="900" kern="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8769379"/>
                  </a:ext>
                </a:extLst>
              </a:tr>
            </a:tbl>
          </a:graphicData>
        </a:graphic>
      </p:graphicFrame>
      <p:cxnSp>
        <p:nvCxnSpPr>
          <p:cNvPr id="15" name="直線接點 14"/>
          <p:cNvCxnSpPr/>
          <p:nvPr/>
        </p:nvCxnSpPr>
        <p:spPr>
          <a:xfrm flipH="1" flipV="1">
            <a:off x="390094" y="1718726"/>
            <a:ext cx="657310" cy="500772"/>
          </a:xfrm>
          <a:prstGeom prst="line">
            <a:avLst/>
          </a:prstGeom>
          <a:ln w="6350"/>
        </p:spPr>
        <p:style>
          <a:lnRef idx="1">
            <a:schemeClr val="dk1"/>
          </a:lnRef>
          <a:fillRef idx="0">
            <a:schemeClr val="dk1"/>
          </a:fillRef>
          <a:effectRef idx="0">
            <a:schemeClr val="dk1"/>
          </a:effectRef>
          <a:fontRef idx="minor">
            <a:schemeClr val="tx1"/>
          </a:fontRef>
        </p:style>
      </p:cxnSp>
      <p:cxnSp>
        <p:nvCxnSpPr>
          <p:cNvPr id="16" name="直線接點 15"/>
          <p:cNvCxnSpPr/>
          <p:nvPr/>
        </p:nvCxnSpPr>
        <p:spPr>
          <a:xfrm flipH="1" flipV="1">
            <a:off x="390094" y="1292766"/>
            <a:ext cx="657310" cy="926732"/>
          </a:xfrm>
          <a:prstGeom prst="line">
            <a:avLst/>
          </a:prstGeom>
          <a:ln w="6350"/>
        </p:spPr>
        <p:style>
          <a:lnRef idx="1">
            <a:schemeClr val="dk1"/>
          </a:lnRef>
          <a:fillRef idx="0">
            <a:schemeClr val="dk1"/>
          </a:fillRef>
          <a:effectRef idx="0">
            <a:schemeClr val="dk1"/>
          </a:effectRef>
          <a:fontRef idx="minor">
            <a:schemeClr val="tx1"/>
          </a:fontRef>
        </p:style>
      </p:cxnSp>
      <p:sp>
        <p:nvSpPr>
          <p:cNvPr id="32" name="矩形 31"/>
          <p:cNvSpPr/>
          <p:nvPr/>
        </p:nvSpPr>
        <p:spPr>
          <a:xfrm>
            <a:off x="491356" y="1671624"/>
            <a:ext cx="364202" cy="276422"/>
          </a:xfrm>
          <a:prstGeom prst="rect">
            <a:avLst/>
          </a:prstGeom>
        </p:spPr>
        <p:txBody>
          <a:bodyPr wrap="none">
            <a:spAutoFit/>
          </a:bodyPr>
          <a:lstStyle/>
          <a:p>
            <a:pPr algn="ctr" eaLnBrk="1" hangingPunct="1">
              <a:lnSpc>
                <a:spcPts val="1700"/>
              </a:lnSpc>
              <a:spcBef>
                <a:spcPts val="300"/>
              </a:spcBef>
              <a:spcAft>
                <a:spcPts val="0"/>
              </a:spcAft>
            </a:pPr>
            <a:r>
              <a:rPr lang="zh-TW" altLang="en-US" sz="7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人</a:t>
            </a:r>
            <a:r>
              <a:rPr lang="zh-TW" altLang="zh-TW" sz="700" b="1" kern="0" dirty="0" smtClea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數</a:t>
            </a:r>
            <a:endParaRPr lang="zh-TW" altLang="zh-TW" sz="7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93547674"/>
      </p:ext>
    </p:extLst>
  </p:cSld>
  <p:clrMapOvr>
    <a:masterClrMapping/>
  </p:clrMapOvr>
  <p:transition>
    <p:random/>
  </p:transition>
  <p:timing>
    <p:tnLst>
      <p:par>
        <p:cTn id="1" dur="indefinite" restart="never" nodeType="tmRoot"/>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2.5 </a:t>
            </a:r>
            <a:r>
              <a:rPr lang="zh-TW" altLang="en-US" sz="4400" i="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統一修正申請</a:t>
            </a:r>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如何提出</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4" name="文字方塊 27"/>
          <p:cNvSpPr txBox="1">
            <a:spLocks noChangeArrowheads="1"/>
          </p:cNvSpPr>
          <p:nvPr/>
        </p:nvSpPr>
        <p:spPr bwMode="auto">
          <a:xfrm>
            <a:off x="480931" y="1359278"/>
            <a:ext cx="8195525" cy="240065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514350" indent="-514350">
              <a:spcBef>
                <a:spcPct val="0"/>
              </a:spcBef>
              <a:buFontTx/>
              <a:buAutoNum type="arabicPeriod"/>
            </a:pPr>
            <a:r>
              <a:rPr lang="zh-TW" altLang="en-US" sz="2800" b="1" dirty="0" smtClean="0">
                <a:solidFill>
                  <a:srgbClr val="000000"/>
                </a:solidFill>
                <a:ea typeface="微軟正黑體" panose="020B0604030504040204" pitchFamily="34" charset="-120"/>
                <a:cs typeface="Arial" panose="020B0604020202020204" pitchFamily="34" charset="0"/>
              </a:rPr>
              <a:t>請</a:t>
            </a:r>
            <a:r>
              <a:rPr lang="zh-TW" altLang="en-US" sz="2800" b="1" dirty="0">
                <a:solidFill>
                  <a:srgbClr val="000000"/>
                </a:solidFill>
                <a:ea typeface="微軟正黑體" panose="020B0604030504040204" pitchFamily="34" charset="-120"/>
                <a:cs typeface="Arial" panose="020B0604020202020204" pitchFamily="34" charset="0"/>
              </a:rPr>
              <a:t>至</a:t>
            </a:r>
            <a:r>
              <a:rPr lang="zh-TW" altLang="en-US" sz="2800" b="1" dirty="0">
                <a:solidFill>
                  <a:srgbClr val="FF0000"/>
                </a:solidFill>
                <a:ea typeface="微軟正黑體" panose="020B0604030504040204" pitchFamily="34" charset="-120"/>
                <a:cs typeface="Arial" panose="020B0604020202020204" pitchFamily="34" charset="0"/>
              </a:rPr>
              <a:t>校庫首頁</a:t>
            </a:r>
            <a:r>
              <a:rPr lang="zh-TW" altLang="en-US" sz="2800" b="1" dirty="0">
                <a:solidFill>
                  <a:srgbClr val="000000"/>
                </a:solidFill>
                <a:ea typeface="微軟正黑體" panose="020B0604030504040204" pitchFamily="34" charset="-120"/>
                <a:cs typeface="Arial" panose="020B0604020202020204" pitchFamily="34" charset="0"/>
              </a:rPr>
              <a:t>點選             </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en-US" altLang="zh-TW" sz="2800" b="1" dirty="0" smtClean="0">
              <a:solidFill>
                <a:srgbClr val="000000"/>
              </a:solidFill>
              <a:ea typeface="微軟正黑體" panose="020B0604030504040204" pitchFamily="34" charset="-120"/>
              <a:cs typeface="Arial" panose="020B0604020202020204" pitchFamily="34" charset="0"/>
            </a:endParaRPr>
          </a:p>
          <a:p>
            <a:pPr marL="514350" indent="-514350">
              <a:spcBef>
                <a:spcPct val="0"/>
              </a:spcBef>
              <a:buFontTx/>
              <a:buAutoNum type="arabicPeriod"/>
            </a:pPr>
            <a:r>
              <a:rPr lang="zh-TW" altLang="en-US" sz="2800" b="1" dirty="0">
                <a:solidFill>
                  <a:srgbClr val="000000"/>
                </a:solidFill>
                <a:ea typeface="微軟正黑體" panose="020B0604030504040204" pitchFamily="34" charset="-120"/>
                <a:cs typeface="Arial" panose="020B0604020202020204" pitchFamily="34" charset="0"/>
              </a:rPr>
              <a:t>進入修正系統頁面</a:t>
            </a:r>
            <a:r>
              <a:rPr lang="zh-TW" altLang="en-US" sz="2800" b="1" dirty="0" smtClean="0">
                <a:solidFill>
                  <a:srgbClr val="000000"/>
                </a:solidFill>
                <a:ea typeface="微軟正黑體" panose="020B0604030504040204" pitchFamily="34" charset="-120"/>
                <a:cs typeface="Arial" panose="020B0604020202020204" pitchFamily="34" charset="0"/>
              </a:rPr>
              <a:t>後，輸入</a:t>
            </a:r>
            <a:r>
              <a:rPr lang="zh-TW" altLang="en-US" sz="2800" b="1" dirty="0">
                <a:solidFill>
                  <a:srgbClr val="000000"/>
                </a:solidFill>
                <a:ea typeface="微軟正黑體" panose="020B0604030504040204" pitchFamily="34" charset="-120"/>
                <a:cs typeface="Arial" panose="020B0604020202020204" pitchFamily="34" charset="0"/>
              </a:rPr>
              <a:t>帳號密碼登入</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en-US" altLang="zh-TW" sz="2800" b="1" dirty="0">
              <a:solidFill>
                <a:srgbClr val="000000"/>
              </a:solidFill>
              <a:ea typeface="微軟正黑體" panose="020B0604030504040204" pitchFamily="34" charset="-120"/>
              <a:cs typeface="Arial" panose="020B0604020202020204" pitchFamily="34" charset="0"/>
            </a:endParaRPr>
          </a:p>
          <a:p>
            <a:pPr>
              <a:spcBef>
                <a:spcPct val="0"/>
              </a:spcBef>
              <a:buNone/>
            </a:pPr>
            <a:endParaRPr lang="en-US" altLang="zh-TW" sz="1000" b="1" dirty="0" smtClean="0">
              <a:solidFill>
                <a:srgbClr val="000000"/>
              </a:solidFill>
              <a:ea typeface="微軟正黑體" panose="020B0604030504040204" pitchFamily="34" charset="-120"/>
              <a:cs typeface="Arial" panose="020B0604020202020204" pitchFamily="34" charset="0"/>
            </a:endParaRPr>
          </a:p>
          <a:p>
            <a:pPr marL="514350" indent="-514350">
              <a:spcBef>
                <a:spcPct val="0"/>
              </a:spcBef>
              <a:buFont typeface="+mj-lt"/>
              <a:buAutoNum type="arabicPeriod" startAt="3"/>
            </a:pPr>
            <a:r>
              <a:rPr lang="zh-TW" altLang="en-US" sz="2800" b="1" dirty="0" smtClean="0">
                <a:solidFill>
                  <a:srgbClr val="000000"/>
                </a:solidFill>
                <a:ea typeface="微軟正黑體" panose="020B0604030504040204" pitchFamily="34" charset="-120"/>
                <a:cs typeface="Arial" panose="020B0604020202020204" pitchFamily="34" charset="0"/>
              </a:rPr>
              <a:t>點選             </a:t>
            </a:r>
            <a:r>
              <a:rPr lang="zh-TW" altLang="en-US" sz="2800" b="1" dirty="0">
                <a:solidFill>
                  <a:srgbClr val="000000"/>
                </a:solidFill>
                <a:ea typeface="微軟正黑體" panose="020B0604030504040204" pitchFamily="34" charset="-120"/>
                <a:cs typeface="Arial" panose="020B0604020202020204" pitchFamily="34" charset="0"/>
              </a:rPr>
              <a:t>於     選擇</a:t>
            </a:r>
            <a:r>
              <a:rPr lang="zh-TW" altLang="en-US" sz="2800" b="1" dirty="0" smtClean="0">
                <a:solidFill>
                  <a:srgbClr val="000000"/>
                </a:solidFill>
                <a:ea typeface="微軟正黑體" panose="020B0604030504040204" pitchFamily="34" charset="-120"/>
                <a:cs typeface="Arial" panose="020B0604020202020204" pitchFamily="34" charset="0"/>
              </a:rPr>
              <a:t>表冊，並</a:t>
            </a:r>
            <a:r>
              <a:rPr lang="zh-TW" altLang="en-US" sz="2800" b="1" dirty="0">
                <a:solidFill>
                  <a:srgbClr val="000000"/>
                </a:solidFill>
                <a:ea typeface="微軟正黑體" panose="020B0604030504040204" pitchFamily="34" charset="-120"/>
                <a:cs typeface="Arial" panose="020B0604020202020204" pitchFamily="34" charset="0"/>
              </a:rPr>
              <a:t>於</a:t>
            </a:r>
            <a:r>
              <a:rPr lang="zh-TW" altLang="en-US" sz="2800" b="1" dirty="0">
                <a:solidFill>
                  <a:srgbClr val="FF0000"/>
                </a:solidFill>
                <a:ea typeface="微軟正黑體" panose="020B0604030504040204" pitchFamily="34" charset="-120"/>
                <a:cs typeface="Arial" panose="020B0604020202020204" pitchFamily="34" charset="0"/>
              </a:rPr>
              <a:t>「修改原因</a:t>
            </a:r>
            <a:r>
              <a:rPr lang="zh-TW" altLang="en-US" sz="2800" b="1" dirty="0" smtClean="0">
                <a:solidFill>
                  <a:srgbClr val="FF0000"/>
                </a:solidFill>
                <a:ea typeface="微軟正黑體" panose="020B0604030504040204" pitchFamily="34" charset="-120"/>
                <a:cs typeface="Arial" panose="020B0604020202020204" pitchFamily="34" charset="0"/>
              </a:rPr>
              <a:t>」欄位</a:t>
            </a:r>
            <a:r>
              <a:rPr lang="zh-TW" altLang="en-US" sz="2800" b="1" dirty="0">
                <a:solidFill>
                  <a:srgbClr val="FF0000"/>
                </a:solidFill>
                <a:ea typeface="微軟正黑體" panose="020B0604030504040204" pitchFamily="34" charset="-120"/>
                <a:cs typeface="Arial" panose="020B0604020202020204" pitchFamily="34" charset="0"/>
              </a:rPr>
              <a:t>敘明具體理由</a:t>
            </a:r>
            <a:r>
              <a:rPr lang="zh-TW" altLang="en-US" sz="2800" b="1" dirty="0">
                <a:solidFill>
                  <a:srgbClr val="000000"/>
                </a:solidFill>
                <a:ea typeface="微軟正黑體" panose="020B0604030504040204" pitchFamily="34" charset="-120"/>
                <a:cs typeface="Arial" panose="020B0604020202020204" pitchFamily="34" charset="0"/>
              </a:rPr>
              <a:t>後送出選單</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zh-TW" altLang="en-US" sz="2800" b="1" dirty="0">
              <a:solidFill>
                <a:srgbClr val="000000"/>
              </a:solidFill>
              <a:ea typeface="微軟正黑體" panose="020B0604030504040204" pitchFamily="34" charset="-120"/>
              <a:cs typeface="Arial" panose="020B0604020202020204" pitchFamily="34" charset="0"/>
            </a:endParaRPr>
          </a:p>
          <a:p>
            <a:pPr marL="514350" indent="-514350">
              <a:spcBef>
                <a:spcPct val="0"/>
              </a:spcBef>
              <a:buFontTx/>
              <a:buAutoNum type="arabicPeriod" startAt="3"/>
            </a:pPr>
            <a:r>
              <a:rPr lang="zh-TW" altLang="en-US" sz="2800" b="1" dirty="0">
                <a:solidFill>
                  <a:srgbClr val="000000"/>
                </a:solidFill>
                <a:ea typeface="微軟正黑體" panose="020B0604030504040204" pitchFamily="34" charset="-120"/>
                <a:cs typeface="Arial" panose="020B0604020202020204" pitchFamily="34" charset="0"/>
              </a:rPr>
              <a:t>成功送出之表冊會在確認鍵上方顯示</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zh-TW" altLang="en-US" sz="2800" b="1" dirty="0">
              <a:ea typeface="微軟正黑體" panose="020B0604030504040204" pitchFamily="34" charset="-120"/>
              <a:cs typeface="Arial" panose="020B0604020202020204" pitchFamily="34" charset="0"/>
            </a:endParaRPr>
          </a:p>
        </p:txBody>
      </p:sp>
      <p:pic>
        <p:nvPicPr>
          <p:cNvPr id="10" name="圖片 22"/>
          <p:cNvPicPr>
            <a:picLocks noChangeAspect="1"/>
          </p:cNvPicPr>
          <p:nvPr/>
        </p:nvPicPr>
        <p:blipFill>
          <a:blip r:embed="rId3">
            <a:extLst>
              <a:ext uri="{28A0092B-C50C-407E-A947-70E740481C1C}">
                <a14:useLocalDpi xmlns:a14="http://schemas.microsoft.com/office/drawing/2010/main" val="0"/>
              </a:ext>
            </a:extLst>
          </a:blip>
          <a:srcRect l="76057" t="2" r="13612" b="94362"/>
          <a:stretch>
            <a:fillRect/>
          </a:stretch>
        </p:blipFill>
        <p:spPr bwMode="auto">
          <a:xfrm>
            <a:off x="4053192" y="1359278"/>
            <a:ext cx="1022864" cy="47500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1" name="圖片 26"/>
          <p:cNvPicPr>
            <a:picLocks noChangeAspect="1"/>
          </p:cNvPicPr>
          <p:nvPr/>
        </p:nvPicPr>
        <p:blipFill>
          <a:blip r:embed="rId4">
            <a:extLst>
              <a:ext uri="{28A0092B-C50C-407E-A947-70E740481C1C}">
                <a14:useLocalDpi xmlns:a14="http://schemas.microsoft.com/office/drawing/2010/main" val="0"/>
              </a:ext>
            </a:extLst>
          </a:blip>
          <a:srcRect t="4291" r="91383" b="92300"/>
          <a:stretch>
            <a:fillRect/>
          </a:stretch>
        </p:blipFill>
        <p:spPr bwMode="auto">
          <a:xfrm>
            <a:off x="1880211" y="2461451"/>
            <a:ext cx="1082675" cy="3206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2" name="圖片 29"/>
          <p:cNvPicPr>
            <a:picLocks noChangeAspect="1"/>
          </p:cNvPicPr>
          <p:nvPr/>
        </p:nvPicPr>
        <p:blipFill>
          <a:blip r:embed="rId4">
            <a:extLst>
              <a:ext uri="{28A0092B-C50C-407E-A947-70E740481C1C}">
                <a14:useLocalDpi xmlns:a14="http://schemas.microsoft.com/office/drawing/2010/main" val="0"/>
              </a:ext>
            </a:extLst>
          </a:blip>
          <a:srcRect l="46307" t="28149" r="50191" b="63141"/>
          <a:stretch>
            <a:fillRect/>
          </a:stretch>
        </p:blipFill>
        <p:spPr bwMode="auto">
          <a:xfrm>
            <a:off x="3555575" y="2375039"/>
            <a:ext cx="265026" cy="49349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 name="群組 7"/>
          <p:cNvGrpSpPr/>
          <p:nvPr/>
        </p:nvGrpSpPr>
        <p:grpSpPr>
          <a:xfrm>
            <a:off x="298051" y="4272775"/>
            <a:ext cx="8579942" cy="2111400"/>
            <a:chOff x="149629" y="4695569"/>
            <a:chExt cx="8618006" cy="1753905"/>
          </a:xfrm>
        </p:grpSpPr>
        <p:grpSp>
          <p:nvGrpSpPr>
            <p:cNvPr id="6" name="群組 5"/>
            <p:cNvGrpSpPr/>
            <p:nvPr/>
          </p:nvGrpSpPr>
          <p:grpSpPr>
            <a:xfrm>
              <a:off x="149629" y="4695569"/>
              <a:ext cx="8618006" cy="1476906"/>
              <a:chOff x="149629" y="4695569"/>
              <a:chExt cx="8618006" cy="1476906"/>
            </a:xfrm>
          </p:grpSpPr>
          <p:pic>
            <p:nvPicPr>
              <p:cNvPr id="5" name="圖片 2"/>
              <p:cNvPicPr>
                <a:picLocks noChangeAspect="1"/>
              </p:cNvPicPr>
              <p:nvPr/>
            </p:nvPicPr>
            <p:blipFill>
              <a:blip r:embed="rId5">
                <a:extLst>
                  <a:ext uri="{28A0092B-C50C-407E-A947-70E740481C1C}">
                    <a14:useLocalDpi xmlns:a14="http://schemas.microsoft.com/office/drawing/2010/main" val="0"/>
                  </a:ext>
                </a:extLst>
              </a:blip>
              <a:srcRect r="39787"/>
              <a:stretch>
                <a:fillRect/>
              </a:stretch>
            </p:blipFill>
            <p:spPr bwMode="auto">
              <a:xfrm>
                <a:off x="403433" y="4695569"/>
                <a:ext cx="8364202" cy="147690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2" name="群組 1"/>
              <p:cNvGrpSpPr/>
              <p:nvPr/>
            </p:nvGrpSpPr>
            <p:grpSpPr>
              <a:xfrm>
                <a:off x="149629" y="4712195"/>
                <a:ext cx="1670275" cy="426993"/>
                <a:chOff x="149629" y="4712195"/>
                <a:chExt cx="1670275" cy="426993"/>
              </a:xfrm>
            </p:grpSpPr>
            <p:sp>
              <p:nvSpPr>
                <p:cNvPr id="9" name="文字方塊 4"/>
                <p:cNvSpPr txBox="1">
                  <a:spLocks noChangeArrowheads="1"/>
                </p:cNvSpPr>
                <p:nvPr/>
              </p:nvSpPr>
              <p:spPr bwMode="auto">
                <a:xfrm>
                  <a:off x="998740" y="4921105"/>
                  <a:ext cx="821164" cy="218083"/>
                </a:xfrm>
                <a:prstGeom prst="rect">
                  <a:avLst/>
                </a:prstGeom>
                <a:solidFill>
                  <a:schemeClr val="bg1"/>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endParaRPr lang="zh-TW" altLang="en-US" sz="1200" b="1">
                    <a:solidFill>
                      <a:srgbClr val="FF0000"/>
                    </a:solidFill>
                    <a:ea typeface="微軟正黑體" panose="020B0604030504040204" pitchFamily="34" charset="-120"/>
                    <a:cs typeface="Arial" panose="020B0604020202020204" pitchFamily="34" charset="0"/>
                  </a:endParaRPr>
                </a:p>
              </p:txBody>
            </p:sp>
            <p:sp>
              <p:nvSpPr>
                <p:cNvPr id="7" name="橢圓 6"/>
                <p:cNvSpPr/>
                <p:nvPr/>
              </p:nvSpPr>
              <p:spPr>
                <a:xfrm>
                  <a:off x="149629" y="4712195"/>
                  <a:ext cx="1416471" cy="423863"/>
                </a:xfrm>
                <a:prstGeom prst="ellipse">
                  <a:avLst/>
                </a:prstGeom>
                <a:noFill/>
                <a:ln w="38100">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b="1" smtClean="0">
                    <a:solidFill>
                      <a:srgbClr val="FFFFFF"/>
                    </a:solidFill>
                    <a:ea typeface="微軟正黑體" panose="020B0604030504040204" pitchFamily="34" charset="-120"/>
                  </a:endParaRPr>
                </a:p>
              </p:txBody>
            </p:sp>
          </p:grpSp>
        </p:grpSp>
        <p:sp>
          <p:nvSpPr>
            <p:cNvPr id="13" name="文字方塊 12"/>
            <p:cNvSpPr txBox="1"/>
            <p:nvPr/>
          </p:nvSpPr>
          <p:spPr>
            <a:xfrm>
              <a:off x="4464419" y="6172475"/>
              <a:ext cx="582211"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例圖</a:t>
              </a:r>
              <a:r>
                <a:rPr lang="en-US" altLang="zh-TW"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endParaRPr lang="zh-TW" altLang="en-US" sz="1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pSp>
    </p:spTree>
    <p:extLst>
      <p:ext uri="{BB962C8B-B14F-4D97-AF65-F5344CB8AC3E}">
        <p14:creationId xmlns:p14="http://schemas.microsoft.com/office/powerpoint/2010/main" val="3738308775"/>
      </p:ext>
    </p:extLst>
  </p:cSld>
  <p:clrMapOvr>
    <a:masterClrMapping/>
  </p:clrMapOvr>
  <p:transition>
    <p:random/>
  </p:transition>
  <p:timing>
    <p:tnLst>
      <p:par>
        <p:cT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23.</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學校「每月」身心障礙進用員額暨繳交代金統計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206126" y="2945317"/>
            <a:ext cx="8734958" cy="3480440"/>
          </a:xfrm>
          <a:prstGeom prst="rect">
            <a:avLst/>
          </a:prstGeom>
        </p:spPr>
        <p:txBody>
          <a:bodyPr wrap="square">
            <a:spAutoFit/>
          </a:bodyPr>
          <a:lstStyle/>
          <a:p>
            <a:pPr>
              <a:lnSpc>
                <a:spcPct val="150000"/>
              </a:lnSpc>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本表請依行政院人事行政總處</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en-US" altLang="zh-TW" sz="1600" dirty="0" err="1">
                <a:latin typeface="Arial" panose="020B0604020202020204" pitchFamily="34" charset="0"/>
                <a:ea typeface="微軟正黑體" panose="020B0604030504040204" pitchFamily="34" charset="-120"/>
                <a:cs typeface="Arial" panose="020B0604020202020204" pitchFamily="34" charset="0"/>
              </a:rPr>
              <a:t>eCPA</a:t>
            </a:r>
            <a:r>
              <a:rPr lang="zh-TW" altLang="zh-TW" sz="1600" dirty="0">
                <a:latin typeface="Arial" panose="020B0604020202020204" pitchFamily="34" charset="0"/>
                <a:ea typeface="微軟正黑體" panose="020B0604030504040204" pitchFamily="34" charset="-120"/>
                <a:cs typeface="Arial" panose="020B0604020202020204" pitchFamily="34" charset="0"/>
              </a:rPr>
              <a:t>人事服務網</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各校</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按月</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所填報「每月身心障礙人數比例表」或「義務機關</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構</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進用身心障礙者員工概況表」</a:t>
            </a:r>
            <a:r>
              <a:rPr lang="zh-TW" altLang="zh-TW" sz="1600" dirty="0">
                <a:latin typeface="Arial" panose="020B0604020202020204" pitchFamily="34" charset="0"/>
                <a:ea typeface="微軟正黑體" panose="020B0604030504040204" pitchFamily="34" charset="-120"/>
                <a:cs typeface="Arial" panose="020B0604020202020204" pitchFamily="34" charset="0"/>
              </a:rPr>
              <a:t>定義填報</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教職員</a:t>
            </a:r>
            <a:r>
              <a:rPr lang="zh-TW" altLang="zh-TW" sz="1600" b="1" dirty="0">
                <a:latin typeface="Arial" panose="020B0604020202020204" pitchFamily="34" charset="0"/>
                <a:ea typeface="微軟正黑體" panose="020B0604030504040204" pitchFamily="34" charset="-120"/>
                <a:cs typeface="Arial" panose="020B0604020202020204" pitchFamily="34" charset="0"/>
              </a:rPr>
              <a:t>工總人數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：指各校</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每個月</a:t>
            </a:r>
            <a:r>
              <a:rPr lang="en-US" altLang="zh-TW" sz="1600"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提報「勞保及公保」之【教職員工總人數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(A)(</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不包括勞僱型學生兼任助理人數</a:t>
            </a:r>
            <a:r>
              <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不</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因「</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出缺不補、留職停薪、員額凍結</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」等例外扣除項目人數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，故請學校填報時應將例外扣除項目人數扣除後，再行填報</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勞</a:t>
            </a:r>
            <a:r>
              <a:rPr lang="zh-TW" altLang="zh-TW" sz="1600" b="1" dirty="0">
                <a:latin typeface="Arial" panose="020B0604020202020204" pitchFamily="34" charset="0"/>
                <a:ea typeface="微軟正黑體" panose="020B0604030504040204" pitchFamily="34" charset="-120"/>
                <a:cs typeface="Arial" panose="020B0604020202020204" pitchFamily="34" charset="0"/>
              </a:rPr>
              <a:t>僱型學生兼任助理</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指學校</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每個月</a:t>
            </a:r>
            <a:r>
              <a:rPr lang="en-US" altLang="zh-TW" sz="1600"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600" u="heavy" dirty="0">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聘任勞僱型學生兼任助理之研究助理、教學助理、工讀生總人數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擔任與學校間隸屬「</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僱傭關係</a:t>
            </a:r>
            <a:r>
              <a:rPr lang="zh-TW" altLang="zh-TW" sz="1600" dirty="0">
                <a:latin typeface="Arial" panose="020B0604020202020204" pitchFamily="34" charset="0"/>
                <a:ea typeface="微軟正黑體" panose="020B0604030504040204" pitchFamily="34" charset="-120"/>
                <a:cs typeface="Arial" panose="020B0604020202020204" pitchFamily="34" charset="0"/>
              </a:rPr>
              <a:t>」之各類型「勞僱型學生兼任助理」</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亦</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即非屬「獎助生」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，由學校</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雇主</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應依法投保勞工保險、全民健康保險及提撥勞退者。</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3993902346"/>
              </p:ext>
            </p:extLst>
          </p:nvPr>
        </p:nvGraphicFramePr>
        <p:xfrm>
          <a:off x="206126" y="1218117"/>
          <a:ext cx="8842983" cy="1727200"/>
        </p:xfrm>
        <a:graphic>
          <a:graphicData uri="http://schemas.openxmlformats.org/drawingml/2006/table">
            <a:tbl>
              <a:tblPr firstRow="1" firstCol="1" bandRow="1"/>
              <a:tblGrid>
                <a:gridCol w="202134">
                  <a:extLst>
                    <a:ext uri="{9D8B030D-6E8A-4147-A177-3AD203B41FA5}">
                      <a16:colId xmlns:a16="http://schemas.microsoft.com/office/drawing/2014/main" val="1033549580"/>
                    </a:ext>
                  </a:extLst>
                </a:gridCol>
                <a:gridCol w="437208">
                  <a:extLst>
                    <a:ext uri="{9D8B030D-6E8A-4147-A177-3AD203B41FA5}">
                      <a16:colId xmlns:a16="http://schemas.microsoft.com/office/drawing/2014/main" val="456903771"/>
                    </a:ext>
                  </a:extLst>
                </a:gridCol>
                <a:gridCol w="495006">
                  <a:extLst>
                    <a:ext uri="{9D8B030D-6E8A-4147-A177-3AD203B41FA5}">
                      <a16:colId xmlns:a16="http://schemas.microsoft.com/office/drawing/2014/main" val="2552565473"/>
                    </a:ext>
                  </a:extLst>
                </a:gridCol>
                <a:gridCol w="1926188">
                  <a:extLst>
                    <a:ext uri="{9D8B030D-6E8A-4147-A177-3AD203B41FA5}">
                      <a16:colId xmlns:a16="http://schemas.microsoft.com/office/drawing/2014/main" val="2728918408"/>
                    </a:ext>
                  </a:extLst>
                </a:gridCol>
                <a:gridCol w="867659">
                  <a:extLst>
                    <a:ext uri="{9D8B030D-6E8A-4147-A177-3AD203B41FA5}">
                      <a16:colId xmlns:a16="http://schemas.microsoft.com/office/drawing/2014/main" val="3189674836"/>
                    </a:ext>
                  </a:extLst>
                </a:gridCol>
                <a:gridCol w="1099080">
                  <a:extLst>
                    <a:ext uri="{9D8B030D-6E8A-4147-A177-3AD203B41FA5}">
                      <a16:colId xmlns:a16="http://schemas.microsoft.com/office/drawing/2014/main" val="5926594"/>
                    </a:ext>
                  </a:extLst>
                </a:gridCol>
                <a:gridCol w="520175">
                  <a:extLst>
                    <a:ext uri="{9D8B030D-6E8A-4147-A177-3AD203B41FA5}">
                      <a16:colId xmlns:a16="http://schemas.microsoft.com/office/drawing/2014/main" val="3670180289"/>
                    </a:ext>
                  </a:extLst>
                </a:gridCol>
                <a:gridCol w="526858">
                  <a:extLst>
                    <a:ext uri="{9D8B030D-6E8A-4147-A177-3AD203B41FA5}">
                      <a16:colId xmlns:a16="http://schemas.microsoft.com/office/drawing/2014/main" val="1622268054"/>
                    </a:ext>
                  </a:extLst>
                </a:gridCol>
                <a:gridCol w="899430">
                  <a:extLst>
                    <a:ext uri="{9D8B030D-6E8A-4147-A177-3AD203B41FA5}">
                      <a16:colId xmlns:a16="http://schemas.microsoft.com/office/drawing/2014/main" val="1596579060"/>
                    </a:ext>
                  </a:extLst>
                </a:gridCol>
                <a:gridCol w="813822">
                  <a:extLst>
                    <a:ext uri="{9D8B030D-6E8A-4147-A177-3AD203B41FA5}">
                      <a16:colId xmlns:a16="http://schemas.microsoft.com/office/drawing/2014/main" val="2710833972"/>
                    </a:ext>
                  </a:extLst>
                </a:gridCol>
                <a:gridCol w="1055423">
                  <a:extLst>
                    <a:ext uri="{9D8B030D-6E8A-4147-A177-3AD203B41FA5}">
                      <a16:colId xmlns:a16="http://schemas.microsoft.com/office/drawing/2014/main" val="3290936746"/>
                    </a:ext>
                  </a:extLst>
                </a:gridCol>
              </a:tblGrid>
              <a:tr h="205732">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學年度</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資料月份</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grid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參加公、勞保總人數</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依法應進用身心障礙人數</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國立</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(C)=(A+B)</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3%</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私立</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(C)=(A+B)</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進用身心障礙人數之情形</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未聘用足額身心障礙者應繳交差額補助費金額</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3408983"/>
                  </a:ext>
                </a:extLst>
              </a:tr>
              <a:tr h="617195">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教職員工總人數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rgbClr val="0000FF"/>
                          </a:solidFill>
                          <a:latin typeface="Arial" panose="020B0604020202020204" pitchFamily="34" charset="0"/>
                          <a:ea typeface="微軟正黑體" panose="020B0604030504040204" pitchFamily="34" charset="-120"/>
                          <a:cs typeface="Arial" panose="020B0604020202020204" pitchFamily="34" charset="0"/>
                        </a:rPr>
                        <a:t>不包括例外扣除項目人數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勞僱型學生兼任</a:t>
                      </a:r>
                      <a:r>
                        <a:rPr lang="zh-TW" sz="1200" b="1" kern="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助理人數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輕、中度人數</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(D)</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重度人數</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(E)</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(F=D+E)</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進用不足人數</a:t>
                      </a: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(G)</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260646546"/>
                  </a:ext>
                </a:extLst>
              </a:tr>
              <a:tr h="205732">
                <a:tc rowSpan="4">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106</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年</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8</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3841514"/>
                  </a:ext>
                </a:extLst>
              </a:tr>
              <a:tr h="205732">
                <a:tc vMerge="1">
                  <a:txBody>
                    <a:bodyPr/>
                    <a:lstStyle/>
                    <a:p>
                      <a:endParaRPr lang="zh-TW" altLang="en-US"/>
                    </a:p>
                  </a:txBody>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9</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28915097"/>
                  </a:ext>
                </a:extLst>
              </a:tr>
              <a:tr h="205732">
                <a:tc v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年</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smtClea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57444291"/>
                  </a:ext>
                </a:extLst>
              </a:tr>
              <a:tr h="205732">
                <a:tc vMerge="1">
                  <a:txBody>
                    <a:bodyPr/>
                    <a:lstStyle/>
                    <a:p>
                      <a:endParaRPr lang="zh-TW" altLang="en-US"/>
                    </a:p>
                  </a:txBody>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7</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8639445"/>
                  </a:ext>
                </a:extLst>
              </a:tr>
            </a:tbl>
          </a:graphicData>
        </a:graphic>
      </p:graphicFrame>
      <p:sp>
        <p:nvSpPr>
          <p:cNvPr id="10"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768202008"/>
      </p:ext>
    </p:extLst>
  </p:cSld>
  <p:clrMapOvr>
    <a:masterClrMapping/>
  </p:clrMapOvr>
  <p:transition>
    <p:random/>
  </p:transition>
  <p:timing>
    <p:tnLst>
      <p:par>
        <p:cT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7227" y="263337"/>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23.</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學校「每月」身心障礙進用員額暨繳交代金統計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206125" y="2945320"/>
            <a:ext cx="8761615" cy="3303468"/>
          </a:xfrm>
          <a:prstGeom prst="rect">
            <a:avLst/>
          </a:prstGeom>
        </p:spPr>
        <p:txBody>
          <a:bodyPr wrap="square">
            <a:spAutoFit/>
          </a:bodyPr>
          <a:lstStyle/>
          <a:p>
            <a:pPr>
              <a:lnSpc>
                <a:spcPct val="150000"/>
              </a:lnSpc>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spcBef>
                <a:spcPts val="500"/>
              </a:spcBef>
              <a:spcAft>
                <a:spcPts val="500"/>
              </a:spcAft>
              <a:buFont typeface="Wingdings" panose="05000000000000000000" pitchFamily="2" charset="2"/>
              <a:buChar char="l"/>
            </a:pPr>
            <a:r>
              <a:rPr lang="zh-TW" altLang="zh-TW" sz="1600" b="1" kern="0" dirty="0">
                <a:latin typeface="Arial" panose="020B0604020202020204" pitchFamily="34" charset="0"/>
                <a:ea typeface="微軟正黑體" panose="020B0604030504040204" pitchFamily="34" charset="-120"/>
                <a:cs typeface="Arial" panose="020B0604020202020204" pitchFamily="34" charset="0"/>
              </a:rPr>
              <a:t>進用身心障礙人數之</a:t>
            </a:r>
            <a:r>
              <a:rPr lang="zh-TW" altLang="zh-TW" sz="1600" b="1" kern="0" dirty="0" smtClean="0">
                <a:latin typeface="Arial" panose="020B0604020202020204" pitchFamily="34" charset="0"/>
                <a:ea typeface="微軟正黑體" panose="020B0604030504040204" pitchFamily="34" charset="-120"/>
                <a:cs typeface="Arial" panose="020B0604020202020204" pitchFamily="34" charset="0"/>
              </a:rPr>
              <a:t>情形</a:t>
            </a:r>
            <a:r>
              <a:rPr lang="zh-TW" altLang="en-US"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0"/>
              </a:spcBef>
              <a:spcAft>
                <a:spcPts val="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為瞭解學校進用身心障礙人數情形，請</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依「身心障礙者權益保障法」第</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38</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條</a:t>
            </a:r>
            <a:r>
              <a:rPr lang="zh-TW" altLang="zh-TW" sz="1600" dirty="0">
                <a:latin typeface="Arial" panose="020B0604020202020204" pitchFamily="34" charset="0"/>
                <a:ea typeface="微軟正黑體" panose="020B0604030504040204" pitchFamily="34" charset="-120"/>
                <a:cs typeface="Arial" panose="020B0604020202020204" pitchFamily="34" charset="0"/>
              </a:rPr>
              <a:t>規定，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每月</a:t>
            </a:r>
            <a:r>
              <a:rPr lang="en-US"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「已進用有就業能力之身心障礙者」之【輕中度</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(D)</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；重度</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，其中【小計</a:t>
            </a:r>
            <a:r>
              <a:rPr lang="en-US" altLang="zh-TW" sz="1600" dirty="0">
                <a:latin typeface="Arial" panose="020B0604020202020204" pitchFamily="34" charset="0"/>
                <a:ea typeface="微軟正黑體" panose="020B0604030504040204" pitchFamily="34" charset="-120"/>
                <a:cs typeface="Arial" panose="020B0604020202020204" pitchFamily="34" charset="0"/>
              </a:rPr>
              <a:t>(F)</a:t>
            </a:r>
            <a:r>
              <a:rPr lang="zh-TW" altLang="zh-TW" sz="1600" dirty="0">
                <a:latin typeface="Arial" panose="020B0604020202020204" pitchFamily="34" charset="0"/>
                <a:ea typeface="微軟正黑體" panose="020B0604030504040204" pitchFamily="34" charset="-120"/>
                <a:cs typeface="Arial" panose="020B0604020202020204" pitchFamily="34" charset="0"/>
              </a:rPr>
              <a:t>】將由系統自行加總匯入，請學校謹慎核對數據之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正確性</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500"/>
              </a:spcBef>
              <a:spcAft>
                <a:spcPts val="50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學校進用身心障礙人數未達應進用人數時，請填報【進用不足人數】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，並請依法以「應進用人數」扣除「實際已進用</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已加權計算後</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總人數」填報，其所填</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【進用不足人數】即代表須繳交因進用不足之差額補助費</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624688369"/>
              </p:ext>
            </p:extLst>
          </p:nvPr>
        </p:nvGraphicFramePr>
        <p:xfrm>
          <a:off x="206126" y="1218120"/>
          <a:ext cx="8761615" cy="1727200"/>
        </p:xfrm>
        <a:graphic>
          <a:graphicData uri="http://schemas.openxmlformats.org/drawingml/2006/table">
            <a:tbl>
              <a:tblPr firstRow="1" firstCol="1" bandRow="1"/>
              <a:tblGrid>
                <a:gridCol w="200274">
                  <a:extLst>
                    <a:ext uri="{9D8B030D-6E8A-4147-A177-3AD203B41FA5}">
                      <a16:colId xmlns:a16="http://schemas.microsoft.com/office/drawing/2014/main" val="1033549580"/>
                    </a:ext>
                  </a:extLst>
                </a:gridCol>
                <a:gridCol w="483062">
                  <a:extLst>
                    <a:ext uri="{9D8B030D-6E8A-4147-A177-3AD203B41FA5}">
                      <a16:colId xmlns:a16="http://schemas.microsoft.com/office/drawing/2014/main" val="456903771"/>
                    </a:ext>
                  </a:extLst>
                </a:gridCol>
                <a:gridCol w="482138">
                  <a:extLst>
                    <a:ext uri="{9D8B030D-6E8A-4147-A177-3AD203B41FA5}">
                      <a16:colId xmlns:a16="http://schemas.microsoft.com/office/drawing/2014/main" val="2552565473"/>
                    </a:ext>
                  </a:extLst>
                </a:gridCol>
                <a:gridCol w="980902">
                  <a:extLst>
                    <a:ext uri="{9D8B030D-6E8A-4147-A177-3AD203B41FA5}">
                      <a16:colId xmlns:a16="http://schemas.microsoft.com/office/drawing/2014/main" val="2728918408"/>
                    </a:ext>
                  </a:extLst>
                </a:gridCol>
                <a:gridCol w="1330036">
                  <a:extLst>
                    <a:ext uri="{9D8B030D-6E8A-4147-A177-3AD203B41FA5}">
                      <a16:colId xmlns:a16="http://schemas.microsoft.com/office/drawing/2014/main" val="3189674836"/>
                    </a:ext>
                  </a:extLst>
                </a:gridCol>
                <a:gridCol w="1039091">
                  <a:extLst>
                    <a:ext uri="{9D8B030D-6E8A-4147-A177-3AD203B41FA5}">
                      <a16:colId xmlns:a16="http://schemas.microsoft.com/office/drawing/2014/main" val="5926594"/>
                    </a:ext>
                  </a:extLst>
                </a:gridCol>
                <a:gridCol w="796330">
                  <a:extLst>
                    <a:ext uri="{9D8B030D-6E8A-4147-A177-3AD203B41FA5}">
                      <a16:colId xmlns:a16="http://schemas.microsoft.com/office/drawing/2014/main" val="3670180289"/>
                    </a:ext>
                  </a:extLst>
                </a:gridCol>
                <a:gridCol w="706582">
                  <a:extLst>
                    <a:ext uri="{9D8B030D-6E8A-4147-A177-3AD203B41FA5}">
                      <a16:colId xmlns:a16="http://schemas.microsoft.com/office/drawing/2014/main" val="1622268054"/>
                    </a:ext>
                  </a:extLst>
                </a:gridCol>
                <a:gridCol w="783088">
                  <a:extLst>
                    <a:ext uri="{9D8B030D-6E8A-4147-A177-3AD203B41FA5}">
                      <a16:colId xmlns:a16="http://schemas.microsoft.com/office/drawing/2014/main" val="1596579060"/>
                    </a:ext>
                  </a:extLst>
                </a:gridCol>
                <a:gridCol w="846206">
                  <a:extLst>
                    <a:ext uri="{9D8B030D-6E8A-4147-A177-3AD203B41FA5}">
                      <a16:colId xmlns:a16="http://schemas.microsoft.com/office/drawing/2014/main" val="2710833972"/>
                    </a:ext>
                  </a:extLst>
                </a:gridCol>
                <a:gridCol w="1113906">
                  <a:extLst>
                    <a:ext uri="{9D8B030D-6E8A-4147-A177-3AD203B41FA5}">
                      <a16:colId xmlns:a16="http://schemas.microsoft.com/office/drawing/2014/main" val="3290936746"/>
                    </a:ext>
                  </a:extLst>
                </a:gridCol>
              </a:tblGrid>
              <a:tr h="168574">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學年度</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資料月份</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grid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參加公、勞保總人數</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依法應進用身心障礙人數</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國立</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(C)=(A+B)</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3%</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私立</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(C)=(A+B)</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a:t>
                      </a:r>
                      <a:endPar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進用身心障礙人數之情形</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未聘用足額身心障礙者應繳交差額補助費金額</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33408983"/>
                  </a:ext>
                </a:extLst>
              </a:tr>
              <a:tr h="505721">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教職員工總人數</a:t>
                      </a: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不包括例外扣除項目人數</a:t>
                      </a: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勞僱型學生兼任</a:t>
                      </a:r>
                      <a:r>
                        <a:rPr lang="zh-TW" sz="800" b="1" kern="0" dirty="0" smtClea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助理人數</a:t>
                      </a: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輕、中度人數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重度人數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(E)</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小計</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(F=D+E)</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進用不足人數</a:t>
                      </a:r>
                      <a:r>
                        <a:rPr lang="en-US"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rPr>
                        <a:t>(G)</a:t>
                      </a:r>
                      <a:endParaRPr lang="zh-TW" sz="1200" b="1" kern="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extLst>
                  <a:ext uri="{0D108BD9-81ED-4DB2-BD59-A6C34878D82A}">
                    <a16:rowId xmlns:a16="http://schemas.microsoft.com/office/drawing/2014/main" val="260646546"/>
                  </a:ext>
                </a:extLst>
              </a:tr>
              <a:tr h="168574">
                <a:tc rowSpan="4">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106</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年</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8</a:t>
                      </a:r>
                      <a:r>
                        <a:rPr lang="zh-TW" sz="800" b="1" ker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543841514"/>
                  </a:ext>
                </a:extLst>
              </a:tr>
              <a:tr h="168574">
                <a:tc vMerge="1">
                  <a:txBody>
                    <a:bodyPr/>
                    <a:lstStyle/>
                    <a:p>
                      <a:endParaRPr lang="zh-TW" altLang="en-US"/>
                    </a:p>
                  </a:txBody>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9</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728915097"/>
                  </a:ext>
                </a:extLst>
              </a:tr>
              <a:tr h="168574">
                <a:tc vMerge="1">
                  <a:txBody>
                    <a:bodyPr/>
                    <a:lstStyle/>
                    <a:p>
                      <a:endParaRPr lang="zh-TW" altLang="en-US"/>
                    </a:p>
                  </a:txBody>
                  <a:tcPr/>
                </a:tc>
                <a:tc rowSpan="2">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年</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altLang="zh-TW" sz="800" b="1" kern="0" dirty="0" smtClean="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57444291"/>
                  </a:ext>
                </a:extLst>
              </a:tr>
              <a:tr h="168574">
                <a:tc vMerge="1">
                  <a:txBody>
                    <a:bodyPr/>
                    <a:lstStyle/>
                    <a:p>
                      <a:endParaRPr lang="zh-TW" altLang="en-US"/>
                    </a:p>
                  </a:txBody>
                  <a:tcPr/>
                </a:tc>
                <a:tc vMerge="1">
                  <a:txBody>
                    <a:bodyPr/>
                    <a:lstStyle/>
                    <a:p>
                      <a:endParaRPr lang="zh-TW" altLang="en-US"/>
                    </a:p>
                  </a:txBody>
                  <a:tcPr/>
                </a:tc>
                <a:tc>
                  <a:txBody>
                    <a:bodyPr/>
                    <a:lstStyle/>
                    <a:p>
                      <a:pPr marL="0" marR="0" lvl="0" indent="0" algn="ctr" defTabSz="914400" rtl="0" eaLnBrk="0" fontAlgn="base" latinLnBrk="0" hangingPunct="0">
                        <a:lnSpc>
                          <a:spcPts val="1700"/>
                        </a:lnSpc>
                        <a:spcBef>
                          <a:spcPct val="0"/>
                        </a:spcBef>
                        <a:spcAft>
                          <a:spcPts val="0"/>
                        </a:spcAft>
                        <a:buClrTx/>
                        <a:buSzTx/>
                        <a:buFontTx/>
                        <a:buNone/>
                        <a:tabLst/>
                        <a:defRPr/>
                      </a:pPr>
                      <a:r>
                        <a:rPr lang="en-US"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7</a:t>
                      </a: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月</a:t>
                      </a: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9972040" algn="r"/>
                        </a:tabLst>
                      </a:pPr>
                      <a:r>
                        <a:rPr lang="en-US" sz="1400" kern="100" dirty="0">
                          <a:effectLst/>
                          <a:latin typeface="Arial" panose="020B0604020202020204" pitchFamily="34" charset="0"/>
                          <a:ea typeface="標楷體" panose="03000509000000000000" pitchFamily="65" charset="-120"/>
                          <a:cs typeface="Times New Roman" panose="02020603050405020304" pitchFamily="18" charset="0"/>
                        </a:rPr>
                        <a:t> </a:t>
                      </a:r>
                      <a:endParaRPr lang="zh-TW" sz="1100" kern="100" dirty="0">
                        <a:effectLst/>
                        <a:latin typeface="Calibri" panose="020F0502020204030204" pitchFamily="34" charset="0"/>
                        <a:ea typeface="新細明體" panose="02020500000000000000" pitchFamily="18" charset="-120"/>
                        <a:cs typeface="Times New Roman" panose="02020603050405020304" pitchFamily="18" charset="0"/>
                      </a:endParaRPr>
                    </a:p>
                  </a:txBody>
                  <a:tcPr marL="61530" marR="615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08639445"/>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995922380"/>
      </p:ext>
    </p:extLst>
  </p:cSld>
  <p:clrMapOvr>
    <a:masterClrMapping/>
  </p:clrMapOvr>
  <p:transition>
    <p:random/>
  </p:transition>
  <p:timing>
    <p:tnLst>
      <p:par>
        <p:cTn id="1" dur="indefinite" restart="never" nodeType="tmRoot"/>
      </p:par>
    </p:tn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28866" y="263386"/>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24</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日間</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學制</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學士</a:t>
            </a:r>
            <a:r>
              <a:rPr lang="zh-TW"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班</a:t>
            </a:r>
            <a:r>
              <a:rPr lang="zh-TW" altLang="zh-TW" sz="2400" dirty="0">
                <a:latin typeface="Arial" panose="020B0604020202020204" pitchFamily="34" charset="0"/>
                <a:ea typeface="微軟正黑體" panose="020B0604030504040204" pitchFamily="34" charset="-120"/>
                <a:cs typeface="Arial" panose="020B0604020202020204" pitchFamily="34" charset="0"/>
              </a:rPr>
              <a:t>以下學費、雜費收費基準</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以「系</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所</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」統計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428866" y="1856123"/>
            <a:ext cx="8213962" cy="4108817"/>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學年</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en-US"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當</a:t>
            </a:r>
            <a:r>
              <a:rPr lang="zh-TW" altLang="zh-TW" sz="1800" b="1" u="heavy"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學年</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學年</a:t>
            </a:r>
            <a:r>
              <a:rPr lang="zh-TW" altLang="zh-TW" sz="1800" dirty="0">
                <a:latin typeface="Arial" panose="020B0604020202020204" pitchFamily="34" charset="0"/>
                <a:ea typeface="微軟正黑體" panose="020B0604030504040204" pitchFamily="34" charset="-120"/>
                <a:cs typeface="Arial" panose="020B0604020202020204" pitchFamily="34" charset="0"/>
              </a:rPr>
              <a:t>度</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108</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7</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31</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a:t>
            </a:r>
            <a:r>
              <a:rPr lang="zh-TW" altLang="zh-TW" sz="2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表進修學制、碩士班、碩士在職專班、碩士暑期在職專班、博士班等學制，</a:t>
            </a:r>
            <a:r>
              <a:rPr lang="zh-TW" altLang="zh-TW" sz="24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2400" b="1"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學費</a:t>
            </a:r>
            <a:r>
              <a:rPr lang="zh-TW" altLang="zh-TW" sz="1800" b="1" dirty="0">
                <a:latin typeface="Arial" panose="020B0604020202020204" pitchFamily="34" charset="0"/>
                <a:ea typeface="微軟正黑體" panose="020B0604030504040204" pitchFamily="34" charset="-120"/>
                <a:cs typeface="Arial" panose="020B0604020202020204" pitchFamily="34" charset="0"/>
              </a:rPr>
              <a:t>收費基準</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請填報學校各系所、學制班別之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【學費】收費基準</a:t>
            </a:r>
            <a:r>
              <a:rPr lang="zh-TW" altLang="zh-TW" sz="1800" dirty="0">
                <a:latin typeface="Arial" panose="020B0604020202020204" pitchFamily="34" charset="0"/>
                <a:ea typeface="微軟正黑體" panose="020B0604030504040204" pitchFamily="34" charset="-120"/>
                <a:cs typeface="Arial" panose="020B0604020202020204" pitchFamily="34" charset="0"/>
              </a:rPr>
              <a:t>，並以「新臺幣：元」填寫。</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雜費收費基準</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請填報學校各系所、學制班別之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【雜費】收費基準</a:t>
            </a:r>
            <a:r>
              <a:rPr lang="zh-TW" altLang="zh-TW" sz="1800" dirty="0">
                <a:latin typeface="Arial" panose="020B0604020202020204" pitchFamily="34" charset="0"/>
                <a:ea typeface="微軟正黑體" panose="020B0604030504040204" pitchFamily="34" charset="-120"/>
                <a:cs typeface="Arial" panose="020B0604020202020204" pitchFamily="34" charset="0"/>
              </a:rPr>
              <a:t>，並以「新臺幣：元」填寫</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833811498"/>
              </p:ext>
            </p:extLst>
          </p:nvPr>
        </p:nvGraphicFramePr>
        <p:xfrm>
          <a:off x="467544" y="1243762"/>
          <a:ext cx="8175284" cy="369138"/>
        </p:xfrm>
        <a:graphic>
          <a:graphicData uri="http://schemas.openxmlformats.org/drawingml/2006/table">
            <a:tbl>
              <a:tblPr/>
              <a:tblGrid>
                <a:gridCol w="1038261">
                  <a:extLst>
                    <a:ext uri="{9D8B030D-6E8A-4147-A177-3AD203B41FA5}">
                      <a16:colId xmlns:a16="http://schemas.microsoft.com/office/drawing/2014/main" val="2855832152"/>
                    </a:ext>
                  </a:extLst>
                </a:gridCol>
                <a:gridCol w="1362002">
                  <a:extLst>
                    <a:ext uri="{9D8B030D-6E8A-4147-A177-3AD203B41FA5}">
                      <a16:colId xmlns:a16="http://schemas.microsoft.com/office/drawing/2014/main" val="3495959530"/>
                    </a:ext>
                  </a:extLst>
                </a:gridCol>
                <a:gridCol w="1201767">
                  <a:extLst>
                    <a:ext uri="{9D8B030D-6E8A-4147-A177-3AD203B41FA5}">
                      <a16:colId xmlns:a16="http://schemas.microsoft.com/office/drawing/2014/main" val="1654740156"/>
                    </a:ext>
                  </a:extLst>
                </a:gridCol>
                <a:gridCol w="2810663">
                  <a:extLst>
                    <a:ext uri="{9D8B030D-6E8A-4147-A177-3AD203B41FA5}">
                      <a16:colId xmlns:a16="http://schemas.microsoft.com/office/drawing/2014/main" val="102565822"/>
                    </a:ext>
                  </a:extLst>
                </a:gridCol>
                <a:gridCol w="1762591">
                  <a:extLst>
                    <a:ext uri="{9D8B030D-6E8A-4147-A177-3AD203B41FA5}">
                      <a16:colId xmlns:a16="http://schemas.microsoft.com/office/drawing/2014/main" val="3436213665"/>
                    </a:ext>
                  </a:extLst>
                </a:gridCol>
              </a:tblGrid>
              <a:tr h="369138">
                <a:tc>
                  <a:txBody>
                    <a:bodyPr/>
                    <a:lstStyle/>
                    <a:p>
                      <a:pPr marL="0" algn="ctr" defTabSz="914400" rtl="0" eaLnBrk="1" latinLnBrk="0" hangingPunct="1">
                        <a:lnSpc>
                          <a:spcPts val="1700"/>
                        </a:lnSpc>
                        <a:spcAft>
                          <a:spcPts val="0"/>
                        </a:spcAft>
                      </a:pP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學年度</a:t>
                      </a:r>
                    </a:p>
                  </a:txBody>
                  <a:tcPr marL="17780" marR="17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單位名稱</a:t>
                      </a:r>
                    </a:p>
                  </a:txBody>
                  <a:tcPr marL="17780" marR="17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700"/>
                        </a:lnSpc>
                        <a:spcAft>
                          <a:spcPts val="0"/>
                        </a:spcAft>
                      </a:pPr>
                      <a:r>
                        <a:rPr lang="zh-TW" sz="800" b="1" kern="0" dirty="0">
                          <a:solidFill>
                            <a:schemeClr val="bg1">
                              <a:lumMod val="50000"/>
                            </a:schemeClr>
                          </a:solidFill>
                          <a:latin typeface="Arial" panose="020B0604020202020204" pitchFamily="34" charset="0"/>
                          <a:ea typeface="微軟正黑體" panose="020B0604030504040204" pitchFamily="34" charset="-120"/>
                          <a:cs typeface="Arial" panose="020B0604020202020204" pitchFamily="34" charset="0"/>
                        </a:rPr>
                        <a:t>學制班別</a:t>
                      </a:r>
                    </a:p>
                  </a:txBody>
                  <a:tcPr marL="17780" marR="17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700"/>
                        </a:lnSpc>
                        <a:spcAft>
                          <a:spcPts val="0"/>
                        </a:spcAft>
                      </a:pP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學費收費</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基準</a:t>
                      </a:r>
                    </a:p>
                  </a:txBody>
                  <a:tcPr marL="17780" marR="17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700"/>
                        </a:lnSpc>
                        <a:spcAft>
                          <a:spcPts val="0"/>
                        </a:spcAft>
                      </a:pPr>
                      <a:r>
                        <a:rPr lang="zh-TW" sz="1200" b="1" kern="0" dirty="0" smtClean="0">
                          <a:solidFill>
                            <a:schemeClr val="tx1"/>
                          </a:solidFill>
                          <a:effectLst/>
                          <a:latin typeface="微軟正黑體" panose="020B0604030504040204" pitchFamily="34" charset="-120"/>
                          <a:ea typeface="微軟正黑體" panose="020B0604030504040204" pitchFamily="34" charset="-120"/>
                          <a:cs typeface="+mn-cs"/>
                        </a:rPr>
                        <a:t>雜費收費</a:t>
                      </a:r>
                      <a:r>
                        <a:rPr lang="zh-TW" sz="1200" b="1" kern="0" dirty="0">
                          <a:solidFill>
                            <a:schemeClr val="tx1"/>
                          </a:solidFill>
                          <a:effectLst/>
                          <a:latin typeface="微軟正黑體" panose="020B0604030504040204" pitchFamily="34" charset="-120"/>
                          <a:ea typeface="微軟正黑體" panose="020B0604030504040204" pitchFamily="34" charset="-120"/>
                          <a:cs typeface="+mn-cs"/>
                        </a:rPr>
                        <a:t>基準</a:t>
                      </a:r>
                    </a:p>
                  </a:txBody>
                  <a:tcPr marL="17780" marR="177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963927964"/>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090609946"/>
      </p:ext>
    </p:extLst>
  </p:cSld>
  <p:clrMapOvr>
    <a:masterClrMapping/>
  </p:clrMapOvr>
  <p:transition>
    <p:random/>
  </p:transition>
  <p:timing>
    <p:tnLst>
      <p:par>
        <p:cT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627342" y="236185"/>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25</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私立學校</a:t>
            </a:r>
            <a:r>
              <a:rPr lang="zh-TW" altLang="zh-TW" sz="2400" dirty="0">
                <a:latin typeface="Arial" panose="020B0604020202020204" pitchFamily="34" charset="0"/>
                <a:ea typeface="微軟正黑體" panose="020B0604030504040204" pitchFamily="34" charset="-120"/>
                <a:cs typeface="Arial" panose="020B0604020202020204" pitchFamily="34" charset="0"/>
              </a:rPr>
              <a:t>董事、監察人名單及其任期資訊統計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394516" y="2537796"/>
            <a:ext cx="8616319" cy="3046988"/>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Arial" panose="020B0604020202020204" pitchFamily="34" charset="0"/>
                <a:ea typeface="微軟正黑體" panose="020B0604030504040204" pitchFamily="34" charset="-120"/>
                <a:cs typeface="Arial" panose="020B0604020202020204" pitchFamily="34" charset="0"/>
              </a:rPr>
              <a:t>本表</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僅私立大學填報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，國立大學</a:t>
            </a:r>
            <a:r>
              <a:rPr lang="zh-TW" altLang="en-US" sz="1800" dirty="0">
                <a:latin typeface="Arial" panose="020B0604020202020204" pitchFamily="34" charset="0"/>
                <a:ea typeface="微軟正黑體" panose="020B0604030504040204" pitchFamily="34" charset="-120"/>
                <a:cs typeface="Arial" panose="020B0604020202020204" pitchFamily="34" charset="0"/>
              </a:rPr>
              <a:t>無</a:t>
            </a:r>
            <a:r>
              <a:rPr lang="zh-TW" altLang="zh-TW" sz="1800" dirty="0">
                <a:latin typeface="Arial" panose="020B0604020202020204" pitchFamily="34" charset="0"/>
                <a:ea typeface="微軟正黑體" panose="020B0604030504040204" pitchFamily="34" charset="-120"/>
                <a:cs typeface="Arial" panose="020B0604020202020204" pitchFamily="34" charset="0"/>
              </a:rPr>
              <a:t>須填報。</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日當時之情況。</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學校財團法人名稱</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本欄位將由「基本資料</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 </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學校基本資料表」之資訊匯入。</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類別</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請填報學校【董事、監察人、公益監察人】等類別。</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性別</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填報學校</a:t>
            </a:r>
            <a:r>
              <a:rPr lang="zh-TW" altLang="zh-TW" sz="1800"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現任</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「學校董事、監察人、公益監察人」之性別【男；女】</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4029436652"/>
              </p:ext>
            </p:extLst>
          </p:nvPr>
        </p:nvGraphicFramePr>
        <p:xfrm>
          <a:off x="394516" y="1084096"/>
          <a:ext cx="8229600" cy="1016000"/>
        </p:xfrm>
        <a:graphic>
          <a:graphicData uri="http://schemas.openxmlformats.org/drawingml/2006/table">
            <a:tbl>
              <a:tblPr firstRow="1" firstCol="1" lastRow="1" lastCol="1" bandRow="1" bandCol="1">
                <a:tableStyleId>{5C22544A-7EE6-4342-B048-85BDC9FD1C3A}</a:tableStyleId>
              </a:tblPr>
              <a:tblGrid>
                <a:gridCol w="644575">
                  <a:extLst>
                    <a:ext uri="{9D8B030D-6E8A-4147-A177-3AD203B41FA5}">
                      <a16:colId xmlns:a16="http://schemas.microsoft.com/office/drawing/2014/main" val="20000"/>
                    </a:ext>
                  </a:extLst>
                </a:gridCol>
                <a:gridCol w="1375635">
                  <a:extLst>
                    <a:ext uri="{9D8B030D-6E8A-4147-A177-3AD203B41FA5}">
                      <a16:colId xmlns:a16="http://schemas.microsoft.com/office/drawing/2014/main" val="20001"/>
                    </a:ext>
                  </a:extLst>
                </a:gridCol>
                <a:gridCol w="1431284">
                  <a:extLst>
                    <a:ext uri="{9D8B030D-6E8A-4147-A177-3AD203B41FA5}">
                      <a16:colId xmlns:a16="http://schemas.microsoft.com/office/drawing/2014/main" val="20002"/>
                    </a:ext>
                  </a:extLst>
                </a:gridCol>
                <a:gridCol w="783458">
                  <a:extLst>
                    <a:ext uri="{9D8B030D-6E8A-4147-A177-3AD203B41FA5}">
                      <a16:colId xmlns:a16="http://schemas.microsoft.com/office/drawing/2014/main" val="20003"/>
                    </a:ext>
                  </a:extLst>
                </a:gridCol>
                <a:gridCol w="557674">
                  <a:extLst>
                    <a:ext uri="{9D8B030D-6E8A-4147-A177-3AD203B41FA5}">
                      <a16:colId xmlns:a16="http://schemas.microsoft.com/office/drawing/2014/main" val="20004"/>
                    </a:ext>
                  </a:extLst>
                </a:gridCol>
                <a:gridCol w="849674">
                  <a:extLst>
                    <a:ext uri="{9D8B030D-6E8A-4147-A177-3AD203B41FA5}">
                      <a16:colId xmlns:a16="http://schemas.microsoft.com/office/drawing/2014/main" val="20005"/>
                    </a:ext>
                  </a:extLst>
                </a:gridCol>
                <a:gridCol w="1287023">
                  <a:extLst>
                    <a:ext uri="{9D8B030D-6E8A-4147-A177-3AD203B41FA5}">
                      <a16:colId xmlns:a16="http://schemas.microsoft.com/office/drawing/2014/main" val="20006"/>
                    </a:ext>
                  </a:extLst>
                </a:gridCol>
                <a:gridCol w="1300277">
                  <a:extLst>
                    <a:ext uri="{9D8B030D-6E8A-4147-A177-3AD203B41FA5}">
                      <a16:colId xmlns:a16="http://schemas.microsoft.com/office/drawing/2014/main" val="20007"/>
                    </a:ext>
                  </a:extLst>
                </a:gridCol>
              </a:tblGrid>
              <a:tr h="248532">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學校財團法人名稱</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類別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性別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8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姓名</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zh-TW" altLang="zh-TW" sz="800" kern="10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本屆</a:t>
                      </a:r>
                      <a:r>
                        <a:rPr lang="zh-TW" sz="800" kern="10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屆</a:t>
                      </a:r>
                      <a:r>
                        <a:rPr lang="zh-TW" sz="8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數</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zh-TW" sz="8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本屆任期起日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zh-TW" sz="8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本屆任期迄日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0"/>
                  </a:ext>
                </a:extLst>
              </a:tr>
              <a:tr h="745597">
                <a:tc>
                  <a:txBody>
                    <a:bodyPr/>
                    <a:lstStyle/>
                    <a:p>
                      <a:pPr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董事</a:t>
                      </a:r>
                    </a:p>
                    <a:p>
                      <a:pP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監察人</a:t>
                      </a:r>
                    </a:p>
                    <a:p>
                      <a:pP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公益監察人</a:t>
                      </a: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en-US"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en-US" sz="14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en-US" sz="14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kern="1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4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r>
                        <a:rPr lang="en-US" sz="14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extLst>
                  <a:ext uri="{0D108BD9-81ED-4DB2-BD59-A6C34878D82A}">
                    <a16:rowId xmlns:a16="http://schemas.microsoft.com/office/drawing/2014/main" val="10001"/>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823759057"/>
      </p:ext>
    </p:extLst>
  </p:cSld>
  <p:clrMapOvr>
    <a:masterClrMapping/>
  </p:clrMapOvr>
  <p:transition>
    <p:random/>
  </p:transition>
  <p:timing>
    <p:tnLst>
      <p:par>
        <p:cT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698107" y="219560"/>
            <a:ext cx="8312728" cy="791315"/>
          </a:xfrm>
        </p:spPr>
        <p:txBody>
          <a:bodyPr/>
          <a:lstStyle/>
          <a:p>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25</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私立學校</a:t>
            </a:r>
            <a:r>
              <a:rPr lang="zh-TW" altLang="zh-TW" sz="2400" dirty="0">
                <a:latin typeface="Arial" panose="020B0604020202020204" pitchFamily="34" charset="0"/>
                <a:ea typeface="微軟正黑體" panose="020B0604030504040204" pitchFamily="34" charset="-120"/>
                <a:cs typeface="Arial" panose="020B0604020202020204" pitchFamily="34" charset="0"/>
              </a:rPr>
              <a:t>董事、監察人名單及其任期資訊統計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172978" y="2004697"/>
            <a:ext cx="8672675" cy="4662815"/>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姓名</a:t>
            </a:r>
            <a:r>
              <a:rPr lang="zh-TW" altLang="en-US"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請填報學校之【董事、監察人、公益監察人】之【姓名】。</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每一名「董事、監察人、公益監察人」請填</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筆資料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。若該校「董事、監察人、公益監察人」有</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人，本表則需填報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筆資料</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本屆屆數</a:t>
            </a:r>
            <a:r>
              <a:rPr lang="zh-TW" altLang="en-US"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董事】</a:t>
            </a:r>
            <a:r>
              <a:rPr lang="zh-TW" altLang="zh-TW" sz="1800" dirty="0">
                <a:latin typeface="Arial" panose="020B0604020202020204" pitchFamily="34" charset="0"/>
                <a:ea typeface="微軟正黑體" panose="020B0604030504040204" pitchFamily="34" charset="-120"/>
                <a:cs typeface="Arial" panose="020B0604020202020204" pitchFamily="34" charset="0"/>
              </a:rPr>
              <a:t>之【本屆屆數】。目前之【屆數（請以數字呈現）】，例如第</a:t>
            </a:r>
            <a:r>
              <a:rPr lang="en-US" altLang="zh-TW" sz="1800" dirty="0">
                <a:latin typeface="Arial" panose="020B0604020202020204" pitchFamily="34" charset="0"/>
                <a:ea typeface="微軟正黑體" panose="020B0604030504040204" pitchFamily="34" charset="-120"/>
                <a:cs typeface="Arial" panose="020B0604020202020204" pitchFamily="34" charset="0"/>
              </a:rPr>
              <a:t>5</a:t>
            </a:r>
            <a:r>
              <a:rPr lang="zh-TW" altLang="zh-TW" sz="1800" dirty="0">
                <a:latin typeface="Arial" panose="020B0604020202020204" pitchFamily="34" charset="0"/>
                <a:ea typeface="微軟正黑體" panose="020B0604030504040204" pitchFamily="34" charset="-120"/>
                <a:cs typeface="Arial" panose="020B0604020202020204" pitchFamily="34" charset="0"/>
              </a:rPr>
              <a:t>屆請填數字【</a:t>
            </a:r>
            <a:r>
              <a:rPr lang="en-US" altLang="zh-TW" sz="1800" dirty="0">
                <a:latin typeface="Arial" panose="020B0604020202020204" pitchFamily="34" charset="0"/>
                <a:ea typeface="微軟正黑體" panose="020B0604030504040204" pitchFamily="34" charset="-120"/>
                <a:cs typeface="Arial" panose="020B0604020202020204" pitchFamily="34" charset="0"/>
              </a:rPr>
              <a:t>5</a:t>
            </a:r>
            <a:r>
              <a:rPr lang="zh-TW" altLang="zh-TW" sz="1800" dirty="0">
                <a:latin typeface="Arial" panose="020B0604020202020204" pitchFamily="34" charset="0"/>
                <a:ea typeface="微軟正黑體" panose="020B0604030504040204" pitchFamily="34" charset="-120"/>
                <a:cs typeface="Arial" panose="020B0604020202020204" pitchFamily="34" charset="0"/>
              </a:rPr>
              <a:t>】；第</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屆請填【</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800" b="1" dirty="0">
                <a:solidFill>
                  <a:srgbClr val="FF0000"/>
                </a:solidFill>
                <a:latin typeface="微軟正黑體" panose="020B0604030504040204" pitchFamily="34" charset="-120"/>
                <a:ea typeface="微軟正黑體" panose="020B0604030504040204" pitchFamily="34" charset="-120"/>
              </a:rPr>
              <a:t>【</a:t>
            </a:r>
            <a:r>
              <a:rPr lang="zh-TW" altLang="zh-TW" sz="1800" b="1" u="sng" dirty="0">
                <a:solidFill>
                  <a:srgbClr val="FF0000"/>
                </a:solidFill>
                <a:latin typeface="微軟正黑體" panose="020B0604030504040204" pitchFamily="34" charset="-120"/>
                <a:ea typeface="微軟正黑體" panose="020B0604030504040204" pitchFamily="34" charset="-120"/>
              </a:rPr>
              <a:t>監察人、公益監察人】無須填報屆</a:t>
            </a:r>
            <a:r>
              <a:rPr lang="zh-TW" altLang="zh-TW" sz="1800" b="1" u="sng" dirty="0" smtClean="0">
                <a:solidFill>
                  <a:srgbClr val="FF0000"/>
                </a:solidFill>
                <a:latin typeface="微軟正黑體" panose="020B0604030504040204" pitchFamily="34" charset="-120"/>
                <a:ea typeface="微軟正黑體" panose="020B0604030504040204" pitchFamily="34" charset="-120"/>
              </a:rPr>
              <a:t>數</a:t>
            </a:r>
            <a:r>
              <a:rPr lang="zh-TW" altLang="en-US" sz="1800" dirty="0">
                <a:latin typeface="微軟正黑體" panose="020B0604030504040204" pitchFamily="34" charset="-120"/>
                <a:ea typeface="微軟正黑體" panose="020B0604030504040204" pitchFamily="34" charset="-120"/>
              </a:rPr>
              <a:t>。</a:t>
            </a:r>
            <a:endParaRPr lang="en-US" altLang="zh-TW" sz="1800" dirty="0">
              <a:latin typeface="微軟正黑體" panose="020B0604030504040204" pitchFamily="34" charset="-12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本屆任期起日</a:t>
            </a:r>
            <a:r>
              <a:rPr lang="zh-TW" altLang="en-US"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a:t>
            </a:r>
            <a:r>
              <a:rPr lang="zh-TW" altLang="zh-TW" sz="18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現任</a:t>
            </a:r>
            <a:r>
              <a:rPr lang="zh-TW" altLang="zh-TW" sz="1800" dirty="0">
                <a:latin typeface="Arial" panose="020B0604020202020204" pitchFamily="34" charset="0"/>
                <a:ea typeface="微軟正黑體" panose="020B0604030504040204" pitchFamily="34" charset="-120"/>
                <a:cs typeface="Arial" panose="020B0604020202020204" pitchFamily="34" charset="0"/>
              </a:rPr>
              <a:t>「董事、監察人、公益監察人」委員之本屆任期</a:t>
            </a:r>
            <a:r>
              <a:rPr lang="zh-TW" altLang="zh-TW" sz="1800" b="1" dirty="0">
                <a:latin typeface="Arial" panose="020B0604020202020204" pitchFamily="34" charset="0"/>
                <a:ea typeface="微軟正黑體" panose="020B0604030504040204" pitchFamily="34" charset="-120"/>
                <a:cs typeface="Arial" panose="020B0604020202020204" pitchFamily="34" charset="0"/>
              </a:rPr>
              <a:t>【起始日】，</a:t>
            </a:r>
            <a:r>
              <a:rPr lang="zh-TW" altLang="zh-TW" sz="1800" dirty="0">
                <a:latin typeface="Arial" panose="020B0604020202020204" pitchFamily="34" charset="0"/>
                <a:ea typeface="微軟正黑體" panose="020B0604030504040204" pitchFamily="34" charset="-120"/>
                <a:cs typeface="Arial" panose="020B0604020202020204" pitchFamily="34" charset="0"/>
              </a:rPr>
              <a:t>其日期格式為：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民國年月日</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en-US" altLang="zh-TW" sz="1800" b="1" dirty="0" err="1">
                <a:latin typeface="Arial" panose="020B0604020202020204" pitchFamily="34" charset="0"/>
                <a:ea typeface="微軟正黑體" panose="020B0604030504040204" pitchFamily="34" charset="-120"/>
                <a:cs typeface="Arial" panose="020B0604020202020204" pitchFamily="34" charset="0"/>
              </a:rPr>
              <a:t>yyymmdd</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smtClean="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本屆任期迄日</a:t>
            </a:r>
            <a:r>
              <a:rPr lang="zh-TW" altLang="en-US"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現任</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董事、監察人、公益監察人」委員之本屆任期</a:t>
            </a:r>
            <a:r>
              <a:rPr lang="zh-TW" altLang="zh-TW" sz="1800" b="1" dirty="0">
                <a:latin typeface="Arial" panose="020B0604020202020204" pitchFamily="34" charset="0"/>
                <a:ea typeface="微軟正黑體" panose="020B0604030504040204" pitchFamily="34" charset="-120"/>
                <a:cs typeface="Arial" panose="020B0604020202020204" pitchFamily="34" charset="0"/>
              </a:rPr>
              <a:t>【結束日】</a:t>
            </a:r>
            <a:r>
              <a:rPr lang="zh-TW" altLang="zh-TW" sz="1800" dirty="0">
                <a:latin typeface="Arial" panose="020B0604020202020204" pitchFamily="34" charset="0"/>
                <a:ea typeface="微軟正黑體" panose="020B0604030504040204" pitchFamily="34" charset="-120"/>
                <a:cs typeface="Arial" panose="020B0604020202020204" pitchFamily="34" charset="0"/>
              </a:rPr>
              <a:t>，其日期格式為：</a:t>
            </a:r>
            <a:r>
              <a:rPr lang="zh-TW" altLang="zh-TW" sz="1800" b="1" dirty="0">
                <a:latin typeface="Arial" panose="020B0604020202020204" pitchFamily="34" charset="0"/>
                <a:ea typeface="微軟正黑體" panose="020B0604030504040204" pitchFamily="34" charset="-120"/>
                <a:cs typeface="Arial" panose="020B0604020202020204" pitchFamily="34" charset="0"/>
              </a:rPr>
              <a:t>民國年月日</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en-US" altLang="zh-TW" sz="1800" b="1" dirty="0" err="1">
                <a:latin typeface="Arial" panose="020B0604020202020204" pitchFamily="34" charset="0"/>
                <a:ea typeface="微軟正黑體" panose="020B0604030504040204" pitchFamily="34" charset="-120"/>
                <a:cs typeface="Arial" panose="020B0604020202020204" pitchFamily="34" charset="0"/>
              </a:rPr>
              <a:t>yyymmdd</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973550544"/>
              </p:ext>
            </p:extLst>
          </p:nvPr>
        </p:nvGraphicFramePr>
        <p:xfrm>
          <a:off x="172979" y="1071260"/>
          <a:ext cx="8672674" cy="933437"/>
        </p:xfrm>
        <a:graphic>
          <a:graphicData uri="http://schemas.openxmlformats.org/drawingml/2006/table">
            <a:tbl>
              <a:tblPr firstRow="1" firstCol="1" lastRow="1" lastCol="1" bandRow="1" bandCol="1">
                <a:tableStyleId>{5C22544A-7EE6-4342-B048-85BDC9FD1C3A}</a:tableStyleId>
              </a:tblPr>
              <a:tblGrid>
                <a:gridCol w="907162">
                  <a:extLst>
                    <a:ext uri="{9D8B030D-6E8A-4147-A177-3AD203B41FA5}">
                      <a16:colId xmlns:a16="http://schemas.microsoft.com/office/drawing/2014/main" val="20000"/>
                    </a:ext>
                  </a:extLst>
                </a:gridCol>
                <a:gridCol w="1221814">
                  <a:extLst>
                    <a:ext uri="{9D8B030D-6E8A-4147-A177-3AD203B41FA5}">
                      <a16:colId xmlns:a16="http://schemas.microsoft.com/office/drawing/2014/main" val="20001"/>
                    </a:ext>
                  </a:extLst>
                </a:gridCol>
                <a:gridCol w="1508344">
                  <a:extLst>
                    <a:ext uri="{9D8B030D-6E8A-4147-A177-3AD203B41FA5}">
                      <a16:colId xmlns:a16="http://schemas.microsoft.com/office/drawing/2014/main" val="20002"/>
                    </a:ext>
                  </a:extLst>
                </a:gridCol>
                <a:gridCol w="607391">
                  <a:extLst>
                    <a:ext uri="{9D8B030D-6E8A-4147-A177-3AD203B41FA5}">
                      <a16:colId xmlns:a16="http://schemas.microsoft.com/office/drawing/2014/main" val="20003"/>
                    </a:ext>
                  </a:extLst>
                </a:gridCol>
                <a:gridCol w="770904">
                  <a:extLst>
                    <a:ext uri="{9D8B030D-6E8A-4147-A177-3AD203B41FA5}">
                      <a16:colId xmlns:a16="http://schemas.microsoft.com/office/drawing/2014/main" val="20004"/>
                    </a:ext>
                  </a:extLst>
                </a:gridCol>
                <a:gridCol w="874327">
                  <a:extLst>
                    <a:ext uri="{9D8B030D-6E8A-4147-A177-3AD203B41FA5}">
                      <a16:colId xmlns:a16="http://schemas.microsoft.com/office/drawing/2014/main" val="20005"/>
                    </a:ext>
                  </a:extLst>
                </a:gridCol>
                <a:gridCol w="1412449">
                  <a:extLst>
                    <a:ext uri="{9D8B030D-6E8A-4147-A177-3AD203B41FA5}">
                      <a16:colId xmlns:a16="http://schemas.microsoft.com/office/drawing/2014/main" val="20006"/>
                    </a:ext>
                  </a:extLst>
                </a:gridCol>
                <a:gridCol w="1370283">
                  <a:extLst>
                    <a:ext uri="{9D8B030D-6E8A-4147-A177-3AD203B41FA5}">
                      <a16:colId xmlns:a16="http://schemas.microsoft.com/office/drawing/2014/main" val="20007"/>
                    </a:ext>
                  </a:extLst>
                </a:gridCol>
              </a:tblGrid>
              <a:tr h="233359">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學校財團法人名稱</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類別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性別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姓名</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altLang="zh-TW" sz="120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本屆</a:t>
                      </a:r>
                      <a:r>
                        <a:rPr lang="zh-TW" sz="120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屆</a:t>
                      </a: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數</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本屆任期起日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2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本屆任期迄日</a:t>
                      </a:r>
                    </a:p>
                  </a:txBody>
                  <a:tcPr marL="67104" marR="67104" marT="0" marB="0" anchor="ctr" anchorCtr="1">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r h="700078">
                <a:tc>
                  <a:txBody>
                    <a:bodyPr/>
                    <a:lstStyle/>
                    <a:p>
                      <a:pPr marL="0" algn="ctr" defTabSz="914400" rtl="0" eaLnBrk="1" latinLnBrk="0" hangingPunct="1">
                        <a:lnSpc>
                          <a:spcPts val="20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latinLnBrk="0" hangingPunct="1">
                        <a:lnSpc>
                          <a:spcPts val="20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l"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董事</a:t>
                      </a:r>
                    </a:p>
                    <a:p>
                      <a:pPr marL="0" algn="l"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監察人</a:t>
                      </a:r>
                    </a:p>
                    <a:p>
                      <a:pPr marL="0" algn="l"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公益監察人</a:t>
                      </a: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marL="0" algn="ctr" defTabSz="914400" rtl="0" eaLnBrk="1" latinLnBrk="0" hangingPunct="1">
                        <a:lnSpc>
                          <a:spcPts val="20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bg1"/>
                    </a:solidFill>
                  </a:tcPr>
                </a:tc>
                <a:tc>
                  <a:txBody>
                    <a:bodyPr/>
                    <a:lstStyle/>
                    <a:p>
                      <a:pPr algn="ctr">
                        <a:lnSpc>
                          <a:spcPts val="2000"/>
                        </a:lnSpc>
                        <a:spcAft>
                          <a:spcPts val="0"/>
                        </a:spcAft>
                      </a:pPr>
                      <a:r>
                        <a:rPr lang="en-US"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lnSpc>
                          <a:spcPts val="2000"/>
                        </a:lnSpc>
                        <a:spcAft>
                          <a:spcPts val="0"/>
                        </a:spcAft>
                      </a:pPr>
                      <a:r>
                        <a:rPr lang="en-US"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algn="ctr"/>
                      <a:r>
                        <a:rPr lang="en-US" sz="14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104" marR="67104"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137993236"/>
      </p:ext>
    </p:extLst>
  </p:cSld>
  <p:clrMapOvr>
    <a:masterClrMapping/>
  </p:clrMapOvr>
  <p:transition>
    <p:random/>
  </p:transition>
  <p:timing>
    <p:tnLst>
      <p:par>
        <p:cT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698107" y="227873"/>
            <a:ext cx="8312728" cy="791315"/>
          </a:xfrm>
        </p:spPr>
        <p:txBody>
          <a:bodyPr/>
          <a:lstStyle/>
          <a:p>
            <a:r>
              <a:rPr lang="zh-TW" altLang="zh-TW" sz="2400" dirty="0">
                <a:latin typeface="Arial" panose="020B0604020202020204" pitchFamily="34" charset="0"/>
                <a:ea typeface="微軟正黑體" panose="020B0604030504040204" pitchFamily="34" charset="-120"/>
                <a:cs typeface="Arial" panose="020B0604020202020204" pitchFamily="34" charset="0"/>
              </a:rPr>
              <a:t>校</a:t>
            </a:r>
            <a:r>
              <a:rPr lang="en-US" altLang="zh-TW" sz="2400" dirty="0">
                <a:latin typeface="Arial" panose="020B0604020202020204" pitchFamily="34" charset="0"/>
                <a:ea typeface="微軟正黑體" panose="020B0604030504040204" pitchFamily="34" charset="-120"/>
                <a:cs typeface="Arial" panose="020B0604020202020204" pitchFamily="34" charset="0"/>
              </a:rPr>
              <a:t>26. </a:t>
            </a:r>
            <a:r>
              <a:rPr lang="zh-TW" altLang="zh-TW" sz="2400" dirty="0">
                <a:latin typeface="Arial" panose="020B0604020202020204" pitchFamily="34" charset="0"/>
                <a:ea typeface="微軟正黑體" panose="020B0604030504040204" pitchFamily="34" charset="-120"/>
                <a:cs typeface="Arial" panose="020B0604020202020204" pitchFamily="34" charset="0"/>
              </a:rPr>
              <a:t>學校課程、採購及校務資訊公開</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網址</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矩形 8"/>
          <p:cNvSpPr/>
          <p:nvPr/>
        </p:nvSpPr>
        <p:spPr>
          <a:xfrm>
            <a:off x="394516" y="2122398"/>
            <a:ext cx="8616319" cy="3323987"/>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2000" b="1" dirty="0">
                <a:latin typeface="Arial" panose="020B0604020202020204" pitchFamily="34" charset="0"/>
                <a:ea typeface="微軟正黑體" panose="020B0604030504040204" pitchFamily="34" charset="-120"/>
                <a:cs typeface="Arial" panose="020B0604020202020204" pitchFamily="34" charset="0"/>
              </a:rPr>
              <a:t>期</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表冊</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20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smtClean="0">
                <a:latin typeface="Arial" panose="020B0604020202020204" pitchFamily="34" charset="0"/>
                <a:ea typeface="微軟正黑體" panose="020B0604030504040204" pitchFamily="34" charset="-120"/>
                <a:cs typeface="Arial" panose="020B0604020202020204" pitchFamily="34" charset="0"/>
              </a:rPr>
              <a:t>學年</a:t>
            </a:r>
            <a:r>
              <a:rPr lang="zh-TW" altLang="zh-TW" sz="2000" b="1" dirty="0">
                <a:latin typeface="Arial" panose="020B0604020202020204" pitchFamily="34" charset="0"/>
                <a:ea typeface="微軟正黑體" panose="020B0604030504040204" pitchFamily="34" charset="-120"/>
                <a:cs typeface="Arial" panose="020B0604020202020204" pitchFamily="34" charset="0"/>
              </a:rPr>
              <a:t>度</a:t>
            </a:r>
            <a:r>
              <a:rPr lang="zh-TW" altLang="en-US"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2000" dirty="0">
                <a:latin typeface="Arial" panose="020B0604020202020204" pitchFamily="34" charset="0"/>
                <a:ea typeface="微軟正黑體" panose="020B0604030504040204" pitchFamily="34" charset="-120"/>
                <a:cs typeface="Arial" panose="020B0604020202020204" pitchFamily="34" charset="0"/>
              </a:rPr>
              <a:t>10</a:t>
            </a:r>
            <a:r>
              <a:rPr lang="zh-TW" altLang="zh-TW" sz="20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2000" dirty="0">
                <a:latin typeface="Arial" panose="020B0604020202020204" pitchFamily="34" charset="0"/>
                <a:ea typeface="微軟正黑體" panose="020B0604030504040204" pitchFamily="34" charset="-120"/>
                <a:cs typeface="Arial" panose="020B0604020202020204" pitchFamily="34" charset="0"/>
              </a:rPr>
              <a:t>，例如：</a:t>
            </a:r>
            <a:r>
              <a:rPr lang="en-US" altLang="zh-TW" sz="2000" dirty="0">
                <a:latin typeface="Arial" panose="020B0604020202020204" pitchFamily="34" charset="0"/>
                <a:ea typeface="微軟正黑體" panose="020B0604030504040204" pitchFamily="34" charset="-120"/>
                <a:cs typeface="Arial" panose="020B0604020202020204" pitchFamily="34" charset="0"/>
              </a:rPr>
              <a:t>107</a:t>
            </a:r>
            <a:r>
              <a:rPr lang="zh-TW" altLang="zh-TW" sz="2000" dirty="0">
                <a:latin typeface="Arial" panose="020B0604020202020204" pitchFamily="34" charset="0"/>
                <a:ea typeface="微軟正黑體" panose="020B0604030504040204" pitchFamily="34" charset="-120"/>
                <a:cs typeface="Arial" panose="020B0604020202020204" pitchFamily="34" charset="0"/>
              </a:rPr>
              <a:t>年</a:t>
            </a:r>
            <a:r>
              <a:rPr lang="en-US" altLang="zh-TW" sz="2000" dirty="0">
                <a:latin typeface="Arial" panose="020B0604020202020204" pitchFamily="34" charset="0"/>
                <a:ea typeface="微軟正黑體" panose="020B0604030504040204" pitchFamily="34" charset="-120"/>
                <a:cs typeface="Arial" panose="020B0604020202020204" pitchFamily="34" charset="0"/>
              </a:rPr>
              <a:t>10</a:t>
            </a:r>
            <a:r>
              <a:rPr lang="zh-TW" altLang="zh-TW" sz="20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2000" dirty="0">
                <a:latin typeface="Arial" panose="020B0604020202020204" pitchFamily="34" charset="0"/>
                <a:ea typeface="微軟正黑體" panose="020B0604030504040204" pitchFamily="34" charset="-120"/>
                <a:cs typeface="Arial" panose="020B0604020202020204" pitchFamily="34" charset="0"/>
              </a:rPr>
              <a:t>107</a:t>
            </a:r>
            <a:r>
              <a:rPr lang="zh-TW" altLang="zh-TW" sz="2000" dirty="0">
                <a:latin typeface="Arial" panose="020B0604020202020204" pitchFamily="34" charset="0"/>
                <a:ea typeface="微軟正黑體" panose="020B0604030504040204" pitchFamily="34" charset="-120"/>
                <a:cs typeface="Arial" panose="020B0604020202020204" pitchFamily="34" charset="0"/>
              </a:rPr>
              <a:t>年</a:t>
            </a:r>
            <a:r>
              <a:rPr lang="en-US" altLang="zh-TW" sz="2000" dirty="0">
                <a:latin typeface="Arial" panose="020B0604020202020204" pitchFamily="34" charset="0"/>
                <a:ea typeface="微軟正黑體" panose="020B0604030504040204" pitchFamily="34" charset="-120"/>
                <a:cs typeface="Arial" panose="020B0604020202020204" pitchFamily="34" charset="0"/>
              </a:rPr>
              <a:t>10</a:t>
            </a:r>
            <a:r>
              <a:rPr lang="zh-TW" altLang="zh-TW" sz="2000" dirty="0">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latin typeface="Arial" panose="020B0604020202020204" pitchFamily="34" charset="0"/>
                <a:ea typeface="微軟正黑體" panose="020B0604030504040204" pitchFamily="34" charset="-120"/>
                <a:cs typeface="Arial" panose="020B0604020202020204" pitchFamily="34" charset="0"/>
              </a:rPr>
              <a:t>15</a:t>
            </a:r>
            <a:r>
              <a:rPr lang="zh-TW" altLang="zh-TW" sz="2000" dirty="0">
                <a:latin typeface="Arial" panose="020B0604020202020204" pitchFamily="34" charset="0"/>
                <a:ea typeface="微軟正黑體" panose="020B0604030504040204" pitchFamily="34" charset="-120"/>
                <a:cs typeface="Arial" panose="020B0604020202020204" pitchFamily="34" charset="0"/>
              </a:rPr>
              <a:t>日現有資料。</a:t>
            </a:r>
            <a:endParaRPr lang="en-US" altLang="zh-TW" sz="20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latin typeface="Arial" panose="020B0604020202020204" pitchFamily="34" charset="0"/>
                <a:ea typeface="微軟正黑體" panose="020B0604030504040204" pitchFamily="34" charset="-120"/>
                <a:cs typeface="Arial" panose="020B0604020202020204" pitchFamily="34" charset="0"/>
              </a:rPr>
              <a:t>課程資訊公開網址</a:t>
            </a:r>
            <a:r>
              <a:rPr lang="zh-TW" altLang="en-US"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請填報學校【課程資訊公開】之網址。</a:t>
            </a:r>
            <a:endParaRPr lang="en-US" altLang="zh-TW" sz="20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latin typeface="Arial" panose="020B0604020202020204" pitchFamily="34" charset="0"/>
                <a:ea typeface="微軟正黑體" panose="020B0604030504040204" pitchFamily="34" charset="-120"/>
                <a:cs typeface="Arial" panose="020B0604020202020204" pitchFamily="34" charset="0"/>
              </a:rPr>
              <a:t>採購案件公告網址</a:t>
            </a:r>
            <a:r>
              <a:rPr lang="zh-TW" altLang="en-US"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請填報學校【採購案件公告】之網址。</a:t>
            </a:r>
            <a:endParaRPr lang="en-US" altLang="zh-TW" sz="20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latin typeface="Arial" panose="020B0604020202020204" pitchFamily="34" charset="0"/>
                <a:ea typeface="微軟正黑體" panose="020B0604030504040204" pitchFamily="34" charset="-120"/>
                <a:cs typeface="Arial" panose="020B0604020202020204" pitchFamily="34" charset="0"/>
              </a:rPr>
              <a:t>財務報表公告網址</a:t>
            </a:r>
            <a:r>
              <a:rPr lang="zh-TW" altLang="en-US"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請填報學校【決算財務報表公告】之網址。</a:t>
            </a:r>
            <a:endParaRPr lang="en-US" altLang="zh-TW" sz="2000" dirty="0">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latin typeface="Arial" panose="020B0604020202020204" pitchFamily="34" charset="0"/>
                <a:ea typeface="微軟正黑體" panose="020B0604030504040204" pitchFamily="34" charset="-120"/>
                <a:cs typeface="Arial" panose="020B0604020202020204" pitchFamily="34" charset="0"/>
              </a:rPr>
              <a:t>學校資訊公開網址</a:t>
            </a:r>
            <a:r>
              <a:rPr lang="zh-TW" altLang="en-US" sz="2000" dirty="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請填報學校【校務資訊公開】之網址</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400" b="1" dirty="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938015314"/>
              </p:ext>
            </p:extLst>
          </p:nvPr>
        </p:nvGraphicFramePr>
        <p:xfrm>
          <a:off x="471492" y="1269175"/>
          <a:ext cx="8229601" cy="364316"/>
        </p:xfrm>
        <a:graphic>
          <a:graphicData uri="http://schemas.openxmlformats.org/drawingml/2006/table">
            <a:tbl>
              <a:tblPr firstRow="1" firstCol="1" lastRow="1" lastCol="1" bandRow="1" bandCol="1">
                <a:tableStyleId>{5C22544A-7EE6-4342-B048-85BDC9FD1C3A}</a:tableStyleId>
              </a:tblPr>
              <a:tblGrid>
                <a:gridCol w="1358448">
                  <a:extLst>
                    <a:ext uri="{9D8B030D-6E8A-4147-A177-3AD203B41FA5}">
                      <a16:colId xmlns:a16="http://schemas.microsoft.com/office/drawing/2014/main" val="20000"/>
                    </a:ext>
                  </a:extLst>
                </a:gridCol>
                <a:gridCol w="1745690">
                  <a:extLst>
                    <a:ext uri="{9D8B030D-6E8A-4147-A177-3AD203B41FA5}">
                      <a16:colId xmlns:a16="http://schemas.microsoft.com/office/drawing/2014/main" val="20001"/>
                    </a:ext>
                  </a:extLst>
                </a:gridCol>
                <a:gridCol w="1809948">
                  <a:extLst>
                    <a:ext uri="{9D8B030D-6E8A-4147-A177-3AD203B41FA5}">
                      <a16:colId xmlns:a16="http://schemas.microsoft.com/office/drawing/2014/main" val="20002"/>
                    </a:ext>
                  </a:extLst>
                </a:gridCol>
                <a:gridCol w="1593499">
                  <a:extLst>
                    <a:ext uri="{9D8B030D-6E8A-4147-A177-3AD203B41FA5}">
                      <a16:colId xmlns:a16="http://schemas.microsoft.com/office/drawing/2014/main" val="20003"/>
                    </a:ext>
                  </a:extLst>
                </a:gridCol>
                <a:gridCol w="1722016">
                  <a:extLst>
                    <a:ext uri="{9D8B030D-6E8A-4147-A177-3AD203B41FA5}">
                      <a16:colId xmlns:a16="http://schemas.microsoft.com/office/drawing/2014/main" val="20004"/>
                    </a:ext>
                  </a:extLst>
                </a:gridCol>
              </a:tblGrid>
              <a:tr h="364316">
                <a:tc>
                  <a:txBody>
                    <a:bodyPr/>
                    <a:lstStyle/>
                    <a:p>
                      <a:pPr algn="ctr">
                        <a:lnSpc>
                          <a:spcPts val="2000"/>
                        </a:lnSpc>
                        <a:spcAft>
                          <a:spcPts val="0"/>
                        </a:spcAft>
                      </a:pPr>
                      <a:r>
                        <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76" marR="6087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課程資訊公開網址</a:t>
                      </a:r>
                    </a:p>
                  </a:txBody>
                  <a:tcPr marL="60876" marR="6087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採購案件公告網址</a:t>
                      </a:r>
                    </a:p>
                  </a:txBody>
                  <a:tcPr marL="60876" marR="6087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財務報表公告網址</a:t>
                      </a:r>
                    </a:p>
                  </a:txBody>
                  <a:tcPr marL="60876" marR="6087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tc>
                  <a:txBody>
                    <a:bodyPr/>
                    <a:lstStyle/>
                    <a:p>
                      <a:pPr algn="ctr">
                        <a:lnSpc>
                          <a:spcPts val="2000"/>
                        </a:lnSpc>
                        <a:spcAft>
                          <a:spcPts val="0"/>
                        </a:spcAft>
                      </a:pPr>
                      <a:r>
                        <a:rPr lang="zh-TW" sz="14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學校資訊公開網址</a:t>
                      </a:r>
                    </a:p>
                  </a:txBody>
                  <a:tcPr marL="60876" marR="60876"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000"/>
                  </a:ext>
                </a:extLst>
              </a:tr>
            </a:tbl>
          </a:graphicData>
        </a:graphic>
      </p:graphicFrame>
      <p:sp>
        <p:nvSpPr>
          <p:cNvPr id="8" name="Rectangle 47"/>
          <p:cNvSpPr>
            <a:spLocks noChangeArrowheads="1"/>
          </p:cNvSpPr>
          <p:nvPr/>
        </p:nvSpPr>
        <p:spPr bwMode="gray">
          <a:xfrm>
            <a:off x="-50554" y="-61362"/>
            <a:ext cx="1056394"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728204386"/>
      </p:ext>
    </p:extLst>
  </p:cSld>
  <p:clrMapOvr>
    <a:masterClrMapping/>
  </p:clrMapOvr>
  <p:transition>
    <p:random/>
  </p:transition>
  <p:timing>
    <p:tnLst>
      <p:par>
        <p:cT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chemeClr val="hlink"/>
                </a:solidFill>
                <a:ea typeface="Gulim" panose="020B0600000101010101" pitchFamily="34" charset="-127"/>
              </a:rPr>
              <a:t>https://hedb.moe.edu.tw/</a:t>
            </a:r>
            <a:endParaRPr lang="en-US" altLang="ko-KR" sz="1600" b="1" dirty="0">
              <a:solidFill>
                <a:schemeClr val="hlink"/>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
        <p:nvSpPr>
          <p:cNvPr id="14" name="Rectangle 4"/>
          <p:cNvSpPr txBox="1">
            <a:spLocks noChangeArrowheads="1"/>
          </p:cNvSpPr>
          <p:nvPr/>
        </p:nvSpPr>
        <p:spPr bwMode="gray">
          <a:xfrm>
            <a:off x="457200" y="1578496"/>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0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4</a:t>
            </a:r>
            <a:r>
              <a:rPr lang="en-US" altLang="zh-TW" sz="70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a:t>
            </a:r>
            <a:r>
              <a:rPr lang="zh-TW" altLang="en-US" sz="70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下期表冊異動預告</a:t>
            </a:r>
            <a:endParaRPr lang="zh-TW" altLang="en-US" sz="70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4292909525"/>
      </p:ext>
    </p:extLst>
  </p:cSld>
  <p:clrMapOvr>
    <a:masterClrMapping/>
  </p:clrMapOvr>
  <p:transition>
    <p:random/>
  </p:transition>
  <p:timing>
    <p:tnLst>
      <p:par>
        <p:cTn id="1" dur="indefinite" restart="never" nodeType="tmRoot"/>
      </p:par>
    </p:tn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7" y="2535999"/>
            <a:ext cx="8541665" cy="383181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108.03</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大學進修部四年制學士班彈性修業試辦方案</a:t>
            </a:r>
            <a:r>
              <a:rPr lang="zh-TW" altLang="zh-TW" sz="1800" dirty="0">
                <a:latin typeface="Arial" panose="020B0604020202020204" pitchFamily="34" charset="0"/>
                <a:ea typeface="微軟正黑體" panose="020B0604030504040204" pitchFamily="34" charset="-120"/>
                <a:cs typeface="Arial" panose="020B0604020202020204" pitchFamily="34" charset="0"/>
              </a:rPr>
              <a:t>：係為建立彈性學習制度與鬆綁進修部四年制學士班修業年限，並鼓勵青年學子「先就業、再就學」或「邊就業、邊就學」，透過「職業繼續」教育概念為核心，採「學分累計制」，規劃以修畢</a:t>
            </a:r>
            <a:r>
              <a:rPr lang="en-US" altLang="zh-TW" sz="1800" dirty="0">
                <a:latin typeface="Arial" panose="020B0604020202020204" pitchFamily="34" charset="0"/>
                <a:ea typeface="微軟正黑體" panose="020B0604030504040204" pitchFamily="34" charset="-120"/>
                <a:cs typeface="Arial" panose="020B0604020202020204" pitchFamily="34" charset="0"/>
              </a:rPr>
              <a:t>16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學分數，折抵</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學期</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學期即為修業</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試辦「學分累計制」方式，放寬修業年限至多</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年、無休學及無每學期最低修業學分規定，以提供在職者彈性修業年限，同步配合其職場提升專業能力並取得學士學位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四年制進修學士班</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，學校符合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17</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日臺教技通字第</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1070063393</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號函</a:t>
            </a:r>
            <a:r>
              <a:rPr lang="zh-TW" altLang="zh-TW" sz="1800" dirty="0">
                <a:latin typeface="Arial" panose="020B0604020202020204" pitchFamily="34" charset="0"/>
                <a:ea typeface="微軟正黑體" panose="020B0604030504040204" pitchFamily="34" charset="-120"/>
                <a:cs typeface="Arial" panose="020B0604020202020204" pitchFamily="34" charset="0"/>
              </a:rPr>
              <a:t>所述資格者，得申請本試辦方案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以下簡稱本方案</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3" y="170090"/>
            <a:ext cx="8593329" cy="791315"/>
          </a:xfrm>
        </p:spPr>
        <p:txBody>
          <a:bodyPr/>
          <a:lstStyle/>
          <a:p>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32.</a:t>
            </a:r>
            <a:r>
              <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108.03</a:t>
            </a:r>
            <a:r>
              <a:rPr lang="zh-TW" altLang="en-US"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037015729"/>
              </p:ext>
            </p:extLst>
          </p:nvPr>
        </p:nvGraphicFramePr>
        <p:xfrm>
          <a:off x="266007" y="1088264"/>
          <a:ext cx="8678488" cy="1338845"/>
        </p:xfrm>
        <a:graphic>
          <a:graphicData uri="http://schemas.openxmlformats.org/drawingml/2006/table">
            <a:tbl>
              <a:tblPr firstRow="1" firstCol="1" bandRow="1"/>
              <a:tblGrid>
                <a:gridCol w="914400">
                  <a:extLst>
                    <a:ext uri="{9D8B030D-6E8A-4147-A177-3AD203B41FA5}">
                      <a16:colId xmlns:a16="http://schemas.microsoft.com/office/drawing/2014/main" val="1858067910"/>
                    </a:ext>
                  </a:extLst>
                </a:gridCol>
                <a:gridCol w="290946">
                  <a:extLst>
                    <a:ext uri="{9D8B030D-6E8A-4147-A177-3AD203B41FA5}">
                      <a16:colId xmlns:a16="http://schemas.microsoft.com/office/drawing/2014/main" val="2710524210"/>
                    </a:ext>
                  </a:extLst>
                </a:gridCol>
                <a:gridCol w="490451">
                  <a:extLst>
                    <a:ext uri="{9D8B030D-6E8A-4147-A177-3AD203B41FA5}">
                      <a16:colId xmlns:a16="http://schemas.microsoft.com/office/drawing/2014/main" val="2022439119"/>
                    </a:ext>
                  </a:extLst>
                </a:gridCol>
                <a:gridCol w="541527">
                  <a:extLst>
                    <a:ext uri="{9D8B030D-6E8A-4147-A177-3AD203B41FA5}">
                      <a16:colId xmlns:a16="http://schemas.microsoft.com/office/drawing/2014/main" val="3737292192"/>
                    </a:ext>
                  </a:extLst>
                </a:gridCol>
                <a:gridCol w="653238">
                  <a:extLst>
                    <a:ext uri="{9D8B030D-6E8A-4147-A177-3AD203B41FA5}">
                      <a16:colId xmlns:a16="http://schemas.microsoft.com/office/drawing/2014/main" val="2365903574"/>
                    </a:ext>
                  </a:extLst>
                </a:gridCol>
                <a:gridCol w="653238">
                  <a:extLst>
                    <a:ext uri="{9D8B030D-6E8A-4147-A177-3AD203B41FA5}">
                      <a16:colId xmlns:a16="http://schemas.microsoft.com/office/drawing/2014/main" val="296050116"/>
                    </a:ext>
                  </a:extLst>
                </a:gridCol>
                <a:gridCol w="653238">
                  <a:extLst>
                    <a:ext uri="{9D8B030D-6E8A-4147-A177-3AD203B41FA5}">
                      <a16:colId xmlns:a16="http://schemas.microsoft.com/office/drawing/2014/main" val="1338106184"/>
                    </a:ext>
                  </a:extLst>
                </a:gridCol>
                <a:gridCol w="653238">
                  <a:extLst>
                    <a:ext uri="{9D8B030D-6E8A-4147-A177-3AD203B41FA5}">
                      <a16:colId xmlns:a16="http://schemas.microsoft.com/office/drawing/2014/main" val="3263949381"/>
                    </a:ext>
                  </a:extLst>
                </a:gridCol>
                <a:gridCol w="653238">
                  <a:extLst>
                    <a:ext uri="{9D8B030D-6E8A-4147-A177-3AD203B41FA5}">
                      <a16:colId xmlns:a16="http://schemas.microsoft.com/office/drawing/2014/main" val="3003714457"/>
                    </a:ext>
                  </a:extLst>
                </a:gridCol>
                <a:gridCol w="653238">
                  <a:extLst>
                    <a:ext uri="{9D8B030D-6E8A-4147-A177-3AD203B41FA5}">
                      <a16:colId xmlns:a16="http://schemas.microsoft.com/office/drawing/2014/main" val="2564348857"/>
                    </a:ext>
                  </a:extLst>
                </a:gridCol>
                <a:gridCol w="653238">
                  <a:extLst>
                    <a:ext uri="{9D8B030D-6E8A-4147-A177-3AD203B41FA5}">
                      <a16:colId xmlns:a16="http://schemas.microsoft.com/office/drawing/2014/main" val="688197891"/>
                    </a:ext>
                  </a:extLst>
                </a:gridCol>
                <a:gridCol w="653238">
                  <a:extLst>
                    <a:ext uri="{9D8B030D-6E8A-4147-A177-3AD203B41FA5}">
                      <a16:colId xmlns:a16="http://schemas.microsoft.com/office/drawing/2014/main" val="3484810967"/>
                    </a:ext>
                  </a:extLst>
                </a:gridCol>
                <a:gridCol w="653238">
                  <a:extLst>
                    <a:ext uri="{9D8B030D-6E8A-4147-A177-3AD203B41FA5}">
                      <a16:colId xmlns:a16="http://schemas.microsoft.com/office/drawing/2014/main" val="3203529308"/>
                    </a:ext>
                  </a:extLst>
                </a:gridCol>
                <a:gridCol w="562022">
                  <a:extLst>
                    <a:ext uri="{9D8B030D-6E8A-4147-A177-3AD203B41FA5}">
                      <a16:colId xmlns:a16="http://schemas.microsoft.com/office/drawing/2014/main" val="1590669763"/>
                    </a:ext>
                  </a:extLst>
                </a:gridCol>
              </a:tblGrid>
              <a:tr h="245792">
                <a:tc rowSpan="2" gridSpan="2">
                  <a:txBody>
                    <a:bodyPr/>
                    <a:lstStyle/>
                    <a:p>
                      <a:pPr marL="0" algn="l"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參加方案年數</a:t>
                      </a:r>
                    </a:p>
                    <a:p>
                      <a:pPr marL="0" algn="ctr" defTabSz="914400" rtl="0" eaLnBrk="1" latinLnBrk="0" hangingPunct="1">
                        <a:lnSpc>
                          <a:spcPts val="2000"/>
                        </a:lnSpc>
                        <a:spcAft>
                          <a:spcPts val="0"/>
                        </a:spcAft>
                        <a:tabLst>
                          <a:tab pos="9972040" algn="r"/>
                        </a:tabLst>
                      </a:pPr>
                      <a:r>
                        <a:rPr lang="en-US"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2000"/>
                        </a:lnSpc>
                        <a:spcAft>
                          <a:spcPts val="0"/>
                        </a:spcAft>
                        <a:tabLst>
                          <a:tab pos="9972040" algn="r"/>
                        </a:tabLst>
                      </a:pPr>
                      <a:r>
                        <a:rPr lang="en-US" altLang="zh-TW" sz="1200" b="1" kern="12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r>
                        <a:rPr lang="zh-TW" sz="1200" b="1" kern="12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a:t>
                      </a: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期別</a:t>
                      </a: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solidFill>
                      <a:schemeClr val="accent5">
                        <a:lumMod val="20000"/>
                        <a:lumOff val="80000"/>
                      </a:schemeClr>
                    </a:solidFill>
                  </a:tcPr>
                </a:tc>
                <a:tc rowSpan="2"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完成方案人數</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11">
                  <a:txBody>
                    <a:bodyPr/>
                    <a:lstStyle/>
                    <a:p>
                      <a:pPr marL="0" algn="ctr" defTabSz="914400" rtl="0" eaLnBrk="1" latinLnBrk="0" hangingPunct="1">
                        <a:lnSpc>
                          <a:spcPts val="20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退出方案人數及期數</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087985"/>
                  </a:ext>
                </a:extLst>
              </a:tr>
              <a:tr h="553897">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１年以下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滿１年至２年以下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滿２年至３年以下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滿３年至４年以下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滿４年至５年以下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滿５年至６年以下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滿６年至７年以下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滿７年至８年以下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滿８年至９年以下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滿９年至</a:t>
                      </a: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a:t>
                      </a: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3944853"/>
                  </a:ext>
                </a:extLst>
              </a:tr>
              <a:tr h="245792">
                <a:tc rowSpan="2">
                  <a:txBody>
                    <a:bodyPr/>
                    <a:lstStyle/>
                    <a:p>
                      <a:pPr marL="0" algn="ctr" defTabSz="914400" rtl="0" eaLnBrk="1" latinLnBrk="0" hangingPunct="1">
                        <a:lnSpc>
                          <a:spcPts val="2000"/>
                        </a:lnSpc>
                        <a:spcAft>
                          <a:spcPts val="0"/>
                        </a:spcAft>
                        <a:tabLst>
                          <a:tab pos="9972040" algn="r"/>
                        </a:tabLst>
                      </a:pPr>
                      <a:r>
                        <a:rPr lang="en-US"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月期</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1421537737"/>
                  </a:ext>
                </a:extLst>
              </a:tr>
              <a:tr h="276948">
                <a:tc vMerge="1">
                  <a:txBody>
                    <a:bodyPr/>
                    <a:lstStyle/>
                    <a:p>
                      <a:endParaRPr lang="zh-TW" altLang="en-US"/>
                    </a:p>
                  </a:txBody>
                  <a:tcPr/>
                </a:tc>
                <a:tc>
                  <a:txBody>
                    <a:bodyPr/>
                    <a:lstStyle/>
                    <a:p>
                      <a:pPr marL="0" algn="ctr"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100361783"/>
                  </a:ext>
                </a:extLst>
              </a:tr>
            </a:tbl>
          </a:graphicData>
        </a:graphic>
      </p:graphicFrame>
    </p:spTree>
    <p:extLst>
      <p:ext uri="{BB962C8B-B14F-4D97-AF65-F5344CB8AC3E}">
        <p14:creationId xmlns:p14="http://schemas.microsoft.com/office/powerpoint/2010/main" val="3514915003"/>
      </p:ext>
    </p:extLst>
  </p:cSld>
  <p:clrMapOvr>
    <a:masterClrMapping/>
  </p:clrMapOvr>
  <p:transition>
    <p:random/>
  </p:transition>
  <p:timing>
    <p:tnLst>
      <p:par>
        <p:cTn id="1" dur="indefinite" restart="never" nodeType="tmRoot"/>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7" y="2461184"/>
            <a:ext cx="8541665" cy="4247317"/>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108.03</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latin typeface="Arial" panose="020B0604020202020204" pitchFamily="34" charset="0"/>
                <a:ea typeface="微軟正黑體" panose="020B0604030504040204" pitchFamily="34" charset="-120"/>
                <a:cs typeface="Arial" panose="020B0604020202020204" pitchFamily="34" charset="0"/>
              </a:rPr>
              <a:t>表於</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108</a:t>
            </a:r>
            <a:r>
              <a:rPr lang="zh-TW" altLang="zh-TW" sz="1800" b="1" dirty="0">
                <a:latin typeface="Arial" panose="020B0604020202020204" pitchFamily="34" charset="0"/>
                <a:ea typeface="微軟正黑體" panose="020B0604030504040204" pitchFamily="34" charset="-120"/>
                <a:cs typeface="Arial" panose="020B0604020202020204" pitchFamily="34" charset="0"/>
              </a:rPr>
              <a:t>年</a:t>
            </a:r>
            <a:r>
              <a:rPr lang="en-US" altLang="zh-TW" sz="1800" b="1" dirty="0">
                <a:latin typeface="Arial" panose="020B0604020202020204" pitchFamily="34" charset="0"/>
                <a:ea typeface="微軟正黑體" panose="020B0604030504040204" pitchFamily="34" charset="-120"/>
                <a:cs typeface="Arial" panose="020B0604020202020204" pitchFamily="34" charset="0"/>
              </a:rPr>
              <a:t>3</a:t>
            </a:r>
            <a:r>
              <a:rPr lang="zh-TW" altLang="zh-TW" sz="1800" b="1" dirty="0">
                <a:latin typeface="Arial" panose="020B0604020202020204" pitchFamily="34" charset="0"/>
                <a:ea typeface="微軟正黑體" panose="020B0604030504040204" pitchFamily="34" charset="-120"/>
                <a:cs typeface="Arial" panose="020B0604020202020204" pitchFamily="34" charset="0"/>
              </a:rPr>
              <a:t>月首填</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具備正式學籍之學生【</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退出；完成</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】本方案人數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完成方案人數：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請填報學校校內學生參加「大學進修部四年制學士班彈性修業試辦方案」之正式學籍學生，並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取得學位之【男；女】學生人數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退出方案</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學校填報每年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前【退出】大學進修部四年制學士班彈性修業試辦方案之學生人數，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其中</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下</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期</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填報時，</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將前期退出本方案之學生人數再次統計</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為當期退出人數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800" dirty="0">
                <a:latin typeface="Arial" panose="020B0604020202020204" pitchFamily="34" charset="0"/>
                <a:ea typeface="微軟正黑體" panose="020B0604030504040204" pitchFamily="34" charset="-120"/>
                <a:cs typeface="Arial" panose="020B0604020202020204" pitchFamily="34" charset="0"/>
              </a:rPr>
              <a:t>本表僅需獲得教育部核定辦理「大學進修部四年制學士班彈性修業試辦方案」之學校填報。</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3" y="170090"/>
            <a:ext cx="8593329" cy="791315"/>
          </a:xfrm>
        </p:spPr>
        <p:txBody>
          <a:bodyPr/>
          <a:lstStyle/>
          <a:p>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32.</a:t>
            </a:r>
            <a:r>
              <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108.03</a:t>
            </a:r>
            <a:r>
              <a:rPr lang="zh-TW" altLang="en-US"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nvPr>
        </p:nvGraphicFramePr>
        <p:xfrm>
          <a:off x="266007" y="1088264"/>
          <a:ext cx="8678488" cy="1338845"/>
        </p:xfrm>
        <a:graphic>
          <a:graphicData uri="http://schemas.openxmlformats.org/drawingml/2006/table">
            <a:tbl>
              <a:tblPr firstRow="1" firstCol="1" bandRow="1"/>
              <a:tblGrid>
                <a:gridCol w="914400">
                  <a:extLst>
                    <a:ext uri="{9D8B030D-6E8A-4147-A177-3AD203B41FA5}">
                      <a16:colId xmlns:a16="http://schemas.microsoft.com/office/drawing/2014/main" val="1858067910"/>
                    </a:ext>
                  </a:extLst>
                </a:gridCol>
                <a:gridCol w="290946">
                  <a:extLst>
                    <a:ext uri="{9D8B030D-6E8A-4147-A177-3AD203B41FA5}">
                      <a16:colId xmlns:a16="http://schemas.microsoft.com/office/drawing/2014/main" val="2710524210"/>
                    </a:ext>
                  </a:extLst>
                </a:gridCol>
                <a:gridCol w="490451">
                  <a:extLst>
                    <a:ext uri="{9D8B030D-6E8A-4147-A177-3AD203B41FA5}">
                      <a16:colId xmlns:a16="http://schemas.microsoft.com/office/drawing/2014/main" val="2022439119"/>
                    </a:ext>
                  </a:extLst>
                </a:gridCol>
                <a:gridCol w="541527">
                  <a:extLst>
                    <a:ext uri="{9D8B030D-6E8A-4147-A177-3AD203B41FA5}">
                      <a16:colId xmlns:a16="http://schemas.microsoft.com/office/drawing/2014/main" val="3737292192"/>
                    </a:ext>
                  </a:extLst>
                </a:gridCol>
                <a:gridCol w="653238">
                  <a:extLst>
                    <a:ext uri="{9D8B030D-6E8A-4147-A177-3AD203B41FA5}">
                      <a16:colId xmlns:a16="http://schemas.microsoft.com/office/drawing/2014/main" val="2365903574"/>
                    </a:ext>
                  </a:extLst>
                </a:gridCol>
                <a:gridCol w="653238">
                  <a:extLst>
                    <a:ext uri="{9D8B030D-6E8A-4147-A177-3AD203B41FA5}">
                      <a16:colId xmlns:a16="http://schemas.microsoft.com/office/drawing/2014/main" val="296050116"/>
                    </a:ext>
                  </a:extLst>
                </a:gridCol>
                <a:gridCol w="653238">
                  <a:extLst>
                    <a:ext uri="{9D8B030D-6E8A-4147-A177-3AD203B41FA5}">
                      <a16:colId xmlns:a16="http://schemas.microsoft.com/office/drawing/2014/main" val="1338106184"/>
                    </a:ext>
                  </a:extLst>
                </a:gridCol>
                <a:gridCol w="653238">
                  <a:extLst>
                    <a:ext uri="{9D8B030D-6E8A-4147-A177-3AD203B41FA5}">
                      <a16:colId xmlns:a16="http://schemas.microsoft.com/office/drawing/2014/main" val="3263949381"/>
                    </a:ext>
                  </a:extLst>
                </a:gridCol>
                <a:gridCol w="653238">
                  <a:extLst>
                    <a:ext uri="{9D8B030D-6E8A-4147-A177-3AD203B41FA5}">
                      <a16:colId xmlns:a16="http://schemas.microsoft.com/office/drawing/2014/main" val="3003714457"/>
                    </a:ext>
                  </a:extLst>
                </a:gridCol>
                <a:gridCol w="653238">
                  <a:extLst>
                    <a:ext uri="{9D8B030D-6E8A-4147-A177-3AD203B41FA5}">
                      <a16:colId xmlns:a16="http://schemas.microsoft.com/office/drawing/2014/main" val="2564348857"/>
                    </a:ext>
                  </a:extLst>
                </a:gridCol>
                <a:gridCol w="653238">
                  <a:extLst>
                    <a:ext uri="{9D8B030D-6E8A-4147-A177-3AD203B41FA5}">
                      <a16:colId xmlns:a16="http://schemas.microsoft.com/office/drawing/2014/main" val="688197891"/>
                    </a:ext>
                  </a:extLst>
                </a:gridCol>
                <a:gridCol w="653238">
                  <a:extLst>
                    <a:ext uri="{9D8B030D-6E8A-4147-A177-3AD203B41FA5}">
                      <a16:colId xmlns:a16="http://schemas.microsoft.com/office/drawing/2014/main" val="3484810967"/>
                    </a:ext>
                  </a:extLst>
                </a:gridCol>
                <a:gridCol w="653238">
                  <a:extLst>
                    <a:ext uri="{9D8B030D-6E8A-4147-A177-3AD203B41FA5}">
                      <a16:colId xmlns:a16="http://schemas.microsoft.com/office/drawing/2014/main" val="3203529308"/>
                    </a:ext>
                  </a:extLst>
                </a:gridCol>
                <a:gridCol w="562022">
                  <a:extLst>
                    <a:ext uri="{9D8B030D-6E8A-4147-A177-3AD203B41FA5}">
                      <a16:colId xmlns:a16="http://schemas.microsoft.com/office/drawing/2014/main" val="1590669763"/>
                    </a:ext>
                  </a:extLst>
                </a:gridCol>
              </a:tblGrid>
              <a:tr h="245792">
                <a:tc rowSpan="2" gridSpan="2">
                  <a:txBody>
                    <a:bodyPr/>
                    <a:lstStyle/>
                    <a:p>
                      <a:pPr marL="0" algn="l"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參加方案年數</a:t>
                      </a:r>
                    </a:p>
                    <a:p>
                      <a:pPr marL="0" algn="ctr" defTabSz="914400" rtl="0" eaLnBrk="1" latinLnBrk="0" hangingPunct="1">
                        <a:lnSpc>
                          <a:spcPts val="2000"/>
                        </a:lnSpc>
                        <a:spcAft>
                          <a:spcPts val="0"/>
                        </a:spcAft>
                        <a:tabLst>
                          <a:tab pos="9972040" algn="r"/>
                        </a:tabLst>
                      </a:pPr>
                      <a:r>
                        <a:rPr lang="en-US"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2000"/>
                        </a:lnSpc>
                        <a:spcAft>
                          <a:spcPts val="0"/>
                        </a:spcAft>
                        <a:tabLst>
                          <a:tab pos="9972040" algn="r"/>
                        </a:tabLst>
                      </a:pPr>
                      <a:r>
                        <a:rPr lang="en-US" altLang="zh-TW" sz="1200" b="1" kern="12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r>
                        <a:rPr lang="zh-TW" sz="1200" b="1" kern="12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a:t>
                      </a: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期別</a:t>
                      </a: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solidFill>
                      <a:schemeClr val="accent5">
                        <a:lumMod val="20000"/>
                        <a:lumOff val="80000"/>
                      </a:schemeClr>
                    </a:solidFill>
                  </a:tcPr>
                </a:tc>
                <a:tc rowSpan="2" hMerge="1">
                  <a:txBody>
                    <a:bodyPr/>
                    <a:lstStyle/>
                    <a:p>
                      <a:endParaRPr lang="zh-TW" altLang="en-US"/>
                    </a:p>
                  </a:txBody>
                  <a:tcPr/>
                </a:tc>
                <a:tc rowSpan="2">
                  <a:txBody>
                    <a:bodyPr/>
                    <a:lstStyle/>
                    <a:p>
                      <a:pPr marL="0" algn="ctr" defTabSz="914400" rtl="0" eaLnBrk="1" latinLnBrk="0" hangingPunct="1">
                        <a:lnSpc>
                          <a:spcPts val="20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完成方案人數</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11">
                  <a:txBody>
                    <a:bodyPr/>
                    <a:lstStyle/>
                    <a:p>
                      <a:pPr marL="0" algn="ctr" defTabSz="914400" rtl="0" eaLnBrk="1" latinLnBrk="0" hangingPunct="1">
                        <a:lnSpc>
                          <a:spcPts val="20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退出方案人數及期數</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48087985"/>
                  </a:ext>
                </a:extLst>
              </a:tr>
              <a:tr h="553897">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１年以下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滿１年至２年以下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滿２年至３年以下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滿３年至４年以下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滿４年至５年以下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滿５年至６年以下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滿６年至７年以下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滿７年至８年以下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滿８年至９年以下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滿９年至</a:t>
                      </a: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年以下</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滿</a:t>
                      </a: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973944853"/>
                  </a:ext>
                </a:extLst>
              </a:tr>
              <a:tr h="245792">
                <a:tc rowSpan="2">
                  <a:txBody>
                    <a:bodyPr/>
                    <a:lstStyle/>
                    <a:p>
                      <a:pPr marL="0" algn="ctr" defTabSz="914400" rtl="0" eaLnBrk="1" latinLnBrk="0" hangingPunct="1">
                        <a:lnSpc>
                          <a:spcPts val="2000"/>
                        </a:lnSpc>
                        <a:spcAft>
                          <a:spcPts val="0"/>
                        </a:spcAft>
                        <a:tabLst>
                          <a:tab pos="9972040" algn="r"/>
                        </a:tabLst>
                      </a:pPr>
                      <a:r>
                        <a:rPr lang="en-US"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月期</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1421537737"/>
                  </a:ext>
                </a:extLst>
              </a:tr>
              <a:tr h="276948">
                <a:tc vMerge="1">
                  <a:txBody>
                    <a:bodyPr/>
                    <a:lstStyle/>
                    <a:p>
                      <a:endParaRPr lang="zh-TW" altLang="en-US"/>
                    </a:p>
                  </a:txBody>
                  <a:tcPr/>
                </a:tc>
                <a:tc>
                  <a:txBody>
                    <a:bodyPr/>
                    <a:lstStyle/>
                    <a:p>
                      <a:pPr marL="0" algn="ctr" defTabSz="914400" rtl="0" eaLnBrk="1" latinLnBrk="0" hangingPunct="1">
                        <a:lnSpc>
                          <a:spcPts val="2000"/>
                        </a:lnSpc>
                        <a:spcAft>
                          <a:spcPts val="0"/>
                        </a:spcAft>
                        <a:tabLst>
                          <a:tab pos="9972040" algn="r"/>
                        </a:tabLs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marL="0" algn="ctr" defTabSz="914400" rtl="0" eaLnBrk="1" latinLnBrk="0" hangingPunct="1">
                        <a:lnSpc>
                          <a:spcPts val="2000"/>
                        </a:lnSpc>
                        <a:spcAft>
                          <a:spcPts val="0"/>
                        </a:spcAft>
                        <a:tabLst>
                          <a:tab pos="9972040" algn="r"/>
                        </a:tabLs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35" marR="59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100361783"/>
                  </a:ext>
                </a:extLst>
              </a:tr>
            </a:tbl>
          </a:graphicData>
        </a:graphic>
      </p:graphicFrame>
    </p:spTree>
    <p:extLst>
      <p:ext uri="{BB962C8B-B14F-4D97-AF65-F5344CB8AC3E}">
        <p14:creationId xmlns:p14="http://schemas.microsoft.com/office/powerpoint/2010/main" val="1601399814"/>
      </p:ext>
    </p:extLst>
  </p:cSld>
  <p:clrMapOvr>
    <a:masterClrMapping/>
  </p:clrMapOvr>
  <p:transition>
    <p:random/>
  </p:transition>
  <p:timing>
    <p:tnLst>
      <p:par>
        <p:cTn id="1" dur="indefinite" restart="never" nodeType="tmRoot"/>
      </p:par>
    </p:tn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67543" y="170090"/>
            <a:ext cx="8593329" cy="791315"/>
          </a:xfrm>
        </p:spPr>
        <p:txBody>
          <a:bodyPr/>
          <a:lstStyle/>
          <a:p>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32.</a:t>
            </a:r>
            <a:r>
              <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108.03</a:t>
            </a:r>
            <a:r>
              <a:rPr lang="zh-TW" altLang="en-US"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
        <p:nvSpPr>
          <p:cNvPr id="3" name="矩形 2"/>
          <p:cNvSpPr/>
          <p:nvPr/>
        </p:nvSpPr>
        <p:spPr>
          <a:xfrm>
            <a:off x="124235" y="1196909"/>
            <a:ext cx="7640233" cy="338554"/>
          </a:xfrm>
          <a:prstGeom prst="rect">
            <a:avLst/>
          </a:prstGeom>
        </p:spPr>
        <p:txBody>
          <a:bodyPr wrap="none">
            <a:spAutoFit/>
          </a:bodyPr>
          <a:lstStyle/>
          <a:p>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1600" b="1" dirty="0" smtClean="0">
                <a:solidFill>
                  <a:prstClr val="black"/>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填表範例</a:t>
            </a:r>
            <a:r>
              <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en-US" sz="1600" dirty="0"/>
          </a:p>
        </p:txBody>
      </p:sp>
      <p:sp>
        <p:nvSpPr>
          <p:cNvPr id="4" name="矩形 3"/>
          <p:cNvSpPr/>
          <p:nvPr/>
        </p:nvSpPr>
        <p:spPr>
          <a:xfrm>
            <a:off x="116378" y="1789344"/>
            <a:ext cx="8611985" cy="1338828"/>
          </a:xfrm>
          <a:prstGeom prst="rect">
            <a:avLst/>
          </a:prstGeom>
        </p:spPr>
        <p:txBody>
          <a:bodyPr wrap="square">
            <a:spAutoFit/>
          </a:bodyPr>
          <a:lstStyle/>
          <a:p>
            <a:pPr marL="914400" indent="-609600" algn="just">
              <a:lnSpc>
                <a:spcPct val="150000"/>
              </a:lnSpc>
              <a:spcAft>
                <a:spcPts val="0"/>
              </a:spcAft>
            </a:pP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範例</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1</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：甲校</a:t>
            </a:r>
            <a:r>
              <a:rPr lang="en-US" altLang="zh-TW" sz="1800" kern="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kern="0" dirty="0">
                <a:latin typeface="Arial" panose="020B0604020202020204" pitchFamily="34" charset="0"/>
                <a:ea typeface="微軟正黑體" panose="020B0604030504040204" pitchFamily="34" charset="-120"/>
                <a:cs typeface="Arial" panose="020B0604020202020204" pitchFamily="34" charset="0"/>
              </a:rPr>
              <a:t>9</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月有男生</a:t>
            </a:r>
            <a:r>
              <a:rPr lang="en-US" altLang="zh-TW" sz="1800" kern="0" dirty="0">
                <a:latin typeface="Arial" panose="020B0604020202020204" pitchFamily="34" charset="0"/>
                <a:ea typeface="微軟正黑體" panose="020B0604030504040204" pitchFamily="34" charset="-120"/>
                <a:cs typeface="Arial" panose="020B0604020202020204" pitchFamily="34" charset="0"/>
              </a:rPr>
              <a:t>20</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位、女生有</a:t>
            </a:r>
            <a:r>
              <a:rPr lang="en-US" altLang="zh-TW" sz="1800" kern="0" dirty="0">
                <a:latin typeface="Arial" panose="020B0604020202020204" pitchFamily="34" charset="0"/>
                <a:ea typeface="微軟正黑體" panose="020B0604030504040204" pitchFamily="34" charset="-120"/>
                <a:cs typeface="Arial" panose="020B0604020202020204" pitchFamily="34" charset="0"/>
              </a:rPr>
              <a:t>15</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位參加大學進修部四年制學士班彈性修業試辦方案，</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108</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日前</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5</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位男生、</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位女生退出方案、</a:t>
            </a:r>
            <a:r>
              <a:rPr lang="en-US"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0</a:t>
            </a:r>
            <a:r>
              <a:rPr lang="zh-TW" altLang="zh-TW" sz="1800" u="sng"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位學生順利透過本方案畢業</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，故學校於</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108</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3</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月期填報資訊</a:t>
            </a:r>
            <a:r>
              <a:rPr lang="zh-TW" altLang="zh-TW" sz="1800" kern="0" dirty="0">
                <a:latin typeface="Arial" panose="020B0604020202020204" pitchFamily="34" charset="0"/>
                <a:ea typeface="微軟正黑體" panose="020B0604030504040204" pitchFamily="34" charset="-120"/>
                <a:cs typeface="Arial" panose="020B0604020202020204" pitchFamily="34" charset="0"/>
              </a:rPr>
              <a:t>如下：</a:t>
            </a:r>
            <a:endParaRPr lang="zh-TW" altLang="zh-TW" sz="1800" kern="100" dirty="0">
              <a:effectLst/>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2997024031"/>
              </p:ext>
            </p:extLst>
          </p:nvPr>
        </p:nvGraphicFramePr>
        <p:xfrm>
          <a:off x="450918" y="3478853"/>
          <a:ext cx="8327322" cy="1456055"/>
        </p:xfrm>
        <a:graphic>
          <a:graphicData uri="http://schemas.openxmlformats.org/drawingml/2006/table">
            <a:tbl>
              <a:tblPr firstRow="1" firstCol="1" bandRow="1"/>
              <a:tblGrid>
                <a:gridCol w="928995">
                  <a:extLst>
                    <a:ext uri="{9D8B030D-6E8A-4147-A177-3AD203B41FA5}">
                      <a16:colId xmlns:a16="http://schemas.microsoft.com/office/drawing/2014/main" val="1714151538"/>
                    </a:ext>
                  </a:extLst>
                </a:gridCol>
                <a:gridCol w="689956">
                  <a:extLst>
                    <a:ext uri="{9D8B030D-6E8A-4147-A177-3AD203B41FA5}">
                      <a16:colId xmlns:a16="http://schemas.microsoft.com/office/drawing/2014/main" val="3107819475"/>
                    </a:ext>
                  </a:extLst>
                </a:gridCol>
                <a:gridCol w="2651760">
                  <a:extLst>
                    <a:ext uri="{9D8B030D-6E8A-4147-A177-3AD203B41FA5}">
                      <a16:colId xmlns:a16="http://schemas.microsoft.com/office/drawing/2014/main" val="2606885069"/>
                    </a:ext>
                  </a:extLst>
                </a:gridCol>
                <a:gridCol w="880085">
                  <a:extLst>
                    <a:ext uri="{9D8B030D-6E8A-4147-A177-3AD203B41FA5}">
                      <a16:colId xmlns:a16="http://schemas.microsoft.com/office/drawing/2014/main" val="3470836422"/>
                    </a:ext>
                  </a:extLst>
                </a:gridCol>
                <a:gridCol w="1027129">
                  <a:extLst>
                    <a:ext uri="{9D8B030D-6E8A-4147-A177-3AD203B41FA5}">
                      <a16:colId xmlns:a16="http://schemas.microsoft.com/office/drawing/2014/main" val="1110542475"/>
                    </a:ext>
                  </a:extLst>
                </a:gridCol>
                <a:gridCol w="1027129">
                  <a:extLst>
                    <a:ext uri="{9D8B030D-6E8A-4147-A177-3AD203B41FA5}">
                      <a16:colId xmlns:a16="http://schemas.microsoft.com/office/drawing/2014/main" val="3445831878"/>
                    </a:ext>
                  </a:extLst>
                </a:gridCol>
                <a:gridCol w="561134">
                  <a:extLst>
                    <a:ext uri="{9D8B030D-6E8A-4147-A177-3AD203B41FA5}">
                      <a16:colId xmlns:a16="http://schemas.microsoft.com/office/drawing/2014/main" val="3835080129"/>
                    </a:ext>
                  </a:extLst>
                </a:gridCol>
                <a:gridCol w="561134">
                  <a:extLst>
                    <a:ext uri="{9D8B030D-6E8A-4147-A177-3AD203B41FA5}">
                      <a16:colId xmlns:a16="http://schemas.microsoft.com/office/drawing/2014/main" val="1529100385"/>
                    </a:ext>
                  </a:extLst>
                </a:gridCol>
              </a:tblGrid>
              <a:tr h="196850">
                <a:tc rowSpan="2" gridSpan="2">
                  <a:txBody>
                    <a:bodyPr/>
                    <a:lstStyle/>
                    <a:p>
                      <a:pPr algn="just">
                        <a:lnSpc>
                          <a:spcPts val="15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參加方案年數</a:t>
                      </a:r>
                    </a:p>
                    <a:p>
                      <a:pPr algn="ctr">
                        <a:lnSpc>
                          <a:spcPts val="1300"/>
                        </a:lnSpc>
                        <a:spcAft>
                          <a:spcPts val="0"/>
                        </a:spcAft>
                        <a:tabLst>
                          <a:tab pos="9972040" algn="r"/>
                        </a:tabLst>
                      </a:pP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r">
                        <a:lnSpc>
                          <a:spcPts val="15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退出期別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solidFill>
                      <a:srgbClr val="CCFF99"/>
                    </a:solidFill>
                  </a:tcPr>
                </a:tc>
                <a:tc rowSpan="2" hMerge="1">
                  <a:txBody>
                    <a:bodyPr/>
                    <a:lstStyle/>
                    <a:p>
                      <a:endParaRPr lang="zh-TW" altLang="en-US"/>
                    </a:p>
                  </a:txBody>
                  <a:tcPr/>
                </a:tc>
                <a:tc rowSpan="2">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完成方案人數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gridSpan="5">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退出方案人數及期數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823854690"/>
                  </a:ext>
                </a:extLst>
              </a:tr>
              <a:tr h="321945">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１年以下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500"/>
                        </a:lnSpc>
                        <a:spcAft>
                          <a:spcPts val="0"/>
                        </a:spcAft>
                      </a:pP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滿１年至２年以下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500"/>
                        </a:lnSpc>
                        <a:spcAft>
                          <a:spcPts val="0"/>
                        </a:spcAft>
                      </a:pP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滿２年至３年以下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300"/>
                        </a:lnSpc>
                        <a:spcAft>
                          <a:spcPts val="0"/>
                        </a:spcAft>
                      </a:pPr>
                      <a:r>
                        <a:rPr lang="en-US"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300"/>
                        </a:lnSpc>
                        <a:spcAft>
                          <a:spcPts val="0"/>
                        </a:spcAft>
                      </a:pP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a:t>
                      </a:r>
                      <a:r>
                        <a:rPr lang="en-US"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extLst>
                  <a:ext uri="{0D108BD9-81ED-4DB2-BD59-A6C34878D82A}">
                    <a16:rowId xmlns:a16="http://schemas.microsoft.com/office/drawing/2014/main" val="2217561022"/>
                  </a:ext>
                </a:extLst>
              </a:tr>
              <a:tr h="266700">
                <a:tc rowSpan="2">
                  <a:txBody>
                    <a:bodyPr/>
                    <a:lstStyle/>
                    <a:p>
                      <a:pPr algn="just">
                        <a:lnSpc>
                          <a:spcPts val="1500"/>
                        </a:lnSpc>
                        <a:spcAft>
                          <a:spcPts val="0"/>
                        </a:spcAft>
                        <a:tabLst>
                          <a:tab pos="9972040" algn="r"/>
                        </a:tabLst>
                      </a:pPr>
                      <a:r>
                        <a:rPr lang="en-US" sz="1400" b="1"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1"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1"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5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tabLst>
                          <a:tab pos="9972040" algn="r"/>
                        </a:tabLs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0</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689640738"/>
                  </a:ext>
                </a:extLst>
              </a:tr>
              <a:tr h="266700">
                <a:tc vMerge="1">
                  <a:txBody>
                    <a:bodyPr/>
                    <a:lstStyle/>
                    <a:p>
                      <a:endParaRPr lang="zh-TW" altLang="en-US"/>
                    </a:p>
                  </a:txBody>
                  <a:tcPr/>
                </a:tc>
                <a:tc>
                  <a:txBody>
                    <a:bodyPr/>
                    <a:lstStyle/>
                    <a:p>
                      <a:pPr algn="ctr">
                        <a:lnSpc>
                          <a:spcPts val="15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tabLst>
                          <a:tab pos="9972040" algn="r"/>
                        </a:tabLs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0</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366490549"/>
                  </a:ext>
                </a:extLst>
              </a:tr>
              <a:tr h="344805">
                <a:tc gridSpan="2">
                  <a:txBody>
                    <a:bodyPr/>
                    <a:lstStyle/>
                    <a:p>
                      <a:pPr marL="279400" indent="-279400" algn="ctr">
                        <a:lnSpc>
                          <a:spcPts val="1500"/>
                        </a:lnSpc>
                        <a:spcAft>
                          <a:spcPts val="0"/>
                        </a:spcAft>
                        <a:tabLst>
                          <a:tab pos="9972040" algn="r"/>
                        </a:tabLst>
                      </a:pP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說明</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marL="279400" indent="-279400" algn="just">
                        <a:lnSpc>
                          <a:spcPts val="15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15</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日前順利畢業人數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279400" indent="-279400"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3387729388"/>
                  </a:ext>
                </a:extLst>
              </a:tr>
            </a:tbl>
          </a:graphicData>
        </a:graphic>
      </p:graphicFrame>
    </p:spTree>
    <p:extLst>
      <p:ext uri="{BB962C8B-B14F-4D97-AF65-F5344CB8AC3E}">
        <p14:creationId xmlns:p14="http://schemas.microsoft.com/office/powerpoint/2010/main" val="3002565045"/>
      </p:ext>
    </p:extLst>
  </p:cSld>
  <p:clrMapOvr>
    <a:masterClrMapping/>
  </p:clrMapOvr>
  <p:transition>
    <p:random/>
  </p:transition>
  <p:timing>
    <p:tnLst>
      <p:par>
        <p:cTn id="1" dur="indefinite" restart="never" nodeType="tmRoot"/>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534041"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2.6 </a:t>
            </a:r>
            <a:r>
              <a:rPr lang="zh-TW" altLang="en-US" sz="4400" i="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非統一修正申請</a:t>
            </a:r>
            <a:r>
              <a:rPr lang="en-US" altLang="zh-TW"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如何提出</a:t>
            </a:r>
          </a:p>
        </p:txBody>
      </p:sp>
      <p:sp>
        <p:nvSpPr>
          <p:cNvPr id="5" name="文字方塊 27"/>
          <p:cNvSpPr txBox="1">
            <a:spLocks noChangeArrowheads="1"/>
          </p:cNvSpPr>
          <p:nvPr/>
        </p:nvSpPr>
        <p:spPr bwMode="auto">
          <a:xfrm>
            <a:off x="579239" y="1234189"/>
            <a:ext cx="8045727" cy="397031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514350" indent="-514350">
              <a:lnSpc>
                <a:spcPts val="3360"/>
              </a:lnSpc>
              <a:spcBef>
                <a:spcPct val="0"/>
              </a:spcBef>
              <a:buFont typeface="+mj-lt"/>
              <a:buAutoNum type="arabicPeriod"/>
            </a:pPr>
            <a:r>
              <a:rPr lang="zh-TW" altLang="en-US" sz="2800" b="1" dirty="0" smtClean="0">
                <a:solidFill>
                  <a:srgbClr val="000000"/>
                </a:solidFill>
                <a:ea typeface="微軟正黑體" panose="020B0604030504040204" pitchFamily="34" charset="-120"/>
                <a:cs typeface="Arial" panose="020B0604020202020204" pitchFamily="34" charset="0"/>
              </a:rPr>
              <a:t>若超過</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統一</a:t>
            </a:r>
            <a:r>
              <a:rPr lang="zh-TW" altLang="en-US" sz="2800" b="1" dirty="0">
                <a:solidFill>
                  <a:srgbClr val="000000"/>
                </a:solidFill>
                <a:ea typeface="微軟正黑體" panose="020B0604030504040204" pitchFamily="34" charset="-120"/>
                <a:cs typeface="Arial" panose="020B0604020202020204" pitchFamily="34" charset="0"/>
              </a:rPr>
              <a:t>修正</a:t>
            </a:r>
            <a:r>
              <a:rPr lang="zh-TW" altLang="en-US" sz="2800" b="1" dirty="0" smtClean="0">
                <a:solidFill>
                  <a:srgbClr val="000000"/>
                </a:solidFill>
                <a:ea typeface="微軟正黑體" panose="020B0604030504040204" pitchFamily="34" charset="-120"/>
                <a:cs typeface="Arial" panose="020B0604020202020204" pitchFamily="34" charset="0"/>
              </a:rPr>
              <a:t>期間</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後</a:t>
            </a:r>
            <a:r>
              <a:rPr lang="zh-TW" altLang="en-US" sz="2800" b="1" dirty="0">
                <a:solidFill>
                  <a:srgbClr val="000000"/>
                </a:solidFill>
                <a:ea typeface="微軟正黑體" panose="020B0604030504040204" pitchFamily="34" charset="-120"/>
                <a:cs typeface="Arial" panose="020B0604020202020204" pitchFamily="34" charset="0"/>
              </a:rPr>
              <a:t>，學校仍有資料需要修正或需要修正前幾期資料，則請</a:t>
            </a:r>
            <a:r>
              <a:rPr lang="zh-TW" altLang="en-US" sz="2800" b="1" dirty="0" smtClean="0">
                <a:solidFill>
                  <a:srgbClr val="000000"/>
                </a:solidFill>
                <a:ea typeface="微軟正黑體" panose="020B0604030504040204" pitchFamily="34" charset="-120"/>
                <a:cs typeface="Arial" panose="020B0604020202020204" pitchFamily="34" charset="0"/>
              </a:rPr>
              <a:t>提出「非</a:t>
            </a:r>
            <a:r>
              <a:rPr lang="zh-TW" altLang="en-US" sz="2800" b="1" dirty="0">
                <a:solidFill>
                  <a:srgbClr val="000000"/>
                </a:solidFill>
                <a:ea typeface="微軟正黑體" panose="020B0604030504040204" pitchFamily="34" charset="-120"/>
                <a:cs typeface="Arial" panose="020B0604020202020204" pitchFamily="34" charset="0"/>
              </a:rPr>
              <a:t>統一</a:t>
            </a:r>
            <a:r>
              <a:rPr lang="zh-TW" altLang="en-US" sz="2800" b="1" dirty="0" smtClean="0">
                <a:solidFill>
                  <a:srgbClr val="000000"/>
                </a:solidFill>
                <a:ea typeface="微軟正黑體" panose="020B0604030504040204" pitchFamily="34" charset="-120"/>
                <a:cs typeface="Arial" panose="020B0604020202020204" pitchFamily="34" charset="0"/>
              </a:rPr>
              <a:t>修正</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en-US" altLang="zh-TW" sz="2800" b="1" dirty="0">
              <a:solidFill>
                <a:srgbClr val="000000"/>
              </a:solidFill>
              <a:ea typeface="微軟正黑體" panose="020B0604030504040204" pitchFamily="34" charset="-120"/>
              <a:cs typeface="Arial" panose="020B0604020202020204" pitchFamily="34" charset="0"/>
            </a:endParaRPr>
          </a:p>
          <a:p>
            <a:pPr marL="514350" indent="-514350">
              <a:lnSpc>
                <a:spcPts val="3360"/>
              </a:lnSpc>
              <a:spcBef>
                <a:spcPct val="0"/>
              </a:spcBef>
              <a:buFont typeface="+mj-lt"/>
              <a:buAutoNum type="arabicPeriod"/>
            </a:pPr>
            <a:r>
              <a:rPr lang="zh-TW" altLang="en-US" sz="2800" b="1" dirty="0" smtClean="0">
                <a:solidFill>
                  <a:srgbClr val="000000"/>
                </a:solidFill>
                <a:ea typeface="微軟正黑體" panose="020B0604030504040204" pitchFamily="34" charset="-120"/>
                <a:cs typeface="Arial" panose="020B0604020202020204" pitchFamily="34" charset="0"/>
              </a:rPr>
              <a:t>如</a:t>
            </a:r>
            <a:r>
              <a:rPr lang="zh-TW" altLang="en-US" sz="2800" b="1" dirty="0">
                <a:solidFill>
                  <a:srgbClr val="000000"/>
                </a:solidFill>
                <a:ea typeface="微軟正黑體" panose="020B0604030504040204" pitchFamily="34" charset="-120"/>
                <a:cs typeface="Arial" panose="020B0604020202020204" pitchFamily="34" charset="0"/>
              </a:rPr>
              <a:t>需於「非統一修正期間」</a:t>
            </a:r>
            <a:r>
              <a:rPr lang="zh-TW" altLang="en-US" sz="2800" b="1" dirty="0" smtClean="0">
                <a:solidFill>
                  <a:srgbClr val="000000"/>
                </a:solidFill>
                <a:ea typeface="微軟正黑體" panose="020B0604030504040204" pitchFamily="34" charset="-120"/>
                <a:cs typeface="Arial" panose="020B0604020202020204" pitchFamily="34" charset="0"/>
              </a:rPr>
              <a:t>提出資</a:t>
            </a:r>
            <a:r>
              <a:rPr lang="zh-TW" altLang="en-US" sz="2800" b="1" dirty="0">
                <a:solidFill>
                  <a:srgbClr val="000000"/>
                </a:solidFill>
                <a:ea typeface="微軟正黑體" panose="020B0604030504040204" pitchFamily="34" charset="-120"/>
                <a:cs typeface="Arial" panose="020B0604020202020204" pitchFamily="34" charset="0"/>
              </a:rPr>
              <a:t>料</a:t>
            </a:r>
            <a:r>
              <a:rPr lang="zh-TW" altLang="en-US" sz="2800" b="1" dirty="0" smtClean="0">
                <a:solidFill>
                  <a:srgbClr val="000000"/>
                </a:solidFill>
                <a:ea typeface="微軟正黑體" panose="020B0604030504040204" pitchFamily="34" charset="-120"/>
                <a:cs typeface="Arial" panose="020B0604020202020204" pitchFamily="34" charset="0"/>
              </a:rPr>
              <a:t>修正申請</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請事先填寫</a:t>
            </a:r>
            <a:r>
              <a:rPr lang="zh-TW" altLang="en-US" sz="2800" b="1" dirty="0" smtClean="0">
                <a:ea typeface="微軟正黑體" panose="020B0604030504040204" pitchFamily="34" charset="-120"/>
                <a:cs typeface="Arial" panose="020B0604020202020204" pitchFamily="34" charset="0"/>
              </a:rPr>
              <a:t>「</a:t>
            </a:r>
            <a:r>
              <a:rPr lang="zh-TW" altLang="en-US" sz="2800" b="1" dirty="0" smtClean="0">
                <a:solidFill>
                  <a:srgbClr val="FF0000"/>
                </a:solidFill>
                <a:ea typeface="微軟正黑體" panose="020B0604030504040204" pitchFamily="34" charset="-120"/>
                <a:cs typeface="Arial" panose="020B0604020202020204" pitchFamily="34" charset="0"/>
              </a:rPr>
              <a:t>修正</a:t>
            </a:r>
            <a:r>
              <a:rPr lang="zh-TW" altLang="en-US" sz="2800" b="1" dirty="0">
                <a:solidFill>
                  <a:srgbClr val="FF0000"/>
                </a:solidFill>
                <a:ea typeface="微軟正黑體" panose="020B0604030504040204" pitchFamily="34" charset="-120"/>
                <a:cs typeface="Arial" panose="020B0604020202020204" pitchFamily="34" charset="0"/>
              </a:rPr>
              <a:t>申請</a:t>
            </a:r>
            <a:r>
              <a:rPr lang="zh-TW" altLang="en-US" sz="2800" b="1" dirty="0" smtClean="0">
                <a:solidFill>
                  <a:srgbClr val="FF0000"/>
                </a:solidFill>
                <a:ea typeface="微軟正黑體" panose="020B0604030504040204" pitchFamily="34" charset="-120"/>
                <a:cs typeface="Arial" panose="020B0604020202020204" pitchFamily="34" charset="0"/>
              </a:rPr>
              <a:t>對照表</a:t>
            </a:r>
            <a:r>
              <a:rPr lang="zh-TW" altLang="en-US" sz="2800" b="1" dirty="0" smtClean="0">
                <a:ea typeface="微軟正黑體" panose="020B0604030504040204" pitchFamily="34" charset="-120"/>
                <a:cs typeface="Arial" panose="020B0604020202020204" pitchFamily="34" charset="0"/>
              </a:rPr>
              <a:t>」</a:t>
            </a:r>
            <a:r>
              <a:rPr lang="en-US" altLang="zh-TW" sz="2800" b="1" dirty="0" smtClean="0">
                <a:solidFill>
                  <a:srgbClr val="000000"/>
                </a:solidFill>
                <a:ea typeface="微軟正黑體" panose="020B0604030504040204" pitchFamily="34" charset="-120"/>
                <a:cs typeface="Arial" panose="020B0604020202020204" pitchFamily="34" charset="0"/>
              </a:rPr>
              <a:t>(</a:t>
            </a:r>
            <a:r>
              <a:rPr lang="zh-TW" altLang="en-US" sz="2800" b="1" dirty="0">
                <a:ea typeface="微軟正黑體" panose="020B0604030504040204" pitchFamily="34" charset="-120"/>
                <a:cs typeface="Arial" panose="020B0604020202020204" pitchFamily="34" charset="0"/>
              </a:rPr>
              <a:t>務必</a:t>
            </a:r>
            <a:r>
              <a:rPr lang="zh-TW" altLang="en-US" sz="2800" b="1" dirty="0" smtClean="0">
                <a:ea typeface="微軟正黑體" panose="020B0604030504040204" pitchFamily="34" charset="-120"/>
                <a:cs typeface="Arial" panose="020B0604020202020204" pitchFamily="34" charset="0"/>
              </a:rPr>
              <a:t>於</a:t>
            </a:r>
            <a:r>
              <a:rPr lang="zh-TW" altLang="en-US" sz="2800" b="1" dirty="0">
                <a:ea typeface="微軟正黑體" panose="020B0604030504040204" pitchFamily="34" charset="-120"/>
                <a:cs typeface="Arial" panose="020B0604020202020204" pitchFamily="34" charset="0"/>
              </a:rPr>
              <a:t>「修正說明」欄</a:t>
            </a:r>
            <a:r>
              <a:rPr lang="zh-TW" altLang="en-US" sz="2800" b="1" dirty="0">
                <a:solidFill>
                  <a:srgbClr val="FF0000"/>
                </a:solidFill>
                <a:ea typeface="微軟正黑體" panose="020B0604030504040204" pitchFamily="34" charset="-120"/>
                <a:cs typeface="Arial" panose="020B0604020202020204" pitchFamily="34" charset="0"/>
              </a:rPr>
              <a:t>敘明具體修改</a:t>
            </a:r>
            <a:r>
              <a:rPr lang="zh-TW" altLang="en-US" sz="2800" b="1" dirty="0" smtClean="0">
                <a:solidFill>
                  <a:srgbClr val="FF0000"/>
                </a:solidFill>
                <a:ea typeface="微軟正黑體" panose="020B0604030504040204" pitchFamily="34" charset="-120"/>
                <a:cs typeface="Arial" panose="020B0604020202020204" pitchFamily="34" charset="0"/>
              </a:rPr>
              <a:t>理由</a:t>
            </a:r>
            <a:r>
              <a:rPr lang="en-US" altLang="zh-TW" sz="2800" b="1" dirty="0" smtClean="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，並</a:t>
            </a:r>
            <a:r>
              <a:rPr lang="zh-TW" altLang="en-US" sz="2800" b="1" dirty="0">
                <a:solidFill>
                  <a:srgbClr val="FF0000"/>
                </a:solidFill>
                <a:ea typeface="微軟正黑體" panose="020B0604030504040204" pitchFamily="34" charset="-120"/>
                <a:cs typeface="Arial" panose="020B0604020202020204" pitchFamily="34" charset="0"/>
              </a:rPr>
              <a:t>核</a:t>
            </a:r>
            <a:r>
              <a:rPr lang="zh-TW" altLang="en-US" sz="2800" b="1" dirty="0" smtClean="0">
                <a:solidFill>
                  <a:srgbClr val="FF0000"/>
                </a:solidFill>
                <a:ea typeface="微軟正黑體" panose="020B0604030504040204" pitchFamily="34" charset="-120"/>
                <a:cs typeface="Arial" panose="020B0604020202020204" pitchFamily="34" charset="0"/>
              </a:rPr>
              <a:t>章後發文</a:t>
            </a:r>
            <a:r>
              <a:rPr lang="zh-TW" altLang="en-US" sz="2800" b="1" dirty="0">
                <a:solidFill>
                  <a:srgbClr val="FF0000"/>
                </a:solidFill>
                <a:ea typeface="微軟正黑體" panose="020B0604030504040204" pitchFamily="34" charset="-120"/>
                <a:cs typeface="Arial" panose="020B0604020202020204" pitchFamily="34" charset="0"/>
              </a:rPr>
              <a:t>至教育部高教司</a:t>
            </a:r>
            <a:r>
              <a:rPr lang="zh-TW" altLang="en-US" sz="2800" b="1" dirty="0">
                <a:solidFill>
                  <a:srgbClr val="000000"/>
                </a:solidFill>
                <a:ea typeface="微軟正黑體" panose="020B0604030504040204" pitchFamily="34" charset="-120"/>
                <a:cs typeface="Arial" panose="020B0604020202020204" pitchFamily="34" charset="0"/>
              </a:rPr>
              <a:t>，待教育部</a:t>
            </a:r>
            <a:r>
              <a:rPr lang="zh-TW" altLang="en-US" sz="2800" b="1" dirty="0" smtClean="0">
                <a:solidFill>
                  <a:srgbClr val="000000"/>
                </a:solidFill>
                <a:ea typeface="微軟正黑體" panose="020B0604030504040204" pitchFamily="34" charset="-120"/>
                <a:cs typeface="Arial" panose="020B0604020202020204" pitchFamily="34" charset="0"/>
              </a:rPr>
              <a:t>回函後，方</a:t>
            </a:r>
            <a:r>
              <a:rPr lang="zh-TW" altLang="en-US" sz="2800" b="1" dirty="0">
                <a:solidFill>
                  <a:srgbClr val="000000"/>
                </a:solidFill>
                <a:ea typeface="微軟正黑體" panose="020B0604030504040204" pitchFamily="34" charset="-120"/>
                <a:cs typeface="Arial" panose="020B0604020202020204" pitchFamily="34" charset="0"/>
              </a:rPr>
              <a:t>可至校庫提出申請</a:t>
            </a:r>
            <a:r>
              <a:rPr lang="zh-TW" altLang="en-US" sz="2800" b="1" dirty="0" smtClean="0">
                <a:solidFill>
                  <a:srgbClr val="000000"/>
                </a:solidFill>
                <a:ea typeface="微軟正黑體" panose="020B0604030504040204" pitchFamily="34" charset="-120"/>
                <a:cs typeface="Arial" panose="020B0604020202020204" pitchFamily="34" charset="0"/>
              </a:rPr>
              <a:t>開放修改權限</a:t>
            </a:r>
            <a:r>
              <a:rPr lang="en-US" altLang="zh-TW" sz="2800" b="1" dirty="0" smtClean="0">
                <a:solidFill>
                  <a:srgbClr val="000000"/>
                </a:solidFill>
                <a:ea typeface="微軟正黑體" panose="020B0604030504040204" pitchFamily="34" charset="-120"/>
                <a:cs typeface="Arial" panose="020B0604020202020204" pitchFamily="34" charset="0"/>
              </a:rPr>
              <a:t>(</a:t>
            </a:r>
            <a:r>
              <a:rPr lang="zh-TW" altLang="en-US" sz="2800" b="1" dirty="0" smtClean="0">
                <a:ea typeface="微軟正黑體" panose="020B0604030504040204" pitchFamily="34" charset="-120"/>
                <a:cs typeface="Arial" panose="020B0604020202020204" pitchFamily="34" charset="0"/>
              </a:rPr>
              <a:t>系統申</a:t>
            </a:r>
            <a:r>
              <a:rPr lang="zh-TW" altLang="en-US" sz="2800" b="1" dirty="0">
                <a:ea typeface="微軟正黑體" panose="020B0604030504040204" pitchFamily="34" charset="-120"/>
                <a:cs typeface="Arial" panose="020B0604020202020204" pitchFamily="34" charset="0"/>
              </a:rPr>
              <a:t>請</a:t>
            </a:r>
            <a:r>
              <a:rPr lang="zh-TW" altLang="en-US" sz="2800" b="1" dirty="0" smtClean="0">
                <a:ea typeface="微軟正黑體" panose="020B0604030504040204" pitchFamily="34" charset="-120"/>
                <a:cs typeface="Arial" panose="020B0604020202020204" pitchFamily="34" charset="0"/>
              </a:rPr>
              <a:t>可供</a:t>
            </a:r>
            <a:r>
              <a:rPr lang="zh-TW" altLang="en-US" sz="2800" b="1" dirty="0" smtClean="0">
                <a:solidFill>
                  <a:srgbClr val="FF0000"/>
                </a:solidFill>
                <a:ea typeface="微軟正黑體" panose="020B0604030504040204" pitchFamily="34" charset="-120"/>
                <a:cs typeface="Arial" panose="020B0604020202020204" pitchFamily="34" charset="0"/>
              </a:rPr>
              <a:t>修正時間以</a:t>
            </a:r>
            <a:r>
              <a:rPr lang="en-US" altLang="zh-TW" sz="2800" b="1" dirty="0" smtClean="0">
                <a:solidFill>
                  <a:srgbClr val="FF0000"/>
                </a:solidFill>
                <a:ea typeface="微軟正黑體" panose="020B0604030504040204" pitchFamily="34" charset="-120"/>
                <a:cs typeface="Arial" panose="020B0604020202020204" pitchFamily="34" charset="0"/>
              </a:rPr>
              <a:t>2</a:t>
            </a:r>
            <a:r>
              <a:rPr lang="zh-TW" altLang="en-US" sz="2800" b="1" dirty="0" smtClean="0">
                <a:solidFill>
                  <a:srgbClr val="FF0000"/>
                </a:solidFill>
                <a:ea typeface="微軟正黑體" panose="020B0604030504040204" pitchFamily="34" charset="-120"/>
                <a:cs typeface="Arial" panose="020B0604020202020204" pitchFamily="34" charset="0"/>
              </a:rPr>
              <a:t>小時為限</a:t>
            </a:r>
            <a:r>
              <a:rPr lang="en-US" altLang="zh-TW" sz="2800" b="1" dirty="0" smtClean="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zh-TW" altLang="en-US" sz="2800" b="1" dirty="0">
              <a:solidFill>
                <a:srgbClr val="000000"/>
              </a:solidFill>
              <a:ea typeface="微軟正黑體" panose="020B0604030504040204" pitchFamily="34" charset="-120"/>
              <a:cs typeface="Arial" panose="020B0604020202020204" pitchFamily="34" charset="0"/>
            </a:endParaRPr>
          </a:p>
        </p:txBody>
      </p:sp>
      <p:sp>
        <p:nvSpPr>
          <p:cNvPr id="6" name="文字方塊 27"/>
          <p:cNvSpPr txBox="1">
            <a:spLocks noChangeArrowheads="1"/>
          </p:cNvSpPr>
          <p:nvPr/>
        </p:nvSpPr>
        <p:spPr bwMode="auto">
          <a:xfrm>
            <a:off x="1141921" y="5286406"/>
            <a:ext cx="7312025" cy="9541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nSpc>
                <a:spcPts val="3360"/>
              </a:lnSpc>
              <a:spcBef>
                <a:spcPct val="0"/>
              </a:spcBef>
              <a:buFontTx/>
              <a:buNone/>
            </a:pPr>
            <a:r>
              <a:rPr lang="en-US" altLang="zh-TW" sz="2800" b="1" dirty="0">
                <a:solidFill>
                  <a:srgbClr val="FF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修正</a:t>
            </a:r>
            <a:r>
              <a:rPr lang="zh-TW" altLang="en-US" sz="2800" b="1" dirty="0">
                <a:solidFill>
                  <a:srgbClr val="000000"/>
                </a:solidFill>
                <a:ea typeface="微軟正黑體" panose="020B0604030504040204" pitchFamily="34" charset="-120"/>
                <a:cs typeface="Arial" panose="020B0604020202020204" pitchFamily="34" charset="0"/>
              </a:rPr>
              <a:t>申請</a:t>
            </a:r>
            <a:r>
              <a:rPr lang="zh-TW" altLang="en-US" sz="2800" b="1" dirty="0" smtClean="0">
                <a:solidFill>
                  <a:srgbClr val="000000"/>
                </a:solidFill>
                <a:ea typeface="微軟正黑體" panose="020B0604030504040204" pitchFamily="34" charset="-120"/>
                <a:cs typeface="Arial" panose="020B0604020202020204" pitchFamily="34" charset="0"/>
              </a:rPr>
              <a:t>對照表</a:t>
            </a:r>
            <a:r>
              <a:rPr lang="zh-TW" altLang="en-US" sz="2800" b="1" dirty="0">
                <a:solidFill>
                  <a:srgbClr val="000000"/>
                </a:solidFill>
                <a:ea typeface="微軟正黑體" panose="020B0604030504040204" pitchFamily="34" charset="-120"/>
                <a:cs typeface="Arial" panose="020B0604020202020204" pitchFamily="34" charset="0"/>
              </a:rPr>
              <a:t>之</a:t>
            </a:r>
            <a:r>
              <a:rPr lang="zh-TW" altLang="en-US" sz="2800" b="1" dirty="0">
                <a:solidFill>
                  <a:srgbClr val="0000FF"/>
                </a:solidFill>
                <a:ea typeface="微軟正黑體" panose="020B0604030504040204" pitchFamily="34" charset="-120"/>
                <a:cs typeface="Arial" panose="020B0604020202020204" pitchFamily="34" charset="0"/>
              </a:rPr>
              <a:t>「</a:t>
            </a:r>
            <a:r>
              <a:rPr lang="zh-TW" altLang="zh-TW" sz="2800" b="1" dirty="0">
                <a:solidFill>
                  <a:srgbClr val="0000FF"/>
                </a:solidFill>
                <a:ea typeface="微軟正黑體" panose="020B0604030504040204" pitchFamily="34" charset="-120"/>
                <a:cs typeface="Arial" panose="020B0604020202020204" pitchFamily="34" charset="0"/>
              </a:rPr>
              <a:t>學校未來如何提升填報資料庫正確性及完整性之策略</a:t>
            </a:r>
            <a:r>
              <a:rPr lang="zh-TW" altLang="en-US" sz="2800" b="1" dirty="0" smtClean="0">
                <a:solidFill>
                  <a:srgbClr val="0000FF"/>
                </a:solidFill>
                <a:ea typeface="微軟正黑體" panose="020B0604030504040204" pitchFamily="34" charset="-120"/>
                <a:cs typeface="Arial" panose="020B0604020202020204" pitchFamily="34" charset="0"/>
              </a:rPr>
              <a:t>」</a:t>
            </a:r>
            <a:r>
              <a:rPr lang="zh-TW" altLang="zh-TW" sz="2800" b="1" dirty="0" smtClean="0">
                <a:solidFill>
                  <a:srgbClr val="FF0000"/>
                </a:solidFill>
                <a:ea typeface="微軟正黑體" panose="020B0604030504040204" pitchFamily="34" charset="-120"/>
                <a:cs typeface="Arial" panose="020B0604020202020204" pitchFamily="34" charset="0"/>
              </a:rPr>
              <a:t>至少</a:t>
            </a:r>
            <a:r>
              <a:rPr lang="en-US" altLang="zh-TW" sz="2800" b="1" dirty="0">
                <a:solidFill>
                  <a:srgbClr val="FF0000"/>
                </a:solidFill>
                <a:ea typeface="微軟正黑體" panose="020B0604030504040204" pitchFamily="34" charset="-120"/>
                <a:cs typeface="Arial" panose="020B0604020202020204" pitchFamily="34" charset="0"/>
              </a:rPr>
              <a:t>100</a:t>
            </a:r>
            <a:r>
              <a:rPr lang="zh-TW" altLang="zh-TW" sz="2800" b="1" dirty="0" smtClean="0">
                <a:solidFill>
                  <a:srgbClr val="FF0000"/>
                </a:solidFill>
                <a:ea typeface="微軟正黑體" panose="020B0604030504040204" pitchFamily="34" charset="-120"/>
                <a:cs typeface="Arial" panose="020B0604020202020204" pitchFamily="34" charset="0"/>
              </a:rPr>
              <a:t>字</a:t>
            </a:r>
            <a:r>
              <a:rPr lang="zh-TW" altLang="en-US" sz="2800" b="1" dirty="0">
                <a:solidFill>
                  <a:srgbClr val="0000FF"/>
                </a:solidFill>
                <a:ea typeface="微軟正黑體" panose="020B0604030504040204" pitchFamily="34" charset="-120"/>
                <a:cs typeface="Arial" panose="020B0604020202020204" pitchFamily="34" charset="0"/>
              </a:rPr>
              <a:t>。</a:t>
            </a:r>
          </a:p>
        </p:txBody>
      </p:sp>
    </p:spTree>
    <p:extLst>
      <p:ext uri="{BB962C8B-B14F-4D97-AF65-F5344CB8AC3E}">
        <p14:creationId xmlns:p14="http://schemas.microsoft.com/office/powerpoint/2010/main" val="3897332381"/>
      </p:ext>
    </p:extLst>
  </p:cSld>
  <p:clrMapOvr>
    <a:masterClrMapping/>
  </p:clrMapOvr>
  <p:transition>
    <p:random/>
  </p:transition>
  <p:timing>
    <p:tnLst>
      <p:par>
        <p:cTn id="1" dur="indefinite" restart="never" nodeType="tmRoot"/>
      </p:par>
    </p:tn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矩形 4"/>
          <p:cNvSpPr/>
          <p:nvPr/>
        </p:nvSpPr>
        <p:spPr bwMode="auto">
          <a:xfrm>
            <a:off x="2559865" y="3287666"/>
            <a:ext cx="723662" cy="257695"/>
          </a:xfrm>
          <a:prstGeom prst="rect">
            <a:avLst/>
          </a:prstGeom>
          <a:solidFill>
            <a:srgbClr val="B3E1EF"/>
          </a:solidFill>
          <a:ln w="9525" cap="flat" cmpd="sng" algn="ctr">
            <a:solidFill>
              <a:srgbClr val="91D3E7"/>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TW" altLang="en-US" sz="1900" b="0" i="0" u="none" strike="noStrike" cap="none" normalizeH="0" baseline="0" smtClean="0">
              <a:ln>
                <a:noFill/>
              </a:ln>
              <a:solidFill>
                <a:schemeClr val="tx1"/>
              </a:solidFill>
              <a:effectLst/>
              <a:latin typeface="Times New Roman" panose="02020603050405020304" pitchFamily="18" charset="0"/>
            </a:endParaRPr>
          </a:p>
        </p:txBody>
      </p:sp>
      <p:sp>
        <p:nvSpPr>
          <p:cNvPr id="8" name="矩形 7"/>
          <p:cNvSpPr/>
          <p:nvPr/>
        </p:nvSpPr>
        <p:spPr bwMode="auto">
          <a:xfrm>
            <a:off x="3477036" y="3283512"/>
            <a:ext cx="820644" cy="257695"/>
          </a:xfrm>
          <a:prstGeom prst="rect">
            <a:avLst/>
          </a:prstGeom>
          <a:solidFill>
            <a:schemeClr val="accent1">
              <a:lumMod val="60000"/>
              <a:lumOff val="40000"/>
            </a:schemeClr>
          </a:solidFill>
          <a:ln w="9525" cap="flat" cmpd="sng" algn="ctr">
            <a:solidFill>
              <a:schemeClr val="accent1">
                <a:lumMod val="60000"/>
                <a:lumOff val="40000"/>
              </a:schemeClr>
            </a:solidFill>
            <a:prstDash val="solid"/>
            <a:round/>
            <a:headEnd type="none" w="med" len="med"/>
            <a:tailEnd type="none" w="med" len="med"/>
          </a:ln>
          <a:effectLst/>
          <a:extLst/>
        </p:spPr>
        <p:txBody>
          <a:bodyPr vert="horz" wrap="square" lIns="91440" tIns="45720" rIns="91440" bIns="45720" numCol="1" rtlCol="0" anchor="t" anchorCtr="0" compatLnSpc="1">
            <a:prstTxWarp prst="textNoShape">
              <a:avLst/>
            </a:prstTxWarp>
          </a:bodyPr>
          <a:lstStyle/>
          <a:p>
            <a:pPr marL="0" marR="0" indent="0" algn="l" defTabSz="914400" rtl="0" eaLnBrk="0" fontAlgn="base" latinLnBrk="0" hangingPunct="0">
              <a:lnSpc>
                <a:spcPct val="100000"/>
              </a:lnSpc>
              <a:spcBef>
                <a:spcPct val="0"/>
              </a:spcBef>
              <a:spcAft>
                <a:spcPct val="0"/>
              </a:spcAft>
              <a:buClrTx/>
              <a:buSzTx/>
              <a:buFontTx/>
              <a:buNone/>
              <a:tabLst/>
            </a:pPr>
            <a:endParaRPr kumimoji="0" lang="zh-TW" altLang="en-US" sz="1900" b="0" i="0" u="none" strike="noStrike" cap="none" normalizeH="0" baseline="0" smtClean="0">
              <a:ln>
                <a:noFill/>
              </a:ln>
              <a:solidFill>
                <a:schemeClr val="tx1"/>
              </a:solidFill>
              <a:effectLst/>
              <a:latin typeface="Times New Roman" panose="02020603050405020304" pitchFamily="18" charset="0"/>
            </a:endParaRPr>
          </a:p>
        </p:txBody>
      </p:sp>
      <p:sp>
        <p:nvSpPr>
          <p:cNvPr id="7" name="Rectangle 2"/>
          <p:cNvSpPr>
            <a:spLocks noGrp="1" noChangeArrowheads="1"/>
          </p:cNvSpPr>
          <p:nvPr>
            <p:ph type="title"/>
          </p:nvPr>
        </p:nvSpPr>
        <p:spPr>
          <a:xfrm>
            <a:off x="467543" y="170090"/>
            <a:ext cx="8593329" cy="791315"/>
          </a:xfrm>
        </p:spPr>
        <p:txBody>
          <a:bodyPr/>
          <a:lstStyle/>
          <a:p>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32.</a:t>
            </a:r>
            <a:r>
              <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108.03</a:t>
            </a:r>
            <a:r>
              <a:rPr lang="zh-TW" altLang="en-US" sz="20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0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
        <p:nvSpPr>
          <p:cNvPr id="4" name="矩形 3"/>
          <p:cNvSpPr/>
          <p:nvPr/>
        </p:nvSpPr>
        <p:spPr>
          <a:xfrm>
            <a:off x="124235" y="1038965"/>
            <a:ext cx="7640233" cy="338554"/>
          </a:xfrm>
          <a:prstGeom prst="rect">
            <a:avLst/>
          </a:prstGeom>
        </p:spPr>
        <p:txBody>
          <a:bodyPr wrap="none">
            <a:spAutoFit/>
          </a:bodyPr>
          <a:lstStyle/>
          <a:p>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完成及退出「大學進修部四年制學士班彈性修業試辦方案」學生人數</a:t>
            </a:r>
            <a:r>
              <a:rPr lang="en-US" altLang="zh-TW" sz="1600" b="1" dirty="0" smtClean="0">
                <a:solidFill>
                  <a:prstClr val="black"/>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填表範例</a:t>
            </a:r>
            <a:r>
              <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en-US" sz="1600" dirty="0"/>
          </a:p>
        </p:txBody>
      </p:sp>
      <p:sp>
        <p:nvSpPr>
          <p:cNvPr id="2" name="矩形 1"/>
          <p:cNvSpPr/>
          <p:nvPr/>
        </p:nvSpPr>
        <p:spPr>
          <a:xfrm>
            <a:off x="124235" y="1277767"/>
            <a:ext cx="8845197" cy="2400657"/>
          </a:xfrm>
          <a:prstGeom prst="rect">
            <a:avLst/>
          </a:prstGeom>
        </p:spPr>
        <p:txBody>
          <a:bodyPr wrap="square">
            <a:spAutoFit/>
          </a:bodyPr>
          <a:lstStyle/>
          <a:p>
            <a:pPr marL="914400" indent="-609600" algn="just">
              <a:lnSpc>
                <a:spcPct val="150000"/>
              </a:lnSpc>
              <a:spcAft>
                <a:spcPts val="0"/>
              </a:spcAft>
            </a:pPr>
            <a:r>
              <a:rPr lang="zh-TW" altLang="zh-TW" sz="1600" b="1" kern="0" dirty="0">
                <a:latin typeface="Arial" panose="020B0604020202020204" pitchFamily="34" charset="0"/>
                <a:ea typeface="微軟正黑體" panose="020B0604030504040204" pitchFamily="34" charset="-120"/>
                <a:cs typeface="Arial" panose="020B0604020202020204" pitchFamily="34" charset="0"/>
              </a:rPr>
              <a:t>範例</a:t>
            </a:r>
            <a:r>
              <a:rPr lang="en-US" altLang="zh-TW" sz="1600" b="1" kern="0" dirty="0">
                <a:latin typeface="Arial" panose="020B0604020202020204" pitchFamily="34" charset="0"/>
                <a:ea typeface="微軟正黑體" panose="020B0604030504040204" pitchFamily="34" charset="-120"/>
                <a:cs typeface="Arial" panose="020B0604020202020204" pitchFamily="34" charset="0"/>
              </a:rPr>
              <a:t>2</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：乙校</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107</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9</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月有男生</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25</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位、女生</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10</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位參加大學進修部四年制學士班彈性修業試辦方案，</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108</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3</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月又有男生</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5</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人、女生</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3</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人參加本方案，但</a:t>
            </a:r>
            <a:r>
              <a:rPr lang="zh-TW" altLang="zh-TW" sz="1400" kern="0" dirty="0" smtClean="0">
                <a:latin typeface="Arial" panose="020B0604020202020204" pitchFamily="34" charset="0"/>
                <a:ea typeface="微軟正黑體" panose="020B0604030504040204" pitchFamily="34" charset="-120"/>
                <a:cs typeface="Arial" panose="020B0604020202020204" pitchFamily="34" charset="0"/>
              </a:rPr>
              <a:t>截至</a:t>
            </a:r>
            <a:r>
              <a:rPr lang="zh-TW" altLang="en-US" sz="1400" kern="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400" kern="100" dirty="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Aft>
                <a:spcPts val="0"/>
              </a:spcAft>
              <a:buFont typeface="+mj-lt"/>
              <a:buAutoNum type="arabicParenR"/>
            </a:pP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108</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3</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月</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15</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日前</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6</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位男生、</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位女生退出方案、</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0</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位學生順利透過本方案畢業</a:t>
            </a:r>
            <a:r>
              <a:rPr lang="zh-TW" altLang="zh-TW" sz="14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400" kern="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Aft>
                <a:spcPts val="0"/>
              </a:spcAft>
              <a:buFont typeface="+mj-lt"/>
              <a:buAutoNum type="arabicParenR"/>
            </a:pPr>
            <a:r>
              <a:rPr lang="en-US" altLang="zh-TW" sz="1400" kern="0" dirty="0" smtClean="0">
                <a:latin typeface="Arial" panose="020B0604020202020204" pitchFamily="34" charset="0"/>
                <a:ea typeface="微軟正黑體" panose="020B0604030504040204" pitchFamily="34" charset="-120"/>
                <a:cs typeface="Arial" panose="020B0604020202020204" pitchFamily="34" charset="0"/>
              </a:rPr>
              <a:t>108</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10</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月</a:t>
            </a:r>
            <a:r>
              <a:rPr lang="en-US" altLang="zh-TW" sz="1400" kern="0" dirty="0">
                <a:latin typeface="Arial" panose="020B0604020202020204" pitchFamily="34" charset="0"/>
                <a:ea typeface="微軟正黑體" panose="020B0604030504040204" pitchFamily="34" charset="-120"/>
                <a:cs typeface="Arial" panose="020B0604020202020204" pitchFamily="34" charset="0"/>
              </a:rPr>
              <a:t>15</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日前</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107</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9</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月申請參加</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本方案之</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B</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C</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等</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位男生及女生</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(D)</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於</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108</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月退出方案</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，同時亦有</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108</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u="sng" kern="0" dirty="0">
                <a:latin typeface="Arial" panose="020B0604020202020204" pitchFamily="34" charset="0"/>
                <a:ea typeface="微軟正黑體" panose="020B0604030504040204" pitchFamily="34" charset="-120"/>
                <a:cs typeface="Arial" panose="020B0604020202020204" pitchFamily="34" charset="0"/>
              </a:rPr>
              <a:t>3</a:t>
            </a:r>
            <a:r>
              <a:rPr lang="zh-TW" altLang="zh-TW" sz="1400" u="sng" kern="0" dirty="0">
                <a:latin typeface="Arial" panose="020B0604020202020204" pitchFamily="34" charset="0"/>
                <a:ea typeface="微軟正黑體" panose="020B0604030504040204" pitchFamily="34" charset="-120"/>
                <a:cs typeface="Arial" panose="020B0604020202020204" pitchFamily="34" charset="0"/>
              </a:rPr>
              <a:t>月參加</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本方案之</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F</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等</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位女生退出</a:t>
            </a:r>
            <a:r>
              <a:rPr lang="zh-TW" altLang="zh-TW" sz="1400" kern="0" dirty="0">
                <a:latin typeface="Arial" panose="020B0604020202020204" pitchFamily="34" charset="0"/>
                <a:ea typeface="微軟正黑體" panose="020B0604030504040204" pitchFamily="34" charset="-120"/>
                <a:cs typeface="Arial" panose="020B0604020202020204" pitchFamily="34" charset="0"/>
              </a:rPr>
              <a:t>，另有</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完成方案並取得學位者，男生</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(G)</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、女生</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en-US" altLang="zh-TW" sz="1400" kern="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(H</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I</a:t>
            </a:r>
            <a:r>
              <a:rPr lang="zh-TW"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J)</a:t>
            </a:r>
            <a:r>
              <a:rPr lang="zh-TW" altLang="zh-TW" sz="14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400" kern="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Aft>
                <a:spcPts val="0"/>
              </a:spcAft>
              <a:buFont typeface="+mj-lt"/>
              <a:buAutoNum type="arabicParenR"/>
            </a:pPr>
            <a:r>
              <a:rPr lang="zh-TW" altLang="zh-TW" sz="1400" dirty="0">
                <a:latin typeface="Arial" panose="020B0604020202020204" pitchFamily="34" charset="0"/>
                <a:ea typeface="微軟正黑體" panose="020B0604030504040204" pitchFamily="34" charset="-120"/>
                <a:cs typeface="Arial" panose="020B0604020202020204" pitchFamily="34" charset="0"/>
              </a:rPr>
              <a:t>以上述，乙校</a:t>
            </a:r>
            <a:r>
              <a:rPr lang="en-US" altLang="zh-TW" sz="1400" dirty="0">
                <a:latin typeface="Arial" panose="020B0604020202020204" pitchFamily="34" charset="0"/>
                <a:ea typeface="微軟正黑體" panose="020B0604030504040204" pitchFamily="34" charset="-120"/>
                <a:cs typeface="Arial" panose="020B0604020202020204" pitchFamily="34" charset="0"/>
              </a:rPr>
              <a:t>108</a:t>
            </a:r>
            <a:r>
              <a:rPr lang="zh-TW" altLang="zh-TW" sz="140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dirty="0">
                <a:latin typeface="Arial" panose="020B0604020202020204" pitchFamily="34" charset="0"/>
                <a:ea typeface="微軟正黑體" panose="020B0604030504040204" pitchFamily="34" charset="-120"/>
                <a:cs typeface="Arial" panose="020B0604020202020204" pitchFamily="34" charset="0"/>
              </a:rPr>
              <a:t>3</a:t>
            </a:r>
            <a:r>
              <a:rPr lang="zh-TW" altLang="zh-TW" sz="1400" dirty="0">
                <a:latin typeface="Arial" panose="020B0604020202020204" pitchFamily="34" charset="0"/>
                <a:ea typeface="微軟正黑體" panose="020B0604030504040204" pitchFamily="34" charset="-120"/>
                <a:cs typeface="Arial" panose="020B0604020202020204" pitchFamily="34" charset="0"/>
              </a:rPr>
              <a:t>月及</a:t>
            </a:r>
            <a:r>
              <a:rPr lang="en-US" altLang="zh-TW" sz="1400" dirty="0">
                <a:latin typeface="Arial" panose="020B0604020202020204" pitchFamily="34" charset="0"/>
                <a:ea typeface="微軟正黑體" panose="020B0604030504040204" pitchFamily="34" charset="-120"/>
                <a:cs typeface="Arial" panose="020B0604020202020204" pitchFamily="34" charset="0"/>
              </a:rPr>
              <a:t>108</a:t>
            </a:r>
            <a:r>
              <a:rPr lang="zh-TW" altLang="zh-TW" sz="1400" dirty="0">
                <a:latin typeface="Arial" panose="020B0604020202020204" pitchFamily="34" charset="0"/>
                <a:ea typeface="微軟正黑體" panose="020B0604030504040204" pitchFamily="34" charset="-120"/>
                <a:cs typeface="Arial" panose="020B0604020202020204" pitchFamily="34" charset="0"/>
              </a:rPr>
              <a:t>年</a:t>
            </a:r>
            <a:r>
              <a:rPr lang="en-US" altLang="zh-TW" sz="1400" dirty="0">
                <a:latin typeface="Arial" panose="020B0604020202020204" pitchFamily="34" charset="0"/>
                <a:ea typeface="微軟正黑體" panose="020B0604030504040204" pitchFamily="34" charset="-120"/>
                <a:cs typeface="Arial" panose="020B0604020202020204" pitchFamily="34" charset="0"/>
              </a:rPr>
              <a:t>10</a:t>
            </a:r>
            <a:r>
              <a:rPr lang="zh-TW" altLang="zh-TW" sz="1400" dirty="0">
                <a:latin typeface="Arial" panose="020B0604020202020204" pitchFamily="34" charset="0"/>
                <a:ea typeface="微軟正黑體" panose="020B0604030504040204" pitchFamily="34" charset="-120"/>
                <a:cs typeface="Arial" panose="020B0604020202020204" pitchFamily="34" charset="0"/>
              </a:rPr>
              <a:t>月之資料填報如下</a:t>
            </a:r>
            <a:r>
              <a:rPr lang="zh-TW" altLang="zh-TW" sz="14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400" kern="0" dirty="0" smtClean="0">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2802555147"/>
              </p:ext>
            </p:extLst>
          </p:nvPr>
        </p:nvGraphicFramePr>
        <p:xfrm>
          <a:off x="467541" y="3712095"/>
          <a:ext cx="8501890" cy="2827020"/>
        </p:xfrm>
        <a:graphic>
          <a:graphicData uri="http://schemas.openxmlformats.org/drawingml/2006/table">
            <a:tbl>
              <a:tblPr firstRow="1" firstCol="1" bandRow="1"/>
              <a:tblGrid>
                <a:gridCol w="1012124">
                  <a:extLst>
                    <a:ext uri="{9D8B030D-6E8A-4147-A177-3AD203B41FA5}">
                      <a16:colId xmlns:a16="http://schemas.microsoft.com/office/drawing/2014/main" val="456569798"/>
                    </a:ext>
                  </a:extLst>
                </a:gridCol>
                <a:gridCol w="423950">
                  <a:extLst>
                    <a:ext uri="{9D8B030D-6E8A-4147-A177-3AD203B41FA5}">
                      <a16:colId xmlns:a16="http://schemas.microsoft.com/office/drawing/2014/main" val="3804532374"/>
                    </a:ext>
                  </a:extLst>
                </a:gridCol>
                <a:gridCol w="1579418">
                  <a:extLst>
                    <a:ext uri="{9D8B030D-6E8A-4147-A177-3AD203B41FA5}">
                      <a16:colId xmlns:a16="http://schemas.microsoft.com/office/drawing/2014/main" val="3170106112"/>
                    </a:ext>
                  </a:extLst>
                </a:gridCol>
                <a:gridCol w="2331110">
                  <a:extLst>
                    <a:ext uri="{9D8B030D-6E8A-4147-A177-3AD203B41FA5}">
                      <a16:colId xmlns:a16="http://schemas.microsoft.com/office/drawing/2014/main" val="489579282"/>
                    </a:ext>
                  </a:extLst>
                </a:gridCol>
                <a:gridCol w="1584184">
                  <a:extLst>
                    <a:ext uri="{9D8B030D-6E8A-4147-A177-3AD203B41FA5}">
                      <a16:colId xmlns:a16="http://schemas.microsoft.com/office/drawing/2014/main" val="2144693347"/>
                    </a:ext>
                  </a:extLst>
                </a:gridCol>
                <a:gridCol w="595946">
                  <a:extLst>
                    <a:ext uri="{9D8B030D-6E8A-4147-A177-3AD203B41FA5}">
                      <a16:colId xmlns:a16="http://schemas.microsoft.com/office/drawing/2014/main" val="4198952116"/>
                    </a:ext>
                  </a:extLst>
                </a:gridCol>
                <a:gridCol w="487579">
                  <a:extLst>
                    <a:ext uri="{9D8B030D-6E8A-4147-A177-3AD203B41FA5}">
                      <a16:colId xmlns:a16="http://schemas.microsoft.com/office/drawing/2014/main" val="216832487"/>
                    </a:ext>
                  </a:extLst>
                </a:gridCol>
                <a:gridCol w="487579">
                  <a:extLst>
                    <a:ext uri="{9D8B030D-6E8A-4147-A177-3AD203B41FA5}">
                      <a16:colId xmlns:a16="http://schemas.microsoft.com/office/drawing/2014/main" val="1762074631"/>
                    </a:ext>
                  </a:extLst>
                </a:gridCol>
              </a:tblGrid>
              <a:tr h="124460">
                <a:tc rowSpan="2" gridSpan="2">
                  <a:txBody>
                    <a:bodyPr/>
                    <a:lstStyle/>
                    <a:p>
                      <a:pPr algn="just">
                        <a:lnSpc>
                          <a:spcPts val="15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參加方案年數</a:t>
                      </a:r>
                    </a:p>
                    <a:p>
                      <a:pPr algn="just">
                        <a:lnSpc>
                          <a:spcPts val="1300"/>
                        </a:lnSpc>
                        <a:spcAft>
                          <a:spcPts val="0"/>
                        </a:spcAft>
                        <a:tabLst>
                          <a:tab pos="9972040" algn="r"/>
                        </a:tabLst>
                      </a:pP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r">
                        <a:lnSpc>
                          <a:spcPts val="1500"/>
                        </a:lnSpc>
                        <a:spcAft>
                          <a:spcPts val="0"/>
                        </a:spcAft>
                        <a:tabLst>
                          <a:tab pos="9972040" algn="r"/>
                        </a:tabLst>
                      </a:pPr>
                      <a:endParaRPr lang="en-US" altLang="zh-TW" sz="1400" b="1"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r">
                        <a:lnSpc>
                          <a:spcPts val="1500"/>
                        </a:lnSpc>
                        <a:spcAft>
                          <a:spcPts val="0"/>
                        </a:spcAft>
                        <a:tabLst>
                          <a:tab pos="9972040" algn="r"/>
                        </a:tabLst>
                      </a:pPr>
                      <a:r>
                        <a:rPr lang="zh-TW" sz="1400" b="1"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期別</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BlToTr w="6350" cap="flat" cmpd="sng" algn="ctr">
                      <a:solidFill>
                        <a:srgbClr val="000000"/>
                      </a:solidFill>
                      <a:prstDash val="solid"/>
                      <a:round/>
                      <a:headEnd type="none" w="med" len="med"/>
                      <a:tailEnd type="none" w="med" len="med"/>
                    </a:lnBlToTr>
                    <a:solidFill>
                      <a:srgbClr val="CCFF99"/>
                    </a:solidFill>
                  </a:tcPr>
                </a:tc>
                <a:tc rowSpan="2" hMerge="1">
                  <a:txBody>
                    <a:bodyPr/>
                    <a:lstStyle/>
                    <a:p>
                      <a:endParaRPr lang="zh-TW" altLang="en-US"/>
                    </a:p>
                  </a:txBody>
                  <a:tcPr/>
                </a:tc>
                <a:tc rowSpan="2">
                  <a:txBody>
                    <a:bodyPr/>
                    <a:lstStyle/>
                    <a:p>
                      <a:pPr algn="just">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完成方案人數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gridSpan="5">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退出方案人數及期數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155540513"/>
                  </a:ext>
                </a:extLst>
              </a:tr>
              <a:tr h="184150">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１年以下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5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滿１年至２年以下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500"/>
                        </a:lnSpc>
                        <a:spcAft>
                          <a:spcPts val="0"/>
                        </a:spcAft>
                      </a:pP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滿２年至３年以下</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300"/>
                        </a:lnSpc>
                        <a:spcAft>
                          <a:spcPts val="0"/>
                        </a:spcAft>
                      </a:pPr>
                      <a:r>
                        <a:rPr lang="en-US"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tc>
                  <a:txBody>
                    <a:bodyPr/>
                    <a:lstStyle/>
                    <a:p>
                      <a:pPr algn="ctr">
                        <a:lnSpc>
                          <a:spcPts val="1300"/>
                        </a:lnSpc>
                        <a:spcAft>
                          <a:spcPts val="0"/>
                        </a:spcAft>
                      </a:pP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滿</a:t>
                      </a:r>
                      <a:r>
                        <a:rPr lang="en-US"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r>
                        <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99"/>
                    </a:solidFill>
                  </a:tcPr>
                </a:tc>
                <a:extLst>
                  <a:ext uri="{0D108BD9-81ED-4DB2-BD59-A6C34878D82A}">
                    <a16:rowId xmlns:a16="http://schemas.microsoft.com/office/drawing/2014/main" val="4244768386"/>
                  </a:ext>
                </a:extLst>
              </a:tr>
              <a:tr h="278765">
                <a:tc rowSpan="2">
                  <a:txBody>
                    <a:bodyPr/>
                    <a:lstStyle/>
                    <a:p>
                      <a:pPr algn="ctr">
                        <a:lnSpc>
                          <a:spcPts val="1300"/>
                        </a:lnSpc>
                        <a:spcAft>
                          <a:spcPts val="0"/>
                        </a:spcAft>
                        <a:tabLst>
                          <a:tab pos="9972040" algn="r"/>
                        </a:tabLst>
                      </a:pP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0</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013128125"/>
                  </a:ext>
                </a:extLst>
              </a:tr>
              <a:tr h="272415">
                <a:tc vMerge="1">
                  <a:txBody>
                    <a:bodyPr/>
                    <a:lstStyle/>
                    <a:p>
                      <a:endParaRPr lang="zh-TW" altLang="en-US"/>
                    </a:p>
                  </a:txBody>
                  <a:tcPr/>
                </a:tc>
                <a:tc>
                  <a:txBody>
                    <a:bodyPr/>
                    <a:lstStyle/>
                    <a:p>
                      <a:pPr algn="ctr">
                        <a:lnSpc>
                          <a:spcPts val="13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0</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CCFFFF"/>
                    </a:solid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2457870590"/>
                  </a:ext>
                </a:extLst>
              </a:tr>
              <a:tr h="182245">
                <a:tc rowSpan="2">
                  <a:txBody>
                    <a:bodyPr/>
                    <a:lstStyle/>
                    <a:p>
                      <a:pPr algn="ctr">
                        <a:lnSpc>
                          <a:spcPts val="1300"/>
                        </a:lnSpc>
                        <a:spcAft>
                          <a:spcPts val="0"/>
                        </a:spcAft>
                        <a:tabLst>
                          <a:tab pos="9972040" algn="r"/>
                        </a:tabLst>
                      </a:pP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(G)</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0</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ct val="1000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336975528"/>
                  </a:ext>
                </a:extLst>
              </a:tr>
              <a:tr h="175895">
                <a:tc vMerge="1">
                  <a:txBody>
                    <a:bodyPr/>
                    <a:lstStyle/>
                    <a:p>
                      <a:endParaRPr lang="zh-TW" altLang="en-US"/>
                    </a:p>
                  </a:txBody>
                  <a:tcPr/>
                </a:tc>
                <a:tc>
                  <a:txBody>
                    <a:bodyPr/>
                    <a:lstStyle/>
                    <a:p>
                      <a:pPr algn="ctr">
                        <a:lnSpc>
                          <a:spcPts val="1300"/>
                        </a:lnSpc>
                        <a:spcAft>
                          <a:spcPts val="0"/>
                        </a:spcAft>
                        <a:tabLst>
                          <a:tab pos="9972040" algn="r"/>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ct val="1000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(H</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I</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J)</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(E</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F)</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1">
                        <a:lumMod val="60000"/>
                        <a:lumOff val="40000"/>
                      </a:schemeClr>
                    </a:solid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w="6350" cap="flat" cmpd="sng" algn="ctr">
                      <a:solidFill>
                        <a:srgbClr val="000000"/>
                      </a:solidFill>
                      <a:prstDash val="solid"/>
                      <a:round/>
                      <a:headEnd type="none" w="med" len="med"/>
                      <a:tailEnd type="none" w="med" len="med"/>
                    </a:lnTlToBr>
                  </a:tcPr>
                </a:tc>
                <a:extLst>
                  <a:ext uri="{0D108BD9-81ED-4DB2-BD59-A6C34878D82A}">
                    <a16:rowId xmlns:a16="http://schemas.microsoft.com/office/drawing/2014/main" val="3380840365"/>
                  </a:ext>
                </a:extLst>
              </a:tr>
              <a:tr h="368300">
                <a:tc gridSpan="2">
                  <a:txBody>
                    <a:bodyPr/>
                    <a:lstStyle/>
                    <a:p>
                      <a:pPr algn="ctr">
                        <a:lnSpc>
                          <a:spcPts val="1300"/>
                        </a:lnSpc>
                        <a:spcAft>
                          <a:spcPts val="0"/>
                        </a:spcAft>
                        <a:tabLst>
                          <a:tab pos="9972040" algn="r"/>
                        </a:tabLst>
                      </a:pP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說明</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hMerge="1">
                  <a:txBody>
                    <a:bodyPr/>
                    <a:lstStyle/>
                    <a:p>
                      <a:endParaRPr lang="zh-TW" altLang="en-US"/>
                    </a:p>
                  </a:txBody>
                  <a:tcPr/>
                </a:tc>
                <a:tc>
                  <a:txBody>
                    <a:bodyPr/>
                    <a:lstStyle/>
                    <a:p>
                      <a:pPr marL="0" indent="-279400" algn="just">
                        <a:lnSpc>
                          <a:spcPts val="1300"/>
                        </a:lnSpc>
                        <a:spcAft>
                          <a:spcPts val="0"/>
                        </a:spcAft>
                        <a:tabLst>
                          <a:tab pos="9972040" algn="r"/>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15</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日前順利畢業人數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lvl="0" indent="-342900" algn="just">
                        <a:lnSpc>
                          <a:spcPct val="100000"/>
                        </a:lnSpc>
                        <a:spcAft>
                          <a:spcPts val="0"/>
                        </a:spcAft>
                        <a:buFont typeface="+mj-lt"/>
                        <a:buAutoNum type="arabicParenBoth"/>
                      </a:pP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不累積</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月退出人數</a:t>
                      </a:r>
                    </a:p>
                    <a:p>
                      <a:pPr marL="0" lvl="0" indent="-342900" algn="just">
                        <a:lnSpc>
                          <a:spcPts val="1300"/>
                        </a:lnSpc>
                        <a:spcAft>
                          <a:spcPts val="0"/>
                        </a:spcAft>
                        <a:buFont typeface="+mj-lt"/>
                        <a:buAutoNum type="arabicParenBoth"/>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E</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F</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等</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人為</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108.03</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申請，</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108.10</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marL="0" indent="-279400" algn="just">
                        <a:lnSpc>
                          <a:spcPts val="1300"/>
                        </a:lnSpc>
                        <a:spcAft>
                          <a:spcPts val="0"/>
                        </a:spcAft>
                      </a:pP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因</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等</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人為</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107.09</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參加，</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108.10</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退出。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just">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tc>
                  <a:txBody>
                    <a:bodyPr/>
                    <a:lstStyle/>
                    <a:p>
                      <a:pPr algn="ctr">
                        <a:lnSpc>
                          <a:spcPts val="1300"/>
                        </a:lnSpc>
                        <a:spcAft>
                          <a:spcPts val="0"/>
                        </a:spcAf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D9D9D9"/>
                    </a:solidFill>
                  </a:tcPr>
                </a:tc>
                <a:extLst>
                  <a:ext uri="{0D108BD9-81ED-4DB2-BD59-A6C34878D82A}">
                    <a16:rowId xmlns:a16="http://schemas.microsoft.com/office/drawing/2014/main" val="3331300533"/>
                  </a:ext>
                </a:extLst>
              </a:tr>
            </a:tbl>
          </a:graphicData>
        </a:graphic>
      </p:graphicFrame>
    </p:spTree>
    <p:extLst>
      <p:ext uri="{BB962C8B-B14F-4D97-AF65-F5344CB8AC3E}">
        <p14:creationId xmlns:p14="http://schemas.microsoft.com/office/powerpoint/2010/main" val="4037861063"/>
      </p:ext>
    </p:extLst>
  </p:cSld>
  <p:clrMapOvr>
    <a:masterClrMapping/>
  </p:clrMapOvr>
  <p:transition>
    <p:random/>
  </p:transition>
  <p:timing>
    <p:tnLst>
      <p:par>
        <p:cTn id="1" dur="indefinite" restart="never" nodeType="tmRoot"/>
      </p:par>
    </p:tn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07818" y="1996474"/>
            <a:ext cx="8541665" cy="219290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欄位修</a:t>
            </a:r>
            <a:r>
              <a:rPr lang="zh-TW" altLang="en-US" sz="1800" b="1" dirty="0">
                <a:latin typeface="Arial" panose="020B0604020202020204" pitchFamily="34" charset="0"/>
                <a:ea typeface="微軟正黑體" panose="020B0604030504040204" pitchFamily="34" charset="-120"/>
                <a:cs typeface="Arial" panose="020B0604020202020204" pitchFamily="34" charset="0"/>
              </a:rPr>
              <a:t>正</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已</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授權</a:t>
            </a:r>
            <a:r>
              <a:rPr lang="zh-TW" altLang="zh-TW" sz="1800" b="1" dirty="0">
                <a:latin typeface="Arial" panose="020B0604020202020204" pitchFamily="34" charset="0"/>
                <a:ea typeface="微軟正黑體" panose="020B0604030504040204" pitchFamily="34" charset="-120"/>
                <a:cs typeface="Arial" panose="020B0604020202020204" pitchFamily="34" charset="0"/>
              </a:rPr>
              <a:t>專利</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數</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與品種數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合計：</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以</a:t>
            </a:r>
            <a:r>
              <a:rPr lang="zh-TW" altLang="zh-TW" sz="1800" strike="dblStrike" dirty="0">
                <a:latin typeface="Arial" panose="020B0604020202020204" pitchFamily="34" charset="0"/>
                <a:ea typeface="微軟正黑體" panose="020B0604030504040204" pitchFamily="34" charset="-120"/>
                <a:cs typeface="Arial" panose="020B0604020202020204" pitchFamily="34" charset="0"/>
              </a:rPr>
              <a:t>授權合約簽定日期</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生效</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為</a:t>
            </a:r>
            <a:r>
              <a:rPr lang="zh-TW" altLang="zh-TW" sz="1800" dirty="0">
                <a:latin typeface="Arial" panose="020B0604020202020204" pitchFamily="34" charset="0"/>
                <a:ea typeface="微軟正黑體" panose="020B0604030504040204" pitchFamily="34" charset="-120"/>
                <a:cs typeface="Arial" panose="020B0604020202020204" pitchFamily="34" charset="0"/>
              </a:rPr>
              <a:t>認列年度的標準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Arial" panose="020B0604020202020204" pitchFamily="34" charset="0"/>
                <a:ea typeface="微軟正黑體" panose="020B0604030504040204" pitchFamily="34" charset="-120"/>
                <a:cs typeface="Arial" panose="020B0604020202020204" pitchFamily="34" charset="0"/>
              </a:rPr>
              <a:t>同一專利授權</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strike="dblStrike" dirty="0">
                <a:latin typeface="微軟正黑體" panose="020B0604030504040204" pitchFamily="34" charset="-120"/>
                <a:ea typeface="微軟正黑體" panose="020B0604030504040204" pitchFamily="34" charset="-120"/>
              </a:rPr>
              <a:t>皆為</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非</a:t>
            </a:r>
            <a:r>
              <a:rPr lang="zh-TW" altLang="zh-TW" sz="1800" dirty="0">
                <a:latin typeface="Arial" panose="020B0604020202020204" pitchFamily="34" charset="0"/>
                <a:ea typeface="微軟正黑體" panose="020B0604030504040204" pitchFamily="34" charset="-120"/>
                <a:cs typeface="Arial" panose="020B0604020202020204" pitchFamily="34" charset="0"/>
              </a:rPr>
              <a:t>專屬</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授權</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或</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不同時期的專屬授權</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二間公司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二個合約</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，僅可認列</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件。</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332509" y="266008"/>
            <a:ext cx="8703425"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專利、新品種、授權件數表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894390335"/>
              </p:ext>
            </p:extLst>
          </p:nvPr>
        </p:nvGraphicFramePr>
        <p:xfrm>
          <a:off x="207818" y="1147207"/>
          <a:ext cx="8728362" cy="548640"/>
        </p:xfrm>
        <a:graphic>
          <a:graphicData uri="http://schemas.openxmlformats.org/drawingml/2006/table">
            <a:tbl>
              <a:tblPr firstRow="1" firstCol="1" bandRow="1"/>
              <a:tblGrid>
                <a:gridCol w="1735652">
                  <a:extLst>
                    <a:ext uri="{9D8B030D-6E8A-4147-A177-3AD203B41FA5}">
                      <a16:colId xmlns:a16="http://schemas.microsoft.com/office/drawing/2014/main" val="2589961992"/>
                    </a:ext>
                  </a:extLst>
                </a:gridCol>
                <a:gridCol w="996062">
                  <a:extLst>
                    <a:ext uri="{9D8B030D-6E8A-4147-A177-3AD203B41FA5}">
                      <a16:colId xmlns:a16="http://schemas.microsoft.com/office/drawing/2014/main" val="3562312832"/>
                    </a:ext>
                  </a:extLst>
                </a:gridCol>
                <a:gridCol w="996062">
                  <a:extLst>
                    <a:ext uri="{9D8B030D-6E8A-4147-A177-3AD203B41FA5}">
                      <a16:colId xmlns:a16="http://schemas.microsoft.com/office/drawing/2014/main" val="1298955078"/>
                    </a:ext>
                  </a:extLst>
                </a:gridCol>
                <a:gridCol w="1511389">
                  <a:extLst>
                    <a:ext uri="{9D8B030D-6E8A-4147-A177-3AD203B41FA5}">
                      <a16:colId xmlns:a16="http://schemas.microsoft.com/office/drawing/2014/main" val="2553085582"/>
                    </a:ext>
                  </a:extLst>
                </a:gridCol>
                <a:gridCol w="880352">
                  <a:extLst>
                    <a:ext uri="{9D8B030D-6E8A-4147-A177-3AD203B41FA5}">
                      <a16:colId xmlns:a16="http://schemas.microsoft.com/office/drawing/2014/main" val="4061759740"/>
                    </a:ext>
                  </a:extLst>
                </a:gridCol>
                <a:gridCol w="866037">
                  <a:extLst>
                    <a:ext uri="{9D8B030D-6E8A-4147-A177-3AD203B41FA5}">
                      <a16:colId xmlns:a16="http://schemas.microsoft.com/office/drawing/2014/main" val="1588093613"/>
                    </a:ext>
                  </a:extLst>
                </a:gridCol>
                <a:gridCol w="871404">
                  <a:extLst>
                    <a:ext uri="{9D8B030D-6E8A-4147-A177-3AD203B41FA5}">
                      <a16:colId xmlns:a16="http://schemas.microsoft.com/office/drawing/2014/main" val="2743944638"/>
                    </a:ext>
                  </a:extLst>
                </a:gridCol>
                <a:gridCol w="871404">
                  <a:extLst>
                    <a:ext uri="{9D8B030D-6E8A-4147-A177-3AD203B41FA5}">
                      <a16:colId xmlns:a16="http://schemas.microsoft.com/office/drawing/2014/main" val="4108641966"/>
                    </a:ext>
                  </a:extLst>
                </a:gridCol>
              </a:tblGrid>
              <a:tr h="310424">
                <a:tc rowSpan="2">
                  <a:txBody>
                    <a:bodyPr/>
                    <a:lstStyle/>
                    <a:p>
                      <a:pPr algn="ctr">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年度</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中華民國有實體審查</a:t>
                      </a:r>
                    </a:p>
                    <a:p>
                      <a:pPr algn="ctr">
                        <a:spcAft>
                          <a:spcPts val="0"/>
                        </a:spcAf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106.03</a:t>
                      </a: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新增區分</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algn="ctr">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美國專利公告數合計</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其他國家有實體審查</a:t>
                      </a:r>
                    </a:p>
                    <a:p>
                      <a:pPr algn="ctr">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106.03</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新增區分</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algn="ctr">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已授權</a:t>
                      </a:r>
                    </a:p>
                    <a:p>
                      <a:pPr algn="ctr">
                        <a:spcAft>
                          <a:spcPts val="0"/>
                        </a:spcAft>
                      </a:pPr>
                      <a:r>
                        <a:rPr lang="en-US"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106.03</a:t>
                      </a: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新增區分</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1309962608"/>
                  </a:ext>
                </a:extLst>
              </a:tr>
              <a:tr h="161960">
                <a:tc vMerge="1">
                  <a:txBody>
                    <a:bodyPr/>
                    <a:lstStyle/>
                    <a:p>
                      <a:endParaRPr lang="zh-TW" altLang="en-US"/>
                    </a:p>
                  </a:txBody>
                  <a:tcPr/>
                </a:tc>
                <a:tc>
                  <a:txBody>
                    <a:bodyPr/>
                    <a:lstStyle/>
                    <a:p>
                      <a:pPr algn="ctr">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專利公告數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新品種數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algn="ctr">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專利公告數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新品種數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專利數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新品種數</a:t>
                      </a:r>
                    </a:p>
                  </a:txBody>
                  <a:tcPr marL="60735" marR="607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774447262"/>
                  </a:ext>
                </a:extLst>
              </a:tr>
            </a:tbl>
          </a:graphicData>
        </a:graphic>
      </p:graphicFrame>
    </p:spTree>
    <p:extLst>
      <p:ext uri="{BB962C8B-B14F-4D97-AF65-F5344CB8AC3E}">
        <p14:creationId xmlns:p14="http://schemas.microsoft.com/office/powerpoint/2010/main" val="849910755"/>
      </p:ext>
    </p:extLst>
  </p:cSld>
  <p:clrMapOvr>
    <a:masterClrMapping/>
  </p:clrMapOvr>
  <p:transition>
    <p:random/>
  </p:transition>
  <p:timing>
    <p:tnLst>
      <p:par>
        <p:cTn id="1" dur="indefinite" restart="never" nodeType="tmRoot"/>
      </p:par>
    </p:tn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07818" y="2019424"/>
            <a:ext cx="8541665"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a:solidFill>
                  <a:srgbClr val="000000"/>
                </a:solidFill>
                <a:ea typeface="微軟正黑體" panose="020B0604030504040204" pitchFamily="34" charset="-120"/>
                <a:cs typeface="Arial" panose="020B0604020202020204" pitchFamily="34" charset="0"/>
              </a:rPr>
              <a:t>欄位修正說明</a:t>
            </a:r>
            <a:r>
              <a:rPr lang="en-US" altLang="zh-TW" sz="1800" b="1" dirty="0" smtClean="0">
                <a:solidFill>
                  <a:srgbClr val="000000"/>
                </a:solidFill>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智慧財產權衍生運用總</a:t>
            </a:r>
            <a:r>
              <a:rPr lang="zh-TW"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金額</a:t>
            </a:r>
            <a:r>
              <a:rPr lang="zh-TW" altLang="en-US"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係指學校各種智慧財產權衍生運用收入之總和</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包括須繳交科發基金類與不須繳交科發基金類</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，包括但不限於簽約金、授權金、權利金、衍生利益金、股權</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優先認定市場公開價值，其次為面值</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及先期技轉金、技術移轉金（請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以</a:t>
            </a:r>
            <a:r>
              <a:rPr lang="zh-TW" altLang="zh-TW" sz="1800" strike="dblStrike" dirty="0">
                <a:latin typeface="微軟正黑體" panose="020B0604030504040204" pitchFamily="34" charset="-120"/>
                <a:ea typeface="微軟正黑體" panose="020B0604030504040204" pitchFamily="34" charset="-120"/>
              </a:rPr>
              <a:t>簽約</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合約生效</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為填報基準）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簽約金</a:t>
            </a:r>
            <a:r>
              <a:rPr lang="en-US" altLang="zh-TW" sz="1800" b="1" dirty="0">
                <a:latin typeface="Arial" panose="020B0604020202020204" pitchFamily="34" charset="0"/>
                <a:ea typeface="微軟正黑體" panose="020B0604030504040204" pitchFamily="34" charset="-120"/>
                <a:cs typeface="Arial" panose="020B0604020202020204" pitchFamily="34" charset="0"/>
              </a:rPr>
              <a:t>(Licensing fee)</a:t>
            </a:r>
            <a:r>
              <a:rPr lang="zh-TW" altLang="zh-TW" sz="1800" dirty="0">
                <a:latin typeface="Arial" panose="020B0604020202020204" pitchFamily="34" charset="0"/>
                <a:ea typeface="微軟正黑體" panose="020B0604030504040204" pitchFamily="34" charset="-120"/>
                <a:cs typeface="Arial" panose="020B0604020202020204" pitchFamily="34" charset="0"/>
              </a:rPr>
              <a:t>：或稱授權金、技術使用費、研發獎金或獎勵金等，亦即凡屬學校將研發成果移轉</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授權讓與予外界使用，而獲取一次性收益</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現金、證券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而言</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strike="dblStrike" dirty="0">
                <a:latin typeface="微軟正黑體" panose="020B0604030504040204" pitchFamily="34" charset="-120"/>
                <a:ea typeface="微軟正黑體" panose="020B0604030504040204" pitchFamily="34" charset="-120"/>
              </a:rPr>
              <a:t>簽約</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生效</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期</a:t>
            </a:r>
            <a:r>
              <a:rPr lang="zh-TW" altLang="zh-TW" sz="1800" dirty="0">
                <a:latin typeface="Arial" panose="020B0604020202020204" pitchFamily="34" charset="0"/>
                <a:ea typeface="微軟正黑體" panose="020B0604030504040204" pitchFamily="34" charset="-120"/>
                <a:cs typeface="Arial" panose="020B0604020202020204" pitchFamily="34" charset="0"/>
              </a:rPr>
              <a:t>落於統計期間，即可列入統計</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332509" y="266008"/>
            <a:ext cx="8703425"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13.</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各種智慧財產權衍生運用總金額表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500542388"/>
              </p:ext>
            </p:extLst>
          </p:nvPr>
        </p:nvGraphicFramePr>
        <p:xfrm>
          <a:off x="207818" y="1099505"/>
          <a:ext cx="8828115" cy="666994"/>
        </p:xfrm>
        <a:graphic>
          <a:graphicData uri="http://schemas.openxmlformats.org/drawingml/2006/table">
            <a:tbl>
              <a:tblPr firstRow="1" firstCol="1" bandRow="1"/>
              <a:tblGrid>
                <a:gridCol w="487504">
                  <a:extLst>
                    <a:ext uri="{9D8B030D-6E8A-4147-A177-3AD203B41FA5}">
                      <a16:colId xmlns:a16="http://schemas.microsoft.com/office/drawing/2014/main" val="826285493"/>
                    </a:ext>
                  </a:extLst>
                </a:gridCol>
                <a:gridCol w="505863">
                  <a:extLst>
                    <a:ext uri="{9D8B030D-6E8A-4147-A177-3AD203B41FA5}">
                      <a16:colId xmlns:a16="http://schemas.microsoft.com/office/drawing/2014/main" val="3755655091"/>
                    </a:ext>
                  </a:extLst>
                </a:gridCol>
                <a:gridCol w="505863">
                  <a:extLst>
                    <a:ext uri="{9D8B030D-6E8A-4147-A177-3AD203B41FA5}">
                      <a16:colId xmlns:a16="http://schemas.microsoft.com/office/drawing/2014/main" val="2813666710"/>
                    </a:ext>
                  </a:extLst>
                </a:gridCol>
                <a:gridCol w="506372">
                  <a:extLst>
                    <a:ext uri="{9D8B030D-6E8A-4147-A177-3AD203B41FA5}">
                      <a16:colId xmlns:a16="http://schemas.microsoft.com/office/drawing/2014/main" val="2315481516"/>
                    </a:ext>
                  </a:extLst>
                </a:gridCol>
                <a:gridCol w="795000">
                  <a:extLst>
                    <a:ext uri="{9D8B030D-6E8A-4147-A177-3AD203B41FA5}">
                      <a16:colId xmlns:a16="http://schemas.microsoft.com/office/drawing/2014/main" val="3149645421"/>
                    </a:ext>
                  </a:extLst>
                </a:gridCol>
                <a:gridCol w="864351">
                  <a:extLst>
                    <a:ext uri="{9D8B030D-6E8A-4147-A177-3AD203B41FA5}">
                      <a16:colId xmlns:a16="http://schemas.microsoft.com/office/drawing/2014/main" val="1492814851"/>
                    </a:ext>
                  </a:extLst>
                </a:gridCol>
                <a:gridCol w="864351">
                  <a:extLst>
                    <a:ext uri="{9D8B030D-6E8A-4147-A177-3AD203B41FA5}">
                      <a16:colId xmlns:a16="http://schemas.microsoft.com/office/drawing/2014/main" val="3877715733"/>
                    </a:ext>
                  </a:extLst>
                </a:gridCol>
                <a:gridCol w="566035">
                  <a:extLst>
                    <a:ext uri="{9D8B030D-6E8A-4147-A177-3AD203B41FA5}">
                      <a16:colId xmlns:a16="http://schemas.microsoft.com/office/drawing/2014/main" val="1485885907"/>
                    </a:ext>
                  </a:extLst>
                </a:gridCol>
                <a:gridCol w="747065">
                  <a:extLst>
                    <a:ext uri="{9D8B030D-6E8A-4147-A177-3AD203B41FA5}">
                      <a16:colId xmlns:a16="http://schemas.microsoft.com/office/drawing/2014/main" val="1876336628"/>
                    </a:ext>
                  </a:extLst>
                </a:gridCol>
                <a:gridCol w="747065">
                  <a:extLst>
                    <a:ext uri="{9D8B030D-6E8A-4147-A177-3AD203B41FA5}">
                      <a16:colId xmlns:a16="http://schemas.microsoft.com/office/drawing/2014/main" val="3932813465"/>
                    </a:ext>
                  </a:extLst>
                </a:gridCol>
                <a:gridCol w="1119323">
                  <a:extLst>
                    <a:ext uri="{9D8B030D-6E8A-4147-A177-3AD203B41FA5}">
                      <a16:colId xmlns:a16="http://schemas.microsoft.com/office/drawing/2014/main" val="680531396"/>
                    </a:ext>
                  </a:extLst>
                </a:gridCol>
                <a:gridCol w="1119323">
                  <a:extLst>
                    <a:ext uri="{9D8B030D-6E8A-4147-A177-3AD203B41FA5}">
                      <a16:colId xmlns:a16="http://schemas.microsoft.com/office/drawing/2014/main" val="2528458639"/>
                    </a:ext>
                  </a:extLst>
                </a:gridCol>
              </a:tblGrid>
              <a:tr h="333497">
                <a:tc row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年度</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0">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須繳交科發基金</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不須繳交科發基金</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475394103"/>
                  </a:ext>
                </a:extLst>
              </a:tr>
              <a:tr h="333497">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科技部</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經濟部</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農委會</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內政部</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衛生福利部</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原子能委員會</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勞動部</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中研院</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故宮博物院</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其他部會</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0030" marR="600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57625303"/>
                  </a:ext>
                </a:extLst>
              </a:tr>
            </a:tbl>
          </a:graphicData>
        </a:graphic>
      </p:graphicFrame>
    </p:spTree>
    <p:extLst>
      <p:ext uri="{BB962C8B-B14F-4D97-AF65-F5344CB8AC3E}">
        <p14:creationId xmlns:p14="http://schemas.microsoft.com/office/powerpoint/2010/main" val="1983925795"/>
      </p:ext>
    </p:extLst>
  </p:cSld>
  <p:clrMapOvr>
    <a:masterClrMapping/>
  </p:clrMapOvr>
  <p:transition>
    <p:random/>
  </p:transition>
  <p:timing>
    <p:tnLst>
      <p:par>
        <p:cTn id="1" dur="indefinite" restart="never" nodeType="tmRoot"/>
      </p:par>
    </p:tn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714895" y="1667322"/>
            <a:ext cx="7755774" cy="2862322"/>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【108.03</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期</a:t>
            </a: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16</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及研</a:t>
            </a: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18</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2400" b="1" dirty="0" smtClean="0">
                <a:latin typeface="Arial" panose="020B0604020202020204" pitchFamily="34" charset="0"/>
                <a:ea typeface="微軟正黑體" panose="020B0604030504040204" pitchFamily="34" charset="-120"/>
                <a:cs typeface="Arial" panose="020B0604020202020204" pitchFamily="34" charset="0"/>
              </a:rPr>
              <a:t>說明</a:t>
            </a: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108.03</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期起，預計於</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16.</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2400" dirty="0">
                <a:latin typeface="Arial" panose="020B0604020202020204" pitchFamily="34" charset="0"/>
                <a:ea typeface="微軟正黑體" panose="020B0604030504040204" pitchFamily="34" charset="-120"/>
                <a:cs typeface="Arial" panose="020B0604020202020204" pitchFamily="34" charset="0"/>
              </a:rPr>
              <a:t>教師發表專業學術期刊或學報論文明細</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及</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18.</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專任</a:t>
            </a:r>
            <a:r>
              <a:rPr lang="zh-TW" altLang="zh-TW" sz="2400" dirty="0">
                <a:latin typeface="Arial" panose="020B0604020202020204" pitchFamily="34" charset="0"/>
                <a:ea typeface="微軟正黑體" panose="020B0604030504040204" pitchFamily="34" charset="-120"/>
                <a:cs typeface="Arial" panose="020B0604020202020204" pitchFamily="34" charset="0"/>
              </a:rPr>
              <a:t>教師發表專書</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含創作作品集</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資料明細</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兩表新增蒐集</a:t>
            </a:r>
            <a:r>
              <a:rPr lang="zh-TW" altLang="zh-TW" sz="2400" dirty="0">
                <a:latin typeface="Arial" panose="020B0604020202020204" pitchFamily="34" charset="0"/>
                <a:ea typeface="微軟正黑體" panose="020B0604030504040204" pitchFamily="34" charset="-120"/>
                <a:cs typeface="Arial" panose="020B0604020202020204" pitchFamily="34" charset="0"/>
              </a:rPr>
              <a:t>教師發表之</a:t>
            </a:r>
            <a:r>
              <a:rPr lang="zh-TW" altLang="zh-TW" sz="2400" u="sng" dirty="0">
                <a:latin typeface="Arial" panose="020B0604020202020204" pitchFamily="34" charset="0"/>
                <a:ea typeface="微軟正黑體" panose="020B0604030504040204" pitchFamily="34" charset="-120"/>
                <a:cs typeface="Arial" panose="020B0604020202020204" pitchFamily="34" charset="0"/>
              </a:rPr>
              <a:t>共同作者及其服務機構之國別</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相關資訊。</a:t>
            </a:r>
            <a:endParaRPr lang="en-US" altLang="zh-TW" sz="2400" b="1"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28283"/>
            <a:ext cx="8003125" cy="791315"/>
          </a:xfrm>
        </p:spPr>
        <p:txBody>
          <a:bodyPr/>
          <a:lstStyle/>
          <a:p>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1</a:t>
            </a:r>
            <a:r>
              <a:rPr lang="en-US" altLang="zh-TW" sz="2400" dirty="0">
                <a:latin typeface="Arial" panose="020B0604020202020204" pitchFamily="34" charset="0"/>
                <a:ea typeface="微軟正黑體" panose="020B0604030504040204" pitchFamily="34" charset="-120"/>
                <a:cs typeface="Arial" panose="020B0604020202020204" pitchFamily="34" charset="0"/>
              </a:rPr>
              <a:t>6</a:t>
            </a:r>
            <a:r>
              <a:rPr lang="zh-TW" altLang="en-US" sz="2400" i="0" dirty="0" smtClean="0">
                <a:latin typeface="Arial" panose="020B0604020202020204" pitchFamily="34" charset="0"/>
                <a:ea typeface="微軟正黑體" panose="020B0604030504040204" pitchFamily="34" charset="-120"/>
                <a:cs typeface="Arial" panose="020B0604020202020204" pitchFamily="34" charset="0"/>
              </a:rPr>
              <a:t>、研</a:t>
            </a:r>
            <a:r>
              <a:rPr lang="en-US" altLang="zh-TW" sz="2400" i="0" dirty="0" smtClean="0">
                <a:latin typeface="Arial" panose="020B0604020202020204" pitchFamily="34" charset="0"/>
                <a:ea typeface="微軟正黑體" panose="020B0604030504040204" pitchFamily="34" charset="-120"/>
                <a:cs typeface="Arial" panose="020B0604020202020204" pitchFamily="34" charset="0"/>
              </a:rPr>
              <a:t>18</a:t>
            </a:r>
            <a:r>
              <a:rPr lang="zh-TW" altLang="en-US" sz="2400" i="0" dirty="0" smtClean="0">
                <a:latin typeface="Arial" panose="020B0604020202020204" pitchFamily="34" charset="0"/>
                <a:ea typeface="微軟正黑體" panose="020B0604030504040204" pitchFamily="34" charset="-120"/>
                <a:cs typeface="Arial" panose="020B0604020202020204" pitchFamily="34" charset="0"/>
              </a:rPr>
              <a:t>，預計新增資料蒐集範疇</a:t>
            </a:r>
            <a:r>
              <a:rPr lang="en-US" altLang="zh-TW" sz="2400" i="0" dirty="0" smtClean="0">
                <a:latin typeface="Arial" panose="020B0604020202020204" pitchFamily="34" charset="0"/>
                <a:ea typeface="微軟正黑體" panose="020B0604030504040204" pitchFamily="34" charset="-120"/>
                <a:cs typeface="Arial" panose="020B0604020202020204" pitchFamily="34" charset="0"/>
              </a:rPr>
              <a:t/>
            </a:r>
            <a:br>
              <a:rPr lang="en-US" altLang="zh-TW" sz="2400" i="0" dirty="0" smtClean="0">
                <a:latin typeface="Arial" panose="020B0604020202020204" pitchFamily="34" charset="0"/>
                <a:ea typeface="微軟正黑體" panose="020B0604030504040204" pitchFamily="34" charset="-120"/>
                <a:cs typeface="Arial" panose="020B0604020202020204" pitchFamily="34" charset="0"/>
              </a:rPr>
            </a:br>
            <a:r>
              <a:rPr lang="en-US" altLang="zh-TW" sz="2400" i="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061674081"/>
      </p:ext>
    </p:extLst>
  </p:cSld>
  <p:clrMapOvr>
    <a:masterClrMapping/>
  </p:clrMapOvr>
  <p:transition>
    <p:random/>
  </p:transition>
  <p:timing>
    <p:tnLst>
      <p:par>
        <p:cTn id="1" dur="indefinite" restart="never" nodeType="tmRoot"/>
      </p:par>
    </p:tn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32911" y="3492236"/>
            <a:ext cx="8844833" cy="211885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a:solidFill>
                  <a:srgbClr val="000000"/>
                </a:solidFill>
                <a:ea typeface="微軟正黑體" panose="020B0604030504040204" pitchFamily="34" charset="-120"/>
                <a:cs typeface="Arial" panose="020B0604020202020204" pitchFamily="34" charset="0"/>
              </a:rPr>
              <a:t>欄位修正說明</a:t>
            </a:r>
            <a:r>
              <a:rPr lang="en-US" altLang="zh-TW" sz="1800" b="1" dirty="0" smtClean="0">
                <a:solidFill>
                  <a:srgbClr val="000000"/>
                </a:solidFill>
                <a:ea typeface="微軟正黑體" panose="020B0604030504040204" pitchFamily="34" charset="-120"/>
                <a:cs typeface="Arial" panose="020B0604020202020204" pitchFamily="34" charset="0"/>
              </a:rPr>
              <a:t>】</a:t>
            </a:r>
          </a:p>
          <a:p>
            <a:pPr marL="342900" lvl="2"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學校與企業技術移轉</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成果</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所稱技術移轉，請分別依據【進駐企業及合約企業】於進駐期間【有技術移轉；無技術移轉】事實之【家數；金額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無技術移轉者，僅需填報家數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】填報，其中【金額】請以</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strike="dblStrike" dirty="0">
                <a:latin typeface="微軟正黑體" panose="020B0604030504040204" pitchFamily="34" charset="-120"/>
                <a:ea typeface="微軟正黑體" panose="020B0604030504040204" pitchFamily="34" charset="-120"/>
              </a:rPr>
              <a:t>簽約</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合約生</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效</a:t>
            </a:r>
            <a:r>
              <a:rPr lang="zh-TW"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」之「合約金額（包括應付未付金額）」填報，且不含先期技術移轉金。</a:t>
            </a:r>
            <a:r>
              <a:rPr lang="en-US" altLang="zh-TW" sz="1800" dirty="0">
                <a:latin typeface="Arial" panose="020B0604020202020204" pitchFamily="34" charset="0"/>
                <a:ea typeface="微軟正黑體" panose="020B0604030504040204" pitchFamily="34" charset="-120"/>
                <a:cs typeface="Arial" panose="020B0604020202020204" pitchFamily="34" charset="0"/>
              </a:rPr>
              <a:t>(104.02.24</a:t>
            </a:r>
            <a:r>
              <a:rPr lang="zh-TW" altLang="zh-TW" sz="1800" dirty="0">
                <a:latin typeface="Arial" panose="020B0604020202020204" pitchFamily="34" charset="0"/>
                <a:ea typeface="微軟正黑體" panose="020B0604030504040204" pitchFamily="34" charset="-120"/>
                <a:cs typeface="Arial" panose="020B0604020202020204" pitchFamily="34" charset="0"/>
              </a:rPr>
              <a:t>新增</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332509" y="266009"/>
            <a:ext cx="8703425"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大學校院推動創新育成及技術移轉績效表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991960223"/>
              </p:ext>
            </p:extLst>
          </p:nvPr>
        </p:nvGraphicFramePr>
        <p:xfrm>
          <a:off x="132911" y="1115754"/>
          <a:ext cx="8844833" cy="2013374"/>
        </p:xfrm>
        <a:graphic>
          <a:graphicData uri="http://schemas.openxmlformats.org/drawingml/2006/table">
            <a:tbl>
              <a:tblPr firstRow="1" firstCol="1" bandRow="1"/>
              <a:tblGrid>
                <a:gridCol w="404086">
                  <a:extLst>
                    <a:ext uri="{9D8B030D-6E8A-4147-A177-3AD203B41FA5}">
                      <a16:colId xmlns:a16="http://schemas.microsoft.com/office/drawing/2014/main" val="2139719686"/>
                    </a:ext>
                  </a:extLst>
                </a:gridCol>
                <a:gridCol w="728707">
                  <a:extLst>
                    <a:ext uri="{9D8B030D-6E8A-4147-A177-3AD203B41FA5}">
                      <a16:colId xmlns:a16="http://schemas.microsoft.com/office/drawing/2014/main" val="1540641633"/>
                    </a:ext>
                  </a:extLst>
                </a:gridCol>
                <a:gridCol w="485241">
                  <a:extLst>
                    <a:ext uri="{9D8B030D-6E8A-4147-A177-3AD203B41FA5}">
                      <a16:colId xmlns:a16="http://schemas.microsoft.com/office/drawing/2014/main" val="295133801"/>
                    </a:ext>
                  </a:extLst>
                </a:gridCol>
                <a:gridCol w="728707">
                  <a:extLst>
                    <a:ext uri="{9D8B030D-6E8A-4147-A177-3AD203B41FA5}">
                      <a16:colId xmlns:a16="http://schemas.microsoft.com/office/drawing/2014/main" val="2772360034"/>
                    </a:ext>
                  </a:extLst>
                </a:gridCol>
                <a:gridCol w="672913">
                  <a:extLst>
                    <a:ext uri="{9D8B030D-6E8A-4147-A177-3AD203B41FA5}">
                      <a16:colId xmlns:a16="http://schemas.microsoft.com/office/drawing/2014/main" val="184255586"/>
                    </a:ext>
                  </a:extLst>
                </a:gridCol>
                <a:gridCol w="564706">
                  <a:extLst>
                    <a:ext uri="{9D8B030D-6E8A-4147-A177-3AD203B41FA5}">
                      <a16:colId xmlns:a16="http://schemas.microsoft.com/office/drawing/2014/main" val="2167856538"/>
                    </a:ext>
                  </a:extLst>
                </a:gridCol>
                <a:gridCol w="580409">
                  <a:extLst>
                    <a:ext uri="{9D8B030D-6E8A-4147-A177-3AD203B41FA5}">
                      <a16:colId xmlns:a16="http://schemas.microsoft.com/office/drawing/2014/main" val="1348438091"/>
                    </a:ext>
                  </a:extLst>
                </a:gridCol>
                <a:gridCol w="658901">
                  <a:extLst>
                    <a:ext uri="{9D8B030D-6E8A-4147-A177-3AD203B41FA5}">
                      <a16:colId xmlns:a16="http://schemas.microsoft.com/office/drawing/2014/main" val="3467179978"/>
                    </a:ext>
                  </a:extLst>
                </a:gridCol>
                <a:gridCol w="566397">
                  <a:extLst>
                    <a:ext uri="{9D8B030D-6E8A-4147-A177-3AD203B41FA5}">
                      <a16:colId xmlns:a16="http://schemas.microsoft.com/office/drawing/2014/main" val="3255814466"/>
                    </a:ext>
                  </a:extLst>
                </a:gridCol>
                <a:gridCol w="483551">
                  <a:extLst>
                    <a:ext uri="{9D8B030D-6E8A-4147-A177-3AD203B41FA5}">
                      <a16:colId xmlns:a16="http://schemas.microsoft.com/office/drawing/2014/main" val="2211852753"/>
                    </a:ext>
                  </a:extLst>
                </a:gridCol>
                <a:gridCol w="566397">
                  <a:extLst>
                    <a:ext uri="{9D8B030D-6E8A-4147-A177-3AD203B41FA5}">
                      <a16:colId xmlns:a16="http://schemas.microsoft.com/office/drawing/2014/main" val="3760918900"/>
                    </a:ext>
                  </a:extLst>
                </a:gridCol>
                <a:gridCol w="476787">
                  <a:extLst>
                    <a:ext uri="{9D8B030D-6E8A-4147-A177-3AD203B41FA5}">
                      <a16:colId xmlns:a16="http://schemas.microsoft.com/office/drawing/2014/main" val="2332884708"/>
                    </a:ext>
                  </a:extLst>
                </a:gridCol>
                <a:gridCol w="476787">
                  <a:extLst>
                    <a:ext uri="{9D8B030D-6E8A-4147-A177-3AD203B41FA5}">
                      <a16:colId xmlns:a16="http://schemas.microsoft.com/office/drawing/2014/main" val="3089688301"/>
                    </a:ext>
                  </a:extLst>
                </a:gridCol>
                <a:gridCol w="517366">
                  <a:extLst>
                    <a:ext uri="{9D8B030D-6E8A-4147-A177-3AD203B41FA5}">
                      <a16:colId xmlns:a16="http://schemas.microsoft.com/office/drawing/2014/main" val="3994641997"/>
                    </a:ext>
                  </a:extLst>
                </a:gridCol>
                <a:gridCol w="410849">
                  <a:extLst>
                    <a:ext uri="{9D8B030D-6E8A-4147-A177-3AD203B41FA5}">
                      <a16:colId xmlns:a16="http://schemas.microsoft.com/office/drawing/2014/main" val="2502084589"/>
                    </a:ext>
                  </a:extLst>
                </a:gridCol>
                <a:gridCol w="174343">
                  <a:extLst>
                    <a:ext uri="{9D8B030D-6E8A-4147-A177-3AD203B41FA5}">
                      <a16:colId xmlns:a16="http://schemas.microsoft.com/office/drawing/2014/main" val="228673989"/>
                    </a:ext>
                  </a:extLst>
                </a:gridCol>
                <a:gridCol w="174343">
                  <a:extLst>
                    <a:ext uri="{9D8B030D-6E8A-4147-A177-3AD203B41FA5}">
                      <a16:colId xmlns:a16="http://schemas.microsoft.com/office/drawing/2014/main" val="1271745216"/>
                    </a:ext>
                  </a:extLst>
                </a:gridCol>
                <a:gridCol w="174343">
                  <a:extLst>
                    <a:ext uri="{9D8B030D-6E8A-4147-A177-3AD203B41FA5}">
                      <a16:colId xmlns:a16="http://schemas.microsoft.com/office/drawing/2014/main" val="3863157437"/>
                    </a:ext>
                  </a:extLst>
                </a:gridCol>
              </a:tblGrid>
              <a:tr h="116123">
                <a:tc rowSpan="5">
                  <a:txBody>
                    <a:bodyPr/>
                    <a:lstStyle/>
                    <a:p>
                      <a:pPr marL="0" indent="0" algn="ctr" defTabSz="914400" rtl="0" eaLnBrk="1" latinLnBrk="0" hangingPunct="1">
                        <a:lnSpc>
                          <a:spcPts val="1500"/>
                        </a:lnSpc>
                        <a:spcAft>
                          <a:spcPts val="0"/>
                        </a:spcAft>
                      </a:pPr>
                      <a:r>
                        <a:rPr lang="zh-TW" sz="800" b="1" kern="120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年度</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marL="0" indent="457200" algn="ctr" defTabSz="914400" rtl="0" eaLnBrk="1" latinLnBrk="0" hangingPunct="1">
                        <a:lnSpc>
                          <a:spcPts val="15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學校與企業技術移轉成果</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5">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自育成中心畢業之企業家數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grid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至校內育成中心培育之企業進行實習、參訪及觀摩之學生人次及時數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hMerge="1">
                  <a:txBody>
                    <a:bodyPr/>
                    <a:lstStyle/>
                    <a:p>
                      <a:endParaRPr lang="zh-TW" altLang="en-US"/>
                    </a:p>
                  </a:txBody>
                  <a:tcPr/>
                </a:tc>
                <a:tc gridSpan="6">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育成中心收入（元）</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96436899"/>
                  </a:ext>
                </a:extLst>
              </a:tr>
              <a:tr h="124417">
                <a:tc vMerge="1">
                  <a:txBody>
                    <a:bodyPr/>
                    <a:lstStyle/>
                    <a:p>
                      <a:endParaRPr lang="zh-TW" altLang="en-US"/>
                    </a:p>
                  </a:txBody>
                  <a:tcPr/>
                </a:tc>
                <a:tc gridSpan="6">
                  <a:txBody>
                    <a:bodyPr/>
                    <a:lstStyle/>
                    <a:p>
                      <a:pPr marL="0" indent="15240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學校育成中心培育之企業</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grid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非學校育成中心培育之企業有技術移轉之企業</a:t>
                      </a:r>
                    </a:p>
                    <a:p>
                      <a:pPr marL="0" algn="ctr"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不限新創公司</a:t>
                      </a: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h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rowSpan="3" grid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獲得政府補助（含委辦）計畫</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hMerge="1">
                  <a:txBody>
                    <a:bodyPr/>
                    <a:lstStyle/>
                    <a:p>
                      <a:endParaRPr lang="zh-TW" altLang="en-US"/>
                    </a:p>
                  </a:txBody>
                  <a:tcPr/>
                </a:tc>
                <a:tc rowSpan="4">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學校自籌款</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企業配合款</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hMerge="1">
                  <a:txBody>
                    <a:bodyPr/>
                    <a:lstStyle/>
                    <a:p>
                      <a:endParaRPr lang="zh-TW" altLang="en-US"/>
                    </a:p>
                  </a:txBody>
                  <a:tcPr/>
                </a:tc>
                <a:tc rowSpan="4">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4785285"/>
                  </a:ext>
                </a:extLst>
              </a:tr>
              <a:tr h="489374">
                <a:tc vMerge="1">
                  <a:txBody>
                    <a:bodyPr/>
                    <a:lstStyle/>
                    <a:p>
                      <a:endParaRPr lang="zh-TW" altLang="en-US"/>
                    </a:p>
                  </a:txBody>
                  <a:tcPr/>
                </a:tc>
                <a:tc grid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進駐企業</a:t>
                      </a:r>
                    </a:p>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（實體進駐）</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合約企業</a:t>
                      </a:r>
                    </a:p>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（虛擬進駐）</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118659454"/>
                  </a:ext>
                </a:extLst>
              </a:tr>
              <a:tr h="481743">
                <a:tc vMerge="1">
                  <a:txBody>
                    <a:bodyPr/>
                    <a:lstStyle/>
                    <a:p>
                      <a:endParaRPr lang="zh-TW" altLang="en-US"/>
                    </a:p>
                  </a:txBody>
                  <a:tcPr/>
                </a:tc>
                <a:tc grid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有技術移轉</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無技術移轉家數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有技術移轉</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無技術移轉家數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進駐收入</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其他收入</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147179432"/>
                  </a:ext>
                </a:extLst>
              </a:tr>
              <a:tr h="232909">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學生人次</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時數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計畫名稱</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4272553401"/>
                  </a:ext>
                </a:extLst>
              </a:tr>
            </a:tbl>
          </a:graphicData>
        </a:graphic>
      </p:graphicFrame>
    </p:spTree>
    <p:extLst>
      <p:ext uri="{BB962C8B-B14F-4D97-AF65-F5344CB8AC3E}">
        <p14:creationId xmlns:p14="http://schemas.microsoft.com/office/powerpoint/2010/main" val="2921915895"/>
      </p:ext>
    </p:extLst>
  </p:cSld>
  <p:clrMapOvr>
    <a:masterClrMapping/>
  </p:clrMapOvr>
  <p:transition>
    <p:random/>
  </p:transition>
  <p:timing>
    <p:tnLst>
      <p:par>
        <p:cTn id="1" dur="indefinite" restart="never" nodeType="tmRoot"/>
      </p:par>
    </p:tn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32911" y="3492236"/>
            <a:ext cx="8844833"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ea typeface="微軟正黑體" panose="020B0604030504040204" pitchFamily="34" charset="-120"/>
                <a:cs typeface="Arial" panose="020B0604020202020204" pitchFamily="34" charset="0"/>
              </a:rPr>
              <a:t>【</a:t>
            </a:r>
            <a:r>
              <a:rPr lang="zh-TW" altLang="en-US" sz="1800" b="1" dirty="0">
                <a:solidFill>
                  <a:srgbClr val="000000"/>
                </a:solidFill>
                <a:ea typeface="微軟正黑體" panose="020B0604030504040204" pitchFamily="34" charset="-120"/>
                <a:cs typeface="Arial" panose="020B0604020202020204" pitchFamily="34" charset="0"/>
              </a:rPr>
              <a:t>欄位修正說明</a:t>
            </a:r>
            <a:r>
              <a:rPr lang="en-US" altLang="zh-TW" sz="1800" b="1" dirty="0" smtClean="0">
                <a:solidFill>
                  <a:srgbClr val="000000"/>
                </a:solidFill>
                <a:ea typeface="微軟正黑體" panose="020B0604030504040204" pitchFamily="34" charset="-120"/>
                <a:cs typeface="Arial" panose="020B0604020202020204" pitchFamily="34" charset="0"/>
              </a:rPr>
              <a:t>】</a:t>
            </a:r>
          </a:p>
          <a:p>
            <a:pPr marL="342900" lvl="2"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非</a:t>
            </a:r>
            <a:r>
              <a:rPr lang="zh-TW" altLang="zh-TW" sz="1800" b="1" dirty="0">
                <a:latin typeface="Arial" panose="020B0604020202020204" pitchFamily="34" charset="0"/>
                <a:ea typeface="微軟正黑體" panose="020B0604030504040204" pitchFamily="34" charset="-120"/>
                <a:cs typeface="Arial" panose="020B0604020202020204" pitchFamily="34" charset="0"/>
              </a:rPr>
              <a:t>學校育成中心培育之企業有技術移轉之企業</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：係指非由學校培育之企業與學校簽訂合作技術移轉合約，且有技術移轉之事實之【家數；金額】，其中【家數】請以簽訂技術移轉合約日期為填報基準；【金額】則以</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strike="dblStrike" dirty="0">
                <a:latin typeface="微軟正黑體" panose="020B0604030504040204" pitchFamily="34" charset="-120"/>
                <a:ea typeface="微軟正黑體" panose="020B0604030504040204" pitchFamily="34" charset="-120"/>
              </a:rPr>
              <a:t>簽約</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合約生效</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」之「合約金額（包括應付未付金額）」填報。</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lvl="2"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企業配合</a:t>
            </a:r>
            <a:r>
              <a:rPr lang="zh-TW" altLang="en-US" sz="1800" b="1" dirty="0">
                <a:latin typeface="Arial" panose="020B0604020202020204" pitchFamily="34" charset="0"/>
                <a:ea typeface="微軟正黑體" panose="020B0604030504040204" pitchFamily="34" charset="-120"/>
                <a:cs typeface="Arial" panose="020B0604020202020204" pitchFamily="34" charset="0"/>
              </a:rPr>
              <a:t>款</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契約若為「</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一次簽訂多年者</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」，請統一以「</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合約生效日</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」為認列年度來填報；若為「</a:t>
            </a:r>
            <a:r>
              <a:rPr lang="zh-TW" altLang="en-US"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逐年簽訂者</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」，請依各年度簽訂金額，</a:t>
            </a:r>
            <a:r>
              <a:rPr lang="zh-TW" altLang="en-US"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分別認列</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於各年度</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來填報。</a:t>
            </a:r>
            <a:endPar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332509" y="266009"/>
            <a:ext cx="8703425"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大學校院推動創新育成及技術移轉績效表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207293792"/>
              </p:ext>
            </p:extLst>
          </p:nvPr>
        </p:nvGraphicFramePr>
        <p:xfrm>
          <a:off x="132911" y="1115754"/>
          <a:ext cx="8844833" cy="2286000"/>
        </p:xfrm>
        <a:graphic>
          <a:graphicData uri="http://schemas.openxmlformats.org/drawingml/2006/table">
            <a:tbl>
              <a:tblPr firstRow="1" firstCol="1" bandRow="1"/>
              <a:tblGrid>
                <a:gridCol w="404086">
                  <a:extLst>
                    <a:ext uri="{9D8B030D-6E8A-4147-A177-3AD203B41FA5}">
                      <a16:colId xmlns:a16="http://schemas.microsoft.com/office/drawing/2014/main" val="2139719686"/>
                    </a:ext>
                  </a:extLst>
                </a:gridCol>
                <a:gridCol w="728707">
                  <a:extLst>
                    <a:ext uri="{9D8B030D-6E8A-4147-A177-3AD203B41FA5}">
                      <a16:colId xmlns:a16="http://schemas.microsoft.com/office/drawing/2014/main" val="1540641633"/>
                    </a:ext>
                  </a:extLst>
                </a:gridCol>
                <a:gridCol w="485241">
                  <a:extLst>
                    <a:ext uri="{9D8B030D-6E8A-4147-A177-3AD203B41FA5}">
                      <a16:colId xmlns:a16="http://schemas.microsoft.com/office/drawing/2014/main" val="295133801"/>
                    </a:ext>
                  </a:extLst>
                </a:gridCol>
                <a:gridCol w="728707">
                  <a:extLst>
                    <a:ext uri="{9D8B030D-6E8A-4147-A177-3AD203B41FA5}">
                      <a16:colId xmlns:a16="http://schemas.microsoft.com/office/drawing/2014/main" val="2772360034"/>
                    </a:ext>
                  </a:extLst>
                </a:gridCol>
                <a:gridCol w="672913">
                  <a:extLst>
                    <a:ext uri="{9D8B030D-6E8A-4147-A177-3AD203B41FA5}">
                      <a16:colId xmlns:a16="http://schemas.microsoft.com/office/drawing/2014/main" val="184255586"/>
                    </a:ext>
                  </a:extLst>
                </a:gridCol>
                <a:gridCol w="564706">
                  <a:extLst>
                    <a:ext uri="{9D8B030D-6E8A-4147-A177-3AD203B41FA5}">
                      <a16:colId xmlns:a16="http://schemas.microsoft.com/office/drawing/2014/main" val="2167856538"/>
                    </a:ext>
                  </a:extLst>
                </a:gridCol>
                <a:gridCol w="580409">
                  <a:extLst>
                    <a:ext uri="{9D8B030D-6E8A-4147-A177-3AD203B41FA5}">
                      <a16:colId xmlns:a16="http://schemas.microsoft.com/office/drawing/2014/main" val="1348438091"/>
                    </a:ext>
                  </a:extLst>
                </a:gridCol>
                <a:gridCol w="658901">
                  <a:extLst>
                    <a:ext uri="{9D8B030D-6E8A-4147-A177-3AD203B41FA5}">
                      <a16:colId xmlns:a16="http://schemas.microsoft.com/office/drawing/2014/main" val="3467179978"/>
                    </a:ext>
                  </a:extLst>
                </a:gridCol>
                <a:gridCol w="566397">
                  <a:extLst>
                    <a:ext uri="{9D8B030D-6E8A-4147-A177-3AD203B41FA5}">
                      <a16:colId xmlns:a16="http://schemas.microsoft.com/office/drawing/2014/main" val="3255814466"/>
                    </a:ext>
                  </a:extLst>
                </a:gridCol>
                <a:gridCol w="483551">
                  <a:extLst>
                    <a:ext uri="{9D8B030D-6E8A-4147-A177-3AD203B41FA5}">
                      <a16:colId xmlns:a16="http://schemas.microsoft.com/office/drawing/2014/main" val="2211852753"/>
                    </a:ext>
                  </a:extLst>
                </a:gridCol>
                <a:gridCol w="566397">
                  <a:extLst>
                    <a:ext uri="{9D8B030D-6E8A-4147-A177-3AD203B41FA5}">
                      <a16:colId xmlns:a16="http://schemas.microsoft.com/office/drawing/2014/main" val="3760918900"/>
                    </a:ext>
                  </a:extLst>
                </a:gridCol>
                <a:gridCol w="476787">
                  <a:extLst>
                    <a:ext uri="{9D8B030D-6E8A-4147-A177-3AD203B41FA5}">
                      <a16:colId xmlns:a16="http://schemas.microsoft.com/office/drawing/2014/main" val="2332884708"/>
                    </a:ext>
                  </a:extLst>
                </a:gridCol>
                <a:gridCol w="476787">
                  <a:extLst>
                    <a:ext uri="{9D8B030D-6E8A-4147-A177-3AD203B41FA5}">
                      <a16:colId xmlns:a16="http://schemas.microsoft.com/office/drawing/2014/main" val="3089688301"/>
                    </a:ext>
                  </a:extLst>
                </a:gridCol>
                <a:gridCol w="517366">
                  <a:extLst>
                    <a:ext uri="{9D8B030D-6E8A-4147-A177-3AD203B41FA5}">
                      <a16:colId xmlns:a16="http://schemas.microsoft.com/office/drawing/2014/main" val="3994641997"/>
                    </a:ext>
                  </a:extLst>
                </a:gridCol>
                <a:gridCol w="410849">
                  <a:extLst>
                    <a:ext uri="{9D8B030D-6E8A-4147-A177-3AD203B41FA5}">
                      <a16:colId xmlns:a16="http://schemas.microsoft.com/office/drawing/2014/main" val="2502084589"/>
                    </a:ext>
                  </a:extLst>
                </a:gridCol>
                <a:gridCol w="174343">
                  <a:extLst>
                    <a:ext uri="{9D8B030D-6E8A-4147-A177-3AD203B41FA5}">
                      <a16:colId xmlns:a16="http://schemas.microsoft.com/office/drawing/2014/main" val="228673989"/>
                    </a:ext>
                  </a:extLst>
                </a:gridCol>
                <a:gridCol w="174343">
                  <a:extLst>
                    <a:ext uri="{9D8B030D-6E8A-4147-A177-3AD203B41FA5}">
                      <a16:colId xmlns:a16="http://schemas.microsoft.com/office/drawing/2014/main" val="1271745216"/>
                    </a:ext>
                  </a:extLst>
                </a:gridCol>
                <a:gridCol w="174343">
                  <a:extLst>
                    <a:ext uri="{9D8B030D-6E8A-4147-A177-3AD203B41FA5}">
                      <a16:colId xmlns:a16="http://schemas.microsoft.com/office/drawing/2014/main" val="3863157437"/>
                    </a:ext>
                  </a:extLst>
                </a:gridCol>
              </a:tblGrid>
              <a:tr h="116123">
                <a:tc rowSpan="5">
                  <a:txBody>
                    <a:bodyPr/>
                    <a:lstStyle/>
                    <a:p>
                      <a:pPr marL="0" indent="0" algn="ctr" defTabSz="914400" rtl="0" eaLnBrk="1" latinLnBrk="0" hangingPunct="1">
                        <a:lnSpc>
                          <a:spcPts val="1500"/>
                        </a:lnSpc>
                        <a:spcAft>
                          <a:spcPts val="0"/>
                        </a:spcAft>
                      </a:pPr>
                      <a:r>
                        <a:rPr lang="zh-TW" sz="800" b="1" kern="120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年度</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8">
                  <a:txBody>
                    <a:bodyPr/>
                    <a:lstStyle/>
                    <a:p>
                      <a:pPr marL="0" indent="45720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學校與企業技術移轉成果</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5">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自育成中心畢業之企業家數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grid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至校內育成中心培育之企業進行實習、參訪及觀摩之學生人次及時數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hMerge="1">
                  <a:txBody>
                    <a:bodyPr/>
                    <a:lstStyle/>
                    <a:p>
                      <a:endParaRPr lang="zh-TW" altLang="en-US"/>
                    </a:p>
                  </a:txBody>
                  <a:tcPr/>
                </a:tc>
                <a:tc gridSpan="6">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育成中心收入（元）</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996436899"/>
                  </a:ext>
                </a:extLst>
              </a:tr>
              <a:tr h="124417">
                <a:tc vMerge="1">
                  <a:txBody>
                    <a:bodyPr/>
                    <a:lstStyle/>
                    <a:p>
                      <a:endParaRPr lang="zh-TW" altLang="en-US"/>
                    </a:p>
                  </a:txBody>
                  <a:tcPr/>
                </a:tc>
                <a:tc gridSpan="6">
                  <a:txBody>
                    <a:bodyPr/>
                    <a:lstStyle/>
                    <a:p>
                      <a:pPr marL="0" indent="15240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學校育成中心培育之企業</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gridSpan="2">
                  <a:txBody>
                    <a:bodyPr/>
                    <a:lstStyle/>
                    <a:p>
                      <a:pPr marL="0" algn="ctr" defTabSz="914400" rtl="0" eaLnBrk="1" latinLnBrk="0" hangingPunct="1">
                        <a:lnSpc>
                          <a:spcPts val="15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非學校育成中心培育之企業有技術移轉之企業</a:t>
                      </a:r>
                    </a:p>
                    <a:p>
                      <a:pPr marL="0" algn="ctr" defTabSz="914400" rtl="0" eaLnBrk="1" latinLnBrk="0" hangingPunct="1">
                        <a:lnSpc>
                          <a:spcPts val="1500"/>
                        </a:lnSpc>
                        <a:spcAft>
                          <a:spcPts val="0"/>
                        </a:spcAft>
                      </a:pPr>
                      <a:r>
                        <a:rPr lang="en-US"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不限新創公司</a:t>
                      </a:r>
                      <a:r>
                        <a:rPr lang="en-US"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h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rowSpan="3" grid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獲得政府補助（含委辦）計畫</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hMerge="1">
                  <a:txBody>
                    <a:bodyPr/>
                    <a:lstStyle/>
                    <a:p>
                      <a:endParaRPr lang="zh-TW" altLang="en-US"/>
                    </a:p>
                  </a:txBody>
                  <a:tcPr/>
                </a:tc>
                <a:tc rowSpan="4">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學校自籌款</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gridSpan="2">
                  <a:txBody>
                    <a:bodyPr/>
                    <a:lstStyle/>
                    <a:p>
                      <a:pPr marL="0" algn="ctr" defTabSz="914400" rtl="0" eaLnBrk="1" latinLnBrk="0" hangingPunct="1">
                        <a:lnSpc>
                          <a:spcPts val="15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企業配合款</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hMerge="1">
                  <a:txBody>
                    <a:bodyPr/>
                    <a:lstStyle/>
                    <a:p>
                      <a:endParaRPr lang="zh-TW" altLang="en-US"/>
                    </a:p>
                  </a:txBody>
                  <a:tcPr/>
                </a:tc>
                <a:tc rowSpan="4">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24785285"/>
                  </a:ext>
                </a:extLst>
              </a:tr>
              <a:tr h="489374">
                <a:tc vMerge="1">
                  <a:txBody>
                    <a:bodyPr/>
                    <a:lstStyle/>
                    <a:p>
                      <a:endParaRPr lang="zh-TW" altLang="en-US"/>
                    </a:p>
                  </a:txBody>
                  <a:tcPr/>
                </a:tc>
                <a:tc gridSpan="3">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進駐企業</a:t>
                      </a:r>
                    </a:p>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（實體進駐）</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合約企業</a:t>
                      </a:r>
                    </a:p>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（虛擬進駐）</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118659454"/>
                  </a:ext>
                </a:extLst>
              </a:tr>
              <a:tr h="481743">
                <a:tc vMerge="1">
                  <a:txBody>
                    <a:bodyPr/>
                    <a:lstStyle/>
                    <a:p>
                      <a:endParaRPr lang="zh-TW" altLang="en-US"/>
                    </a:p>
                  </a:txBody>
                  <a:tcPr/>
                </a:tc>
                <a:tc grid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有技術移轉</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無技術移轉家數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有技術移轉</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無技術移轉家數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進駐收入</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其他收入</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3147179432"/>
                  </a:ext>
                </a:extLst>
              </a:tr>
              <a:tr h="232909">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家數</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學生人次</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時數</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計畫名稱</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金額</a:t>
                      </a: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en-US"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410" marR="6841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extLst>
                  <a:ext uri="{0D108BD9-81ED-4DB2-BD59-A6C34878D82A}">
                    <a16:rowId xmlns:a16="http://schemas.microsoft.com/office/drawing/2014/main" val="4272553401"/>
                  </a:ext>
                </a:extLst>
              </a:tr>
            </a:tbl>
          </a:graphicData>
        </a:graphic>
      </p:graphicFrame>
    </p:spTree>
    <p:extLst>
      <p:ext uri="{BB962C8B-B14F-4D97-AF65-F5344CB8AC3E}">
        <p14:creationId xmlns:p14="http://schemas.microsoft.com/office/powerpoint/2010/main" val="650104045"/>
      </p:ext>
    </p:extLst>
  </p:cSld>
  <p:clrMapOvr>
    <a:masterClrMapping/>
  </p:clrMapOvr>
  <p:transition>
    <p:random/>
  </p:transition>
  <p:timing>
    <p:tnLst>
      <p:par>
        <p:cTn id="1" dur="indefinite" restart="never" nodeType="tmRoot"/>
      </p:par>
    </p:tn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16128" y="2455596"/>
            <a:ext cx="8541665" cy="346248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smtClean="0">
                <a:solidFill>
                  <a:srgbClr val="000000"/>
                </a:solidFill>
                <a:ea typeface="微軟正黑體" panose="020B0604030504040204" pitchFamily="34" charset="-120"/>
                <a:cs typeface="Arial" panose="020B0604020202020204" pitchFamily="34" charset="0"/>
              </a:rPr>
              <a:t>【</a:t>
            </a:r>
            <a:r>
              <a:rPr lang="zh-TW" altLang="en-US" sz="2000" b="1" dirty="0">
                <a:solidFill>
                  <a:srgbClr val="000000"/>
                </a:solidFill>
                <a:ea typeface="微軟正黑體" panose="020B0604030504040204" pitchFamily="34" charset="-120"/>
                <a:cs typeface="Arial" panose="020B0604020202020204" pitchFamily="34" charset="0"/>
              </a:rPr>
              <a:t>欄位修正說明</a:t>
            </a:r>
            <a:r>
              <a:rPr lang="en-US" altLang="zh-TW" sz="2000" b="1" dirty="0" smtClean="0">
                <a:solidFill>
                  <a:srgbClr val="000000"/>
                </a:solidFill>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資本額組成</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latin typeface="Arial" panose="020B0604020202020204" pitchFamily="34" charset="0"/>
                <a:ea typeface="微軟正黑體" panose="020B0604030504040204" pitchFamily="34" charset="-120"/>
                <a:cs typeface="Arial" panose="020B0604020202020204" pitchFamily="34" charset="0"/>
              </a:rPr>
              <a:t>資金投入：請填報學校以「資金」方式投資之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累積</a:t>
            </a:r>
            <a:r>
              <a:rPr lang="zh-TW" altLang="zh-TW" sz="1800" dirty="0">
                <a:latin typeface="Arial" panose="020B0604020202020204" pitchFamily="34" charset="0"/>
                <a:ea typeface="微軟正黑體" panose="020B0604030504040204" pitchFamily="34" charset="-120"/>
                <a:cs typeface="Arial" panose="020B0604020202020204" pitchFamily="34" charset="0"/>
              </a:rPr>
              <a:t>總額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latin typeface="Arial" panose="020B0604020202020204" pitchFamily="34" charset="0"/>
                <a:ea typeface="微軟正黑體" panose="020B0604030504040204" pitchFamily="34" charset="-120"/>
                <a:cs typeface="Arial" panose="020B0604020202020204" pitchFamily="34" charset="0"/>
              </a:rPr>
              <a:t>技術入股：請填報學校以「技術入股」方式投資之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累積</a:t>
            </a:r>
            <a:r>
              <a:rPr lang="zh-TW" altLang="zh-TW" sz="1800" dirty="0">
                <a:latin typeface="Arial" panose="020B0604020202020204" pitchFamily="34" charset="0"/>
                <a:ea typeface="微軟正黑體" panose="020B0604030504040204" pitchFamily="34" charset="-120"/>
                <a:cs typeface="Arial" panose="020B0604020202020204" pitchFamily="34" charset="0"/>
              </a:rPr>
              <a:t>作價金額，並優先以「認定市場公開價值（以填報當日股價金額）」填報，其次則以股票面值（額）填報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非</a:t>
            </a:r>
            <a:r>
              <a:rPr lang="zh-TW" altLang="zh-TW" sz="1800" dirty="0">
                <a:latin typeface="Arial" panose="020B0604020202020204" pitchFamily="34" charset="0"/>
                <a:ea typeface="微軟正黑體" panose="020B0604030504040204" pitchFamily="34" charset="-120"/>
                <a:cs typeface="Arial" panose="020B0604020202020204" pitchFamily="34" charset="0"/>
              </a:rPr>
              <a:t>本校資金投入：請填報非屬學校資金投入及學校技術入股之非本校資金投入金額，</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應為資本總額減掉學校資金投入金額、學校技術入股金額</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440575" y="266791"/>
            <a:ext cx="8703425"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22.</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學校衍生企業明細表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4.10</a:t>
            </a:r>
          </a:p>
        </p:txBody>
      </p:sp>
      <p:graphicFrame>
        <p:nvGraphicFramePr>
          <p:cNvPr id="2" name="表格 1"/>
          <p:cNvGraphicFramePr>
            <a:graphicFrameLocks noGrp="1"/>
          </p:cNvGraphicFramePr>
          <p:nvPr>
            <p:extLst>
              <p:ext uri="{D42A27DB-BD31-4B8C-83A1-F6EECF244321}">
                <p14:modId xmlns:p14="http://schemas.microsoft.com/office/powerpoint/2010/main" val="1652617839"/>
              </p:ext>
            </p:extLst>
          </p:nvPr>
        </p:nvGraphicFramePr>
        <p:xfrm>
          <a:off x="116128" y="1110322"/>
          <a:ext cx="8919804" cy="1143000"/>
        </p:xfrm>
        <a:graphic>
          <a:graphicData uri="http://schemas.openxmlformats.org/drawingml/2006/table">
            <a:tbl>
              <a:tblPr firstRow="1" firstCol="1" bandRow="1"/>
              <a:tblGrid>
                <a:gridCol w="249632">
                  <a:extLst>
                    <a:ext uri="{9D8B030D-6E8A-4147-A177-3AD203B41FA5}">
                      <a16:colId xmlns:a16="http://schemas.microsoft.com/office/drawing/2014/main" val="2055140280"/>
                    </a:ext>
                  </a:extLst>
                </a:gridCol>
                <a:gridCol w="241069">
                  <a:extLst>
                    <a:ext uri="{9D8B030D-6E8A-4147-A177-3AD203B41FA5}">
                      <a16:colId xmlns:a16="http://schemas.microsoft.com/office/drawing/2014/main" val="750187248"/>
                    </a:ext>
                  </a:extLst>
                </a:gridCol>
                <a:gridCol w="266007">
                  <a:extLst>
                    <a:ext uri="{9D8B030D-6E8A-4147-A177-3AD203B41FA5}">
                      <a16:colId xmlns:a16="http://schemas.microsoft.com/office/drawing/2014/main" val="2712295836"/>
                    </a:ext>
                  </a:extLst>
                </a:gridCol>
                <a:gridCol w="315884">
                  <a:extLst>
                    <a:ext uri="{9D8B030D-6E8A-4147-A177-3AD203B41FA5}">
                      <a16:colId xmlns:a16="http://schemas.microsoft.com/office/drawing/2014/main" val="1843845885"/>
                    </a:ext>
                  </a:extLst>
                </a:gridCol>
                <a:gridCol w="465513">
                  <a:extLst>
                    <a:ext uri="{9D8B030D-6E8A-4147-A177-3AD203B41FA5}">
                      <a16:colId xmlns:a16="http://schemas.microsoft.com/office/drawing/2014/main" val="4050261686"/>
                    </a:ext>
                  </a:extLst>
                </a:gridCol>
                <a:gridCol w="515389">
                  <a:extLst>
                    <a:ext uri="{9D8B030D-6E8A-4147-A177-3AD203B41FA5}">
                      <a16:colId xmlns:a16="http://schemas.microsoft.com/office/drawing/2014/main" val="293493277"/>
                    </a:ext>
                  </a:extLst>
                </a:gridCol>
                <a:gridCol w="689956">
                  <a:extLst>
                    <a:ext uri="{9D8B030D-6E8A-4147-A177-3AD203B41FA5}">
                      <a16:colId xmlns:a16="http://schemas.microsoft.com/office/drawing/2014/main" val="2906276072"/>
                    </a:ext>
                  </a:extLst>
                </a:gridCol>
                <a:gridCol w="315884">
                  <a:extLst>
                    <a:ext uri="{9D8B030D-6E8A-4147-A177-3AD203B41FA5}">
                      <a16:colId xmlns:a16="http://schemas.microsoft.com/office/drawing/2014/main" val="1148941379"/>
                    </a:ext>
                  </a:extLst>
                </a:gridCol>
                <a:gridCol w="257694">
                  <a:extLst>
                    <a:ext uri="{9D8B030D-6E8A-4147-A177-3AD203B41FA5}">
                      <a16:colId xmlns:a16="http://schemas.microsoft.com/office/drawing/2014/main" val="2646516550"/>
                    </a:ext>
                  </a:extLst>
                </a:gridCol>
                <a:gridCol w="598517">
                  <a:extLst>
                    <a:ext uri="{9D8B030D-6E8A-4147-A177-3AD203B41FA5}">
                      <a16:colId xmlns:a16="http://schemas.microsoft.com/office/drawing/2014/main" val="2523726721"/>
                    </a:ext>
                  </a:extLst>
                </a:gridCol>
                <a:gridCol w="374072">
                  <a:extLst>
                    <a:ext uri="{9D8B030D-6E8A-4147-A177-3AD203B41FA5}">
                      <a16:colId xmlns:a16="http://schemas.microsoft.com/office/drawing/2014/main" val="3849365631"/>
                    </a:ext>
                  </a:extLst>
                </a:gridCol>
                <a:gridCol w="349135">
                  <a:extLst>
                    <a:ext uri="{9D8B030D-6E8A-4147-A177-3AD203B41FA5}">
                      <a16:colId xmlns:a16="http://schemas.microsoft.com/office/drawing/2014/main" val="3230604389"/>
                    </a:ext>
                  </a:extLst>
                </a:gridCol>
                <a:gridCol w="615142">
                  <a:extLst>
                    <a:ext uri="{9D8B030D-6E8A-4147-A177-3AD203B41FA5}">
                      <a16:colId xmlns:a16="http://schemas.microsoft.com/office/drawing/2014/main" val="2037474761"/>
                    </a:ext>
                  </a:extLst>
                </a:gridCol>
                <a:gridCol w="473825">
                  <a:extLst>
                    <a:ext uri="{9D8B030D-6E8A-4147-A177-3AD203B41FA5}">
                      <a16:colId xmlns:a16="http://schemas.microsoft.com/office/drawing/2014/main" val="2846920905"/>
                    </a:ext>
                  </a:extLst>
                </a:gridCol>
                <a:gridCol w="706582">
                  <a:extLst>
                    <a:ext uri="{9D8B030D-6E8A-4147-A177-3AD203B41FA5}">
                      <a16:colId xmlns:a16="http://schemas.microsoft.com/office/drawing/2014/main" val="556422274"/>
                    </a:ext>
                  </a:extLst>
                </a:gridCol>
                <a:gridCol w="789709">
                  <a:extLst>
                    <a:ext uri="{9D8B030D-6E8A-4147-A177-3AD203B41FA5}">
                      <a16:colId xmlns:a16="http://schemas.microsoft.com/office/drawing/2014/main" val="418510206"/>
                    </a:ext>
                  </a:extLst>
                </a:gridCol>
                <a:gridCol w="1695794">
                  <a:extLst>
                    <a:ext uri="{9D8B030D-6E8A-4147-A177-3AD203B41FA5}">
                      <a16:colId xmlns:a16="http://schemas.microsoft.com/office/drawing/2014/main" val="3692421427"/>
                    </a:ext>
                  </a:extLst>
                </a:gridCol>
              </a:tblGrid>
              <a:tr h="89571">
                <a:tc rowSpan="3">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年度</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公司基本資料</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7">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公司組成人員</a:t>
                      </a:r>
                    </a:p>
                  </a:txBody>
                  <a:tcPr marL="17430" marR="174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年營業額</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algn="ctr" defTabSz="914400" rtl="0" eaLnBrk="1" latinLnBrk="0" hangingPunct="1">
                        <a:lnSpc>
                          <a:spcPts val="15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資本額組成</a:t>
                      </a:r>
                    </a:p>
                  </a:txBody>
                  <a:tcPr marL="17430" marR="174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row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回饋學校之金額</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是否曾進駐育成單位及其進駐期間</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40516858"/>
                  </a:ext>
                </a:extLst>
              </a:tr>
              <a:tr h="89571">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公司名稱</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成立時間</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教師數</a:t>
                      </a:r>
                    </a:p>
                  </a:txBody>
                  <a:tcPr marL="17430" marR="174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marL="0" algn="ctr" defTabSz="914400" rtl="0" eaLnBrk="1" latinLnBrk="0" hangingPunct="1">
                        <a:lnSpc>
                          <a:spcPts val="1500"/>
                        </a:lnSpc>
                        <a:spcAft>
                          <a:spcPts val="0"/>
                        </a:spcAft>
                      </a:pPr>
                      <a:r>
                        <a:rPr lang="zh-TW" sz="800" b="1" kern="120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學生數</a:t>
                      </a:r>
                    </a:p>
                  </a:txBody>
                  <a:tcPr marL="17430" marR="1743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學校資金投入</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1200" b="1" kern="12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學校技術入股</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1200" b="1" kern="12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非本校資金投入</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403448626"/>
                  </a:ext>
                </a:extLst>
              </a:tr>
              <a:tr h="69727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曾任職於學校之專任教師</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現職為專任教師並兼職公司職務者</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現職專任教師借調至公司擔任職務者</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在學學生</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休退學生</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近</a:t>
                      </a:r>
                      <a:r>
                        <a:rPr lang="en-US"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5</a:t>
                      </a:r>
                      <a:r>
                        <a:rPr lang="zh-TW" sz="800" b="1" kern="120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學年畢業之學生</a:t>
                      </a:r>
                    </a:p>
                  </a:txBody>
                  <a:tcPr marL="17430" marR="1743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849539572"/>
                  </a:ext>
                </a:extLst>
              </a:tr>
            </a:tbl>
          </a:graphicData>
        </a:graphic>
      </p:graphicFrame>
    </p:spTree>
    <p:extLst>
      <p:ext uri="{BB962C8B-B14F-4D97-AF65-F5344CB8AC3E}">
        <p14:creationId xmlns:p14="http://schemas.microsoft.com/office/powerpoint/2010/main" val="1296994779"/>
      </p:ext>
    </p:extLst>
  </p:cSld>
  <p:clrMapOvr>
    <a:masterClrMapping/>
  </p:clrMapOvr>
  <p:transition>
    <p:random/>
  </p:transition>
  <p:timing>
    <p:tnLst>
      <p:par>
        <p:cT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標題 1"/>
          <p:cNvSpPr>
            <a:spLocks noGrp="1"/>
          </p:cNvSpPr>
          <p:nvPr>
            <p:ph type="title"/>
          </p:nvPr>
        </p:nvSpPr>
        <p:spPr>
          <a:xfrm>
            <a:off x="2710250" y="181232"/>
            <a:ext cx="2866766" cy="683741"/>
          </a:xfrm>
        </p:spPr>
        <p:txBody>
          <a:bodyPr/>
          <a:lstStyle/>
          <a:p>
            <a:r>
              <a:rPr lang="zh-TW" altLang="en-US" sz="4800" i="0" dirty="0">
                <a:solidFill>
                  <a:schemeClr val="tx2">
                    <a:lumMod val="5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聯絡</a:t>
            </a:r>
            <a:r>
              <a:rPr lang="zh-TW" altLang="en-US" sz="4800" i="0" dirty="0" smtClean="0">
                <a:solidFill>
                  <a:schemeClr val="tx2">
                    <a:lumMod val="5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資訊</a:t>
            </a:r>
            <a:endParaRPr lang="zh-TW" altLang="en-US" sz="4800" i="0" dirty="0">
              <a:solidFill>
                <a:schemeClr val="tx2">
                  <a:lumMod val="50000"/>
                </a:schemeClr>
              </a:solidFill>
              <a:latin typeface="Arial" panose="020B0604020202020204" pitchFamily="34" charset="0"/>
              <a:cs typeface="Arial" panose="020B0604020202020204" pitchFamily="34" charset="0"/>
            </a:endParaRPr>
          </a:p>
        </p:txBody>
      </p:sp>
      <p:sp>
        <p:nvSpPr>
          <p:cNvPr id="8" name="矩形 7"/>
          <p:cNvSpPr/>
          <p:nvPr/>
        </p:nvSpPr>
        <p:spPr>
          <a:xfrm>
            <a:off x="661215" y="1392367"/>
            <a:ext cx="7963672" cy="2181225"/>
          </a:xfrm>
          <a:prstGeom prst="rect">
            <a:avLst/>
          </a:prstGeom>
          <a:solidFill>
            <a:srgbClr val="FFCCCC"/>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b="1" smtClean="0">
              <a:solidFill>
                <a:srgbClr val="FFFFFF"/>
              </a:solidFill>
              <a:ea typeface="新細明體" panose="02020500000000000000" pitchFamily="18" charset="-120"/>
            </a:endParaRPr>
          </a:p>
        </p:txBody>
      </p:sp>
      <p:sp>
        <p:nvSpPr>
          <p:cNvPr id="10" name="矩形 9"/>
          <p:cNvSpPr/>
          <p:nvPr/>
        </p:nvSpPr>
        <p:spPr>
          <a:xfrm>
            <a:off x="663926" y="3878635"/>
            <a:ext cx="7958250" cy="1533525"/>
          </a:xfrm>
          <a:prstGeom prst="rect">
            <a:avLst/>
          </a:prstGeom>
          <a:solidFill>
            <a:srgbClr val="99CCFF"/>
          </a:solid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b="1" smtClean="0">
              <a:solidFill>
                <a:srgbClr val="FFFFFF"/>
              </a:solidFill>
              <a:ea typeface="新細明體" panose="02020500000000000000" pitchFamily="18" charset="-120"/>
            </a:endParaRPr>
          </a:p>
        </p:txBody>
      </p:sp>
      <p:pic>
        <p:nvPicPr>
          <p:cNvPr id="11" name="Picture 6" descr="C:\Users\HEUser\Desktop\1103\phone_icon.png"/>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785019" y="1800353"/>
            <a:ext cx="1625600" cy="13652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文字方塊 10"/>
          <p:cNvSpPr txBox="1">
            <a:spLocks noChangeArrowheads="1"/>
          </p:cNvSpPr>
          <p:nvPr/>
        </p:nvSpPr>
        <p:spPr bwMode="auto">
          <a:xfrm>
            <a:off x="2452484" y="2159921"/>
            <a:ext cx="2954338"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3600" b="1" dirty="0">
                <a:solidFill>
                  <a:srgbClr val="000000"/>
                </a:solidFill>
                <a:ea typeface="新細明體" panose="02020500000000000000" pitchFamily="18" charset="-120"/>
                <a:cs typeface="Arial" panose="020B0604020202020204" pitchFamily="34" charset="0"/>
              </a:rPr>
              <a:t>(05)534-2601</a:t>
            </a:r>
            <a:endParaRPr lang="zh-TW" altLang="en-US" sz="3600" b="1" dirty="0">
              <a:solidFill>
                <a:srgbClr val="000000"/>
              </a:solidFill>
              <a:ea typeface="新細明體" panose="02020500000000000000" pitchFamily="18" charset="-120"/>
              <a:cs typeface="Arial" panose="020B0604020202020204" pitchFamily="34" charset="0"/>
            </a:endParaRPr>
          </a:p>
        </p:txBody>
      </p:sp>
      <p:sp>
        <p:nvSpPr>
          <p:cNvPr id="13" name="文字方塊 37"/>
          <p:cNvSpPr txBox="1">
            <a:spLocks noChangeArrowheads="1"/>
          </p:cNvSpPr>
          <p:nvPr/>
        </p:nvSpPr>
        <p:spPr bwMode="auto">
          <a:xfrm>
            <a:off x="5408613" y="1410319"/>
            <a:ext cx="1595437" cy="646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3600" b="1" dirty="0">
                <a:solidFill>
                  <a:srgbClr val="000000"/>
                </a:solidFill>
                <a:ea typeface="新細明體" panose="02020500000000000000" pitchFamily="18" charset="-120"/>
                <a:cs typeface="Arial" panose="020B0604020202020204" pitchFamily="34" charset="0"/>
              </a:rPr>
              <a:t># 5377</a:t>
            </a:r>
            <a:endParaRPr lang="zh-TW" altLang="en-US" sz="3600" b="1" dirty="0">
              <a:solidFill>
                <a:srgbClr val="000000"/>
              </a:solidFill>
              <a:ea typeface="新細明體" panose="02020500000000000000" pitchFamily="18" charset="-120"/>
              <a:cs typeface="Arial" panose="020B0604020202020204" pitchFamily="34" charset="0"/>
            </a:endParaRPr>
          </a:p>
        </p:txBody>
      </p:sp>
      <p:cxnSp>
        <p:nvCxnSpPr>
          <p:cNvPr id="14" name="直線接點 13"/>
          <p:cNvCxnSpPr/>
          <p:nvPr/>
        </p:nvCxnSpPr>
        <p:spPr>
          <a:xfrm>
            <a:off x="5384800" y="2482978"/>
            <a:ext cx="2103438" cy="0"/>
          </a:xfrm>
          <a:prstGeom prst="line">
            <a:avLst/>
          </a:prstGeom>
          <a:ln w="19050">
            <a:solidFill>
              <a:schemeClr val="accent1">
                <a:lumMod val="50000"/>
              </a:schemeClr>
            </a:solidFill>
          </a:ln>
        </p:spPr>
        <p:style>
          <a:lnRef idx="1">
            <a:schemeClr val="accent1"/>
          </a:lnRef>
          <a:fillRef idx="0">
            <a:schemeClr val="accent1"/>
          </a:fillRef>
          <a:effectRef idx="0">
            <a:schemeClr val="accent1"/>
          </a:effectRef>
          <a:fontRef idx="minor">
            <a:schemeClr val="tx1"/>
          </a:fontRef>
        </p:style>
      </p:cxnSp>
      <p:sp>
        <p:nvSpPr>
          <p:cNvPr id="15" name="文字方塊 16"/>
          <p:cNvSpPr txBox="1">
            <a:spLocks noChangeArrowheads="1"/>
          </p:cNvSpPr>
          <p:nvPr/>
        </p:nvSpPr>
        <p:spPr bwMode="auto">
          <a:xfrm>
            <a:off x="6955711" y="1729217"/>
            <a:ext cx="1620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2800" b="1" dirty="0">
                <a:solidFill>
                  <a:srgbClr val="7030A0"/>
                </a:solidFill>
                <a:ea typeface="微軟正黑體" panose="020B0604030504040204" pitchFamily="34" charset="-120"/>
                <a:cs typeface="Arial" panose="020B0604020202020204" pitchFamily="34" charset="0"/>
              </a:rPr>
              <a:t>表冊疑義</a:t>
            </a:r>
          </a:p>
        </p:txBody>
      </p:sp>
      <p:sp>
        <p:nvSpPr>
          <p:cNvPr id="16" name="文字方塊 37"/>
          <p:cNvSpPr txBox="1">
            <a:spLocks noChangeArrowheads="1"/>
          </p:cNvSpPr>
          <p:nvPr/>
        </p:nvSpPr>
        <p:spPr bwMode="auto">
          <a:xfrm>
            <a:off x="5408612" y="1902519"/>
            <a:ext cx="159530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3600" b="1" dirty="0">
                <a:solidFill>
                  <a:srgbClr val="000000"/>
                </a:solidFill>
                <a:ea typeface="新細明體" panose="02020500000000000000" pitchFamily="18" charset="-120"/>
                <a:cs typeface="Arial" panose="020B0604020202020204" pitchFamily="34" charset="0"/>
              </a:rPr>
              <a:t># </a:t>
            </a:r>
            <a:r>
              <a:rPr lang="en-US" altLang="zh-TW" sz="3600" b="1" dirty="0" smtClean="0">
                <a:solidFill>
                  <a:srgbClr val="000000"/>
                </a:solidFill>
                <a:ea typeface="新細明體" panose="02020500000000000000" pitchFamily="18" charset="-120"/>
                <a:cs typeface="Arial" panose="020B0604020202020204" pitchFamily="34" charset="0"/>
              </a:rPr>
              <a:t>5378</a:t>
            </a:r>
            <a:endParaRPr lang="zh-TW" altLang="en-US" sz="3600" b="1" dirty="0">
              <a:solidFill>
                <a:srgbClr val="000000"/>
              </a:solidFill>
              <a:ea typeface="新細明體" panose="02020500000000000000" pitchFamily="18" charset="-120"/>
              <a:cs typeface="Arial" panose="020B0604020202020204" pitchFamily="34" charset="0"/>
            </a:endParaRPr>
          </a:p>
        </p:txBody>
      </p:sp>
      <p:sp>
        <p:nvSpPr>
          <p:cNvPr id="17" name="文字方塊 37"/>
          <p:cNvSpPr txBox="1">
            <a:spLocks noChangeArrowheads="1"/>
          </p:cNvSpPr>
          <p:nvPr/>
        </p:nvSpPr>
        <p:spPr bwMode="auto">
          <a:xfrm>
            <a:off x="5419586" y="2434014"/>
            <a:ext cx="159530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3600" b="1" dirty="0">
                <a:solidFill>
                  <a:srgbClr val="000000"/>
                </a:solidFill>
                <a:ea typeface="新細明體" panose="02020500000000000000" pitchFamily="18" charset="-120"/>
                <a:cs typeface="Arial" panose="020B0604020202020204" pitchFamily="34" charset="0"/>
              </a:rPr>
              <a:t># </a:t>
            </a:r>
            <a:r>
              <a:rPr lang="en-US" altLang="zh-TW" sz="3600" b="1" dirty="0" smtClean="0">
                <a:solidFill>
                  <a:srgbClr val="000000"/>
                </a:solidFill>
                <a:ea typeface="新細明體" panose="02020500000000000000" pitchFamily="18" charset="-120"/>
                <a:cs typeface="Arial" panose="020B0604020202020204" pitchFamily="34" charset="0"/>
              </a:rPr>
              <a:t>5379</a:t>
            </a:r>
            <a:endParaRPr lang="zh-TW" altLang="en-US" sz="3600" b="1" dirty="0">
              <a:solidFill>
                <a:srgbClr val="000000"/>
              </a:solidFill>
              <a:ea typeface="新細明體" panose="02020500000000000000" pitchFamily="18" charset="-120"/>
              <a:cs typeface="Arial" panose="020B0604020202020204" pitchFamily="34" charset="0"/>
            </a:endParaRPr>
          </a:p>
        </p:txBody>
      </p:sp>
      <p:sp>
        <p:nvSpPr>
          <p:cNvPr id="18" name="文字方塊 37"/>
          <p:cNvSpPr txBox="1">
            <a:spLocks noChangeArrowheads="1"/>
          </p:cNvSpPr>
          <p:nvPr/>
        </p:nvSpPr>
        <p:spPr bwMode="auto">
          <a:xfrm>
            <a:off x="5384800" y="2903106"/>
            <a:ext cx="1595309" cy="64633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3600" b="1" dirty="0">
                <a:solidFill>
                  <a:srgbClr val="000000"/>
                </a:solidFill>
                <a:ea typeface="新細明體" panose="02020500000000000000" pitchFamily="18" charset="-120"/>
                <a:cs typeface="Arial" panose="020B0604020202020204" pitchFamily="34" charset="0"/>
              </a:rPr>
              <a:t># </a:t>
            </a:r>
            <a:r>
              <a:rPr lang="en-US" altLang="zh-TW" sz="3600" b="1" dirty="0" smtClean="0">
                <a:solidFill>
                  <a:srgbClr val="000000"/>
                </a:solidFill>
                <a:ea typeface="新細明體" panose="02020500000000000000" pitchFamily="18" charset="-120"/>
                <a:cs typeface="Arial" panose="020B0604020202020204" pitchFamily="34" charset="0"/>
              </a:rPr>
              <a:t>5380</a:t>
            </a:r>
            <a:endParaRPr lang="zh-TW" altLang="en-US" sz="3600" b="1" dirty="0">
              <a:solidFill>
                <a:srgbClr val="000000"/>
              </a:solidFill>
              <a:ea typeface="新細明體" panose="02020500000000000000" pitchFamily="18" charset="-120"/>
              <a:cs typeface="Arial" panose="020B0604020202020204" pitchFamily="34" charset="0"/>
            </a:endParaRPr>
          </a:p>
        </p:txBody>
      </p:sp>
      <p:sp>
        <p:nvSpPr>
          <p:cNvPr id="19" name="文字方塊 15"/>
          <p:cNvSpPr txBox="1">
            <a:spLocks noChangeArrowheads="1"/>
          </p:cNvSpPr>
          <p:nvPr/>
        </p:nvSpPr>
        <p:spPr bwMode="auto">
          <a:xfrm>
            <a:off x="6998628" y="2722152"/>
            <a:ext cx="1620837"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non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2800" b="1" dirty="0">
                <a:solidFill>
                  <a:srgbClr val="7030A0"/>
                </a:solidFill>
                <a:ea typeface="微軟正黑體" panose="020B0604030504040204" pitchFamily="34" charset="-120"/>
                <a:cs typeface="Arial" panose="020B0604020202020204" pitchFamily="34" charset="0"/>
              </a:rPr>
              <a:t>系統程式</a:t>
            </a:r>
          </a:p>
        </p:txBody>
      </p:sp>
      <p:pic>
        <p:nvPicPr>
          <p:cNvPr id="20" name="Picture 5" descr="C:\Users\HEUser\Desktop\1103\Picture5.png"/>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975519" y="4100986"/>
            <a:ext cx="1244600" cy="9953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1" name="文字方塊 9"/>
          <p:cNvSpPr txBox="1">
            <a:spLocks noChangeArrowheads="1"/>
          </p:cNvSpPr>
          <p:nvPr/>
        </p:nvSpPr>
        <p:spPr bwMode="auto">
          <a:xfrm>
            <a:off x="2308225" y="4182333"/>
            <a:ext cx="6153150" cy="9747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2800" b="1" dirty="0">
                <a:solidFill>
                  <a:srgbClr val="000000"/>
                </a:solidFill>
                <a:ea typeface="微軟正黑體" panose="020B0604030504040204" pitchFamily="34" charset="-120"/>
                <a:cs typeface="Arial" panose="020B0604020202020204" pitchFamily="34" charset="0"/>
              </a:rPr>
              <a:t>表冊疑義：</a:t>
            </a:r>
            <a:r>
              <a:rPr lang="en-US" altLang="zh-TW" sz="2800" b="1" dirty="0">
                <a:solidFill>
                  <a:srgbClr val="000000"/>
                </a:solidFill>
                <a:ea typeface="微軟正黑體" panose="020B0604030504040204" pitchFamily="34" charset="-120"/>
                <a:cs typeface="Arial" panose="020B0604020202020204" pitchFamily="34" charset="0"/>
              </a:rPr>
              <a:t>hedb@yuntech.edu.tw</a:t>
            </a:r>
            <a:endParaRPr lang="en-US" altLang="zh-TW" sz="2800" b="1" dirty="0">
              <a:solidFill>
                <a:srgbClr val="000000"/>
              </a:solidFill>
              <a:ea typeface="新細明體" panose="02020500000000000000" pitchFamily="18" charset="-120"/>
              <a:cs typeface="Arial" panose="020B0604020202020204" pitchFamily="34" charset="0"/>
            </a:endParaRPr>
          </a:p>
          <a:p>
            <a:pPr>
              <a:spcBef>
                <a:spcPct val="0"/>
              </a:spcBef>
              <a:buFontTx/>
              <a:buNone/>
            </a:pPr>
            <a:r>
              <a:rPr lang="zh-TW" altLang="en-US" sz="2800" b="1" dirty="0">
                <a:solidFill>
                  <a:srgbClr val="000000"/>
                </a:solidFill>
                <a:ea typeface="微軟正黑體" panose="020B0604030504040204" pitchFamily="34" charset="-120"/>
                <a:cs typeface="Arial" panose="020B0604020202020204" pitchFamily="34" charset="0"/>
              </a:rPr>
              <a:t>系統程式：</a:t>
            </a:r>
            <a:r>
              <a:rPr lang="en-US" altLang="zh-TW" sz="2800" b="1" dirty="0">
                <a:solidFill>
                  <a:srgbClr val="000000"/>
                </a:solidFill>
                <a:ea typeface="微軟正黑體" panose="020B0604030504040204" pitchFamily="34" charset="-120"/>
                <a:cs typeface="Arial" panose="020B0604020202020204" pitchFamily="34" charset="0"/>
              </a:rPr>
              <a:t>hedb2@yuntech.edu.tw</a:t>
            </a:r>
            <a:endParaRPr lang="zh-TW" altLang="en-US" sz="2800" b="1" dirty="0">
              <a:solidFill>
                <a:srgbClr val="000000"/>
              </a:solidFill>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43544847"/>
      </p:ext>
    </p:extLst>
  </p:cSld>
  <p:clrMapOvr>
    <a:masterClrMapping/>
  </p:clrMapOvr>
  <p:transition>
    <p:random/>
  </p:transition>
  <p:timing>
    <p:tnLst>
      <p:par>
        <p:cTn id="1" dur="indefinite" restart="never" nodeType="tmRoot"/>
      </p:par>
    </p:tnLst>
  </p:timing>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ea typeface="Gulim" panose="020B0600000101010101" pitchFamily="34" charset="-127"/>
              </a:rPr>
              <a:t>https://hedb.moe.edu.tw/</a:t>
            </a:r>
            <a:endParaRPr lang="en-US" altLang="ko-KR" sz="1600" b="1" dirty="0">
              <a:solidFill>
                <a:srgbClr val="0000FF"/>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
        <p:nvSpPr>
          <p:cNvPr id="13" name="Rectangle 4"/>
          <p:cNvSpPr txBox="1">
            <a:spLocks noChangeArrowheads="1"/>
          </p:cNvSpPr>
          <p:nvPr/>
        </p:nvSpPr>
        <p:spPr bwMode="gray">
          <a:xfrm>
            <a:off x="405442" y="2668588"/>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lgn="ctr">
              <a:defRPr/>
            </a:pPr>
            <a:r>
              <a:rPr lang="zh-TW" altLang="en-US"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敬祝 填表順利</a:t>
            </a:r>
            <a:endParaRPr lang="zh-TW" altLang="en-US"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326729975"/>
      </p:ext>
    </p:extLst>
  </p:cSld>
  <p:clrMapOvr>
    <a:masterClrMapping/>
  </p:clrMapOvr>
  <p:transition>
    <p:random/>
  </p:transition>
  <p:timing>
    <p:tnLst>
      <p:par>
        <p:cT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2.7 </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非</a:t>
            </a:r>
            <a:r>
              <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統一</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修正申請</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grpSp>
        <p:nvGrpSpPr>
          <p:cNvPr id="11" name="群組 10"/>
          <p:cNvGrpSpPr/>
          <p:nvPr/>
        </p:nvGrpSpPr>
        <p:grpSpPr>
          <a:xfrm>
            <a:off x="360752" y="988740"/>
            <a:ext cx="8819760" cy="1952073"/>
            <a:chOff x="175525" y="1587256"/>
            <a:chExt cx="8819760" cy="1952073"/>
          </a:xfrm>
        </p:grpSpPr>
        <p:sp>
          <p:nvSpPr>
            <p:cNvPr id="4" name="文字方塊 27"/>
            <p:cNvSpPr txBox="1">
              <a:spLocks noChangeArrowheads="1"/>
            </p:cNvSpPr>
            <p:nvPr/>
          </p:nvSpPr>
          <p:spPr bwMode="auto">
            <a:xfrm>
              <a:off x="175525" y="1587256"/>
              <a:ext cx="8819760" cy="195207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lnSpc>
                  <a:spcPct val="150000"/>
                </a:lnSpc>
                <a:spcBef>
                  <a:spcPct val="0"/>
                </a:spcBef>
                <a:buNone/>
              </a:pPr>
              <a:r>
                <a:rPr lang="zh-TW" altLang="en-US" sz="2800" b="1" dirty="0" smtClean="0">
                  <a:solidFill>
                    <a:srgbClr val="FF0000"/>
                  </a:solidFill>
                  <a:ea typeface="微軟正黑體" panose="020B0604030504040204" pitchFamily="34" charset="-120"/>
                  <a:cs typeface="Arial" panose="020B0604020202020204" pitchFamily="34" charset="0"/>
                </a:rPr>
                <a:t>填寫「修正申請對照表」</a:t>
              </a:r>
              <a:endParaRPr lang="en-US" altLang="zh-TW" sz="2800" b="1" dirty="0" smtClean="0">
                <a:solidFill>
                  <a:srgbClr val="FF0000"/>
                </a:solidFill>
                <a:ea typeface="微軟正黑體" panose="020B0604030504040204" pitchFamily="34" charset="-120"/>
                <a:cs typeface="Arial" panose="020B0604020202020204" pitchFamily="34" charset="0"/>
              </a:endParaRPr>
            </a:p>
            <a:p>
              <a:pPr marL="514350" indent="-514350">
                <a:lnSpc>
                  <a:spcPct val="150000"/>
                </a:lnSpc>
                <a:spcBef>
                  <a:spcPct val="0"/>
                </a:spcBef>
                <a:buClr>
                  <a:srgbClr val="000000"/>
                </a:buClr>
                <a:buFont typeface="Wingdings" panose="05000000000000000000" pitchFamily="2" charset="2"/>
                <a:buChar char="l"/>
              </a:pPr>
              <a:r>
                <a:rPr lang="zh-TW" altLang="en-US" sz="2800" b="1" dirty="0">
                  <a:solidFill>
                    <a:srgbClr val="000000"/>
                  </a:solidFill>
                  <a:ea typeface="微軟正黑體" panose="020B0604030504040204" pitchFamily="34" charset="-120"/>
                  <a:cs typeface="Arial" panose="020B0604020202020204" pitchFamily="34" charset="0"/>
                </a:rPr>
                <a:t>「修正申請對照表</a:t>
              </a:r>
              <a:r>
                <a:rPr lang="zh-TW" altLang="en-US" sz="2800" b="1" dirty="0" smtClean="0">
                  <a:solidFill>
                    <a:srgbClr val="000000"/>
                  </a:solidFill>
                  <a:ea typeface="微軟正黑體" panose="020B0604030504040204" pitchFamily="34" charset="-120"/>
                  <a:cs typeface="Arial" panose="020B0604020202020204" pitchFamily="34" charset="0"/>
                </a:rPr>
                <a:t>」格式可由修正申請系統內</a:t>
              </a:r>
              <a:endParaRPr lang="en-US" altLang="zh-TW" sz="2800" b="1" dirty="0" smtClean="0">
                <a:solidFill>
                  <a:srgbClr val="000000"/>
                </a:solidFill>
                <a:ea typeface="微軟正黑體" panose="020B0604030504040204" pitchFamily="34" charset="-120"/>
                <a:cs typeface="Arial" panose="020B0604020202020204" pitchFamily="34" charset="0"/>
              </a:endParaRPr>
            </a:p>
            <a:p>
              <a:pPr>
                <a:lnSpc>
                  <a:spcPct val="150000"/>
                </a:lnSpc>
                <a:spcBef>
                  <a:spcPct val="0"/>
                </a:spcBef>
                <a:buClr>
                  <a:srgbClr val="000000"/>
                </a:buClr>
                <a:buNone/>
              </a:pPr>
              <a:r>
                <a:rPr lang="zh-TW" altLang="en-US" sz="2800" b="1" dirty="0" smtClean="0">
                  <a:solidFill>
                    <a:srgbClr val="000000"/>
                  </a:solidFill>
                  <a:ea typeface="微軟正黑體" panose="020B0604030504040204" pitchFamily="34" charset="-120"/>
                  <a:cs typeface="Arial" panose="020B0604020202020204" pitchFamily="34" charset="0"/>
                </a:rPr>
                <a:t>                                     連結下載            </a:t>
              </a:r>
              <a:endParaRPr lang="zh-TW" altLang="en-US" sz="2800" b="1" dirty="0">
                <a:solidFill>
                  <a:srgbClr val="000000"/>
                </a:solidFill>
                <a:ea typeface="微軟正黑體" panose="020B0604030504040204" pitchFamily="34" charset="-120"/>
                <a:cs typeface="Arial" panose="020B0604020202020204" pitchFamily="34" charset="0"/>
              </a:endParaRPr>
            </a:p>
          </p:txBody>
        </p:sp>
        <p:pic>
          <p:nvPicPr>
            <p:cNvPr id="7" name="圖片 22"/>
            <p:cNvPicPr>
              <a:picLocks noChangeAspect="1"/>
            </p:cNvPicPr>
            <p:nvPr/>
          </p:nvPicPr>
          <p:blipFill>
            <a:blip r:embed="rId3">
              <a:extLst>
                <a:ext uri="{28A0092B-C50C-407E-A947-70E740481C1C}">
                  <a14:useLocalDpi xmlns:a14="http://schemas.microsoft.com/office/drawing/2010/main" val="0"/>
                </a:ext>
              </a:extLst>
            </a:blip>
            <a:srcRect l="3799" t="76080" r="86896" b="18272"/>
            <a:stretch>
              <a:fillRect/>
            </a:stretch>
          </p:blipFill>
          <p:spPr bwMode="auto">
            <a:xfrm>
              <a:off x="491391" y="3059084"/>
              <a:ext cx="3358019" cy="40425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9" name="群組 8"/>
          <p:cNvGrpSpPr/>
          <p:nvPr/>
        </p:nvGrpSpPr>
        <p:grpSpPr>
          <a:xfrm>
            <a:off x="4592862" y="3140968"/>
            <a:ext cx="4280295" cy="2938344"/>
            <a:chOff x="4468169" y="3784689"/>
            <a:chExt cx="4527116" cy="2951682"/>
          </a:xfrm>
        </p:grpSpPr>
        <p:pic>
          <p:nvPicPr>
            <p:cNvPr id="6" name="圖片 5"/>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4468169" y="3784689"/>
              <a:ext cx="4527116" cy="27051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0" name="文字方塊 9"/>
            <p:cNvSpPr txBox="1"/>
            <p:nvPr/>
          </p:nvSpPr>
          <p:spPr>
            <a:xfrm>
              <a:off x="6558418" y="6459372"/>
              <a:ext cx="582211"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例圖</a:t>
              </a:r>
              <a:r>
                <a:rPr lang="en-US" altLang="zh-TW"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endParaRPr lang="zh-TW" altLang="en-US" sz="1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pSp>
      <p:grpSp>
        <p:nvGrpSpPr>
          <p:cNvPr id="12" name="群組 11"/>
          <p:cNvGrpSpPr/>
          <p:nvPr/>
        </p:nvGrpSpPr>
        <p:grpSpPr>
          <a:xfrm>
            <a:off x="106283" y="3207470"/>
            <a:ext cx="4332991" cy="2867373"/>
            <a:chOff x="106283" y="3207470"/>
            <a:chExt cx="4332991" cy="2867373"/>
          </a:xfrm>
        </p:grpSpPr>
        <p:sp>
          <p:nvSpPr>
            <p:cNvPr id="2" name="文字方塊 1"/>
            <p:cNvSpPr txBox="1"/>
            <p:nvPr/>
          </p:nvSpPr>
          <p:spPr>
            <a:xfrm>
              <a:off x="2006770" y="5801800"/>
              <a:ext cx="538731" cy="273043"/>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例圖</a:t>
              </a:r>
              <a:r>
                <a:rPr lang="en-US" altLang="zh-TW"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endParaRPr lang="zh-TW" altLang="en-US" sz="1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pic>
          <p:nvPicPr>
            <p:cNvPr id="3" name="圖片 2"/>
            <p:cNvPicPr>
              <a:picLocks noChangeAspect="1"/>
            </p:cNvPicPr>
            <p:nvPr/>
          </p:nvPicPr>
          <p:blipFill>
            <a:blip r:embed="rId5"/>
            <a:stretch>
              <a:fillRect/>
            </a:stretch>
          </p:blipFill>
          <p:spPr>
            <a:xfrm>
              <a:off x="106283" y="3207470"/>
              <a:ext cx="4332991" cy="2660329"/>
            </a:xfrm>
            <a:prstGeom prst="rect">
              <a:avLst/>
            </a:prstGeom>
          </p:spPr>
        </p:pic>
      </p:grpSp>
    </p:spTree>
    <p:extLst>
      <p:ext uri="{BB962C8B-B14F-4D97-AF65-F5344CB8AC3E}">
        <p14:creationId xmlns:p14="http://schemas.microsoft.com/office/powerpoint/2010/main" val="1136317545"/>
      </p:ext>
    </p:extLst>
  </p:cSld>
  <p:clrMapOvr>
    <a:masterClrMapping/>
  </p:clrMapOvr>
  <p:transition>
    <p:random/>
  </p:transition>
  <p:timing>
    <p:tnLst>
      <p:par>
        <p:cT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2.8 </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非</a:t>
            </a:r>
            <a:r>
              <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統一</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修正申請</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5" name="文字方塊 27"/>
          <p:cNvSpPr txBox="1">
            <a:spLocks noChangeArrowheads="1"/>
          </p:cNvSpPr>
          <p:nvPr/>
        </p:nvSpPr>
        <p:spPr bwMode="auto">
          <a:xfrm>
            <a:off x="467543" y="1124744"/>
            <a:ext cx="8280921" cy="524759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342900" indent="-342900">
              <a:lnSpc>
                <a:spcPts val="3000"/>
              </a:lnSpc>
              <a:spcBef>
                <a:spcPts val="600"/>
              </a:spcBef>
              <a:spcAft>
                <a:spcPts val="600"/>
              </a:spcAft>
              <a:buFont typeface="Wingdings" panose="05000000000000000000" pitchFamily="2" charset="2"/>
              <a:buChar char="l"/>
            </a:pPr>
            <a:r>
              <a:rPr lang="zh-TW" altLang="en-US" sz="2400" b="1" dirty="0" smtClean="0">
                <a:solidFill>
                  <a:srgbClr val="000000"/>
                </a:solidFill>
                <a:ea typeface="微軟正黑體" panose="020B0604030504040204" pitchFamily="34" charset="-120"/>
                <a:cs typeface="Arial" panose="020B0604020202020204" pitchFamily="34" charset="0"/>
              </a:rPr>
              <a:t>修正</a:t>
            </a:r>
            <a:r>
              <a:rPr lang="zh-TW" altLang="en-US" sz="2400" b="1" dirty="0">
                <a:solidFill>
                  <a:srgbClr val="000000"/>
                </a:solidFill>
                <a:ea typeface="微軟正黑體" panose="020B0604030504040204" pitchFamily="34" charset="-120"/>
                <a:cs typeface="Arial" panose="020B0604020202020204" pitchFamily="34" charset="0"/>
              </a:rPr>
              <a:t>申請涉及計畫</a:t>
            </a:r>
            <a:r>
              <a:rPr lang="en-US" altLang="zh-TW" sz="2400" b="1" dirty="0">
                <a:solidFill>
                  <a:srgbClr val="000000"/>
                </a:solidFill>
                <a:ea typeface="微軟正黑體" panose="020B0604030504040204" pitchFamily="34" charset="-120"/>
                <a:cs typeface="Arial" panose="020B0604020202020204" pitchFamily="34" charset="0"/>
              </a:rPr>
              <a:t>(</a:t>
            </a:r>
            <a:r>
              <a:rPr lang="zh-TW" altLang="en-US" sz="2400" b="1" dirty="0">
                <a:solidFill>
                  <a:srgbClr val="000000"/>
                </a:solidFill>
                <a:ea typeface="微軟正黑體" panose="020B0604030504040204" pitchFamily="34" charset="-120"/>
                <a:cs typeface="Arial" panose="020B0604020202020204" pitchFamily="34" charset="0"/>
              </a:rPr>
              <a:t>包含學術研究、產學合作等</a:t>
            </a:r>
            <a:r>
              <a:rPr lang="en-US" altLang="zh-TW" sz="2400" b="1" dirty="0">
                <a:solidFill>
                  <a:srgbClr val="000000"/>
                </a:solidFill>
                <a:ea typeface="微軟正黑體" panose="020B0604030504040204" pitchFamily="34" charset="-120"/>
                <a:cs typeface="Arial" panose="020B0604020202020204" pitchFamily="34" charset="0"/>
              </a:rPr>
              <a:t>)</a:t>
            </a:r>
            <a:r>
              <a:rPr lang="zh-TW" altLang="en-US" sz="2400" b="1" dirty="0">
                <a:solidFill>
                  <a:srgbClr val="000000"/>
                </a:solidFill>
                <a:ea typeface="微軟正黑體" panose="020B0604030504040204" pitchFamily="34" charset="-120"/>
                <a:cs typeface="Arial" panose="020B0604020202020204" pitchFamily="34" charset="0"/>
              </a:rPr>
              <a:t>經費等</a:t>
            </a:r>
            <a:r>
              <a:rPr lang="zh-TW" altLang="en-US" sz="2400" b="1" dirty="0" smtClean="0">
                <a:solidFill>
                  <a:srgbClr val="000000"/>
                </a:solidFill>
                <a:ea typeface="微軟正黑體" panose="020B0604030504040204" pitchFamily="34" charset="-120"/>
                <a:cs typeface="Arial" panose="020B0604020202020204" pitchFamily="34" charset="0"/>
              </a:rPr>
              <a:t>數據：</a:t>
            </a:r>
            <a:endParaRPr lang="en-US" altLang="zh-TW" sz="2400" b="1" dirty="0" smtClean="0">
              <a:solidFill>
                <a:srgbClr val="000000"/>
              </a:solidFill>
              <a:ea typeface="微軟正黑體" panose="020B0604030504040204" pitchFamily="34" charset="-120"/>
              <a:cs typeface="Arial" panose="020B0604020202020204" pitchFamily="34" charset="0"/>
            </a:endParaRPr>
          </a:p>
          <a:p>
            <a:pPr marL="457200" indent="-457200">
              <a:lnSpc>
                <a:spcPts val="3000"/>
              </a:lnSpc>
              <a:spcBef>
                <a:spcPts val="600"/>
              </a:spcBef>
              <a:spcAft>
                <a:spcPts val="600"/>
              </a:spcAft>
              <a:buFont typeface="+mj-lt"/>
              <a:buAutoNum type="arabicParenR"/>
            </a:pPr>
            <a:r>
              <a:rPr lang="zh-TW" altLang="en-US" sz="2400" b="1" dirty="0" smtClean="0">
                <a:solidFill>
                  <a:srgbClr val="000000"/>
                </a:solidFill>
                <a:ea typeface="微軟正黑體" panose="020B0604030504040204" pitchFamily="34" charset="-120"/>
                <a:cs typeface="Arial" panose="020B0604020202020204" pitchFamily="34" charset="0"/>
              </a:rPr>
              <a:t>提出</a:t>
            </a:r>
            <a:r>
              <a:rPr lang="zh-TW" altLang="en-US" sz="2400" b="1" dirty="0">
                <a:solidFill>
                  <a:srgbClr val="FF0000"/>
                </a:solidFill>
                <a:ea typeface="微軟正黑體" panose="020B0604030504040204" pitchFamily="34" charset="-120"/>
                <a:cs typeface="Arial" panose="020B0604020202020204" pitchFamily="34" charset="0"/>
              </a:rPr>
              <a:t>核章之修正前後對照表</a:t>
            </a:r>
            <a:r>
              <a:rPr lang="zh-TW" altLang="en-US" sz="2400" b="1" dirty="0">
                <a:solidFill>
                  <a:srgbClr val="000000"/>
                </a:solidFill>
                <a:ea typeface="微軟正黑體" panose="020B0604030504040204" pitchFamily="34" charset="-120"/>
                <a:cs typeface="Arial" panose="020B0604020202020204" pitchFamily="34" charset="0"/>
              </a:rPr>
              <a:t>及相關佐證</a:t>
            </a:r>
            <a:r>
              <a:rPr lang="zh-TW" altLang="en-US" sz="2400" b="1" dirty="0" smtClean="0">
                <a:solidFill>
                  <a:srgbClr val="000000"/>
                </a:solidFill>
                <a:ea typeface="微軟正黑體" panose="020B0604030504040204" pitchFamily="34" charset="-120"/>
                <a:cs typeface="Arial" panose="020B0604020202020204" pitchFamily="34" charset="0"/>
              </a:rPr>
              <a:t>資料</a:t>
            </a:r>
            <a:endParaRPr lang="en-US" altLang="zh-TW" sz="2400" b="1" dirty="0" smtClean="0">
              <a:solidFill>
                <a:srgbClr val="000000"/>
              </a:solidFill>
              <a:ea typeface="微軟正黑體" panose="020B0604030504040204" pitchFamily="34" charset="-120"/>
              <a:cs typeface="Arial" panose="020B0604020202020204" pitchFamily="34" charset="0"/>
            </a:endParaRPr>
          </a:p>
          <a:p>
            <a:pPr marL="457200" indent="-457200">
              <a:lnSpc>
                <a:spcPts val="3000"/>
              </a:lnSpc>
              <a:spcBef>
                <a:spcPts val="600"/>
              </a:spcBef>
              <a:spcAft>
                <a:spcPts val="600"/>
              </a:spcAft>
              <a:buFont typeface="+mj-lt"/>
              <a:buAutoNum type="arabicParenR"/>
            </a:pPr>
            <a:r>
              <a:rPr lang="zh-TW" altLang="en-US" sz="2400" b="1" dirty="0" smtClean="0">
                <a:solidFill>
                  <a:srgbClr val="000000"/>
                </a:solidFill>
                <a:ea typeface="微軟正黑體" panose="020B0604030504040204" pitchFamily="34" charset="-120"/>
                <a:cs typeface="Arial" panose="020B0604020202020204" pitchFamily="34" charset="0"/>
              </a:rPr>
              <a:t>對照表上請</a:t>
            </a:r>
            <a:r>
              <a:rPr lang="zh-TW" altLang="en-US" sz="2400" b="1" dirty="0">
                <a:solidFill>
                  <a:srgbClr val="000000"/>
                </a:solidFill>
                <a:ea typeface="微軟正黑體" panose="020B0604030504040204" pitchFamily="34" charset="-120"/>
                <a:cs typeface="Arial" panose="020B0604020202020204" pitchFamily="34" charset="0"/>
              </a:rPr>
              <a:t>臚列出</a:t>
            </a:r>
            <a:r>
              <a:rPr lang="zh-TW" altLang="en-US" sz="2400" b="1" dirty="0">
                <a:solidFill>
                  <a:srgbClr val="FF0000"/>
                </a:solidFill>
                <a:ea typeface="微軟正黑體" panose="020B0604030504040204" pitchFamily="34" charset="-120"/>
                <a:cs typeface="Arial" panose="020B0604020202020204" pitchFamily="34" charset="0"/>
              </a:rPr>
              <a:t>修改</a:t>
            </a:r>
            <a:r>
              <a:rPr lang="zh-TW" altLang="en-US" sz="2400" b="1" dirty="0" smtClean="0">
                <a:solidFill>
                  <a:srgbClr val="FF0000"/>
                </a:solidFill>
                <a:ea typeface="微軟正黑體" panose="020B0604030504040204" pitchFamily="34" charset="-120"/>
                <a:cs typeface="Arial" panose="020B0604020202020204" pitchFamily="34" charset="0"/>
              </a:rPr>
              <a:t>前、後</a:t>
            </a:r>
            <a:r>
              <a:rPr lang="zh-TW" altLang="en-US" sz="2400" b="1" dirty="0">
                <a:solidFill>
                  <a:srgbClr val="FF0000"/>
                </a:solidFill>
                <a:ea typeface="微軟正黑體" panose="020B0604030504040204" pitchFamily="34" charset="-120"/>
                <a:cs typeface="Arial" panose="020B0604020202020204" pitchFamily="34" charset="0"/>
              </a:rPr>
              <a:t>的計畫明細與</a:t>
            </a:r>
            <a:r>
              <a:rPr lang="zh-TW" altLang="en-US" sz="2400" b="1" dirty="0" smtClean="0">
                <a:solidFill>
                  <a:srgbClr val="FF0000"/>
                </a:solidFill>
                <a:ea typeface="微軟正黑體" panose="020B0604030504040204" pitchFamily="34" charset="-120"/>
                <a:cs typeface="Arial" panose="020B0604020202020204" pitchFamily="34" charset="0"/>
              </a:rPr>
              <a:t>經費數據</a:t>
            </a:r>
            <a:endParaRPr lang="en-US" altLang="zh-TW" sz="2400" b="1" dirty="0" smtClean="0">
              <a:solidFill>
                <a:srgbClr val="FF0000"/>
              </a:solidFill>
              <a:ea typeface="微軟正黑體" panose="020B0604030504040204" pitchFamily="34" charset="-120"/>
              <a:cs typeface="Arial" panose="020B0604020202020204" pitchFamily="34" charset="0"/>
            </a:endParaRPr>
          </a:p>
          <a:p>
            <a:pPr marL="457200" indent="-457200">
              <a:lnSpc>
                <a:spcPts val="3000"/>
              </a:lnSpc>
              <a:spcBef>
                <a:spcPts val="600"/>
              </a:spcBef>
              <a:spcAft>
                <a:spcPts val="600"/>
              </a:spcAft>
              <a:buClr>
                <a:srgbClr val="000000"/>
              </a:buClr>
              <a:buFont typeface="+mj-lt"/>
              <a:buAutoNum type="arabicParenR"/>
            </a:pPr>
            <a:r>
              <a:rPr lang="zh-TW" altLang="en-US" sz="2400" b="1" dirty="0" smtClean="0">
                <a:solidFill>
                  <a:srgbClr val="FF0000"/>
                </a:solidFill>
                <a:ea typeface="微軟正黑體" panose="020B0604030504040204" pitchFamily="34" charset="-120"/>
                <a:cs typeface="Arial" panose="020B0604020202020204" pitchFamily="34" charset="0"/>
              </a:rPr>
              <a:t>敘明</a:t>
            </a:r>
            <a:r>
              <a:rPr lang="zh-TW" altLang="en-US" sz="2400" b="1" dirty="0" smtClean="0">
                <a:solidFill>
                  <a:srgbClr val="000000"/>
                </a:solidFill>
                <a:ea typeface="微軟正黑體" panose="020B0604030504040204" pitchFamily="34" charset="-120"/>
                <a:cs typeface="Arial" panose="020B0604020202020204" pitchFamily="34" charset="0"/>
              </a:rPr>
              <a:t>係</a:t>
            </a:r>
            <a:r>
              <a:rPr lang="zh-TW" altLang="en-US" sz="2400" b="1" dirty="0">
                <a:solidFill>
                  <a:srgbClr val="000000"/>
                </a:solidFill>
                <a:ea typeface="微軟正黑體" panose="020B0604030504040204" pitchFamily="34" charset="-120"/>
                <a:cs typeface="Arial" panose="020B0604020202020204" pitchFamily="34" charset="0"/>
              </a:rPr>
              <a:t>依據表冊何項</a:t>
            </a:r>
            <a:r>
              <a:rPr lang="zh-TW" altLang="en-US" sz="2400" b="1" dirty="0">
                <a:solidFill>
                  <a:srgbClr val="FF0000"/>
                </a:solidFill>
                <a:ea typeface="微軟正黑體" panose="020B0604030504040204" pitchFamily="34" charset="-120"/>
                <a:cs typeface="Arial" panose="020B0604020202020204" pitchFamily="34" charset="0"/>
              </a:rPr>
              <a:t>定義</a:t>
            </a:r>
            <a:r>
              <a:rPr lang="zh-TW" altLang="en-US" sz="2400" b="1" dirty="0">
                <a:solidFill>
                  <a:srgbClr val="000000"/>
                </a:solidFill>
                <a:ea typeface="微軟正黑體" panose="020B0604030504040204" pitchFamily="34" charset="-120"/>
                <a:cs typeface="Arial" panose="020B0604020202020204" pitchFamily="34" charset="0"/>
              </a:rPr>
              <a:t>而</a:t>
            </a:r>
            <a:r>
              <a:rPr lang="zh-TW" altLang="en-US" sz="2400" b="1" dirty="0" smtClean="0">
                <a:solidFill>
                  <a:srgbClr val="000000"/>
                </a:solidFill>
                <a:ea typeface="微軟正黑體" panose="020B0604030504040204" pitchFamily="34" charset="-120"/>
                <a:cs typeface="Arial" panose="020B0604020202020204" pitchFamily="34" charset="0"/>
              </a:rPr>
              <a:t>修正</a:t>
            </a:r>
            <a:endParaRPr lang="en-US" altLang="zh-TW" sz="2400" b="1" dirty="0">
              <a:solidFill>
                <a:srgbClr val="000000"/>
              </a:solidFill>
              <a:ea typeface="微軟正黑體" panose="020B0604030504040204" pitchFamily="34" charset="-120"/>
              <a:cs typeface="Arial" panose="020B0604020202020204" pitchFamily="34" charset="0"/>
            </a:endParaRPr>
          </a:p>
          <a:p>
            <a:pPr>
              <a:lnSpc>
                <a:spcPts val="3000"/>
              </a:lnSpc>
              <a:spcBef>
                <a:spcPts val="600"/>
              </a:spcBef>
              <a:spcAft>
                <a:spcPts val="600"/>
              </a:spcAft>
              <a:buFontTx/>
              <a:buNone/>
            </a:pPr>
            <a:r>
              <a:rPr lang="zh-TW" altLang="zh-TW" sz="2400" b="1" dirty="0" smtClean="0">
                <a:solidFill>
                  <a:srgbClr val="000000"/>
                </a:solidFill>
                <a:ea typeface="微軟正黑體" panose="020B0604030504040204" pitchFamily="34" charset="-120"/>
                <a:cs typeface="Arial" panose="020B0604020202020204" pitchFamily="34" charset="0"/>
              </a:rPr>
              <a:t>【</a:t>
            </a:r>
            <a:r>
              <a:rPr lang="zh-TW" altLang="zh-TW" sz="2400" b="1" dirty="0">
                <a:solidFill>
                  <a:srgbClr val="000000"/>
                </a:solidFill>
                <a:ea typeface="微軟正黑體" panose="020B0604030504040204" pitchFamily="34" charset="-120"/>
                <a:cs typeface="Arial" panose="020B0604020202020204" pitchFamily="34" charset="0"/>
              </a:rPr>
              <a:t>範例</a:t>
            </a:r>
            <a:r>
              <a:rPr lang="zh-TW" altLang="zh-TW" sz="2400" b="1" dirty="0" smtClean="0">
                <a:solidFill>
                  <a:srgbClr val="000000"/>
                </a:solidFill>
                <a:ea typeface="微軟正黑體" panose="020B0604030504040204" pitchFamily="34" charset="-120"/>
                <a:cs typeface="Arial" panose="020B0604020202020204" pitchFamily="34" charset="0"/>
              </a:rPr>
              <a:t>】</a:t>
            </a:r>
            <a:endParaRPr lang="en-US" altLang="zh-TW" sz="2400" b="1" dirty="0" smtClean="0">
              <a:solidFill>
                <a:srgbClr val="000000"/>
              </a:solidFill>
              <a:ea typeface="微軟正黑體" panose="020B0604030504040204" pitchFamily="34" charset="-120"/>
              <a:cs typeface="Arial" panose="020B0604020202020204" pitchFamily="34" charset="0"/>
            </a:endParaRPr>
          </a:p>
          <a:p>
            <a:pPr indent="720000">
              <a:lnSpc>
                <a:spcPts val="3000"/>
              </a:lnSpc>
              <a:spcBef>
                <a:spcPts val="600"/>
              </a:spcBef>
              <a:spcAft>
                <a:spcPts val="600"/>
              </a:spcAft>
              <a:buFontTx/>
              <a:buNone/>
            </a:pPr>
            <a:r>
              <a:rPr lang="zh-TW" altLang="zh-TW" sz="2400" b="1" dirty="0" smtClean="0">
                <a:solidFill>
                  <a:srgbClr val="000000"/>
                </a:solidFill>
                <a:ea typeface="微軟正黑體" panose="020B0604030504040204" pitchFamily="34" charset="-120"/>
                <a:cs typeface="Arial" panose="020B0604020202020204" pitchFamily="34" charset="0"/>
              </a:rPr>
              <a:t>企業</a:t>
            </a:r>
            <a:r>
              <a:rPr lang="zh-TW" altLang="zh-TW" sz="2400" b="1" dirty="0">
                <a:solidFill>
                  <a:srgbClr val="000000"/>
                </a:solidFill>
                <a:ea typeface="微軟正黑體" panose="020B0604030504040204" pitchFamily="34" charset="-120"/>
                <a:cs typeface="Arial" panose="020B0604020202020204" pitchFamily="34" charset="0"/>
              </a:rPr>
              <a:t>部門資助產學合作計畫，有一件「</a:t>
            </a:r>
            <a:r>
              <a:rPr lang="zh-TW" altLang="zh-TW" sz="2400" b="1" u="sng" dirty="0">
                <a:solidFill>
                  <a:srgbClr val="000000"/>
                </a:solidFill>
                <a:ea typeface="微軟正黑體" panose="020B0604030504040204" pitchFamily="34" charset="-120"/>
                <a:cs typeface="Arial" panose="020B0604020202020204" pitchFamily="34" charset="0"/>
              </a:rPr>
              <a:t>光纖有線電視與光通訊產學聯盟計畫案</a:t>
            </a:r>
            <a:r>
              <a:rPr lang="zh-TW" altLang="zh-TW" sz="2400" b="1" dirty="0">
                <a:solidFill>
                  <a:srgbClr val="000000"/>
                </a:solidFill>
                <a:ea typeface="微軟正黑體" panose="020B0604030504040204" pitchFamily="34" charset="-120"/>
                <a:cs typeface="Arial" panose="020B0604020202020204" pitchFamily="34" charset="0"/>
              </a:rPr>
              <a:t>」金額填報有誤</a:t>
            </a:r>
            <a:r>
              <a:rPr lang="en-US" altLang="zh-TW" sz="2400" b="1" dirty="0">
                <a:solidFill>
                  <a:srgbClr val="000000"/>
                </a:solidFill>
                <a:ea typeface="微軟正黑體" panose="020B0604030504040204" pitchFamily="34" charset="-120"/>
                <a:cs typeface="Arial" panose="020B0604020202020204" pitchFamily="34" charset="0"/>
              </a:rPr>
              <a:t>(</a:t>
            </a:r>
            <a:r>
              <a:rPr lang="zh-TW" altLang="zh-TW" sz="2400" b="1" u="sng" dirty="0">
                <a:solidFill>
                  <a:srgbClr val="000000"/>
                </a:solidFill>
                <a:ea typeface="微軟正黑體" panose="020B0604030504040204" pitchFamily="34" charset="-120"/>
                <a:cs typeface="Arial" panose="020B0604020202020204" pitchFamily="34" charset="0"/>
              </a:rPr>
              <a:t>正確應為</a:t>
            </a:r>
            <a:r>
              <a:rPr lang="en-US" altLang="zh-TW" sz="2400" b="1" u="sng" dirty="0">
                <a:solidFill>
                  <a:srgbClr val="000000"/>
                </a:solidFill>
                <a:ea typeface="微軟正黑體" panose="020B0604030504040204" pitchFamily="34" charset="-120"/>
                <a:cs typeface="Arial" panose="020B0604020202020204" pitchFamily="34" charset="0"/>
              </a:rPr>
              <a:t>4,200,000</a:t>
            </a:r>
            <a:r>
              <a:rPr lang="zh-TW" altLang="zh-TW" sz="2400" b="1" u="sng" dirty="0">
                <a:solidFill>
                  <a:srgbClr val="000000"/>
                </a:solidFill>
                <a:ea typeface="微軟正黑體" panose="020B0604030504040204" pitchFamily="34" charset="-120"/>
                <a:cs typeface="Arial" panose="020B0604020202020204" pitchFamily="34" charset="0"/>
              </a:rPr>
              <a:t>，誤填報為</a:t>
            </a:r>
            <a:r>
              <a:rPr lang="en-US" altLang="zh-TW" sz="2400" b="1" u="sng" dirty="0">
                <a:solidFill>
                  <a:srgbClr val="000000"/>
                </a:solidFill>
                <a:ea typeface="微軟正黑體" panose="020B0604030504040204" pitchFamily="34" charset="-120"/>
                <a:cs typeface="Arial" panose="020B0604020202020204" pitchFamily="34" charset="0"/>
              </a:rPr>
              <a:t>4,000,000</a:t>
            </a:r>
            <a:r>
              <a:rPr lang="en-US" altLang="zh-TW" sz="2400" b="1" dirty="0" smtClean="0">
                <a:solidFill>
                  <a:srgbClr val="000000"/>
                </a:solidFill>
                <a:ea typeface="微軟正黑體" panose="020B0604030504040204" pitchFamily="34" charset="-120"/>
                <a:cs typeface="Arial" panose="020B0604020202020204" pitchFamily="34" charset="0"/>
              </a:rPr>
              <a:t>)</a:t>
            </a:r>
            <a:r>
              <a:rPr lang="zh-TW" altLang="en-US" sz="2400" b="1" dirty="0" smtClean="0">
                <a:solidFill>
                  <a:srgbClr val="000000"/>
                </a:solidFill>
                <a:ea typeface="微軟正黑體" panose="020B0604030504040204" pitchFamily="34" charset="-120"/>
                <a:cs typeface="Arial" panose="020B0604020202020204" pitchFamily="34" charset="0"/>
              </a:rPr>
              <a:t>。</a:t>
            </a:r>
            <a:endParaRPr lang="en-US" altLang="zh-TW" sz="2400" b="1" dirty="0" smtClean="0">
              <a:solidFill>
                <a:srgbClr val="000000"/>
              </a:solidFill>
              <a:ea typeface="微軟正黑體" panose="020B0604030504040204" pitchFamily="34" charset="-120"/>
              <a:cs typeface="Arial" panose="020B0604020202020204" pitchFamily="34" charset="0"/>
            </a:endParaRPr>
          </a:p>
          <a:p>
            <a:pPr indent="720000">
              <a:lnSpc>
                <a:spcPts val="3000"/>
              </a:lnSpc>
              <a:spcBef>
                <a:spcPts val="600"/>
              </a:spcBef>
              <a:spcAft>
                <a:spcPts val="600"/>
              </a:spcAft>
              <a:buFontTx/>
              <a:buNone/>
            </a:pPr>
            <a:r>
              <a:rPr lang="zh-TW" altLang="zh-TW" sz="2400" b="1" dirty="0">
                <a:solidFill>
                  <a:srgbClr val="000000"/>
                </a:solidFill>
                <a:ea typeface="微軟正黑體" panose="020B0604030504040204" pitchFamily="34" charset="-120"/>
                <a:cs typeface="Arial" panose="020B0604020202020204" pitchFamily="34" charset="0"/>
              </a:rPr>
              <a:t>依據</a:t>
            </a:r>
            <a:r>
              <a:rPr lang="zh-TW" altLang="zh-TW" sz="2400" b="1" u="sng" dirty="0">
                <a:solidFill>
                  <a:srgbClr val="000000"/>
                </a:solidFill>
                <a:ea typeface="微軟正黑體" panose="020B0604030504040204" pitchFamily="34" charset="-120"/>
                <a:cs typeface="Arial" panose="020B0604020202020204" pitchFamily="34" charset="0"/>
              </a:rPr>
              <a:t>合約書</a:t>
            </a:r>
            <a:r>
              <a:rPr lang="zh-TW" altLang="zh-TW" sz="2400" b="1" dirty="0">
                <a:solidFill>
                  <a:srgbClr val="000000"/>
                </a:solidFill>
                <a:ea typeface="微軟正黑體" panose="020B0604030504040204" pitchFamily="34" charset="-120"/>
                <a:cs typeface="Arial" panose="020B0604020202020204" pitchFamily="34" charset="0"/>
              </a:rPr>
              <a:t>佐證文件修正，故企業部門資助產學合作</a:t>
            </a:r>
            <a:r>
              <a:rPr lang="zh-TW" altLang="zh-TW" sz="2400" b="1" u="sng" dirty="0">
                <a:solidFill>
                  <a:srgbClr val="000000"/>
                </a:solidFill>
                <a:ea typeface="微軟正黑體" panose="020B0604030504040204" pitchFamily="34" charset="-120"/>
                <a:cs typeface="Arial" panose="020B0604020202020204" pitchFamily="34" charset="0"/>
              </a:rPr>
              <a:t>原本填報金額</a:t>
            </a:r>
            <a:r>
              <a:rPr lang="en-US" altLang="zh-TW" sz="2400" b="1" u="sng" dirty="0">
                <a:solidFill>
                  <a:srgbClr val="000000"/>
                </a:solidFill>
                <a:ea typeface="微軟正黑體" panose="020B0604030504040204" pitchFamily="34" charset="-120"/>
                <a:cs typeface="Arial" panose="020B0604020202020204" pitchFamily="34" charset="0"/>
              </a:rPr>
              <a:t>44,475,997</a:t>
            </a:r>
            <a:r>
              <a:rPr lang="zh-TW" altLang="zh-TW" sz="2400" b="1" u="sng" dirty="0">
                <a:solidFill>
                  <a:srgbClr val="000000"/>
                </a:solidFill>
                <a:ea typeface="微軟正黑體" panose="020B0604030504040204" pitchFamily="34" charset="-120"/>
                <a:cs typeface="Arial" panose="020B0604020202020204" pitchFamily="34" charset="0"/>
              </a:rPr>
              <a:t>元，應修正為</a:t>
            </a:r>
            <a:r>
              <a:rPr lang="en-US" altLang="zh-TW" sz="2400" b="1" u="sng" dirty="0">
                <a:solidFill>
                  <a:srgbClr val="000000"/>
                </a:solidFill>
                <a:ea typeface="微軟正黑體" panose="020B0604030504040204" pitchFamily="34" charset="-120"/>
                <a:cs typeface="Arial" panose="020B0604020202020204" pitchFamily="34" charset="0"/>
              </a:rPr>
              <a:t>44,675,997</a:t>
            </a:r>
            <a:r>
              <a:rPr lang="zh-TW" altLang="zh-TW" sz="2400" b="1" u="sng" dirty="0">
                <a:solidFill>
                  <a:srgbClr val="000000"/>
                </a:solidFill>
                <a:ea typeface="微軟正黑體" panose="020B0604030504040204" pitchFamily="34" charset="-120"/>
                <a:cs typeface="Arial" panose="020B0604020202020204" pitchFamily="34" charset="0"/>
              </a:rPr>
              <a:t>元</a:t>
            </a:r>
            <a:r>
              <a:rPr lang="zh-TW" altLang="en-US" sz="2400" b="1" dirty="0">
                <a:solidFill>
                  <a:srgbClr val="000000"/>
                </a:solidFill>
                <a:ea typeface="微軟正黑體" panose="020B0604030504040204" pitchFamily="34" charset="-120"/>
                <a:cs typeface="Arial" panose="020B0604020202020204" pitchFamily="34" charset="0"/>
              </a:rPr>
              <a:t>。</a:t>
            </a:r>
            <a:endParaRPr lang="zh-TW" altLang="en-US" sz="2400" b="1" u="sng" dirty="0">
              <a:solidFill>
                <a:srgbClr val="000000"/>
              </a:solidFill>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4284535492"/>
      </p:ext>
    </p:extLst>
  </p:cSld>
  <p:clrMapOvr>
    <a:masterClrMapping/>
  </p:clrMapOvr>
  <p:transition>
    <p:random/>
  </p:transition>
  <p:timing>
    <p:tnLst>
      <p:par>
        <p:cTn id="1" dur="indefinite" restart="never" nodeType="tmRoot"/>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4" name="Rectangle 4"/>
          <p:cNvSpPr>
            <a:spLocks noGrp="1" noChangeArrowheads="1"/>
          </p:cNvSpPr>
          <p:nvPr>
            <p:ph type="ctrTitle" sz="quarter"/>
          </p:nvPr>
        </p:nvSpPr>
        <p:spPr>
          <a:xfrm>
            <a:off x="-104003" y="1151423"/>
            <a:ext cx="9275806" cy="2742770"/>
          </a:xfrm>
        </p:spPr>
        <p:txBody>
          <a:bodyPr/>
          <a:lstStyle/>
          <a:p>
            <a:pPr>
              <a:defRPr/>
            </a:pPr>
            <a:r>
              <a:rPr lang="zh-TW" altLang="en-US" sz="5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教育部大學校院校務</a:t>
            </a:r>
            <a:r>
              <a:rPr lang="zh-TW" altLang="en-US" sz="5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資料庫</a:t>
            </a:r>
            <a:r>
              <a:rPr lang="en-US" altLang="zh-TW" sz="5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en-US" altLang="zh-TW" sz="5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zh-TW" altLang="en-US" sz="12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r>
              <a:rPr lang="zh-TW" altLang="en-US" sz="5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r>
            <a:br>
              <a:rPr lang="zh-TW" altLang="en-US" sz="5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6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6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期</a:t>
            </a:r>
            <a:r>
              <a:rPr lang="en-US" altLang="zh-TW" sz="6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a:t>
            </a:r>
            <a:br>
              <a:rPr lang="en-US" altLang="zh-TW" sz="6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br>
            <a:r>
              <a:rPr lang="en-US" altLang="zh-TW" sz="6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r>
              <a:rPr lang="zh-TW" altLang="en-US" sz="6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填表暨系統操作說明</a:t>
            </a:r>
            <a:r>
              <a:rPr lang="zh-TW" altLang="en-US" sz="6400" dirty="0" smtClean="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會</a:t>
            </a:r>
            <a:endParaRPr lang="zh-TW" altLang="en-US" sz="6400" dirty="0">
              <a:solidFill>
                <a:schemeClr val="tx2">
                  <a:lumMod val="75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ea typeface="Gulim" panose="020B0600000101010101" pitchFamily="34" charset="-127"/>
              </a:rPr>
              <a:t>https://hedb.moe.edu.tw/</a:t>
            </a:r>
            <a:endParaRPr lang="en-US" altLang="ko-KR" sz="1600" b="1" dirty="0">
              <a:solidFill>
                <a:srgbClr val="0000FF"/>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Tree>
    <p:extLst>
      <p:ext uri="{BB962C8B-B14F-4D97-AF65-F5344CB8AC3E}">
        <p14:creationId xmlns:p14="http://schemas.microsoft.com/office/powerpoint/2010/main" val="1683731518"/>
      </p:ext>
    </p:extLst>
  </p:cSld>
  <p:clrMapOvr>
    <a:overrideClrMapping bg1="lt1" tx1="dk1" bg2="lt2" tx2="dk2" accent1="accent1" accent2="accent2" accent3="accent3" accent4="accent4" accent5="accent5" accent6="accent6" hlink="hlink" folHlink="folHlink"/>
  </p:clrMapOvr>
  <p:transition>
    <p:random/>
  </p:transition>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93845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2.9 </a:t>
            </a:r>
            <a:r>
              <a:rPr lang="zh-TW" altLang="en-US" sz="4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非統一修正申請</a:t>
            </a:r>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如何提出</a:t>
            </a:r>
          </a:p>
        </p:txBody>
      </p:sp>
      <p:grpSp>
        <p:nvGrpSpPr>
          <p:cNvPr id="11" name="群組 10"/>
          <p:cNvGrpSpPr/>
          <p:nvPr/>
        </p:nvGrpSpPr>
        <p:grpSpPr>
          <a:xfrm>
            <a:off x="467543" y="1424793"/>
            <a:ext cx="8280921" cy="3553793"/>
            <a:chOff x="190500" y="1883222"/>
            <a:chExt cx="8698006" cy="3577093"/>
          </a:xfrm>
        </p:grpSpPr>
        <p:sp>
          <p:nvSpPr>
            <p:cNvPr id="4" name="文字方塊 27"/>
            <p:cNvSpPr txBox="1">
              <a:spLocks noChangeArrowheads="1"/>
            </p:cNvSpPr>
            <p:nvPr/>
          </p:nvSpPr>
          <p:spPr bwMode="auto">
            <a:xfrm>
              <a:off x="190500" y="1883222"/>
              <a:ext cx="8698006" cy="357709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514350" indent="-514350">
                <a:lnSpc>
                  <a:spcPts val="3360"/>
                </a:lnSpc>
                <a:spcBef>
                  <a:spcPct val="0"/>
                </a:spcBef>
                <a:buFont typeface="+mj-lt"/>
                <a:buAutoNum type="arabicPeriod" startAt="3"/>
              </a:pPr>
              <a:r>
                <a:rPr lang="zh-TW" altLang="en-US" sz="2800" b="1" dirty="0" smtClean="0">
                  <a:solidFill>
                    <a:srgbClr val="000000"/>
                  </a:solidFill>
                  <a:ea typeface="微軟正黑體" panose="020B0604030504040204" pitchFamily="34" charset="-120"/>
                  <a:cs typeface="Arial" panose="020B0604020202020204" pitchFamily="34" charset="0"/>
                </a:rPr>
                <a:t>獲</a:t>
              </a:r>
              <a:r>
                <a:rPr lang="zh-TW" altLang="en-US" sz="2800" b="1" dirty="0">
                  <a:solidFill>
                    <a:srgbClr val="000000"/>
                  </a:solidFill>
                  <a:ea typeface="微軟正黑體" panose="020B0604030504040204" pitchFamily="34" charset="-120"/>
                  <a:cs typeface="Arial" panose="020B0604020202020204" pitchFamily="34" charset="0"/>
                </a:rPr>
                <a:t>教育部回文核准</a:t>
              </a:r>
              <a:r>
                <a:rPr lang="zh-TW" altLang="en-US" sz="2800" b="1" dirty="0" smtClean="0">
                  <a:solidFill>
                    <a:srgbClr val="000000"/>
                  </a:solidFill>
                  <a:ea typeface="微軟正黑體" panose="020B0604030504040204" pitchFamily="34" charset="-120"/>
                  <a:cs typeface="Arial" panose="020B0604020202020204" pitchFamily="34" charset="0"/>
                </a:rPr>
                <a:t>後，請</a:t>
              </a:r>
              <a:r>
                <a:rPr lang="zh-TW" altLang="en-US" sz="2800" b="1" dirty="0">
                  <a:solidFill>
                    <a:srgbClr val="000000"/>
                  </a:solidFill>
                  <a:ea typeface="微軟正黑體" panose="020B0604030504040204" pitchFamily="34" charset="-120"/>
                  <a:cs typeface="Arial" panose="020B0604020202020204" pitchFamily="34" charset="0"/>
                </a:rPr>
                <a:t>至</a:t>
              </a:r>
              <a:r>
                <a:rPr lang="zh-TW" altLang="en-US" sz="2800" b="1" dirty="0">
                  <a:solidFill>
                    <a:srgbClr val="FF0000"/>
                  </a:solidFill>
                  <a:ea typeface="微軟正黑體" panose="020B0604030504040204" pitchFamily="34" charset="-120"/>
                  <a:cs typeface="Arial" panose="020B0604020202020204" pitchFamily="34" charset="0"/>
                </a:rPr>
                <a:t>校庫首頁</a:t>
              </a:r>
              <a:r>
                <a:rPr lang="zh-TW" altLang="en-US" sz="2800" b="1" dirty="0">
                  <a:solidFill>
                    <a:srgbClr val="000000"/>
                  </a:solidFill>
                  <a:ea typeface="微軟正黑體" panose="020B0604030504040204" pitchFamily="34" charset="-120"/>
                  <a:cs typeface="Arial" panose="020B0604020202020204" pitchFamily="34" charset="0"/>
                </a:rPr>
                <a:t>點選     </a:t>
              </a:r>
              <a:r>
                <a:rPr lang="en-US" altLang="zh-TW" sz="2800" b="1" dirty="0">
                  <a:solidFill>
                    <a:srgbClr val="000000"/>
                  </a:solidFill>
                  <a:ea typeface="微軟正黑體" panose="020B0604030504040204" pitchFamily="34" charset="-120"/>
                  <a:cs typeface="Arial" panose="020B0604020202020204" pitchFamily="34" charset="0"/>
                </a:rPr>
                <a:t>	</a:t>
              </a:r>
              <a:r>
                <a:rPr lang="zh-TW" altLang="en-US" sz="2800" b="1" dirty="0">
                  <a:solidFill>
                    <a:srgbClr val="000000"/>
                  </a:solidFill>
                  <a:ea typeface="微軟正黑體" panose="020B0604030504040204" pitchFamily="34" charset="-120"/>
                  <a:cs typeface="Arial" panose="020B0604020202020204" pitchFamily="34" charset="0"/>
                </a:rPr>
                <a:t> </a:t>
              </a:r>
              <a:r>
                <a:rPr lang="zh-TW" altLang="en-US" sz="2800" b="1" dirty="0" smtClean="0">
                  <a:solidFill>
                    <a:srgbClr val="000000"/>
                  </a:solidFill>
                  <a:ea typeface="微軟正黑體" panose="020B0604030504040204" pitchFamily="34" charset="-120"/>
                  <a:cs typeface="Arial" panose="020B0604020202020204" pitchFamily="34" charset="0"/>
                </a:rPr>
                <a:t>    登入</a:t>
              </a:r>
              <a:r>
                <a:rPr lang="zh-TW" altLang="en-US" sz="2800" b="1" dirty="0">
                  <a:solidFill>
                    <a:srgbClr val="000000"/>
                  </a:solidFill>
                  <a:ea typeface="微軟正黑體" panose="020B0604030504040204" pitchFamily="34" charset="-120"/>
                  <a:cs typeface="Arial" panose="020B0604020202020204" pitchFamily="34" charset="0"/>
                </a:rPr>
                <a:t>修正申請系統</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en-US" altLang="zh-TW" sz="2800" b="1" dirty="0" smtClean="0">
                <a:solidFill>
                  <a:srgbClr val="000000"/>
                </a:solidFill>
                <a:ea typeface="微軟正黑體" panose="020B0604030504040204" pitchFamily="34" charset="-120"/>
                <a:cs typeface="Arial" panose="020B0604020202020204" pitchFamily="34" charset="0"/>
              </a:endParaRPr>
            </a:p>
            <a:p>
              <a:pPr marL="514350" indent="-514350">
                <a:lnSpc>
                  <a:spcPts val="3360"/>
                </a:lnSpc>
                <a:spcBef>
                  <a:spcPct val="0"/>
                </a:spcBef>
                <a:buFont typeface="+mj-lt"/>
                <a:buAutoNum type="arabicPeriod" startAt="3"/>
              </a:pPr>
              <a:r>
                <a:rPr lang="zh-TW" altLang="en-US" sz="2800" b="1" dirty="0" smtClean="0">
                  <a:solidFill>
                    <a:srgbClr val="000000"/>
                  </a:solidFill>
                  <a:ea typeface="微軟正黑體" panose="020B0604030504040204" pitchFamily="34" charset="-120"/>
                  <a:cs typeface="Arial" panose="020B0604020202020204" pitchFamily="34" charset="0"/>
                </a:rPr>
                <a:t>點選                拉</a:t>
              </a:r>
              <a:r>
                <a:rPr lang="zh-TW" altLang="en-US" sz="2800" b="1" dirty="0">
                  <a:solidFill>
                    <a:srgbClr val="000000"/>
                  </a:solidFill>
                  <a:ea typeface="微軟正黑體" panose="020B0604030504040204" pitchFamily="34" charset="-120"/>
                  <a:cs typeface="Arial" panose="020B0604020202020204" pitchFamily="34" charset="0"/>
                </a:rPr>
                <a:t>選「期數」及「表冊</a:t>
              </a:r>
              <a:r>
                <a:rPr lang="zh-TW" altLang="en-US" sz="2800" b="1" dirty="0" smtClean="0">
                  <a:solidFill>
                    <a:srgbClr val="000000"/>
                  </a:solidFill>
                  <a:ea typeface="微軟正黑體" panose="020B0604030504040204" pitchFamily="34" charset="-120"/>
                  <a:cs typeface="Arial" panose="020B0604020202020204" pitchFamily="34" charset="0"/>
                </a:rPr>
                <a:t>」，再點選預計至</a:t>
              </a:r>
              <a:r>
                <a:rPr lang="zh-TW" altLang="en-US" sz="2800" b="1" dirty="0">
                  <a:solidFill>
                    <a:srgbClr val="000000"/>
                  </a:solidFill>
                  <a:ea typeface="微軟正黑體" panose="020B0604030504040204" pitchFamily="34" charset="-120"/>
                  <a:cs typeface="Arial" panose="020B0604020202020204" pitchFamily="34" charset="0"/>
                </a:rPr>
                <a:t>填報系統</a:t>
              </a:r>
              <a:r>
                <a:rPr lang="zh-TW" altLang="en-US" sz="2800" b="1" dirty="0" smtClean="0">
                  <a:solidFill>
                    <a:srgbClr val="FF0000"/>
                  </a:solidFill>
                  <a:ea typeface="微軟正黑體" panose="020B0604030504040204" pitchFamily="34" charset="-120"/>
                  <a:cs typeface="Arial" panose="020B0604020202020204" pitchFamily="34" charset="0"/>
                </a:rPr>
                <a:t>修正的時間</a:t>
              </a:r>
              <a:r>
                <a:rPr lang="en-US" altLang="zh-TW" sz="2800" b="1" dirty="0" smtClean="0">
                  <a:solidFill>
                    <a:srgbClr val="FF0000"/>
                  </a:solidFill>
                  <a:ea typeface="微軟正黑體" panose="020B0604030504040204" pitchFamily="34" charset="-120"/>
                  <a:cs typeface="Arial" panose="020B0604020202020204" pitchFamily="34" charset="0"/>
                </a:rPr>
                <a:t>(</a:t>
              </a:r>
              <a:r>
                <a:rPr lang="zh-TW" altLang="en-US" sz="2800" b="1" dirty="0" smtClean="0">
                  <a:solidFill>
                    <a:srgbClr val="FF0000"/>
                  </a:solidFill>
                  <a:ea typeface="微軟正黑體" panose="020B0604030504040204" pitchFamily="34" charset="-120"/>
                  <a:cs typeface="Arial" panose="020B0604020202020204" pitchFamily="34" charset="0"/>
                </a:rPr>
                <a:t>以</a:t>
              </a:r>
              <a:r>
                <a:rPr lang="en-US" altLang="zh-TW" sz="2800" b="1" dirty="0" smtClean="0">
                  <a:solidFill>
                    <a:srgbClr val="FF0000"/>
                  </a:solidFill>
                  <a:ea typeface="微軟正黑體" panose="020B0604030504040204" pitchFamily="34" charset="-120"/>
                  <a:cs typeface="Arial" panose="020B0604020202020204" pitchFamily="34" charset="0"/>
                </a:rPr>
                <a:t>2</a:t>
              </a:r>
              <a:r>
                <a:rPr lang="zh-TW" altLang="en-US" sz="2800" b="1" dirty="0" smtClean="0">
                  <a:solidFill>
                    <a:srgbClr val="FF0000"/>
                  </a:solidFill>
                  <a:ea typeface="微軟正黑體" panose="020B0604030504040204" pitchFamily="34" charset="-120"/>
                  <a:cs typeface="Arial" panose="020B0604020202020204" pitchFamily="34" charset="0"/>
                </a:rPr>
                <a:t>小時為限</a:t>
              </a:r>
              <a:r>
                <a:rPr lang="en-US" altLang="zh-TW" sz="2800" b="1" dirty="0" smtClean="0">
                  <a:solidFill>
                    <a:srgbClr val="FF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a:t>
              </a:r>
              <a:r>
                <a:rPr lang="zh-TW" altLang="en-US" sz="2800" b="1" dirty="0">
                  <a:solidFill>
                    <a:srgbClr val="000000"/>
                  </a:solidFill>
                  <a:ea typeface="微軟正黑體" panose="020B0604030504040204" pitchFamily="34" charset="-120"/>
                  <a:cs typeface="Arial" panose="020B0604020202020204" pitchFamily="34" charset="0"/>
                </a:rPr>
                <a:t>並請確實</a:t>
              </a:r>
              <a:r>
                <a:rPr lang="zh-TW" altLang="en-US" sz="2800" b="1" dirty="0">
                  <a:solidFill>
                    <a:srgbClr val="FF0000"/>
                  </a:solidFill>
                  <a:ea typeface="微軟正黑體" panose="020B0604030504040204" pitchFamily="34" charset="-120"/>
                  <a:cs typeface="Arial" panose="020B0604020202020204" pitchFamily="34" charset="0"/>
                </a:rPr>
                <a:t>敘明具體</a:t>
              </a:r>
              <a:r>
                <a:rPr lang="zh-TW" altLang="en-US" sz="2800" b="1" dirty="0" smtClean="0">
                  <a:solidFill>
                    <a:srgbClr val="FF0000"/>
                  </a:solidFill>
                  <a:ea typeface="微軟正黑體" panose="020B0604030504040204" pitchFamily="34" charset="-120"/>
                  <a:cs typeface="Arial" panose="020B0604020202020204" pitchFamily="34" charset="0"/>
                </a:rPr>
                <a:t>的修正</a:t>
              </a:r>
              <a:r>
                <a:rPr lang="zh-TW" altLang="en-US" sz="2800" b="1" dirty="0">
                  <a:solidFill>
                    <a:srgbClr val="FF0000"/>
                  </a:solidFill>
                  <a:ea typeface="微軟正黑體" panose="020B0604030504040204" pitchFamily="34" charset="-120"/>
                  <a:cs typeface="Arial" panose="020B0604020202020204" pitchFamily="34" charset="0"/>
                </a:rPr>
                <a:t>原因</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按下「確定</a:t>
              </a:r>
              <a:r>
                <a:rPr lang="zh-TW" altLang="en-US" sz="2800" b="1" dirty="0">
                  <a:solidFill>
                    <a:srgbClr val="000000"/>
                  </a:solidFill>
                  <a:ea typeface="微軟正黑體" panose="020B0604030504040204" pitchFamily="34" charset="-120"/>
                  <a:cs typeface="Arial" panose="020B0604020202020204" pitchFamily="34" charset="0"/>
                </a:rPr>
                <a:t>」</a:t>
              </a:r>
              <a:r>
                <a:rPr lang="zh-TW" altLang="en-US" sz="2800" b="1" dirty="0" smtClean="0">
                  <a:solidFill>
                    <a:srgbClr val="000000"/>
                  </a:solidFill>
                  <a:ea typeface="微軟正黑體" panose="020B0604030504040204" pitchFamily="34" charset="-120"/>
                  <a:cs typeface="Arial" panose="020B0604020202020204" pitchFamily="34" charset="0"/>
                </a:rPr>
                <a:t>鍵</a:t>
              </a:r>
              <a:r>
                <a:rPr lang="zh-TW" altLang="en-US" sz="2800" b="1" dirty="0">
                  <a:solidFill>
                    <a:srgbClr val="000000"/>
                  </a:solidFill>
                  <a:ea typeface="微軟正黑體" panose="020B0604030504040204" pitchFamily="34" charset="-120"/>
                  <a:cs typeface="Arial" panose="020B0604020202020204" pitchFamily="34" charset="0"/>
                </a:rPr>
                <a:t>完成新增申請</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en-US" altLang="zh-TW" sz="2800" b="1" dirty="0" smtClean="0">
                <a:solidFill>
                  <a:srgbClr val="000000"/>
                </a:solidFill>
                <a:ea typeface="微軟正黑體" panose="020B0604030504040204" pitchFamily="34" charset="-120"/>
                <a:cs typeface="Arial" panose="020B0604020202020204" pitchFamily="34" charset="0"/>
              </a:endParaRPr>
            </a:p>
            <a:p>
              <a:pPr marL="514350" indent="-514350">
                <a:lnSpc>
                  <a:spcPts val="3360"/>
                </a:lnSpc>
                <a:spcBef>
                  <a:spcPct val="0"/>
                </a:spcBef>
                <a:buFont typeface="+mj-lt"/>
                <a:buAutoNum type="arabicPeriod" startAt="3"/>
              </a:pPr>
              <a:r>
                <a:rPr lang="zh-TW" altLang="en-US" sz="2800" b="1" dirty="0" smtClean="0">
                  <a:solidFill>
                    <a:srgbClr val="000000"/>
                  </a:solidFill>
                  <a:ea typeface="微軟正黑體" panose="020B0604030504040204" pitchFamily="34" charset="-120"/>
                  <a:cs typeface="Arial" panose="020B0604020202020204" pitchFamily="34" charset="0"/>
                </a:rPr>
                <a:t>完成</a:t>
              </a:r>
              <a:r>
                <a:rPr lang="zh-TW" altLang="en-US" sz="2800" b="1" dirty="0">
                  <a:solidFill>
                    <a:srgbClr val="000000"/>
                  </a:solidFill>
                  <a:ea typeface="微軟正黑體" panose="020B0604030504040204" pitchFamily="34" charset="-120"/>
                  <a:cs typeface="Arial" panose="020B0604020202020204" pitchFamily="34" charset="0"/>
                </a:rPr>
                <a:t>非統一期間修正申請後，請進行附</a:t>
              </a:r>
              <a:r>
                <a:rPr lang="zh-TW" altLang="en-US" sz="2800" b="1" dirty="0" smtClean="0">
                  <a:solidFill>
                    <a:srgbClr val="000000"/>
                  </a:solidFill>
                  <a:ea typeface="微軟正黑體" panose="020B0604030504040204" pitchFamily="34" charset="-120"/>
                  <a:cs typeface="Arial" panose="020B0604020202020204" pitchFamily="34" charset="0"/>
                </a:rPr>
                <a:t>檔</a:t>
              </a:r>
              <a:r>
                <a:rPr lang="zh-TW" altLang="en-US" sz="2800" b="1" dirty="0">
                  <a:ea typeface="微軟正黑體" panose="020B0604030504040204" pitchFamily="34" charset="-120"/>
                  <a:cs typeface="Arial" panose="020B0604020202020204" pitchFamily="34" charset="0"/>
                </a:rPr>
                <a:t>「</a:t>
              </a:r>
              <a:r>
                <a:rPr lang="zh-TW" altLang="en-US" sz="2800" b="1" dirty="0" smtClean="0">
                  <a:solidFill>
                    <a:srgbClr val="FF0000"/>
                  </a:solidFill>
                  <a:ea typeface="微軟正黑體" panose="020B0604030504040204" pitchFamily="34" charset="-120"/>
                  <a:cs typeface="Arial" panose="020B0604020202020204" pitchFamily="34" charset="0"/>
                </a:rPr>
                <a:t>核章修正</a:t>
              </a:r>
              <a:r>
                <a:rPr lang="zh-TW" altLang="en-US" sz="2800" b="1" dirty="0">
                  <a:solidFill>
                    <a:srgbClr val="FF0000"/>
                  </a:solidFill>
                  <a:ea typeface="微軟正黑體" panose="020B0604030504040204" pitchFamily="34" charset="-120"/>
                  <a:cs typeface="Arial" panose="020B0604020202020204" pitchFamily="34" charset="0"/>
                </a:rPr>
                <a:t>前後</a:t>
              </a:r>
              <a:r>
                <a:rPr lang="zh-TW" altLang="en-US" sz="2800" b="1" dirty="0" smtClean="0">
                  <a:solidFill>
                    <a:srgbClr val="FF0000"/>
                  </a:solidFill>
                  <a:ea typeface="微軟正黑體" panose="020B0604030504040204" pitchFamily="34" charset="-120"/>
                  <a:cs typeface="Arial" panose="020B0604020202020204" pitchFamily="34" charset="0"/>
                </a:rPr>
                <a:t>對照表</a:t>
              </a:r>
              <a:r>
                <a:rPr lang="zh-TW" altLang="en-US" sz="2800" b="1" dirty="0" smtClean="0">
                  <a:ea typeface="微軟正黑體" panose="020B0604030504040204" pitchFamily="34" charset="-120"/>
                  <a:cs typeface="Arial" panose="020B0604020202020204" pitchFamily="34" charset="0"/>
                </a:rPr>
                <a:t>」</a:t>
              </a:r>
              <a:r>
                <a:rPr lang="zh-TW" altLang="en-US" sz="2800" b="1" dirty="0" smtClean="0">
                  <a:solidFill>
                    <a:srgbClr val="FF0000"/>
                  </a:solidFill>
                  <a:ea typeface="微軟正黑體" panose="020B0604030504040204" pitchFamily="34" charset="-120"/>
                  <a:cs typeface="Arial" panose="020B0604020202020204" pitchFamily="34" charset="0"/>
                </a:rPr>
                <a:t>上</a:t>
              </a:r>
              <a:r>
                <a:rPr lang="zh-TW" altLang="en-US" sz="2800" b="1" dirty="0">
                  <a:solidFill>
                    <a:srgbClr val="FF0000"/>
                  </a:solidFill>
                  <a:ea typeface="微軟正黑體" panose="020B0604030504040204" pitchFamily="34" charset="-120"/>
                  <a:cs typeface="Arial" panose="020B0604020202020204" pitchFamily="34" charset="0"/>
                </a:rPr>
                <a:t>傳</a:t>
              </a:r>
              <a:r>
                <a:rPr lang="zh-TW" altLang="en-US" sz="2800" b="1" dirty="0" smtClean="0">
                  <a:solidFill>
                    <a:srgbClr val="000000"/>
                  </a:solidFill>
                  <a:ea typeface="微軟正黑體" panose="020B0604030504040204" pitchFamily="34" charset="-120"/>
                  <a:cs typeface="Arial" panose="020B0604020202020204" pitchFamily="34" charset="0"/>
                </a:rPr>
                <a:t>。</a:t>
              </a:r>
              <a:endParaRPr lang="zh-TW" altLang="en-US" sz="2800" b="1" dirty="0">
                <a:ea typeface="微軟正黑體" panose="020B0604030504040204" pitchFamily="34" charset="-120"/>
                <a:cs typeface="Arial" panose="020B0604020202020204" pitchFamily="34" charset="0"/>
              </a:endParaRPr>
            </a:p>
          </p:txBody>
        </p:sp>
        <p:pic>
          <p:nvPicPr>
            <p:cNvPr id="7" name="圖片 28"/>
            <p:cNvPicPr>
              <a:picLocks noChangeAspect="1"/>
            </p:cNvPicPr>
            <p:nvPr/>
          </p:nvPicPr>
          <p:blipFill>
            <a:blip r:embed="rId3">
              <a:extLst>
                <a:ext uri="{28A0092B-C50C-407E-A947-70E740481C1C}">
                  <a14:useLocalDpi xmlns:a14="http://schemas.microsoft.com/office/drawing/2010/main" val="0"/>
                </a:ext>
              </a:extLst>
            </a:blip>
            <a:srcRect l="76057" t="890" r="13612" b="95000"/>
            <a:stretch>
              <a:fillRect/>
            </a:stretch>
          </p:blipFill>
          <p:spPr bwMode="auto">
            <a:xfrm>
              <a:off x="7721801" y="1981404"/>
              <a:ext cx="939800" cy="317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 name="圖片 24"/>
            <p:cNvPicPr>
              <a:picLocks noChangeAspect="1"/>
            </p:cNvPicPr>
            <p:nvPr/>
          </p:nvPicPr>
          <p:blipFill>
            <a:blip r:embed="rId4">
              <a:extLst>
                <a:ext uri="{28A0092B-C50C-407E-A947-70E740481C1C}">
                  <a14:useLocalDpi xmlns:a14="http://schemas.microsoft.com/office/drawing/2010/main" val="0"/>
                </a:ext>
              </a:extLst>
            </a:blip>
            <a:srcRect l="13016" t="8212" r="71844" b="85628"/>
            <a:stretch>
              <a:fillRect/>
            </a:stretch>
          </p:blipFill>
          <p:spPr bwMode="auto">
            <a:xfrm>
              <a:off x="1734299" y="2819173"/>
              <a:ext cx="1330325" cy="3286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12" name="群組 11"/>
          <p:cNvGrpSpPr/>
          <p:nvPr/>
        </p:nvGrpSpPr>
        <p:grpSpPr>
          <a:xfrm>
            <a:off x="467543" y="5191948"/>
            <a:ext cx="8280921" cy="1045364"/>
            <a:chOff x="124691" y="5542581"/>
            <a:chExt cx="8909421" cy="924126"/>
          </a:xfrm>
        </p:grpSpPr>
        <p:grpSp>
          <p:nvGrpSpPr>
            <p:cNvPr id="10" name="群組 9"/>
            <p:cNvGrpSpPr/>
            <p:nvPr/>
          </p:nvGrpSpPr>
          <p:grpSpPr>
            <a:xfrm>
              <a:off x="124691" y="5542581"/>
              <a:ext cx="8909421" cy="700278"/>
              <a:chOff x="190500" y="5632450"/>
              <a:chExt cx="8838814" cy="496470"/>
            </a:xfrm>
          </p:grpSpPr>
          <p:grpSp>
            <p:nvGrpSpPr>
              <p:cNvPr id="2" name="群組 1"/>
              <p:cNvGrpSpPr/>
              <p:nvPr/>
            </p:nvGrpSpPr>
            <p:grpSpPr>
              <a:xfrm>
                <a:off x="190500" y="5632450"/>
                <a:ext cx="8807450" cy="458788"/>
                <a:chOff x="190500" y="5632450"/>
                <a:chExt cx="8807450" cy="458788"/>
              </a:xfrm>
            </p:grpSpPr>
            <p:pic>
              <p:nvPicPr>
                <p:cNvPr id="5" name="圖片 33"/>
                <p:cNvPicPr>
                  <a:picLocks noChangeAspect="1"/>
                </p:cNvPicPr>
                <p:nvPr/>
              </p:nvPicPr>
              <p:blipFill>
                <a:blip r:embed="rId5">
                  <a:extLst>
                    <a:ext uri="{28A0092B-C50C-407E-A947-70E740481C1C}">
                      <a14:useLocalDpi xmlns:a14="http://schemas.microsoft.com/office/drawing/2010/main" val="0"/>
                    </a:ext>
                  </a:extLst>
                </a:blip>
                <a:srcRect l="378" t="82104" r="74007" b="133"/>
                <a:stretch>
                  <a:fillRect/>
                </a:stretch>
              </p:blipFill>
              <p:spPr bwMode="auto">
                <a:xfrm>
                  <a:off x="190500" y="5632450"/>
                  <a:ext cx="3252788" cy="4445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 name="圖片 32"/>
                <p:cNvPicPr>
                  <a:picLocks noChangeAspect="1"/>
                </p:cNvPicPr>
                <p:nvPr/>
              </p:nvPicPr>
              <p:blipFill>
                <a:blip r:embed="rId5">
                  <a:extLst>
                    <a:ext uri="{28A0092B-C50C-407E-A947-70E740481C1C}">
                      <a14:useLocalDpi xmlns:a14="http://schemas.microsoft.com/office/drawing/2010/main" val="0"/>
                    </a:ext>
                  </a:extLst>
                </a:blip>
                <a:srcRect l="56238" t="82104" r="221" b="-348"/>
                <a:stretch>
                  <a:fillRect/>
                </a:stretch>
              </p:blipFill>
              <p:spPr bwMode="auto">
                <a:xfrm>
                  <a:off x="3443288" y="5632450"/>
                  <a:ext cx="5554662" cy="458788"/>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Lst>
              </p:spPr>
            </p:pic>
          </p:grpSp>
          <p:sp>
            <p:nvSpPr>
              <p:cNvPr id="9" name="矩形 8"/>
              <p:cNvSpPr/>
              <p:nvPr/>
            </p:nvSpPr>
            <p:spPr>
              <a:xfrm>
                <a:off x="8603864" y="5870157"/>
                <a:ext cx="425450" cy="258763"/>
              </a:xfrm>
              <a:prstGeom prst="rect">
                <a:avLst/>
              </a:prstGeom>
              <a:noFill/>
              <a:ln w="38100">
                <a:solidFill>
                  <a:srgbClr val="0000FF"/>
                </a:solid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b="1" smtClean="0">
                  <a:solidFill>
                    <a:srgbClr val="FFFFFF"/>
                  </a:solidFill>
                  <a:ea typeface="微軟正黑體" panose="020B0604030504040204" pitchFamily="34" charset="-120"/>
                </a:endParaRPr>
              </a:p>
            </p:txBody>
          </p:sp>
        </p:grpSp>
        <p:sp>
          <p:nvSpPr>
            <p:cNvPr id="13" name="文字方塊 12"/>
            <p:cNvSpPr txBox="1"/>
            <p:nvPr/>
          </p:nvSpPr>
          <p:spPr>
            <a:xfrm>
              <a:off x="4330011" y="6189708"/>
              <a:ext cx="582211"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例圖</a:t>
              </a:r>
              <a:r>
                <a:rPr lang="en-US" altLang="zh-TW"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5</a:t>
              </a:r>
              <a:endParaRPr lang="zh-TW" altLang="en-US" sz="1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pSp>
    </p:spTree>
    <p:extLst>
      <p:ext uri="{BB962C8B-B14F-4D97-AF65-F5344CB8AC3E}">
        <p14:creationId xmlns:p14="http://schemas.microsoft.com/office/powerpoint/2010/main" val="2244926656"/>
      </p:ext>
    </p:extLst>
  </p:cSld>
  <p:clrMapOvr>
    <a:masterClrMapping/>
  </p:clrMapOvr>
  <p:transition>
    <p:random/>
  </p:transition>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2.10 </a:t>
            </a:r>
            <a:r>
              <a:rPr lang="zh-TW" altLang="en-US"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資料</a:t>
            </a:r>
            <a:r>
              <a:rPr lang="zh-TW" altLang="en-US" sz="4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匯出</a:t>
            </a:r>
          </a:p>
        </p:txBody>
      </p:sp>
      <p:sp>
        <p:nvSpPr>
          <p:cNvPr id="8" name="文字方塊 21"/>
          <p:cNvSpPr txBox="1">
            <a:spLocks noChangeArrowheads="1"/>
          </p:cNvSpPr>
          <p:nvPr/>
        </p:nvSpPr>
        <p:spPr bwMode="auto">
          <a:xfrm>
            <a:off x="3867908" y="1061271"/>
            <a:ext cx="5111276" cy="5632311"/>
          </a:xfrm>
          <a:prstGeom prst="rect">
            <a:avLst/>
          </a:prstGeom>
          <a:noFill/>
          <a:ln w="9525">
            <a:noFill/>
            <a:miter lim="800000"/>
            <a:headEnd/>
            <a:tailEnd/>
          </a:ln>
        </p:spPr>
        <p:txBody>
          <a:bodyPr wrap="square">
            <a:spAutoFit/>
          </a:bodyPr>
          <a:lstStyle/>
          <a:p>
            <a:pPr marL="342900" indent="-342900">
              <a:lnSpc>
                <a:spcPts val="3600"/>
              </a:lnSpc>
              <a:buFont typeface="Wingdings" panose="05000000000000000000" pitchFamily="2" charset="2"/>
              <a:buChar char="l"/>
              <a:defRPr/>
            </a:pPr>
            <a:r>
              <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107.11.20</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第</a:t>
            </a:r>
            <a:r>
              <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2</a:t>
            </a:r>
            <a:r>
              <a:rPr lang="zh-TW" altLang="en-US"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次資料匯出：</a:t>
            </a:r>
            <a:endPar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a:p>
            <a:pPr lvl="1">
              <a:lnSpc>
                <a:spcPts val="3600"/>
              </a:lnSpc>
              <a:defRPr/>
            </a:pPr>
            <a:r>
              <a:rPr lang="en-US" altLang="zh-TW" sz="2600" b="1" dirty="0">
                <a:solidFill>
                  <a:srgbClr val="0000CC"/>
                </a:solidFill>
                <a:latin typeface="Arial" panose="020B0604020202020204" pitchFamily="34" charset="0"/>
                <a:ea typeface="微軟正黑體" panose="020B0604030504040204" pitchFamily="34" charset="-120"/>
                <a:cs typeface="Arial" panose="020B0604020202020204" pitchFamily="34" charset="0"/>
              </a:rPr>
              <a:t>	</a:t>
            </a:r>
            <a:r>
              <a:rPr lang="zh-TW"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教育部統計</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處</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1">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專</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校</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院一覽表</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私立大學校院獎補助小組</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大專校院學生基本</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資料庫</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大專校院校務資訊公開平臺</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342900" indent="-342900">
              <a:lnSpc>
                <a:spcPts val="3600"/>
              </a:lnSpc>
              <a:buFont typeface="Wingdings" panose="05000000000000000000" pitchFamily="2" charset="2"/>
              <a:buChar char="l"/>
              <a:defRPr/>
            </a:pPr>
            <a:r>
              <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107.11.20</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第</a:t>
            </a:r>
            <a:r>
              <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1</a:t>
            </a:r>
            <a:r>
              <a:rPr lang="zh-TW" altLang="en-US"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次資料匯出：</a:t>
            </a:r>
            <a:endPar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教育部</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人事處</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0" lvl="1">
              <a:lnSpc>
                <a:spcPts val="3600"/>
              </a:lnSpc>
              <a:defRPr/>
            </a:pPr>
            <a:r>
              <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教育部</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國際</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司</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兼任助理承辦單位</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教育部</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國際化</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調查</a:t>
            </a:r>
            <a:endParaRPr lang="en-US"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ts val="36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大學總量管制小組</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12" name="表格 17"/>
          <p:cNvGraphicFramePr>
            <a:graphicFrameLocks noGrp="1"/>
          </p:cNvGraphicFramePr>
          <p:nvPr>
            <p:extLst>
              <p:ext uri="{D42A27DB-BD31-4B8C-83A1-F6EECF244321}">
                <p14:modId xmlns:p14="http://schemas.microsoft.com/office/powerpoint/2010/main" val="2660484785"/>
              </p:ext>
            </p:extLst>
          </p:nvPr>
        </p:nvGraphicFramePr>
        <p:xfrm>
          <a:off x="303216" y="2896389"/>
          <a:ext cx="3125402" cy="2628850"/>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46486">
                  <a:extLst>
                    <a:ext uri="{9D8B030D-6E8A-4147-A177-3AD203B41FA5}">
                      <a16:colId xmlns:a16="http://schemas.microsoft.com/office/drawing/2014/main" val="256846026"/>
                    </a:ext>
                  </a:extLst>
                </a:gridCol>
                <a:gridCol w="446486">
                  <a:extLst>
                    <a:ext uri="{9D8B030D-6E8A-4147-A177-3AD203B41FA5}">
                      <a16:colId xmlns:a16="http://schemas.microsoft.com/office/drawing/2014/main" val="2257527877"/>
                    </a:ext>
                  </a:extLst>
                </a:gridCol>
                <a:gridCol w="446486">
                  <a:extLst>
                    <a:ext uri="{9D8B030D-6E8A-4147-A177-3AD203B41FA5}">
                      <a16:colId xmlns:a16="http://schemas.microsoft.com/office/drawing/2014/main" val="4145448609"/>
                    </a:ext>
                  </a:extLst>
                </a:gridCol>
                <a:gridCol w="446486">
                  <a:extLst>
                    <a:ext uri="{9D8B030D-6E8A-4147-A177-3AD203B41FA5}">
                      <a16:colId xmlns:a16="http://schemas.microsoft.com/office/drawing/2014/main" val="835481753"/>
                    </a:ext>
                  </a:extLst>
                </a:gridCol>
                <a:gridCol w="446486">
                  <a:extLst>
                    <a:ext uri="{9D8B030D-6E8A-4147-A177-3AD203B41FA5}">
                      <a16:colId xmlns:a16="http://schemas.microsoft.com/office/drawing/2014/main" val="3853400446"/>
                    </a:ext>
                  </a:extLst>
                </a:gridCol>
                <a:gridCol w="446486">
                  <a:extLst>
                    <a:ext uri="{9D8B030D-6E8A-4147-A177-3AD203B41FA5}">
                      <a16:colId xmlns:a16="http://schemas.microsoft.com/office/drawing/2014/main" val="1113717072"/>
                    </a:ext>
                  </a:extLst>
                </a:gridCol>
                <a:gridCol w="446486">
                  <a:extLst>
                    <a:ext uri="{9D8B030D-6E8A-4147-A177-3AD203B41FA5}">
                      <a16:colId xmlns:a16="http://schemas.microsoft.com/office/drawing/2014/main" val="3757867286"/>
                    </a:ext>
                  </a:extLst>
                </a:gridCol>
              </a:tblGrid>
              <a:tr h="0">
                <a:tc>
                  <a:txBody>
                    <a:bodyPr/>
                    <a:lstStyle/>
                    <a:p>
                      <a:pPr lvl="0" algn="ctr"/>
                      <a:r>
                        <a:rPr lang="zh-TW" b="1">
                          <a:solidFill>
                            <a:srgbClr val="000000"/>
                          </a:solidFill>
                          <a:latin typeface="華康中圓體" pitchFamily="49"/>
                          <a:ea typeface="華康中圓體" pitchFamily="49"/>
                        </a:rPr>
                        <a:t>一</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二</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三</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四</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五</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六</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日</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52618">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fontAlgn="ctr" hangingPunct="1"/>
                      <a:r>
                        <a:rPr lang="en-US" sz="1800" b="1" kern="1200" dirty="0" smtClean="0">
                          <a:solidFill>
                            <a:srgbClr val="A6A6A6"/>
                          </a:solidFill>
                          <a:latin typeface="Arial"/>
                        </a:rPr>
                        <a:t>2</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4</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3315709961"/>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11</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076629822"/>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16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18</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047869064"/>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20</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25</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400703856"/>
                  </a:ext>
                </a:extLst>
              </a:tr>
              <a:tr h="452618">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bl>
          </a:graphicData>
        </a:graphic>
      </p:graphicFrame>
      <p:sp>
        <p:nvSpPr>
          <p:cNvPr id="13" name="矩形 12"/>
          <p:cNvSpPr/>
          <p:nvPr/>
        </p:nvSpPr>
        <p:spPr>
          <a:xfrm>
            <a:off x="301542" y="2485280"/>
            <a:ext cx="3130550" cy="431800"/>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600" b="1" dirty="0" smtClean="0">
                <a:solidFill>
                  <a:srgbClr val="FFFFFF"/>
                </a:solidFill>
                <a:effectLst>
                  <a:outerShdw blurRad="38100" dist="38100" dir="2700000" algn="tl">
                    <a:srgbClr val="000000"/>
                  </a:outerShdw>
                </a:effectLst>
                <a:ea typeface="微軟正黑體" panose="020B0604030504040204" pitchFamily="34" charset="-120"/>
              </a:rPr>
              <a:t>107.11</a:t>
            </a:r>
            <a:endParaRPr lang="zh-TW" altLang="en-US" sz="36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2919921079"/>
      </p:ext>
    </p:extLst>
  </p:cSld>
  <p:clrMapOvr>
    <a:masterClrMapping/>
  </p:clrMapOvr>
  <p:transition>
    <p:random/>
  </p:transition>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326392" y="236838"/>
            <a:ext cx="8643045" cy="609600"/>
          </a:xfrm>
        </p:spPr>
        <p:txBody>
          <a:bodyPr/>
          <a:lstStyle/>
          <a:p>
            <a:r>
              <a:rPr lang="en-US" altLang="zh-TW" sz="36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2.11</a:t>
            </a:r>
            <a:r>
              <a:rPr lang="zh-TW" altLang="en-US" sz="36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本</a:t>
            </a:r>
            <a:r>
              <a:rPr lang="zh-TW" altLang="en-US" sz="36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期經</a:t>
            </a:r>
            <a:r>
              <a:rPr lang="zh-TW" altLang="en-US" sz="36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應用單位通知</a:t>
            </a:r>
            <a:r>
              <a:rPr lang="en-US" altLang="zh-TW" sz="36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a:t>
            </a:r>
            <a:r>
              <a:rPr lang="zh-TW" altLang="en-US" sz="3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非統一資料修正</a:t>
            </a:r>
            <a:endParaRPr lang="zh-TW" altLang="en-US" sz="36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文字方塊 21"/>
          <p:cNvSpPr txBox="1"/>
          <p:nvPr/>
        </p:nvSpPr>
        <p:spPr>
          <a:xfrm>
            <a:off x="0" y="1256217"/>
            <a:ext cx="9144000" cy="630942"/>
          </a:xfrm>
          <a:prstGeom prst="rect">
            <a:avLst/>
          </a:prstGeom>
          <a:noFill/>
          <a:ln w="9525">
            <a:noFill/>
            <a:miter lim="800000"/>
            <a:headEnd/>
            <a:tailEnd/>
          </a:ln>
        </p:spPr>
        <p:txBody>
          <a:bodyPr wrap="square">
            <a:spAutoFit/>
          </a:bodyPr>
          <a:lstStyle>
            <a:defPPr>
              <a:defRPr lang="en-US"/>
            </a:defPPr>
            <a:lvl1pPr algn="ctr">
              <a:defRPr sz="3600">
                <a:solidFill>
                  <a:srgbClr val="0000FF"/>
                </a:solidFill>
                <a:ea typeface="微軟正黑體" panose="020B0604030504040204" pitchFamily="34" charset="-120"/>
                <a:cs typeface="Times New Roman" panose="02020603050405020304" pitchFamily="18" charset="0"/>
              </a:defRPr>
            </a:lvl1pPr>
          </a:lstStyle>
          <a:p>
            <a:r>
              <a:rPr 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11</a:t>
            </a:r>
            <a:r>
              <a:rPr lang="zh-TW" alt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月</a:t>
            </a:r>
            <a:r>
              <a:rPr lang="en-US" altLang="zh-TW"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29</a:t>
            </a:r>
            <a:r>
              <a:rPr lang="zh-TW" alt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日</a:t>
            </a:r>
            <a:r>
              <a:rPr lang="zh-TW"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上午</a:t>
            </a:r>
            <a:r>
              <a:rPr lang="en-US"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8:00</a:t>
            </a:r>
            <a:r>
              <a:rPr lang="zh-TW" altLang="en-US"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起 </a:t>
            </a:r>
            <a:r>
              <a:rPr lang="zh-TW"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至</a:t>
            </a:r>
            <a:r>
              <a:rPr lang="en-US" altLang="zh-TW"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r>
              <a:rPr 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11</a:t>
            </a:r>
            <a:r>
              <a:rPr lang="zh-TW" alt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月</a:t>
            </a:r>
            <a:r>
              <a:rPr lang="en-US" altLang="zh-TW"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30</a:t>
            </a:r>
            <a:r>
              <a:rPr lang="zh-TW" altLang="en-US"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日</a:t>
            </a:r>
            <a:r>
              <a:rPr lang="zh-TW" sz="3500" b="1" u="heavy" dirty="0" smtClean="0">
                <a:effectLst>
                  <a:outerShdw blurRad="38100" dist="38100" dir="2700000" algn="tl">
                    <a:srgbClr val="000000">
                      <a:alpha val="43137"/>
                    </a:srgbClr>
                  </a:outerShdw>
                </a:effectLst>
                <a:latin typeface="Arial" panose="020B0604020202020204" pitchFamily="34" charset="0"/>
                <a:cs typeface="Arial" panose="020B0604020202020204" pitchFamily="34" charset="0"/>
              </a:rPr>
              <a:t>下午</a:t>
            </a:r>
            <a:r>
              <a:rPr lang="en-US"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5:00</a:t>
            </a:r>
            <a:r>
              <a:rPr lang="zh-TW" altLang="en-US"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止</a:t>
            </a:r>
            <a:r>
              <a:rPr lang="en-US" sz="3500" b="1" u="heavy" dirty="0">
                <a:effectLst>
                  <a:outerShdw blurRad="38100" dist="38100" dir="2700000" algn="tl">
                    <a:srgbClr val="000000">
                      <a:alpha val="43137"/>
                    </a:srgbClr>
                  </a:outerShdw>
                </a:effectLst>
                <a:latin typeface="Arial" panose="020B0604020202020204" pitchFamily="34" charset="0"/>
                <a:cs typeface="Arial" panose="020B0604020202020204" pitchFamily="34" charset="0"/>
              </a:rPr>
              <a:t>  </a:t>
            </a:r>
          </a:p>
        </p:txBody>
      </p:sp>
      <p:sp>
        <p:nvSpPr>
          <p:cNvPr id="9" name="文字方塊 21"/>
          <p:cNvSpPr txBox="1"/>
          <p:nvPr/>
        </p:nvSpPr>
        <p:spPr>
          <a:xfrm>
            <a:off x="3428618" y="2048683"/>
            <a:ext cx="5565901" cy="4324261"/>
          </a:xfrm>
          <a:prstGeom prst="rect">
            <a:avLst/>
          </a:prstGeom>
          <a:noFill/>
          <a:ln cap="flat">
            <a:noFill/>
          </a:ln>
        </p:spPr>
        <p:txBody>
          <a:bodyPr vert="horz" wrap="square" lIns="91440" tIns="45720" rIns="91440" bIns="45720" anchor="t" anchorCtr="0" compatLnSpc="1">
            <a:spAutoFit/>
          </a:bodyPr>
          <a:lstStyle/>
          <a:p>
            <a:pPr marL="457200" lvl="0" indent="-457200" fontAlgn="auto">
              <a:lnSpc>
                <a:spcPts val="3000"/>
              </a:lnSpc>
              <a:spcBef>
                <a:spcPts val="0"/>
              </a:spcBef>
              <a:spcAft>
                <a:spcPts val="0"/>
              </a:spcAft>
              <a:buFont typeface="Wingdings" panose="05000000000000000000" pitchFamily="2" charset="2"/>
              <a:buChar char="u"/>
              <a:defRPr sz="1800" b="0" i="0" u="none" strike="noStrike" kern="0" cap="none" spc="0" baseline="0">
                <a:solidFill>
                  <a:srgbClr val="000000"/>
                </a:solidFill>
                <a:uFillTx/>
              </a:defRPr>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凡經</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私</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立大學</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校</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院</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獎補助</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小組</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資料查核後，或經</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教育部</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統計處</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及</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大專校院校務</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資訊公開</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平</a:t>
            </a:r>
            <a:r>
              <a:rPr lang="zh-TW" altLang="en-US" sz="1800" b="1" dirty="0">
                <a:latin typeface="Arial" panose="020B0604020202020204" pitchFamily="34" charset="0"/>
                <a:ea typeface="微軟正黑體" panose="020B0604030504040204" pitchFamily="34" charset="-120"/>
                <a:cs typeface="Arial" panose="020B0604020202020204" pitchFamily="34" charset="0"/>
              </a:rPr>
              <a:t>臺</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檢視於</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第</a:t>
            </a:r>
            <a:r>
              <a:rPr lang="en-US" altLang="zh-TW" sz="1800" u="sng" dirty="0" smtClean="0">
                <a:latin typeface="Arial" panose="020B0604020202020204" pitchFamily="34" charset="0"/>
                <a:ea typeface="微軟正黑體" panose="020B0604030504040204" pitchFamily="34" charset="-120"/>
                <a:cs typeface="Arial" panose="020B0604020202020204" pitchFamily="34" charset="0"/>
              </a:rPr>
              <a:t>2</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次釋出</a:t>
            </a:r>
            <a:r>
              <a:rPr lang="zh-TW" altLang="en-US" sz="1800" u="sng" dirty="0" smtClean="0">
                <a:latin typeface="Arial" panose="020B0604020202020204" pitchFamily="34" charset="0"/>
                <a:ea typeface="微軟正黑體" panose="020B0604030504040204" pitchFamily="34" charset="-120"/>
                <a:cs typeface="Arial" panose="020B0604020202020204" pitchFamily="34" charset="0"/>
              </a:rPr>
              <a:t>本期</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學校所填資料有誤者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，應於</a:t>
            </a:r>
            <a:r>
              <a:rPr lang="en-US"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11</a:t>
            </a: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日前</a:t>
            </a:r>
            <a:r>
              <a:rPr lang="zh-TW" altLang="zh-TW" sz="1800"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提出「非統一時間修正」</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申請作業並</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上傳檢附「核章</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版</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大學校院校務資料庫資料修正對照表」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，並</a:t>
            </a:r>
            <a:r>
              <a:rPr lang="zh-TW"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請務必於</a:t>
            </a:r>
            <a:r>
              <a:rPr lang="en-US" altLang="zh-TW"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11/30</a:t>
            </a:r>
            <a:r>
              <a:rPr lang="zh-TW" altLang="en-US"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下午</a:t>
            </a:r>
            <a:r>
              <a:rPr lang="en-US" altLang="zh-TW"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5</a:t>
            </a:r>
            <a:r>
              <a:rPr lang="zh-TW" altLang="en-US"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時前</a:t>
            </a:r>
            <a:r>
              <a:rPr lang="zh-TW" sz="1800" b="1" i="0" u="sng"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完成修正作業</a:t>
            </a:r>
            <a:r>
              <a:rPr lang="zh-TW" sz="1800" b="1" i="0" u="none" strike="noStrike" kern="1200" cap="none" spc="0" baseline="0" dirty="0" smtClean="0">
                <a:solidFill>
                  <a:srgbClr val="222268"/>
                </a:solidFill>
                <a:uFillTx/>
                <a:latin typeface="Arial" panose="020B0604020202020204" pitchFamily="34" charset="0"/>
                <a:ea typeface="微軟正黑體" panose="020B0604030504040204" pitchFamily="34" charset="-120"/>
                <a:cs typeface="Arial" panose="020B0604020202020204" pitchFamily="34" charset="0"/>
              </a:rPr>
              <a:t>，</a:t>
            </a:r>
            <a:r>
              <a:rPr lang="zh-TW" sz="18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以利</a:t>
            </a:r>
            <a:r>
              <a:rPr lang="zh-TW" altLang="en-US" sz="18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各應用單位</a:t>
            </a:r>
            <a:r>
              <a:rPr lang="zh-TW" sz="18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進行後續</a:t>
            </a:r>
            <a:r>
              <a:rPr lang="zh-TW" altLang="en-US" sz="18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運用</a:t>
            </a:r>
            <a:r>
              <a:rPr lang="zh-TW" sz="18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a:t>
            </a:r>
            <a:r>
              <a:rPr lang="en-US" sz="1800" b="1" i="0" u="sng"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  </a:t>
            </a:r>
          </a:p>
          <a:p>
            <a:pPr marL="457200" lvl="0" indent="-457200" fontAlgn="auto">
              <a:lnSpc>
                <a:spcPts val="3000"/>
              </a:lnSpc>
              <a:spcBef>
                <a:spcPts val="0"/>
              </a:spcBef>
              <a:spcAft>
                <a:spcPts val="0"/>
              </a:spcAft>
              <a:buFont typeface="Wingdings" panose="05000000000000000000" pitchFamily="2" charset="2"/>
              <a:buChar char="u"/>
              <a:defRPr sz="1800" b="0" i="0" u="none" strike="noStrike" kern="0" cap="none" spc="0" baseline="0">
                <a:solidFill>
                  <a:srgbClr val="000000"/>
                </a:solidFill>
                <a:uFillTx/>
              </a:defRPr>
            </a:pPr>
            <a:r>
              <a:rPr lang="zh-TW" altLang="en-US" sz="2000" b="1" i="0" strike="noStrike" kern="1200" cap="none" spc="0" baseline="0" dirty="0" smtClean="0">
                <a:solidFill>
                  <a:srgbClr val="0000FF"/>
                </a:solidFill>
                <a:uFillTx/>
                <a:latin typeface="Arial" panose="020B0604020202020204" pitchFamily="34" charset="0"/>
                <a:ea typeface="微軟正黑體" panose="020B0604030504040204" pitchFamily="34" charset="-120"/>
                <a:cs typeface="Arial" panose="020B0604020202020204" pitchFamily="34" charset="0"/>
              </a:rPr>
              <a:t>若學校非因上述通知自行函請教育部申請數據修正者，教育部將視情況要求學校限期改善或予以糾正，並申請修正情形納入相關專案計畫審查參考。</a:t>
            </a:r>
            <a:endParaRPr lang="en-US" sz="2000" b="1" i="0" strike="noStrike" kern="1200" cap="none" spc="0" baseline="0" dirty="0">
              <a:solidFill>
                <a:srgbClr val="0000FF"/>
              </a:solidFill>
              <a:uFillTx/>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10" name="表格 17"/>
          <p:cNvGraphicFramePr>
            <a:graphicFrameLocks noGrp="1"/>
          </p:cNvGraphicFramePr>
          <p:nvPr>
            <p:extLst>
              <p:ext uri="{D42A27DB-BD31-4B8C-83A1-F6EECF244321}">
                <p14:modId xmlns:p14="http://schemas.microsoft.com/office/powerpoint/2010/main" val="947607686"/>
              </p:ext>
            </p:extLst>
          </p:nvPr>
        </p:nvGraphicFramePr>
        <p:xfrm>
          <a:off x="303216" y="2896389"/>
          <a:ext cx="3125402" cy="2628850"/>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46486">
                  <a:extLst>
                    <a:ext uri="{9D8B030D-6E8A-4147-A177-3AD203B41FA5}">
                      <a16:colId xmlns:a16="http://schemas.microsoft.com/office/drawing/2014/main" val="256846026"/>
                    </a:ext>
                  </a:extLst>
                </a:gridCol>
                <a:gridCol w="446486">
                  <a:extLst>
                    <a:ext uri="{9D8B030D-6E8A-4147-A177-3AD203B41FA5}">
                      <a16:colId xmlns:a16="http://schemas.microsoft.com/office/drawing/2014/main" val="2257527877"/>
                    </a:ext>
                  </a:extLst>
                </a:gridCol>
                <a:gridCol w="446486">
                  <a:extLst>
                    <a:ext uri="{9D8B030D-6E8A-4147-A177-3AD203B41FA5}">
                      <a16:colId xmlns:a16="http://schemas.microsoft.com/office/drawing/2014/main" val="4145448609"/>
                    </a:ext>
                  </a:extLst>
                </a:gridCol>
                <a:gridCol w="446486">
                  <a:extLst>
                    <a:ext uri="{9D8B030D-6E8A-4147-A177-3AD203B41FA5}">
                      <a16:colId xmlns:a16="http://schemas.microsoft.com/office/drawing/2014/main" val="835481753"/>
                    </a:ext>
                  </a:extLst>
                </a:gridCol>
                <a:gridCol w="446486">
                  <a:extLst>
                    <a:ext uri="{9D8B030D-6E8A-4147-A177-3AD203B41FA5}">
                      <a16:colId xmlns:a16="http://schemas.microsoft.com/office/drawing/2014/main" val="3853400446"/>
                    </a:ext>
                  </a:extLst>
                </a:gridCol>
                <a:gridCol w="446486">
                  <a:extLst>
                    <a:ext uri="{9D8B030D-6E8A-4147-A177-3AD203B41FA5}">
                      <a16:colId xmlns:a16="http://schemas.microsoft.com/office/drawing/2014/main" val="1113717072"/>
                    </a:ext>
                  </a:extLst>
                </a:gridCol>
                <a:gridCol w="446486">
                  <a:extLst>
                    <a:ext uri="{9D8B030D-6E8A-4147-A177-3AD203B41FA5}">
                      <a16:colId xmlns:a16="http://schemas.microsoft.com/office/drawing/2014/main" val="3757867286"/>
                    </a:ext>
                  </a:extLst>
                </a:gridCol>
              </a:tblGrid>
              <a:tr h="0">
                <a:tc>
                  <a:txBody>
                    <a:bodyPr/>
                    <a:lstStyle/>
                    <a:p>
                      <a:pPr lvl="0" algn="ctr"/>
                      <a:r>
                        <a:rPr lang="zh-TW" b="1">
                          <a:solidFill>
                            <a:srgbClr val="000000"/>
                          </a:solidFill>
                          <a:latin typeface="華康中圓體" pitchFamily="49"/>
                          <a:ea typeface="華康中圓體" pitchFamily="49"/>
                        </a:rPr>
                        <a:t>一</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二</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三</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四</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五</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a:solidFill>
                            <a:srgbClr val="000000"/>
                          </a:solidFill>
                          <a:latin typeface="華康中圓體" pitchFamily="49"/>
                          <a:ea typeface="華康中圓體" pitchFamily="49"/>
                        </a:rPr>
                        <a:t>六</a:t>
                      </a:r>
                      <a:endParaRPr lang="en-US" b="1">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日</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52618">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fontAlgn="ctr" hangingPunct="1"/>
                      <a:r>
                        <a:rPr lang="en-US" sz="1800" b="1" kern="1200" dirty="0" smtClean="0">
                          <a:solidFill>
                            <a:srgbClr val="A6A6A6"/>
                          </a:solidFill>
                          <a:latin typeface="Arial"/>
                        </a:rPr>
                        <a:t>2</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4</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3315709961"/>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11</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076629822"/>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16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18</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047869064"/>
                  </a:ext>
                </a:extLst>
              </a:tr>
              <a:tr h="452618">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19</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25</a:t>
                      </a:r>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400703856"/>
                  </a:ext>
                </a:extLst>
              </a:tr>
              <a:tr h="452618">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marR="0" lvl="0" indent="0" algn="ctr" defTabSz="914400" rtl="0" eaLnBrk="1" fontAlgn="ctr" latinLnBrk="0" hangingPunct="1">
                        <a:lnSpc>
                          <a:spcPct val="100000"/>
                        </a:lnSpc>
                        <a:spcBef>
                          <a:spcPts val="0"/>
                        </a:spcBef>
                        <a:spcAft>
                          <a:spcPts val="0"/>
                        </a:spcAft>
                        <a:buNone/>
                        <a:tabLst/>
                      </a:pPr>
                      <a:r>
                        <a:rPr lang="en-US" sz="1800" b="1" kern="1200" dirty="0" smtClean="0">
                          <a:solidFill>
                            <a:srgbClr val="A6A6A6"/>
                          </a:solidFill>
                          <a:latin typeface="Arial"/>
                          <a:ea typeface="+mn-ea"/>
                          <a:cs typeface="+mn-cs"/>
                        </a:rPr>
                        <a:t>27</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sz="1800" b="1" kern="1200" dirty="0" smtClean="0">
                          <a:solidFill>
                            <a:srgbClr val="A6A6A6"/>
                          </a:solidFill>
                          <a:latin typeface="Arial"/>
                          <a:ea typeface="+mn-ea"/>
                          <a:cs typeface="+mn-cs"/>
                        </a:rPr>
                        <a:t>28</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29</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smtClean="0">
                          <a:solidFill>
                            <a:srgbClr val="FF0000"/>
                          </a:solidFill>
                          <a:latin typeface="Arial"/>
                          <a:ea typeface="+mn-ea"/>
                          <a:cs typeface="+mn-cs"/>
                        </a:rPr>
                        <a:t>30</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endParaRPr lang="zh-TW" altLang="en-US" dirty="0"/>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bl>
          </a:graphicData>
        </a:graphic>
      </p:graphicFrame>
      <p:sp>
        <p:nvSpPr>
          <p:cNvPr id="11" name="矩形 10"/>
          <p:cNvSpPr/>
          <p:nvPr/>
        </p:nvSpPr>
        <p:spPr>
          <a:xfrm>
            <a:off x="301542" y="2485280"/>
            <a:ext cx="3130550" cy="431800"/>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600" b="1" dirty="0" smtClean="0">
                <a:solidFill>
                  <a:srgbClr val="FFFFFF"/>
                </a:solidFill>
                <a:effectLst>
                  <a:outerShdw blurRad="38100" dist="38100" dir="2700000" algn="tl">
                    <a:srgbClr val="000000"/>
                  </a:outerShdw>
                </a:effectLst>
                <a:ea typeface="微軟正黑體" panose="020B0604030504040204" pitchFamily="34" charset="-120"/>
              </a:rPr>
              <a:t>107.11</a:t>
            </a:r>
            <a:endParaRPr lang="zh-TW" altLang="en-US" sz="36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2509171795"/>
      </p:ext>
    </p:extLst>
  </p:cSld>
  <p:clrMapOvr>
    <a:masterClrMapping/>
  </p:clrMapOvr>
  <p:transition>
    <p:random/>
  </p:transition>
  <p:timing>
    <p:tnLst>
      <p:par>
        <p:cTn id="1" dur="indefinite" restart="never" nodeType="tmRoot"/>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2.12 </a:t>
            </a:r>
            <a:r>
              <a:rPr lang="zh-TW" altLang="en-US" sz="440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資料</a:t>
            </a:r>
            <a:r>
              <a:rPr lang="zh-TW" altLang="en-US" sz="440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匯出</a:t>
            </a:r>
          </a:p>
        </p:txBody>
      </p:sp>
      <p:sp>
        <p:nvSpPr>
          <p:cNvPr id="8" name="文字方塊 21"/>
          <p:cNvSpPr txBox="1">
            <a:spLocks noChangeArrowheads="1"/>
          </p:cNvSpPr>
          <p:nvPr/>
        </p:nvSpPr>
        <p:spPr bwMode="auto">
          <a:xfrm>
            <a:off x="3731984" y="1817175"/>
            <a:ext cx="5111276" cy="2419380"/>
          </a:xfrm>
          <a:prstGeom prst="rect">
            <a:avLst/>
          </a:prstGeom>
          <a:noFill/>
          <a:ln w="9525">
            <a:noFill/>
            <a:miter lim="800000"/>
            <a:headEnd/>
            <a:tailEnd/>
          </a:ln>
        </p:spPr>
        <p:txBody>
          <a:bodyPr wrap="square">
            <a:spAutoFit/>
          </a:bodyPr>
          <a:lstStyle/>
          <a:p>
            <a:pPr marL="342900" indent="-342900">
              <a:lnSpc>
                <a:spcPct val="150000"/>
              </a:lnSpc>
              <a:buFont typeface="Wingdings" panose="05000000000000000000" pitchFamily="2" charset="2"/>
              <a:buChar char="l"/>
              <a:defRPr/>
            </a:pPr>
            <a:r>
              <a:rPr lang="en-US" altLang="zh-TW"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107.12.3</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第</a:t>
            </a:r>
            <a:r>
              <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3</a:t>
            </a:r>
            <a:r>
              <a:rPr lang="zh-TW" altLang="en-US" sz="2600" b="1" u="sng"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次</a:t>
            </a:r>
            <a:r>
              <a:rPr lang="zh-TW" altLang="en-US"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rPr>
              <a:t>資料匯出：</a:t>
            </a:r>
            <a:endParaRPr lang="en-US" altLang="zh-TW" sz="2600" b="1" u="sng"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a:p>
            <a:pPr lvl="1">
              <a:lnSpc>
                <a:spcPct val="150000"/>
              </a:lnSpc>
              <a:defRPr/>
            </a:pPr>
            <a:r>
              <a:rPr lang="en-US" altLang="zh-TW" sz="2600" b="1" dirty="0">
                <a:solidFill>
                  <a:srgbClr val="0000CC"/>
                </a:solidFill>
                <a:latin typeface="Arial" panose="020B0604020202020204" pitchFamily="34" charset="0"/>
                <a:ea typeface="微軟正黑體" panose="020B0604030504040204" pitchFamily="34" charset="-120"/>
                <a:cs typeface="Arial" panose="020B0604020202020204" pitchFamily="34" charset="0"/>
              </a:rPr>
              <a:t>	</a:t>
            </a:r>
            <a:r>
              <a:rPr lang="zh-TW"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教育部統計</a:t>
            </a:r>
            <a:r>
              <a:rPr lang="zh-TW" altLang="zh-TW"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處</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私立大學校院獎補助小組</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大專校院校務資訊公開平臺</a:t>
            </a:r>
            <a:endParaRPr lang="en-US" altLang="zh-TW" sz="26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6" name="表格 17"/>
          <p:cNvGraphicFramePr>
            <a:graphicFrameLocks noGrp="1"/>
          </p:cNvGraphicFramePr>
          <p:nvPr>
            <p:extLst>
              <p:ext uri="{D42A27DB-BD31-4B8C-83A1-F6EECF244321}">
                <p14:modId xmlns:p14="http://schemas.microsoft.com/office/powerpoint/2010/main" val="741880145"/>
              </p:ext>
            </p:extLst>
          </p:nvPr>
        </p:nvGraphicFramePr>
        <p:xfrm>
          <a:off x="310830" y="2228284"/>
          <a:ext cx="3128874" cy="3081468"/>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46982">
                  <a:extLst>
                    <a:ext uri="{9D8B030D-6E8A-4147-A177-3AD203B41FA5}">
                      <a16:colId xmlns:a16="http://schemas.microsoft.com/office/drawing/2014/main" val="2837569024"/>
                    </a:ext>
                  </a:extLst>
                </a:gridCol>
                <a:gridCol w="446982">
                  <a:extLst>
                    <a:ext uri="{9D8B030D-6E8A-4147-A177-3AD203B41FA5}">
                      <a16:colId xmlns:a16="http://schemas.microsoft.com/office/drawing/2014/main" val="2060442409"/>
                    </a:ext>
                  </a:extLst>
                </a:gridCol>
                <a:gridCol w="446982">
                  <a:extLst>
                    <a:ext uri="{9D8B030D-6E8A-4147-A177-3AD203B41FA5}">
                      <a16:colId xmlns:a16="http://schemas.microsoft.com/office/drawing/2014/main" val="291946222"/>
                    </a:ext>
                  </a:extLst>
                </a:gridCol>
                <a:gridCol w="446982">
                  <a:extLst>
                    <a:ext uri="{9D8B030D-6E8A-4147-A177-3AD203B41FA5}">
                      <a16:colId xmlns:a16="http://schemas.microsoft.com/office/drawing/2014/main" val="3541566073"/>
                    </a:ext>
                  </a:extLst>
                </a:gridCol>
                <a:gridCol w="446982">
                  <a:extLst>
                    <a:ext uri="{9D8B030D-6E8A-4147-A177-3AD203B41FA5}">
                      <a16:colId xmlns:a16="http://schemas.microsoft.com/office/drawing/2014/main" val="555378174"/>
                    </a:ext>
                  </a:extLst>
                </a:gridCol>
                <a:gridCol w="446982">
                  <a:extLst>
                    <a:ext uri="{9D8B030D-6E8A-4147-A177-3AD203B41FA5}">
                      <a16:colId xmlns:a16="http://schemas.microsoft.com/office/drawing/2014/main" val="2607726128"/>
                    </a:ext>
                  </a:extLst>
                </a:gridCol>
                <a:gridCol w="446982">
                  <a:extLst>
                    <a:ext uri="{9D8B030D-6E8A-4147-A177-3AD203B41FA5}">
                      <a16:colId xmlns:a16="http://schemas.microsoft.com/office/drawing/2014/main" val="1624708921"/>
                    </a:ext>
                  </a:extLst>
                </a:gridCol>
              </a:tblGrid>
              <a:tr h="0">
                <a:tc>
                  <a:txBody>
                    <a:bodyPr/>
                    <a:lstStyle/>
                    <a:p>
                      <a:pPr lvl="0" algn="ctr"/>
                      <a:r>
                        <a:rPr lang="zh-TW" altLang="en-US" b="1" dirty="0" smtClean="0">
                          <a:solidFill>
                            <a:srgbClr val="000000"/>
                          </a:solidFill>
                          <a:latin typeface="華康中圓體" pitchFamily="49"/>
                          <a:ea typeface="華康中圓體" pitchFamily="49"/>
                          <a:cs typeface="Arial Unicode MS" pitchFamily="34"/>
                        </a:rPr>
                        <a:t>一</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二</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三</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四</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五</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六</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日</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52618">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3315709961"/>
                  </a:ext>
                </a:extLst>
              </a:tr>
              <a:tr h="452618">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3</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5</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6</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a:solidFill>
                            <a:srgbClr val="A6A6A6"/>
                          </a:solidFill>
                          <a:latin typeface="Arial"/>
                          <a:ea typeface="+mn-ea"/>
                          <a:cs typeface="+mn-cs"/>
                        </a:rPr>
                        <a:t>7</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sz="1800" b="1" kern="1200" dirty="0">
                          <a:solidFill>
                            <a:srgbClr val="A6A6A6"/>
                          </a:solidFill>
                          <a:latin typeface="Arial"/>
                          <a:ea typeface="+mn-ea"/>
                          <a:cs typeface="+mn-cs"/>
                        </a:rPr>
                        <a:t>8</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9</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4076629822"/>
                  </a:ext>
                </a:extLst>
              </a:tr>
              <a:tr h="452618">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10</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12</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13</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smtClean="0">
                          <a:solidFill>
                            <a:srgbClr val="A6A6A6"/>
                          </a:solidFill>
                          <a:latin typeface="Arial"/>
                          <a:ea typeface="+mn-ea"/>
                          <a:cs typeface="+mn-cs"/>
                        </a:rPr>
                        <a:t>14</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15</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16</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2047869064"/>
                  </a:ext>
                </a:extLst>
              </a:tr>
              <a:tr h="452618">
                <a:tc>
                  <a:txBody>
                    <a:bodyPr/>
                    <a:lstStyle/>
                    <a:p>
                      <a:pPr marL="0" lvl="0" algn="ctr" defTabSz="914400" rtl="0" fontAlgn="ctr" hangingPunct="1"/>
                      <a:r>
                        <a:rPr lang="en-US" altLang="zh-TW" sz="1800" b="1" kern="1200" dirty="0" smtClean="0">
                          <a:solidFill>
                            <a:srgbClr val="A6A6A6"/>
                          </a:solidFill>
                          <a:latin typeface="Arial"/>
                        </a:rPr>
                        <a:t>17</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18</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19</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20</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21</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22</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400703856"/>
                  </a:ext>
                </a:extLst>
              </a:tr>
              <a:tr h="452618">
                <a:tc>
                  <a:txBody>
                    <a:bodyPr/>
                    <a:lstStyle/>
                    <a:p>
                      <a:pPr marL="0" lvl="0" algn="ctr" defTabSz="914400" rtl="0" fontAlgn="ctr" hangingPunct="1"/>
                      <a:r>
                        <a:rPr lang="en-US" altLang="zh-TW" sz="1800" b="1" kern="1200" dirty="0" smtClean="0">
                          <a:solidFill>
                            <a:srgbClr val="A6A6A6"/>
                          </a:solidFill>
                          <a:latin typeface="Arial"/>
                        </a:rPr>
                        <a:t>24</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25</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26</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27</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28</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29</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30</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r h="452618">
                <a:tc>
                  <a:txBody>
                    <a:bodyPr/>
                    <a:lstStyle/>
                    <a:p>
                      <a:pPr marL="0" lvl="0" algn="ctr" defTabSz="914400" rtl="0" fontAlgn="ctr" hangingPunct="1"/>
                      <a:r>
                        <a:rPr lang="en-US" altLang="zh-TW" sz="1800" b="1" kern="1200" dirty="0" smtClean="0">
                          <a:solidFill>
                            <a:srgbClr val="A6A6A6"/>
                          </a:solidFill>
                          <a:latin typeface="Arial"/>
                        </a:rPr>
                        <a:t>31</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651850174"/>
                  </a:ext>
                </a:extLst>
              </a:tr>
            </a:tbl>
          </a:graphicData>
        </a:graphic>
      </p:graphicFrame>
      <p:sp>
        <p:nvSpPr>
          <p:cNvPr id="7" name="矩形 6"/>
          <p:cNvSpPr/>
          <p:nvPr/>
        </p:nvSpPr>
        <p:spPr>
          <a:xfrm>
            <a:off x="309156" y="1817175"/>
            <a:ext cx="3130550" cy="431800"/>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600" b="1" dirty="0" smtClean="0">
                <a:solidFill>
                  <a:srgbClr val="FFFFFF"/>
                </a:solidFill>
                <a:effectLst>
                  <a:outerShdw blurRad="38100" dist="38100" dir="2700000" algn="tl">
                    <a:srgbClr val="000000"/>
                  </a:outerShdw>
                </a:effectLst>
                <a:ea typeface="微軟正黑體" panose="020B0604030504040204" pitchFamily="34" charset="-120"/>
              </a:rPr>
              <a:t>107.12</a:t>
            </a:r>
            <a:endParaRPr lang="zh-TW" altLang="en-US" sz="36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860548222"/>
      </p:ext>
    </p:extLst>
  </p:cSld>
  <p:clrMapOvr>
    <a:masterClrMapping/>
  </p:clrMapOvr>
  <p:transition>
    <p:random/>
  </p:transition>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2.13 </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表冊檢核</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矩形 23"/>
          <p:cNvSpPr>
            <a:spLocks noChangeArrowheads="1"/>
          </p:cNvSpPr>
          <p:nvPr/>
        </p:nvSpPr>
        <p:spPr bwMode="auto">
          <a:xfrm>
            <a:off x="414069" y="1000163"/>
            <a:ext cx="84193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indent="720000" algn="just">
              <a:spcBef>
                <a:spcPct val="0"/>
              </a:spcBef>
              <a:buFontTx/>
              <a:buNone/>
            </a:pPr>
            <a:r>
              <a:rPr lang="zh-TW" altLang="en-US" sz="2400" b="1" dirty="0" smtClean="0">
                <a:solidFill>
                  <a:srgbClr val="000000"/>
                </a:solidFill>
                <a:ea typeface="微軟正黑體" panose="020B0604030504040204" pitchFamily="34" charset="-120"/>
                <a:cs typeface="Arial" panose="020B0604020202020204" pitchFamily="34" charset="0"/>
              </a:rPr>
              <a:t>自</a:t>
            </a:r>
            <a:r>
              <a:rPr lang="en-US" altLang="zh-TW" sz="2400" b="1" dirty="0" smtClean="0">
                <a:solidFill>
                  <a:srgbClr val="FF0000"/>
                </a:solidFill>
                <a:ea typeface="微軟正黑體" panose="020B0604030504040204" pitchFamily="34" charset="-120"/>
                <a:cs typeface="Arial" panose="020B0604020202020204" pitchFamily="34" charset="0"/>
              </a:rPr>
              <a:t>9</a:t>
            </a:r>
            <a:r>
              <a:rPr lang="zh-TW" altLang="en-US" sz="2400" b="1" dirty="0" smtClean="0">
                <a:solidFill>
                  <a:srgbClr val="FF0000"/>
                </a:solidFill>
                <a:ea typeface="微軟正黑體" panose="020B0604030504040204" pitchFamily="34" charset="-120"/>
                <a:cs typeface="Arial" panose="020B0604020202020204" pitchFamily="34" charset="0"/>
              </a:rPr>
              <a:t>月</a:t>
            </a:r>
            <a:r>
              <a:rPr lang="en-US" altLang="zh-TW" sz="2400" b="1" dirty="0" smtClean="0">
                <a:solidFill>
                  <a:srgbClr val="FF0000"/>
                </a:solidFill>
                <a:ea typeface="華康中圓體" charset="-120"/>
                <a:cs typeface="Arial" panose="020B0604020202020204" pitchFamily="34" charset="0"/>
              </a:rPr>
              <a:t>1</a:t>
            </a:r>
            <a:r>
              <a:rPr lang="zh-TW" altLang="en-US" sz="2400" b="1" dirty="0">
                <a:solidFill>
                  <a:srgbClr val="FF0000"/>
                </a:solidFill>
                <a:ea typeface="微軟正黑體" panose="020B0604030504040204" pitchFamily="34" charset="-120"/>
                <a:cs typeface="Arial" panose="020B0604020202020204" pitchFamily="34" charset="0"/>
              </a:rPr>
              <a:t>日起</a:t>
            </a:r>
            <a:r>
              <a:rPr lang="zh-TW" altLang="zh-TW" sz="2400" b="1" dirty="0">
                <a:solidFill>
                  <a:srgbClr val="000000"/>
                </a:solidFill>
                <a:ea typeface="微軟正黑體" panose="020B0604030504040204" pitchFamily="34" charset="-120"/>
                <a:cs typeface="Arial" panose="020B0604020202020204" pitchFamily="34" charset="0"/>
              </a:rPr>
              <a:t>同步開放</a:t>
            </a:r>
            <a:r>
              <a:rPr lang="en-US" altLang="zh-TW" sz="2400" b="1" dirty="0">
                <a:solidFill>
                  <a:srgbClr val="000000"/>
                </a:solidFill>
                <a:ea typeface="微軟正黑體" panose="020B0604030504040204" pitchFamily="34" charset="-120"/>
                <a:cs typeface="Arial" panose="020B0604020202020204" pitchFamily="34" charset="0"/>
              </a:rPr>
              <a:t>【</a:t>
            </a:r>
            <a:r>
              <a:rPr lang="zh-TW" altLang="zh-TW" sz="2400" b="1" dirty="0">
                <a:solidFill>
                  <a:srgbClr val="000000"/>
                </a:solidFill>
                <a:ea typeface="微軟正黑體" panose="020B0604030504040204" pitchFamily="34" charset="-120"/>
                <a:cs typeface="Arial" panose="020B0604020202020204" pitchFamily="34" charset="0"/>
              </a:rPr>
              <a:t>資料</a:t>
            </a:r>
            <a:r>
              <a:rPr lang="zh-TW" altLang="zh-TW" sz="2400" b="1" dirty="0" smtClean="0">
                <a:solidFill>
                  <a:srgbClr val="000000"/>
                </a:solidFill>
                <a:ea typeface="微軟正黑體" panose="020B0604030504040204" pitchFamily="34" charset="-120"/>
                <a:cs typeface="Arial" panose="020B0604020202020204" pitchFamily="34" charset="0"/>
              </a:rPr>
              <a:t>檢核</a:t>
            </a:r>
            <a:r>
              <a:rPr lang="en-US" altLang="zh-TW" sz="2400" b="1" dirty="0" smtClean="0">
                <a:solidFill>
                  <a:srgbClr val="000000"/>
                </a:solidFill>
                <a:ea typeface="微軟正黑體" panose="020B0604030504040204" pitchFamily="34" charset="-120"/>
                <a:cs typeface="Arial" panose="020B0604020202020204" pitchFamily="34" charset="0"/>
              </a:rPr>
              <a:t>】</a:t>
            </a:r>
            <a:r>
              <a:rPr lang="zh-TW" altLang="zh-TW" sz="2400" b="1" dirty="0" smtClean="0">
                <a:solidFill>
                  <a:srgbClr val="000000"/>
                </a:solidFill>
                <a:ea typeface="微軟正黑體" panose="020B0604030504040204" pitchFamily="34" charset="-120"/>
                <a:cs typeface="Arial" panose="020B0604020202020204" pitchFamily="34" charset="0"/>
              </a:rPr>
              <a:t>及</a:t>
            </a:r>
            <a:r>
              <a:rPr lang="en-US" altLang="zh-TW" sz="2400" b="1" dirty="0">
                <a:solidFill>
                  <a:srgbClr val="000000"/>
                </a:solidFill>
                <a:ea typeface="微軟正黑體" panose="020B0604030504040204" pitchFamily="34" charset="-120"/>
                <a:cs typeface="Arial" panose="020B0604020202020204" pitchFamily="34" charset="0"/>
              </a:rPr>
              <a:t>【</a:t>
            </a:r>
            <a:r>
              <a:rPr lang="zh-TW" altLang="zh-TW" sz="2400" b="1" dirty="0">
                <a:solidFill>
                  <a:srgbClr val="000000"/>
                </a:solidFill>
                <a:ea typeface="微軟正黑體" panose="020B0604030504040204" pitchFamily="34" charset="-120"/>
                <a:cs typeface="Arial" panose="020B0604020202020204" pitchFamily="34" charset="0"/>
              </a:rPr>
              <a:t>檢核表列印</a:t>
            </a:r>
            <a:r>
              <a:rPr lang="en-US" altLang="zh-TW" sz="2400" b="1" dirty="0">
                <a:solidFill>
                  <a:srgbClr val="000000"/>
                </a:solidFill>
                <a:ea typeface="微軟正黑體" panose="020B0604030504040204" pitchFamily="34" charset="-120"/>
                <a:cs typeface="Arial" panose="020B0604020202020204" pitchFamily="34" charset="0"/>
              </a:rPr>
              <a:t>】</a:t>
            </a:r>
            <a:r>
              <a:rPr lang="zh-TW" altLang="en-US" sz="2400" b="1" dirty="0">
                <a:solidFill>
                  <a:srgbClr val="000000"/>
                </a:solidFill>
                <a:ea typeface="微軟正黑體" panose="020B0604030504040204" pitchFamily="34" charset="-120"/>
                <a:cs typeface="Arial" panose="020B0604020202020204" pitchFamily="34" charset="0"/>
              </a:rPr>
              <a:t>等</a:t>
            </a:r>
            <a:r>
              <a:rPr lang="zh-TW" altLang="zh-TW" sz="2400" b="1" dirty="0">
                <a:solidFill>
                  <a:srgbClr val="000000"/>
                </a:solidFill>
                <a:ea typeface="微軟正黑體" panose="020B0604030504040204" pitchFamily="34" charset="-120"/>
                <a:cs typeface="Arial" panose="020B0604020202020204" pitchFamily="34" charset="0"/>
              </a:rPr>
              <a:t>功能</a:t>
            </a:r>
            <a:r>
              <a:rPr lang="zh-TW" altLang="en-US" sz="2400" b="1" dirty="0">
                <a:solidFill>
                  <a:srgbClr val="FF0000"/>
                </a:solidFill>
                <a:ea typeface="微軟正黑體" panose="020B0604030504040204" pitchFamily="34" charset="-120"/>
                <a:cs typeface="Arial" panose="020B0604020202020204" pitchFamily="34" charset="0"/>
              </a:rPr>
              <a:t>至 </a:t>
            </a:r>
            <a:r>
              <a:rPr lang="en-US" altLang="zh-TW" sz="2400" b="1" dirty="0" smtClean="0">
                <a:solidFill>
                  <a:srgbClr val="FF0000"/>
                </a:solidFill>
                <a:ea typeface="微軟正黑體" panose="020B0604030504040204" pitchFamily="34" charset="-120"/>
                <a:cs typeface="Arial" panose="020B0604020202020204" pitchFamily="34" charset="0"/>
              </a:rPr>
              <a:t>12</a:t>
            </a:r>
            <a:r>
              <a:rPr lang="zh-TW" altLang="en-US" sz="2400" b="1" dirty="0" smtClean="0">
                <a:solidFill>
                  <a:srgbClr val="FF0000"/>
                </a:solidFill>
                <a:ea typeface="微軟正黑體" panose="020B0604030504040204" pitchFamily="34" charset="-120"/>
                <a:cs typeface="Arial" panose="020B0604020202020204" pitchFamily="34" charset="0"/>
              </a:rPr>
              <a:t>月</a:t>
            </a:r>
            <a:r>
              <a:rPr lang="en-US" altLang="zh-TW" sz="2400" b="1" dirty="0" smtClean="0">
                <a:solidFill>
                  <a:srgbClr val="FF0000"/>
                </a:solidFill>
                <a:ea typeface="微軟正黑體" panose="020B0604030504040204" pitchFamily="34" charset="-120"/>
                <a:cs typeface="Arial" panose="020B0604020202020204" pitchFamily="34" charset="0"/>
              </a:rPr>
              <a:t>14</a:t>
            </a:r>
            <a:r>
              <a:rPr lang="zh-TW" altLang="en-US" sz="2400" b="1" dirty="0" smtClean="0">
                <a:solidFill>
                  <a:srgbClr val="FF0000"/>
                </a:solidFill>
                <a:ea typeface="微軟正黑體" panose="020B0604030504040204" pitchFamily="34" charset="-120"/>
                <a:cs typeface="Arial" panose="020B0604020202020204" pitchFamily="34" charset="0"/>
              </a:rPr>
              <a:t>日止</a:t>
            </a:r>
            <a:endParaRPr lang="zh-TW" altLang="en-US" sz="2400" b="1" dirty="0">
              <a:solidFill>
                <a:srgbClr val="FF0000"/>
              </a:solidFill>
              <a:ea typeface="微軟正黑體" panose="020B0604030504040204" pitchFamily="34" charset="-120"/>
              <a:cs typeface="Arial" panose="020B0604020202020204" pitchFamily="34" charset="0"/>
            </a:endParaRPr>
          </a:p>
        </p:txBody>
      </p:sp>
      <p:grpSp>
        <p:nvGrpSpPr>
          <p:cNvPr id="2" name="群組 1"/>
          <p:cNvGrpSpPr/>
          <p:nvPr/>
        </p:nvGrpSpPr>
        <p:grpSpPr>
          <a:xfrm>
            <a:off x="467545" y="1918381"/>
            <a:ext cx="8280920" cy="4705138"/>
            <a:chOff x="414068" y="2104495"/>
            <a:chExt cx="8419381" cy="4593841"/>
          </a:xfrm>
        </p:grpSpPr>
        <p:pic>
          <p:nvPicPr>
            <p:cNvPr id="7" name="圖片 21"/>
            <p:cNvPicPr>
              <a:picLocks noChangeAspect="1" noChangeArrowheads="1"/>
            </p:cNvPicPr>
            <p:nvPr/>
          </p:nvPicPr>
          <p:blipFill>
            <a:blip r:embed="rId3">
              <a:extLst>
                <a:ext uri="{28A0092B-C50C-407E-A947-70E740481C1C}">
                  <a14:useLocalDpi xmlns:a14="http://schemas.microsoft.com/office/drawing/2010/main" val="0"/>
                </a:ext>
              </a:extLst>
            </a:blip>
            <a:srcRect l="1666" r="2699"/>
            <a:stretch>
              <a:fillRect/>
            </a:stretch>
          </p:blipFill>
          <p:spPr bwMode="auto">
            <a:xfrm>
              <a:off x="414068" y="2104495"/>
              <a:ext cx="8419381" cy="44553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5" name="文字方塊 4"/>
            <p:cNvSpPr txBox="1"/>
            <p:nvPr/>
          </p:nvSpPr>
          <p:spPr>
            <a:xfrm>
              <a:off x="4449832" y="6421337"/>
              <a:ext cx="577402"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cs typeface="Arial" panose="020B0604020202020204" pitchFamily="34" charset="0"/>
                </a:rPr>
                <a:t>例圖</a:t>
              </a:r>
              <a:r>
                <a:rPr lang="en-US" altLang="zh-TW" sz="1200" b="1" dirty="0">
                  <a:solidFill>
                    <a:srgbClr val="000000"/>
                  </a:solidFill>
                  <a:latin typeface="Arial" panose="020B0604020202020204" pitchFamily="34" charset="0"/>
                  <a:cs typeface="Arial" panose="020B0604020202020204" pitchFamily="34" charset="0"/>
                </a:rPr>
                <a:t>6</a:t>
              </a:r>
              <a:endParaRPr lang="zh-TW" altLang="en-US" sz="1200" b="1" dirty="0">
                <a:solidFill>
                  <a:srgbClr val="000000"/>
                </a:solidFill>
                <a:latin typeface="Arial" panose="020B0604020202020204" pitchFamily="34" charset="0"/>
                <a:cs typeface="Arial" panose="020B0604020202020204" pitchFamily="34" charset="0"/>
              </a:endParaRPr>
            </a:p>
          </p:txBody>
        </p:sp>
      </p:grpSp>
    </p:spTree>
    <p:extLst>
      <p:ext uri="{BB962C8B-B14F-4D97-AF65-F5344CB8AC3E}">
        <p14:creationId xmlns:p14="http://schemas.microsoft.com/office/powerpoint/2010/main" val="2436251198"/>
      </p:ext>
    </p:extLst>
  </p:cSld>
  <p:clrMapOvr>
    <a:masterClrMapping/>
  </p:clrMapOvr>
  <p:transition>
    <p:random/>
  </p:transition>
  <p:timing>
    <p:tnLst>
      <p:par>
        <p:cT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2.14</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檢核表列印</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文字方塊 4"/>
          <p:cNvSpPr txBox="1">
            <a:spLocks noChangeArrowheads="1"/>
          </p:cNvSpPr>
          <p:nvPr/>
        </p:nvSpPr>
        <p:spPr bwMode="auto">
          <a:xfrm>
            <a:off x="4417452" y="3469865"/>
            <a:ext cx="1403799" cy="276999"/>
          </a:xfrm>
          <a:prstGeom prst="rect">
            <a:avLst/>
          </a:prstGeom>
          <a:solidFill>
            <a:srgbClr val="91D3E7"/>
          </a:solidFill>
          <a:ln>
            <a:solidFill>
              <a:srgbClr val="91D3E7"/>
            </a:solid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en-US" altLang="zh-TW" sz="1200" b="1" dirty="0" smtClean="0">
                <a:solidFill>
                  <a:srgbClr val="FF0000"/>
                </a:solidFill>
                <a:ea typeface="微軟正黑體" panose="020B0604030504040204" pitchFamily="34" charset="-120"/>
                <a:cs typeface="Arial" panose="020B0604020202020204" pitchFamily="34" charset="0"/>
              </a:rPr>
              <a:t>12</a:t>
            </a:r>
            <a:r>
              <a:rPr lang="zh-TW" altLang="en-US" sz="1200" b="1" dirty="0" smtClean="0">
                <a:solidFill>
                  <a:srgbClr val="FF0000"/>
                </a:solidFill>
                <a:ea typeface="微軟正黑體" panose="020B0604030504040204" pitchFamily="34" charset="-120"/>
                <a:cs typeface="Arial" panose="020B0604020202020204" pitchFamily="34" charset="0"/>
              </a:rPr>
              <a:t>月</a:t>
            </a:r>
            <a:r>
              <a:rPr lang="en-US" altLang="zh-TW" sz="1200" b="1" dirty="0" smtClean="0">
                <a:solidFill>
                  <a:srgbClr val="FF0000"/>
                </a:solidFill>
                <a:ea typeface="微軟正黑體" panose="020B0604030504040204" pitchFamily="34" charset="-120"/>
                <a:cs typeface="Arial" panose="020B0604020202020204" pitchFamily="34" charset="0"/>
              </a:rPr>
              <a:t>22</a:t>
            </a:r>
            <a:r>
              <a:rPr lang="zh-TW" altLang="en-US" sz="1200" b="1" dirty="0" smtClean="0">
                <a:solidFill>
                  <a:srgbClr val="FF0000"/>
                </a:solidFill>
                <a:ea typeface="微軟正黑體" panose="020B0604030504040204" pitchFamily="34" charset="-120"/>
                <a:cs typeface="Arial" panose="020B0604020202020204" pitchFamily="34" charset="0"/>
              </a:rPr>
              <a:t>日</a:t>
            </a:r>
            <a:r>
              <a:rPr lang="en-US" altLang="zh-TW" sz="1200" b="1" dirty="0" smtClean="0">
                <a:solidFill>
                  <a:srgbClr val="FF0000"/>
                </a:solidFill>
                <a:ea typeface="微軟正黑體" panose="020B0604030504040204" pitchFamily="34" charset="-120"/>
                <a:cs typeface="Arial" panose="020B0604020202020204" pitchFamily="34" charset="0"/>
              </a:rPr>
              <a:t>(</a:t>
            </a:r>
            <a:r>
              <a:rPr lang="zh-TW" altLang="en-US" sz="1200" b="1" dirty="0" smtClean="0">
                <a:solidFill>
                  <a:srgbClr val="FF0000"/>
                </a:solidFill>
                <a:ea typeface="微軟正黑體" panose="020B0604030504040204" pitchFamily="34" charset="-120"/>
                <a:cs typeface="Arial" panose="020B0604020202020204" pitchFamily="34" charset="0"/>
              </a:rPr>
              <a:t>五</a:t>
            </a:r>
            <a:r>
              <a:rPr lang="en-US" altLang="zh-TW" sz="1200" b="1" dirty="0" smtClean="0">
                <a:solidFill>
                  <a:srgbClr val="FF0000"/>
                </a:solidFill>
                <a:ea typeface="微軟正黑體" panose="020B0604030504040204" pitchFamily="34" charset="-120"/>
                <a:cs typeface="Arial" panose="020B0604020202020204" pitchFamily="34" charset="0"/>
              </a:rPr>
              <a:t>)</a:t>
            </a:r>
            <a:r>
              <a:rPr lang="zh-TW" altLang="en-US" sz="1200" b="1" dirty="0" smtClean="0">
                <a:solidFill>
                  <a:srgbClr val="FF0000"/>
                </a:solidFill>
                <a:ea typeface="微軟正黑體" panose="020B0604030504040204" pitchFamily="34" charset="-120"/>
                <a:cs typeface="Arial" panose="020B0604020202020204" pitchFamily="34" charset="0"/>
              </a:rPr>
              <a:t>前</a:t>
            </a:r>
            <a:endParaRPr lang="zh-TW" altLang="en-US" sz="1200" b="1" dirty="0">
              <a:solidFill>
                <a:srgbClr val="FF0000"/>
              </a:solidFill>
              <a:ea typeface="微軟正黑體" panose="020B0604030504040204" pitchFamily="34" charset="-120"/>
              <a:cs typeface="Arial" panose="020B0604020202020204" pitchFamily="34" charset="0"/>
            </a:endParaRPr>
          </a:p>
        </p:txBody>
      </p:sp>
      <p:grpSp>
        <p:nvGrpSpPr>
          <p:cNvPr id="3" name="群組 2"/>
          <p:cNvGrpSpPr/>
          <p:nvPr/>
        </p:nvGrpSpPr>
        <p:grpSpPr>
          <a:xfrm>
            <a:off x="467543" y="2218424"/>
            <a:ext cx="8208913" cy="4075103"/>
            <a:chOff x="467543" y="2218424"/>
            <a:chExt cx="8208913" cy="4075103"/>
          </a:xfrm>
        </p:grpSpPr>
        <p:grpSp>
          <p:nvGrpSpPr>
            <p:cNvPr id="2" name="群組 1"/>
            <p:cNvGrpSpPr/>
            <p:nvPr/>
          </p:nvGrpSpPr>
          <p:grpSpPr>
            <a:xfrm>
              <a:off x="467543" y="2218424"/>
              <a:ext cx="8208913" cy="4075103"/>
              <a:chOff x="243747" y="2218424"/>
              <a:chExt cx="8772438" cy="4075103"/>
            </a:xfrm>
          </p:grpSpPr>
          <p:grpSp>
            <p:nvGrpSpPr>
              <p:cNvPr id="5" name="群組 4"/>
              <p:cNvGrpSpPr>
                <a:grpSpLocks/>
              </p:cNvGrpSpPr>
              <p:nvPr/>
            </p:nvGrpSpPr>
            <p:grpSpPr bwMode="auto">
              <a:xfrm>
                <a:off x="243747" y="2218424"/>
                <a:ext cx="8772438" cy="3895039"/>
                <a:chOff x="782396" y="2253938"/>
                <a:chExt cx="7958818" cy="3179972"/>
              </a:xfrm>
            </p:grpSpPr>
            <p:pic>
              <p:nvPicPr>
                <p:cNvPr id="8" name="Picture 2"/>
                <p:cNvPicPr>
                  <a:picLocks noChangeAspect="1" noChangeArrowheads="1"/>
                </p:cNvPicPr>
                <p:nvPr/>
              </p:nvPicPr>
              <p:blipFill>
                <a:blip r:embed="rId3">
                  <a:extLst>
                    <a:ext uri="{28A0092B-C50C-407E-A947-70E740481C1C}">
                      <a14:useLocalDpi xmlns:a14="http://schemas.microsoft.com/office/drawing/2010/main" val="0"/>
                    </a:ext>
                  </a:extLst>
                </a:blip>
                <a:srcRect l="633" t="19389" r="56419" b="52084"/>
                <a:stretch>
                  <a:fillRect/>
                </a:stretch>
              </p:blipFill>
              <p:spPr bwMode="auto">
                <a:xfrm>
                  <a:off x="782396" y="2253938"/>
                  <a:ext cx="7958818" cy="3179972"/>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sp>
              <p:nvSpPr>
                <p:cNvPr id="9" name="矩形 8"/>
                <p:cNvSpPr/>
                <p:nvPr/>
              </p:nvSpPr>
              <p:spPr>
                <a:xfrm>
                  <a:off x="1271960" y="2830338"/>
                  <a:ext cx="1979864" cy="154581"/>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b="1" smtClean="0">
                    <a:solidFill>
                      <a:srgbClr val="FFFFFF"/>
                    </a:solidFill>
                    <a:ea typeface="新細明體" panose="02020500000000000000" pitchFamily="18" charset="-120"/>
                  </a:endParaRPr>
                </a:p>
              </p:txBody>
            </p:sp>
          </p:grpSp>
          <p:sp>
            <p:nvSpPr>
              <p:cNvPr id="12" name="文字方塊 11"/>
              <p:cNvSpPr txBox="1"/>
              <p:nvPr/>
            </p:nvSpPr>
            <p:spPr>
              <a:xfrm>
                <a:off x="4417452" y="6016528"/>
                <a:ext cx="577402"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cs typeface="Arial" panose="020B0604020202020204" pitchFamily="34" charset="0"/>
                  </a:rPr>
                  <a:t>例圖</a:t>
                </a:r>
                <a:r>
                  <a:rPr lang="en-US" altLang="zh-TW" sz="1200" b="1" dirty="0" smtClean="0">
                    <a:solidFill>
                      <a:srgbClr val="000000"/>
                    </a:solidFill>
                    <a:latin typeface="Arial" panose="020B0604020202020204" pitchFamily="34" charset="0"/>
                    <a:cs typeface="Arial" panose="020B0604020202020204" pitchFamily="34" charset="0"/>
                  </a:rPr>
                  <a:t>7</a:t>
                </a:r>
                <a:endParaRPr lang="zh-TW" altLang="en-US" sz="1200" b="1" dirty="0">
                  <a:solidFill>
                    <a:srgbClr val="000000"/>
                  </a:solidFill>
                  <a:latin typeface="Arial" panose="020B0604020202020204" pitchFamily="34" charset="0"/>
                  <a:cs typeface="Arial" panose="020B0604020202020204" pitchFamily="34" charset="0"/>
                </a:endParaRPr>
              </a:p>
            </p:txBody>
          </p:sp>
        </p:grpSp>
        <p:sp>
          <p:nvSpPr>
            <p:cNvPr id="13" name="文字方塊 12"/>
            <p:cNvSpPr txBox="1"/>
            <p:nvPr/>
          </p:nvSpPr>
          <p:spPr>
            <a:xfrm>
              <a:off x="4364287" y="3454957"/>
              <a:ext cx="1321617" cy="292388"/>
            </a:xfrm>
            <a:prstGeom prst="rect">
              <a:avLst/>
            </a:prstGeom>
            <a:solidFill>
              <a:srgbClr val="B3E1EF"/>
            </a:solidFill>
            <a:ln>
              <a:noFill/>
            </a:ln>
          </p:spPr>
          <p:txBody>
            <a:bodyPr wrap="square" rtlCol="0">
              <a:spAutoFit/>
            </a:bodyPr>
            <a:lstStyle/>
            <a:p>
              <a:r>
                <a:rPr lang="en-US" altLang="zh-TW"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12</a:t>
              </a:r>
              <a:r>
                <a:rPr lang="zh-TW" altLang="en-US"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月</a:t>
              </a:r>
              <a:r>
                <a:rPr lang="en-US" altLang="zh-TW"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14</a:t>
              </a:r>
              <a:r>
                <a:rPr lang="zh-TW" altLang="en-US"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日</a:t>
              </a:r>
              <a:r>
                <a:rPr lang="en-US" altLang="zh-TW"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a:t>
              </a:r>
              <a:r>
                <a:rPr lang="zh-TW" altLang="en-US" sz="1300" b="1" dirty="0">
                  <a:solidFill>
                    <a:srgbClr val="FF0000"/>
                  </a:solidFill>
                  <a:latin typeface="新細明體" panose="02020500000000000000" pitchFamily="18" charset="-120"/>
                  <a:ea typeface="新細明體" panose="02020500000000000000" pitchFamily="18" charset="-120"/>
                  <a:cs typeface="Arial" panose="020B0604020202020204" pitchFamily="34" charset="0"/>
                </a:rPr>
                <a:t>五</a:t>
              </a:r>
              <a:r>
                <a:rPr lang="en-US" altLang="zh-TW"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a:t>
              </a:r>
              <a:r>
                <a:rPr lang="zh-TW" altLang="en-US" sz="1300" b="1" dirty="0" smtClean="0">
                  <a:solidFill>
                    <a:srgbClr val="FF0000"/>
                  </a:solidFill>
                  <a:latin typeface="新細明體" panose="02020500000000000000" pitchFamily="18" charset="-120"/>
                  <a:ea typeface="新細明體" panose="02020500000000000000" pitchFamily="18" charset="-120"/>
                  <a:cs typeface="Arial" panose="020B0604020202020204" pitchFamily="34" charset="0"/>
                </a:rPr>
                <a:t>前</a:t>
              </a:r>
              <a:endParaRPr lang="zh-TW" altLang="en-US" sz="1300" b="1" dirty="0">
                <a:solidFill>
                  <a:srgbClr val="FF0000"/>
                </a:solidFill>
                <a:latin typeface="新細明體" panose="02020500000000000000" pitchFamily="18" charset="-120"/>
                <a:ea typeface="新細明體" panose="02020500000000000000" pitchFamily="18" charset="-120"/>
                <a:cs typeface="Arial" panose="020B0604020202020204" pitchFamily="34" charset="0"/>
              </a:endParaRPr>
            </a:p>
          </p:txBody>
        </p:sp>
      </p:grpSp>
      <p:sp>
        <p:nvSpPr>
          <p:cNvPr id="14" name="矩形 23"/>
          <p:cNvSpPr>
            <a:spLocks noChangeArrowheads="1"/>
          </p:cNvSpPr>
          <p:nvPr/>
        </p:nvSpPr>
        <p:spPr bwMode="auto">
          <a:xfrm>
            <a:off x="414069" y="1000163"/>
            <a:ext cx="8419380" cy="8309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indent="720000" algn="just">
              <a:spcBef>
                <a:spcPct val="0"/>
              </a:spcBef>
              <a:buFontTx/>
              <a:buNone/>
            </a:pPr>
            <a:r>
              <a:rPr lang="zh-TW" altLang="en-US" sz="2400" b="1" dirty="0" smtClean="0">
                <a:solidFill>
                  <a:srgbClr val="000000"/>
                </a:solidFill>
                <a:ea typeface="微軟正黑體" panose="020B0604030504040204" pitchFamily="34" charset="-120"/>
                <a:cs typeface="Arial" panose="020B0604020202020204" pitchFamily="34" charset="0"/>
              </a:rPr>
              <a:t>自</a:t>
            </a:r>
            <a:r>
              <a:rPr lang="en-US" altLang="zh-TW" sz="2400" b="1" dirty="0" smtClean="0">
                <a:solidFill>
                  <a:srgbClr val="FF0000"/>
                </a:solidFill>
                <a:ea typeface="微軟正黑體" panose="020B0604030504040204" pitchFamily="34" charset="-120"/>
                <a:cs typeface="Arial" panose="020B0604020202020204" pitchFamily="34" charset="0"/>
              </a:rPr>
              <a:t>9</a:t>
            </a:r>
            <a:r>
              <a:rPr lang="zh-TW" altLang="en-US" sz="2400" b="1" dirty="0" smtClean="0">
                <a:solidFill>
                  <a:srgbClr val="FF0000"/>
                </a:solidFill>
                <a:ea typeface="微軟正黑體" panose="020B0604030504040204" pitchFamily="34" charset="-120"/>
                <a:cs typeface="Arial" panose="020B0604020202020204" pitchFamily="34" charset="0"/>
              </a:rPr>
              <a:t>月</a:t>
            </a:r>
            <a:r>
              <a:rPr lang="en-US" altLang="zh-TW" sz="2400" b="1" dirty="0" smtClean="0">
                <a:solidFill>
                  <a:srgbClr val="FF0000"/>
                </a:solidFill>
                <a:ea typeface="華康中圓體" charset="-120"/>
                <a:cs typeface="Arial" panose="020B0604020202020204" pitchFamily="34" charset="0"/>
              </a:rPr>
              <a:t>1</a:t>
            </a:r>
            <a:r>
              <a:rPr lang="zh-TW" altLang="en-US" sz="2400" b="1" dirty="0">
                <a:solidFill>
                  <a:srgbClr val="FF0000"/>
                </a:solidFill>
                <a:ea typeface="微軟正黑體" panose="020B0604030504040204" pitchFamily="34" charset="-120"/>
                <a:cs typeface="Arial" panose="020B0604020202020204" pitchFamily="34" charset="0"/>
              </a:rPr>
              <a:t>日起</a:t>
            </a:r>
            <a:r>
              <a:rPr lang="zh-TW" altLang="zh-TW" sz="2400" b="1" dirty="0">
                <a:solidFill>
                  <a:srgbClr val="000000"/>
                </a:solidFill>
                <a:ea typeface="微軟正黑體" panose="020B0604030504040204" pitchFamily="34" charset="-120"/>
                <a:cs typeface="Arial" panose="020B0604020202020204" pitchFamily="34" charset="0"/>
              </a:rPr>
              <a:t>同步開放</a:t>
            </a:r>
            <a:r>
              <a:rPr lang="en-US" altLang="zh-TW" sz="2400" b="1" dirty="0">
                <a:solidFill>
                  <a:srgbClr val="000000"/>
                </a:solidFill>
                <a:ea typeface="微軟正黑體" panose="020B0604030504040204" pitchFamily="34" charset="-120"/>
                <a:cs typeface="Arial" panose="020B0604020202020204" pitchFamily="34" charset="0"/>
              </a:rPr>
              <a:t>【</a:t>
            </a:r>
            <a:r>
              <a:rPr lang="zh-TW" altLang="zh-TW" sz="2400" b="1" dirty="0">
                <a:solidFill>
                  <a:srgbClr val="000000"/>
                </a:solidFill>
                <a:ea typeface="微軟正黑體" panose="020B0604030504040204" pitchFamily="34" charset="-120"/>
                <a:cs typeface="Arial" panose="020B0604020202020204" pitchFamily="34" charset="0"/>
              </a:rPr>
              <a:t>資料</a:t>
            </a:r>
            <a:r>
              <a:rPr lang="zh-TW" altLang="zh-TW" sz="2400" b="1" dirty="0" smtClean="0">
                <a:solidFill>
                  <a:srgbClr val="000000"/>
                </a:solidFill>
                <a:ea typeface="微軟正黑體" panose="020B0604030504040204" pitchFamily="34" charset="-120"/>
                <a:cs typeface="Arial" panose="020B0604020202020204" pitchFamily="34" charset="0"/>
              </a:rPr>
              <a:t>檢核</a:t>
            </a:r>
            <a:r>
              <a:rPr lang="en-US" altLang="zh-TW" sz="2400" b="1" dirty="0" smtClean="0">
                <a:solidFill>
                  <a:srgbClr val="000000"/>
                </a:solidFill>
                <a:ea typeface="微軟正黑體" panose="020B0604030504040204" pitchFamily="34" charset="-120"/>
                <a:cs typeface="Arial" panose="020B0604020202020204" pitchFamily="34" charset="0"/>
              </a:rPr>
              <a:t>】</a:t>
            </a:r>
            <a:r>
              <a:rPr lang="zh-TW" altLang="zh-TW" sz="2400" b="1" dirty="0" smtClean="0">
                <a:solidFill>
                  <a:srgbClr val="000000"/>
                </a:solidFill>
                <a:ea typeface="微軟正黑體" panose="020B0604030504040204" pitchFamily="34" charset="-120"/>
                <a:cs typeface="Arial" panose="020B0604020202020204" pitchFamily="34" charset="0"/>
              </a:rPr>
              <a:t>及</a:t>
            </a:r>
            <a:r>
              <a:rPr lang="en-US" altLang="zh-TW" sz="2400" b="1" dirty="0">
                <a:solidFill>
                  <a:srgbClr val="000000"/>
                </a:solidFill>
                <a:ea typeface="微軟正黑體" panose="020B0604030504040204" pitchFamily="34" charset="-120"/>
                <a:cs typeface="Arial" panose="020B0604020202020204" pitchFamily="34" charset="0"/>
              </a:rPr>
              <a:t>【</a:t>
            </a:r>
            <a:r>
              <a:rPr lang="zh-TW" altLang="zh-TW" sz="2400" b="1" dirty="0">
                <a:solidFill>
                  <a:srgbClr val="000000"/>
                </a:solidFill>
                <a:ea typeface="微軟正黑體" panose="020B0604030504040204" pitchFamily="34" charset="-120"/>
                <a:cs typeface="Arial" panose="020B0604020202020204" pitchFamily="34" charset="0"/>
              </a:rPr>
              <a:t>檢核表列印</a:t>
            </a:r>
            <a:r>
              <a:rPr lang="en-US" altLang="zh-TW" sz="2400" b="1" dirty="0">
                <a:solidFill>
                  <a:srgbClr val="000000"/>
                </a:solidFill>
                <a:ea typeface="微軟正黑體" panose="020B0604030504040204" pitchFamily="34" charset="-120"/>
                <a:cs typeface="Arial" panose="020B0604020202020204" pitchFamily="34" charset="0"/>
              </a:rPr>
              <a:t>】</a:t>
            </a:r>
            <a:r>
              <a:rPr lang="zh-TW" altLang="en-US" sz="2400" b="1" dirty="0">
                <a:solidFill>
                  <a:srgbClr val="000000"/>
                </a:solidFill>
                <a:ea typeface="微軟正黑體" panose="020B0604030504040204" pitchFamily="34" charset="-120"/>
                <a:cs typeface="Arial" panose="020B0604020202020204" pitchFamily="34" charset="0"/>
              </a:rPr>
              <a:t>等</a:t>
            </a:r>
            <a:r>
              <a:rPr lang="zh-TW" altLang="zh-TW" sz="2400" b="1" dirty="0">
                <a:solidFill>
                  <a:srgbClr val="000000"/>
                </a:solidFill>
                <a:ea typeface="微軟正黑體" panose="020B0604030504040204" pitchFamily="34" charset="-120"/>
                <a:cs typeface="Arial" panose="020B0604020202020204" pitchFamily="34" charset="0"/>
              </a:rPr>
              <a:t>功能</a:t>
            </a:r>
            <a:r>
              <a:rPr lang="zh-TW" altLang="en-US" sz="2400" b="1" dirty="0">
                <a:solidFill>
                  <a:srgbClr val="FF0000"/>
                </a:solidFill>
                <a:ea typeface="微軟正黑體" panose="020B0604030504040204" pitchFamily="34" charset="-120"/>
                <a:cs typeface="Arial" panose="020B0604020202020204" pitchFamily="34" charset="0"/>
              </a:rPr>
              <a:t>至 </a:t>
            </a:r>
            <a:r>
              <a:rPr lang="en-US" altLang="zh-TW" sz="2400" b="1" dirty="0" smtClean="0">
                <a:solidFill>
                  <a:srgbClr val="FF0000"/>
                </a:solidFill>
                <a:ea typeface="微軟正黑體" panose="020B0604030504040204" pitchFamily="34" charset="-120"/>
                <a:cs typeface="Arial" panose="020B0604020202020204" pitchFamily="34" charset="0"/>
              </a:rPr>
              <a:t>12</a:t>
            </a:r>
            <a:r>
              <a:rPr lang="zh-TW" altLang="en-US" sz="2400" b="1" dirty="0" smtClean="0">
                <a:solidFill>
                  <a:srgbClr val="FF0000"/>
                </a:solidFill>
                <a:ea typeface="微軟正黑體" panose="020B0604030504040204" pitchFamily="34" charset="-120"/>
                <a:cs typeface="Arial" panose="020B0604020202020204" pitchFamily="34" charset="0"/>
              </a:rPr>
              <a:t>月</a:t>
            </a:r>
            <a:r>
              <a:rPr lang="en-US" altLang="zh-TW" sz="2400" b="1" dirty="0" smtClean="0">
                <a:solidFill>
                  <a:srgbClr val="FF0000"/>
                </a:solidFill>
                <a:ea typeface="微軟正黑體" panose="020B0604030504040204" pitchFamily="34" charset="-120"/>
                <a:cs typeface="Arial" panose="020B0604020202020204" pitchFamily="34" charset="0"/>
              </a:rPr>
              <a:t>14</a:t>
            </a:r>
            <a:r>
              <a:rPr lang="zh-TW" altLang="en-US" sz="2400" b="1" dirty="0" smtClean="0">
                <a:solidFill>
                  <a:srgbClr val="FF0000"/>
                </a:solidFill>
                <a:ea typeface="微軟正黑體" panose="020B0604030504040204" pitchFamily="34" charset="-120"/>
                <a:cs typeface="Arial" panose="020B0604020202020204" pitchFamily="34" charset="0"/>
              </a:rPr>
              <a:t>日止</a:t>
            </a:r>
            <a:endParaRPr lang="zh-TW" altLang="en-US" sz="2400" b="1" dirty="0">
              <a:solidFill>
                <a:srgbClr val="FF0000"/>
              </a:solidFill>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161758836"/>
      </p:ext>
    </p:extLst>
  </p:cSld>
  <p:clrMapOvr>
    <a:masterClrMapping/>
  </p:clrMapOvr>
  <p:transition>
    <p:random/>
  </p:transition>
  <p:timing>
    <p:tnLst>
      <p:par>
        <p:cTn id="1" dur="indefinite" restart="never" nodeType="tmRoot"/>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2.15</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檢核表報部</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文字方塊 30"/>
          <p:cNvSpPr txBox="1">
            <a:spLocks noChangeArrowheads="1"/>
          </p:cNvSpPr>
          <p:nvPr/>
        </p:nvSpPr>
        <p:spPr bwMode="auto">
          <a:xfrm>
            <a:off x="3805846" y="1692119"/>
            <a:ext cx="5067698" cy="4524315"/>
          </a:xfrm>
          <a:prstGeom prst="rect">
            <a:avLst/>
          </a:prstGeom>
          <a:noFill/>
          <a:ln w="9525">
            <a:noFill/>
            <a:miter lim="800000"/>
            <a:headEnd/>
            <a:tailEnd/>
          </a:ln>
        </p:spPr>
        <p:txBody>
          <a:bodyPr wrap="square">
            <a:spAutoFit/>
          </a:bodyPr>
          <a:lstStyle/>
          <a:p>
            <a:pPr marL="457200" indent="-457200">
              <a:lnSpc>
                <a:spcPct val="150000"/>
              </a:lnSpc>
              <a:buClr>
                <a:srgbClr val="000000"/>
              </a:buClr>
              <a:buAutoNum type="arabicPeriod"/>
              <a:defRPr/>
            </a:pP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線上填妥檢核表</a:t>
            </a:r>
            <a:endPar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buClr>
                <a:srgbClr val="000000"/>
              </a:buClr>
              <a:buAutoNum type="arabicPeriod"/>
              <a:defRPr/>
            </a:pPr>
            <a:r>
              <a:rPr lang="zh-TW" altLang="en-US" sz="2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函</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送</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核</a:t>
            </a:r>
            <a:r>
              <a:rPr lang="zh-TW" altLang="en-US" sz="2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章</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版報部</a:t>
            </a:r>
            <a:endParaRPr lang="en-US"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rgbClr val="000000"/>
              </a:buClr>
              <a:buFont typeface="+mj-lt"/>
              <a:buAutoNum type="arabicParenR"/>
              <a:defRPr/>
            </a:pPr>
            <a:r>
              <a:rPr lang="zh-TW" altLang="en-US" sz="24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紙本公文</a:t>
            </a:r>
            <a:r>
              <a:rPr lang="zh-TW" altLang="en-US"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正本</a:t>
            </a:r>
            <a:r>
              <a:rPr lang="en-US" altLang="zh-TW"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教育部</a:t>
            </a:r>
            <a:endParaRPr lang="en-US" altLang="zh-TW"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rgbClr val="000000"/>
              </a:buClr>
              <a:buAutoNum type="arabicParenR"/>
              <a:defRPr/>
            </a:pPr>
            <a:r>
              <a:rPr lang="zh-TW" altLang="en-US" sz="24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紙本公文</a:t>
            </a:r>
            <a:r>
              <a:rPr lang="zh-TW" altLang="en-US"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副本</a:t>
            </a:r>
            <a:r>
              <a:rPr lang="en-US" altLang="zh-TW"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大學校院校務</a:t>
            </a:r>
            <a:r>
              <a:rPr lang="zh-TW" altLang="en-US" sz="24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資料庫</a:t>
            </a:r>
            <a:endParaRPr lang="en-US"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marL="457200" indent="-457200">
              <a:lnSpc>
                <a:spcPct val="150000"/>
              </a:lnSpc>
              <a:buClr>
                <a:srgbClr val="000000"/>
              </a:buClr>
              <a:buAutoNum type="arabicPeriod"/>
              <a:defRPr/>
            </a:pPr>
            <a:r>
              <a:rPr lang="zh-TW" altLang="en-US" sz="2400" b="1" dirty="0" smtClean="0">
                <a:latin typeface="Arial" panose="020B0604020202020204" pitchFamily="34" charset="0"/>
                <a:ea typeface="微軟正黑體" panose="020B0604030504040204" pitchFamily="34" charset="-120"/>
                <a:cs typeface="Arial" panose="020B0604020202020204" pitchFamily="34" charset="0"/>
              </a:rPr>
              <a:t>公</a:t>
            </a:r>
            <a:r>
              <a:rPr lang="zh-TW" altLang="en-US" sz="2400" b="1" dirty="0">
                <a:latin typeface="Arial" panose="020B0604020202020204" pitchFamily="34" charset="0"/>
                <a:ea typeface="微軟正黑體" panose="020B0604030504040204" pitchFamily="34" charset="-120"/>
                <a:cs typeface="Arial" panose="020B0604020202020204" pitchFamily="34" charset="0"/>
              </a:rPr>
              <a:t>文</a:t>
            </a:r>
            <a:r>
              <a:rPr lang="zh-TW" altLang="en-US" sz="2400" b="1" dirty="0" smtClean="0">
                <a:latin typeface="Arial" panose="020B0604020202020204" pitchFamily="34" charset="0"/>
                <a:ea typeface="微軟正黑體" panose="020B0604030504040204" pitchFamily="34" charset="-120"/>
                <a:cs typeface="Arial" panose="020B0604020202020204" pitchFamily="34" charset="0"/>
              </a:rPr>
              <a:t>皆需</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檢附核章版紙本檢核表</a:t>
            </a:r>
            <a:endParaRPr lang="en-US" altLang="zh-TW" sz="2400" b="1"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a:lnSpc>
                <a:spcPct val="150000"/>
              </a:lnSpc>
              <a:defRPr/>
            </a:pPr>
            <a:r>
              <a:rPr lang="zh-TW" altLang="en-US" sz="2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「核</a:t>
            </a:r>
            <a:r>
              <a:rPr lang="zh-TW" altLang="en-US" sz="2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章</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版」電子檔</a:t>
            </a:r>
            <a:r>
              <a:rPr lang="en-US" altLang="zh-TW"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Mail</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至校</a:t>
            </a:r>
            <a:r>
              <a:rPr lang="zh-TW" altLang="en-US" sz="2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庫公務</a:t>
            </a:r>
            <a:r>
              <a:rPr lang="zh-TW" altLang="en-US" sz="2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信箱 </a:t>
            </a:r>
            <a:r>
              <a:rPr lang="en-US" altLang="zh-TW" sz="2400" b="1" u="sng"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hedb@yuntech.edu.tw</a:t>
            </a:r>
            <a:endParaRPr lang="en-US" altLang="zh-TW" sz="2400" b="1" u="sng" dirty="0">
              <a:solidFill>
                <a:srgbClr val="000000"/>
              </a:solidFill>
              <a:uFill>
                <a:solidFill>
                  <a:schemeClr val="tx1"/>
                </a:solidFill>
              </a:uFill>
              <a:latin typeface="Arial" panose="020B0604020202020204" pitchFamily="34" charset="0"/>
              <a:ea typeface="微軟正黑體" panose="020B0604030504040204" pitchFamily="34" charset="-120"/>
              <a:cs typeface="Arial" panose="020B0604020202020204" pitchFamily="34" charset="0"/>
            </a:endParaRPr>
          </a:p>
        </p:txBody>
      </p:sp>
      <p:sp>
        <p:nvSpPr>
          <p:cNvPr id="11" name="文字方塊 2"/>
          <p:cNvSpPr txBox="1">
            <a:spLocks noChangeArrowheads="1"/>
          </p:cNvSpPr>
          <p:nvPr/>
        </p:nvSpPr>
        <p:spPr bwMode="auto">
          <a:xfrm>
            <a:off x="1493949" y="6144763"/>
            <a:ext cx="6078828" cy="430887"/>
          </a:xfrm>
          <a:prstGeom prst="rect">
            <a:avLst/>
          </a:prstGeom>
          <a:solidFill>
            <a:srgbClr val="FFFF00"/>
          </a:solidFill>
          <a:ln>
            <a:noFill/>
          </a:ln>
          <a:extLs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2200" b="1" dirty="0">
                <a:solidFill>
                  <a:srgbClr val="000000"/>
                </a:solidFill>
                <a:ea typeface="微軟正黑體" panose="020B0604030504040204" pitchFamily="34" charset="-120"/>
                <a:cs typeface="Arial" panose="020B0604020202020204" pitchFamily="34" charset="0"/>
              </a:rPr>
              <a:t>寄送公文前，</a:t>
            </a:r>
            <a:r>
              <a:rPr lang="zh-TW" altLang="en-US" sz="2200" b="1" dirty="0" smtClean="0">
                <a:solidFill>
                  <a:srgbClr val="000000"/>
                </a:solidFill>
                <a:ea typeface="微軟正黑體" panose="020B0604030504040204" pitchFamily="34" charset="-120"/>
                <a:cs typeface="Arial" panose="020B0604020202020204" pitchFamily="34" charset="0"/>
              </a:rPr>
              <a:t>務必先</a:t>
            </a:r>
            <a:r>
              <a:rPr lang="zh-TW" altLang="en-US" sz="2200" b="1" dirty="0">
                <a:solidFill>
                  <a:srgbClr val="000000"/>
                </a:solidFill>
                <a:ea typeface="微軟正黑體" panose="020B0604030504040204" pitchFamily="34" charset="-120"/>
                <a:cs typeface="Arial" panose="020B0604020202020204" pitchFamily="34" charset="0"/>
              </a:rPr>
              <a:t>將核章版紙本掃描成</a:t>
            </a:r>
            <a:r>
              <a:rPr lang="en-US" altLang="zh-TW" sz="2200" b="1" dirty="0">
                <a:solidFill>
                  <a:srgbClr val="000000"/>
                </a:solidFill>
                <a:ea typeface="微軟正黑體" panose="020B0604030504040204" pitchFamily="34" charset="-120"/>
                <a:cs typeface="Arial" panose="020B0604020202020204" pitchFamily="34" charset="0"/>
              </a:rPr>
              <a:t>PDF</a:t>
            </a:r>
            <a:r>
              <a:rPr lang="zh-TW" altLang="en-US" sz="2200" b="1" dirty="0" smtClean="0">
                <a:solidFill>
                  <a:srgbClr val="000000"/>
                </a:solidFill>
                <a:ea typeface="微軟正黑體" panose="020B0604030504040204" pitchFamily="34" charset="-120"/>
                <a:cs typeface="Arial" panose="020B0604020202020204" pitchFamily="34" charset="0"/>
              </a:rPr>
              <a:t>檔</a:t>
            </a:r>
            <a:endParaRPr lang="zh-TW" altLang="en-US" sz="2200" b="1" dirty="0">
              <a:solidFill>
                <a:srgbClr val="000000"/>
              </a:solidFill>
              <a:ea typeface="微軟正黑體" panose="020B0604030504040204" pitchFamily="34" charset="-120"/>
              <a:cs typeface="Arial" panose="020B0604020202020204" pitchFamily="34" charset="0"/>
            </a:endParaRPr>
          </a:p>
        </p:txBody>
      </p:sp>
      <p:sp>
        <p:nvSpPr>
          <p:cNvPr id="2" name="矩形 1"/>
          <p:cNvSpPr/>
          <p:nvPr/>
        </p:nvSpPr>
        <p:spPr>
          <a:xfrm>
            <a:off x="234958" y="1063098"/>
            <a:ext cx="8729530" cy="830997"/>
          </a:xfrm>
          <a:prstGeom prst="rect">
            <a:avLst/>
          </a:prstGeom>
        </p:spPr>
        <p:txBody>
          <a:bodyPr wrap="square">
            <a:spAutoFit/>
          </a:bodyPr>
          <a:lstStyle/>
          <a:p>
            <a:pPr algn="ctr">
              <a:lnSpc>
                <a:spcPct val="150000"/>
              </a:lnSpc>
              <a:defRPr/>
            </a:pPr>
            <a:r>
              <a:rPr lang="en-US" altLang="zh-TW"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12</a:t>
            </a:r>
            <a:r>
              <a:rPr lang="zh-TW" altLang="en-US"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3</a:t>
            </a:r>
            <a:r>
              <a:rPr lang="zh-TW" altLang="en-US"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上午</a:t>
            </a:r>
            <a:r>
              <a:rPr lang="en-US" altLang="zh-TW"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8:00</a:t>
            </a:r>
            <a:r>
              <a:rPr lang="zh-TW" altLang="en-US"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起 至 </a:t>
            </a:r>
            <a:r>
              <a:rPr lang="en-US" altLang="zh-TW"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12</a:t>
            </a:r>
            <a:r>
              <a:rPr lang="zh-TW" altLang="en-US"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月</a:t>
            </a:r>
            <a:r>
              <a:rPr lang="en-US" altLang="zh-TW"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14</a:t>
            </a:r>
            <a:r>
              <a:rPr lang="zh-TW" altLang="en-US" sz="3200" b="1" u="heavy" dirty="0" smtClean="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日</a:t>
            </a:r>
            <a:r>
              <a:rPr lang="zh-TW" altLang="en-US"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下午</a:t>
            </a:r>
            <a:r>
              <a:rPr lang="en-US" altLang="zh-TW"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5:00</a:t>
            </a:r>
            <a:r>
              <a:rPr lang="zh-TW" altLang="en-US"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止</a:t>
            </a:r>
            <a:endParaRPr lang="en-US" altLang="zh-TW" sz="3200" b="1" u="heavy" dirty="0">
              <a:solidFill>
                <a:srgbClr val="0000FF"/>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endParaRPr>
          </a:p>
        </p:txBody>
      </p:sp>
      <p:graphicFrame>
        <p:nvGraphicFramePr>
          <p:cNvPr id="12" name="表格 17"/>
          <p:cNvGraphicFramePr>
            <a:graphicFrameLocks noGrp="1"/>
          </p:cNvGraphicFramePr>
          <p:nvPr>
            <p:extLst>
              <p:ext uri="{D42A27DB-BD31-4B8C-83A1-F6EECF244321}">
                <p14:modId xmlns:p14="http://schemas.microsoft.com/office/powerpoint/2010/main" val="800891359"/>
              </p:ext>
            </p:extLst>
          </p:nvPr>
        </p:nvGraphicFramePr>
        <p:xfrm>
          <a:off x="384970" y="2487775"/>
          <a:ext cx="3128874" cy="3081468"/>
        </p:xfrm>
        <a:graphic>
          <a:graphicData uri="http://schemas.openxmlformats.org/drawingml/2006/table">
            <a:tbl>
              <a:tblPr firstRow="1" bandRow="1">
                <a:effectLst>
                  <a:outerShdw dist="38103" dir="5400000" algn="tl">
                    <a:srgbClr val="000000"/>
                  </a:outerShdw>
                </a:effectLst>
                <a:tableStyleId>{2D5ABB26-0587-4C30-8999-92F81FD0307C}</a:tableStyleId>
              </a:tblPr>
              <a:tblGrid>
                <a:gridCol w="446982">
                  <a:extLst>
                    <a:ext uri="{9D8B030D-6E8A-4147-A177-3AD203B41FA5}">
                      <a16:colId xmlns:a16="http://schemas.microsoft.com/office/drawing/2014/main" val="2837569024"/>
                    </a:ext>
                  </a:extLst>
                </a:gridCol>
                <a:gridCol w="446982">
                  <a:extLst>
                    <a:ext uri="{9D8B030D-6E8A-4147-A177-3AD203B41FA5}">
                      <a16:colId xmlns:a16="http://schemas.microsoft.com/office/drawing/2014/main" val="2060442409"/>
                    </a:ext>
                  </a:extLst>
                </a:gridCol>
                <a:gridCol w="446982">
                  <a:extLst>
                    <a:ext uri="{9D8B030D-6E8A-4147-A177-3AD203B41FA5}">
                      <a16:colId xmlns:a16="http://schemas.microsoft.com/office/drawing/2014/main" val="291946222"/>
                    </a:ext>
                  </a:extLst>
                </a:gridCol>
                <a:gridCol w="446982">
                  <a:extLst>
                    <a:ext uri="{9D8B030D-6E8A-4147-A177-3AD203B41FA5}">
                      <a16:colId xmlns:a16="http://schemas.microsoft.com/office/drawing/2014/main" val="3541566073"/>
                    </a:ext>
                  </a:extLst>
                </a:gridCol>
                <a:gridCol w="446982">
                  <a:extLst>
                    <a:ext uri="{9D8B030D-6E8A-4147-A177-3AD203B41FA5}">
                      <a16:colId xmlns:a16="http://schemas.microsoft.com/office/drawing/2014/main" val="555378174"/>
                    </a:ext>
                  </a:extLst>
                </a:gridCol>
                <a:gridCol w="446982">
                  <a:extLst>
                    <a:ext uri="{9D8B030D-6E8A-4147-A177-3AD203B41FA5}">
                      <a16:colId xmlns:a16="http://schemas.microsoft.com/office/drawing/2014/main" val="2607726128"/>
                    </a:ext>
                  </a:extLst>
                </a:gridCol>
                <a:gridCol w="446982">
                  <a:extLst>
                    <a:ext uri="{9D8B030D-6E8A-4147-A177-3AD203B41FA5}">
                      <a16:colId xmlns:a16="http://schemas.microsoft.com/office/drawing/2014/main" val="1624708921"/>
                    </a:ext>
                  </a:extLst>
                </a:gridCol>
              </a:tblGrid>
              <a:tr h="0">
                <a:tc>
                  <a:txBody>
                    <a:bodyPr/>
                    <a:lstStyle/>
                    <a:p>
                      <a:pPr lvl="0" algn="ctr"/>
                      <a:r>
                        <a:rPr lang="zh-TW" altLang="en-US" b="1" dirty="0" smtClean="0">
                          <a:solidFill>
                            <a:srgbClr val="000000"/>
                          </a:solidFill>
                          <a:latin typeface="華康中圓體" pitchFamily="49"/>
                          <a:ea typeface="華康中圓體" pitchFamily="49"/>
                          <a:cs typeface="Arial Unicode MS" pitchFamily="34"/>
                        </a:rPr>
                        <a:t>一</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二</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三</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四</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五</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六</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tc>
                  <a:txBody>
                    <a:bodyPr/>
                    <a:lstStyle/>
                    <a:p>
                      <a:pPr lvl="0" algn="ctr"/>
                      <a:r>
                        <a:rPr lang="zh-TW" b="1" dirty="0">
                          <a:solidFill>
                            <a:srgbClr val="000000"/>
                          </a:solidFill>
                          <a:latin typeface="華康中圓體" pitchFamily="49"/>
                          <a:ea typeface="華康中圓體" pitchFamily="49"/>
                        </a:rPr>
                        <a:t>日</a:t>
                      </a:r>
                      <a:endParaRPr lang="en-US" b="1" dirty="0">
                        <a:solidFill>
                          <a:srgbClr val="000000"/>
                        </a:solidFill>
                        <a:latin typeface="華康中圓體" pitchFamily="49"/>
                        <a:ea typeface="華康中圓體" pitchFamily="49"/>
                        <a:cs typeface="Arial Unicode MS" pitchFamily="34"/>
                      </a:endParaRPr>
                    </a:p>
                  </a:txBody>
                  <a:tcPr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E9F4F5"/>
                    </a:solidFill>
                  </a:tcPr>
                </a:tc>
                <a:extLst>
                  <a:ext uri="{0D108BD9-81ED-4DB2-BD59-A6C34878D82A}">
                    <a16:rowId xmlns:a16="http://schemas.microsoft.com/office/drawing/2014/main" val="2097508803"/>
                  </a:ext>
                </a:extLst>
              </a:tr>
              <a:tr h="452618">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1</a:t>
                      </a:r>
                      <a:endParaRPr 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marR="0" lvl="0" indent="0" algn="ctr" defTabSz="914400" rtl="0" eaLnBrk="1" fontAlgn="ctr" latinLnBrk="0" hangingPunct="1">
                        <a:lnSpc>
                          <a:spcPct val="100000"/>
                        </a:lnSpc>
                        <a:spcBef>
                          <a:spcPts val="0"/>
                        </a:spcBef>
                        <a:spcAft>
                          <a:spcPts val="0"/>
                        </a:spcAft>
                        <a:buClrTx/>
                        <a:buSzTx/>
                        <a:buFontTx/>
                        <a:buNone/>
                        <a:tabLst/>
                        <a:defRPr/>
                      </a:pPr>
                      <a:r>
                        <a:rPr lang="en-US" altLang="zh-TW" sz="1800" b="1" kern="1200" dirty="0" smtClean="0">
                          <a:solidFill>
                            <a:srgbClr val="A6A6A6"/>
                          </a:solidFill>
                          <a:latin typeface="Arial"/>
                          <a:ea typeface="+mn-ea"/>
                          <a:cs typeface="+mn-cs"/>
                        </a:rPr>
                        <a:t>2</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3315709961"/>
                  </a:ext>
                </a:extLst>
              </a:tr>
              <a:tr h="452618">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3</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4</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5</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6</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a:solidFill>
                            <a:srgbClr val="FF0000"/>
                          </a:solidFill>
                          <a:latin typeface="Arial"/>
                          <a:ea typeface="+mn-ea"/>
                          <a:cs typeface="+mn-cs"/>
                        </a:rPr>
                        <a:t>7</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sz="1800" b="1" kern="1200" dirty="0">
                          <a:solidFill>
                            <a:srgbClr val="FF0000"/>
                          </a:solidFill>
                          <a:latin typeface="Arial"/>
                          <a:ea typeface="+mn-ea"/>
                          <a:cs typeface="+mn-cs"/>
                        </a:rPr>
                        <a:t>8</a:t>
                      </a: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9</a:t>
                      </a:r>
                      <a:endParaRPr lang="zh-TW" alt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extLst>
                  <a:ext uri="{0D108BD9-81ED-4DB2-BD59-A6C34878D82A}">
                    <a16:rowId xmlns:a16="http://schemas.microsoft.com/office/drawing/2014/main" val="4076629822"/>
                  </a:ext>
                </a:extLst>
              </a:tr>
              <a:tr h="452618">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10</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11</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12</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13</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FF0000"/>
                          </a:solidFill>
                          <a:latin typeface="Arial"/>
                          <a:ea typeface="+mn-ea"/>
                          <a:cs typeface="+mn-cs"/>
                        </a:rPr>
                        <a:t>14</a:t>
                      </a:r>
                      <a:endParaRPr lang="en-US" sz="1800" b="1" kern="1200" dirty="0">
                        <a:solidFill>
                          <a:srgbClr val="FF0000"/>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solidFill>
                      <a:srgbClr val="FFC000"/>
                    </a:solid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15</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16</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noFill/>
                  </a:tcPr>
                </a:tc>
                <a:extLst>
                  <a:ext uri="{0D108BD9-81ED-4DB2-BD59-A6C34878D82A}">
                    <a16:rowId xmlns:a16="http://schemas.microsoft.com/office/drawing/2014/main" val="2047869064"/>
                  </a:ext>
                </a:extLst>
              </a:tr>
              <a:tr h="452618">
                <a:tc>
                  <a:txBody>
                    <a:bodyPr/>
                    <a:lstStyle/>
                    <a:p>
                      <a:pPr marL="0" lvl="0" algn="ctr" defTabSz="914400" rtl="0" fontAlgn="ctr" hangingPunct="1"/>
                      <a:r>
                        <a:rPr lang="en-US" altLang="zh-TW" sz="1800" b="1" kern="1200" dirty="0" smtClean="0">
                          <a:solidFill>
                            <a:srgbClr val="A6A6A6"/>
                          </a:solidFill>
                          <a:latin typeface="Arial"/>
                        </a:rPr>
                        <a:t>17</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18</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19</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20</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21</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22</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eaLnBrk="1" fontAlgn="ctr" latinLnBrk="0" hangingPunct="1"/>
                      <a:r>
                        <a:rPr lang="en-US" altLang="zh-TW" sz="1800" b="1" kern="1200" dirty="0" smtClean="0">
                          <a:solidFill>
                            <a:srgbClr val="A6A6A6"/>
                          </a:solidFill>
                          <a:latin typeface="Arial"/>
                          <a:ea typeface="+mn-ea"/>
                          <a:cs typeface="+mn-cs"/>
                        </a:rPr>
                        <a:t>23</a:t>
                      </a:r>
                      <a:endParaRPr lang="zh-TW" altLang="en-US" sz="1800" b="1" kern="1200" dirty="0">
                        <a:solidFill>
                          <a:srgbClr val="A6A6A6"/>
                        </a:solidFill>
                        <a:latin typeface="Arial"/>
                        <a:ea typeface="+mn-ea"/>
                        <a:cs typeface="+mn-cs"/>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1400703856"/>
                  </a:ext>
                </a:extLst>
              </a:tr>
              <a:tr h="452618">
                <a:tc>
                  <a:txBody>
                    <a:bodyPr/>
                    <a:lstStyle/>
                    <a:p>
                      <a:pPr marL="0" lvl="0" algn="ctr" defTabSz="914400" rtl="0" fontAlgn="ctr" hangingPunct="1"/>
                      <a:r>
                        <a:rPr lang="en-US" altLang="zh-TW" sz="1800" b="1" kern="1200" dirty="0" smtClean="0">
                          <a:solidFill>
                            <a:srgbClr val="A6A6A6"/>
                          </a:solidFill>
                          <a:latin typeface="Arial"/>
                        </a:rPr>
                        <a:t>24</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25</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26</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27</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28</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29</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r>
                        <a:rPr lang="en-US" altLang="zh-TW" sz="1800" b="1" kern="1200" dirty="0" smtClean="0">
                          <a:solidFill>
                            <a:srgbClr val="A6A6A6"/>
                          </a:solidFill>
                          <a:latin typeface="Arial"/>
                        </a:rPr>
                        <a:t>30</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4269090484"/>
                  </a:ext>
                </a:extLst>
              </a:tr>
              <a:tr h="452618">
                <a:tc>
                  <a:txBody>
                    <a:bodyPr/>
                    <a:lstStyle/>
                    <a:p>
                      <a:pPr marL="0" lvl="0" algn="ctr" defTabSz="914400" rtl="0" fontAlgn="ctr" hangingPunct="1"/>
                      <a:r>
                        <a:rPr lang="en-US" altLang="zh-TW" sz="1800" b="1" kern="1200" dirty="0" smtClean="0">
                          <a:solidFill>
                            <a:srgbClr val="A6A6A6"/>
                          </a:solidFill>
                          <a:latin typeface="Arial"/>
                        </a:rPr>
                        <a:t>31</a:t>
                      </a:r>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tc>
                  <a:txBody>
                    <a:bodyPr/>
                    <a:lstStyle/>
                    <a:p>
                      <a:pPr marL="0" lvl="0" algn="ctr" defTabSz="914400" rtl="0" fontAlgn="ctr" hangingPunct="1"/>
                      <a:endParaRPr lang="en-US" sz="1800" b="1" kern="1200" dirty="0">
                        <a:solidFill>
                          <a:srgbClr val="A6A6A6"/>
                        </a:solidFill>
                        <a:latin typeface="Arial"/>
                      </a:endParaRPr>
                    </a:p>
                  </a:txBody>
                  <a:tcPr marL="9528" marR="9528" marT="9528" marB="0" anchor="ctr">
                    <a:lnL w="38103" cap="flat" cmpd="sng" algn="ctr">
                      <a:solidFill>
                        <a:srgbClr val="FFFFFF"/>
                      </a:solidFill>
                      <a:prstDash val="solid"/>
                      <a:round/>
                      <a:headEnd type="none" w="med" len="med"/>
                      <a:tailEnd type="none" w="med" len="med"/>
                    </a:lnL>
                    <a:lnR w="38103" cap="flat" cmpd="sng" algn="ctr">
                      <a:solidFill>
                        <a:srgbClr val="FFFFFF"/>
                      </a:solidFill>
                      <a:prstDash val="solid"/>
                      <a:round/>
                      <a:headEnd type="none" w="med" len="med"/>
                      <a:tailEnd type="none" w="med" len="med"/>
                    </a:lnR>
                    <a:lnT w="38103" cap="flat" cmpd="sng" algn="ctr">
                      <a:solidFill>
                        <a:srgbClr val="FFFFFF"/>
                      </a:solidFill>
                      <a:prstDash val="solid"/>
                      <a:round/>
                      <a:headEnd type="none" w="med" len="med"/>
                      <a:tailEnd type="none" w="med" len="med"/>
                    </a:lnT>
                    <a:lnB w="38103" cap="flat" cmpd="sng" algn="ctr">
                      <a:solidFill>
                        <a:srgbClr val="FFFFFF"/>
                      </a:solidFill>
                      <a:prstDash val="solid"/>
                      <a:round/>
                      <a:headEnd type="none" w="med" len="med"/>
                      <a:tailEnd type="none" w="med" len="med"/>
                    </a:lnB>
                  </a:tcPr>
                </a:tc>
                <a:extLst>
                  <a:ext uri="{0D108BD9-81ED-4DB2-BD59-A6C34878D82A}">
                    <a16:rowId xmlns:a16="http://schemas.microsoft.com/office/drawing/2014/main" val="2651850174"/>
                  </a:ext>
                </a:extLst>
              </a:tr>
            </a:tbl>
          </a:graphicData>
        </a:graphic>
      </p:graphicFrame>
      <p:sp>
        <p:nvSpPr>
          <p:cNvPr id="13" name="矩形 12"/>
          <p:cNvSpPr/>
          <p:nvPr/>
        </p:nvSpPr>
        <p:spPr>
          <a:xfrm>
            <a:off x="383296" y="2076666"/>
            <a:ext cx="3130550" cy="431800"/>
          </a:xfrm>
          <a:prstGeom prst="rect">
            <a:avLst/>
          </a:prstGeom>
          <a:solidFill>
            <a:schemeClr val="accent5">
              <a:lumMod val="50000"/>
            </a:schemeClr>
          </a:solidFill>
          <a:ln w="38100">
            <a:solidFill>
              <a:schemeClr val="bg1"/>
            </a:solidFill>
          </a:ln>
          <a:effectLst>
            <a:outerShdw blurRad="50800" dist="38100" dir="16200000" rotWithShape="0">
              <a:prstClr val="black">
                <a:alpha val="40000"/>
              </a:prstClr>
            </a:outerShdw>
          </a:effectLst>
        </p:spPr>
        <p:style>
          <a:lnRef idx="2">
            <a:schemeClr val="accent5">
              <a:shade val="50000"/>
            </a:schemeClr>
          </a:lnRef>
          <a:fillRef idx="1">
            <a:schemeClr val="accent5"/>
          </a:fillRef>
          <a:effectRef idx="0">
            <a:schemeClr val="accent5"/>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r>
              <a:rPr lang="en-US" altLang="zh-TW" sz="3600" b="1" dirty="0" smtClean="0">
                <a:solidFill>
                  <a:srgbClr val="FFFFFF"/>
                </a:solidFill>
                <a:effectLst>
                  <a:outerShdw blurRad="38100" dist="38100" dir="2700000" algn="tl">
                    <a:srgbClr val="000000"/>
                  </a:outerShdw>
                </a:effectLst>
                <a:ea typeface="微軟正黑體" panose="020B0604030504040204" pitchFamily="34" charset="-120"/>
              </a:rPr>
              <a:t>107.12</a:t>
            </a:r>
            <a:endParaRPr lang="zh-TW" altLang="en-US" sz="3600" b="1" dirty="0" smtClean="0">
              <a:solidFill>
                <a:srgbClr val="FFFFFF"/>
              </a:solidFill>
              <a:effectLst>
                <a:outerShdw blurRad="38100" dist="38100" dir="2700000" algn="tl">
                  <a:srgbClr val="000000"/>
                </a:outerShdw>
              </a:effectLst>
              <a:ea typeface="微軟正黑體" panose="020B0604030504040204" pitchFamily="34" charset="-120"/>
            </a:endParaRPr>
          </a:p>
        </p:txBody>
      </p:sp>
    </p:spTree>
    <p:extLst>
      <p:ext uri="{BB962C8B-B14F-4D97-AF65-F5344CB8AC3E}">
        <p14:creationId xmlns:p14="http://schemas.microsoft.com/office/powerpoint/2010/main" val="336279373"/>
      </p:ext>
    </p:extLst>
  </p:cSld>
  <p:clrMapOvr>
    <a:masterClrMapping/>
  </p:clrMapOvr>
  <p:transition>
    <p:random/>
  </p:transition>
  <p:timing>
    <p:tnLst>
      <p:par>
        <p:cT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ea typeface="Gulim" panose="020B0600000101010101" pitchFamily="34" charset="-127"/>
              </a:rPr>
              <a:t>https://hedb.moe.edu.tw/</a:t>
            </a:r>
            <a:endParaRPr lang="en-US" altLang="ko-KR" sz="1600" b="1" dirty="0">
              <a:solidFill>
                <a:srgbClr val="0000FF"/>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
        <p:nvSpPr>
          <p:cNvPr id="13" name="Rectangle 4"/>
          <p:cNvSpPr txBox="1">
            <a:spLocks noChangeArrowheads="1"/>
          </p:cNvSpPr>
          <p:nvPr/>
        </p:nvSpPr>
        <p:spPr bwMode="gray">
          <a:xfrm>
            <a:off x="457200" y="1650504"/>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a:t>
            </a:r>
            <a:r>
              <a:rPr lang="zh-TW" altLang="en-US"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本期填報表冊與注意事項</a:t>
            </a:r>
            <a:endParaRPr lang="zh-TW" altLang="en-US"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578391479"/>
      </p:ext>
    </p:extLst>
  </p:cSld>
  <p:clrMapOvr>
    <a:masterClrMapping/>
  </p:clrMapOvr>
  <p:transition>
    <p:random/>
  </p:transition>
  <p:timing>
    <p:tnLst>
      <p:par>
        <p:cTn id="1" dur="indefinite" restart="never" nodeType="tmRoot"/>
      </p:par>
    </p:tn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gray">
          <a:xfrm>
            <a:off x="457200" y="1124744"/>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3.1</a:t>
            </a:r>
            <a:r>
              <a:rPr lang="zh-TW" altLang="en-US"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本期填報表冊</a:t>
            </a:r>
            <a:endParaRPr lang="zh-TW" altLang="en-US"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8"/>
          <p:cNvSpPr txBox="1">
            <a:spLocks noChangeArrowheads="1"/>
          </p:cNvSpPr>
          <p:nvPr/>
        </p:nvSpPr>
        <p:spPr bwMode="gray">
          <a:xfrm>
            <a:off x="4127400" y="4182402"/>
            <a:ext cx="4495800" cy="452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 tIns="10800" rIns="18000" bIns="10800" numCol="1" anchor="t" anchorCtr="0" compatLnSpc="1">
            <a:prstTxWarp prst="textNoShape">
              <a:avLst/>
            </a:prstTxWarp>
            <a:spAutoFit/>
          </a:bodyPr>
          <a:lstStyle>
            <a:lvl1pPr marL="342900" indent="-342900" algn="l" rtl="0" eaLnBrk="1" fontAlgn="base" hangingPunct="1">
              <a:spcBef>
                <a:spcPct val="20000"/>
              </a:spcBef>
              <a:spcAft>
                <a:spcPct val="0"/>
              </a:spcAft>
              <a:buClr>
                <a:schemeClr val="hlink"/>
              </a:buClr>
              <a:buFont typeface="Wingdings" panose="05000000000000000000" pitchFamily="2" charset="2"/>
              <a:buChar char="v"/>
              <a:defRPr sz="2800" kern="1200">
                <a:solidFill>
                  <a:schemeClr val="tx1"/>
                </a:solidFill>
                <a:latin typeface="+mn-lt"/>
                <a:ea typeface="+mn-ea"/>
                <a:cs typeface="+mn-cs"/>
              </a:defRPr>
            </a:lvl1pPr>
            <a:lvl2pPr marL="742950" indent="-285750" algn="l" rtl="0" eaLnBrk="1" fontAlgn="base" hangingPunct="1">
              <a:spcBef>
                <a:spcPct val="20000"/>
              </a:spcBef>
              <a:spcAft>
                <a:spcPct val="0"/>
              </a:spcAft>
              <a:buClr>
                <a:schemeClr val="accent1"/>
              </a:buClr>
              <a:buFont typeface="Wingdings" panose="05000000000000000000" pitchFamily="2" charset="2"/>
              <a:buChar char="§"/>
              <a:defRPr sz="2800" kern="1200">
                <a:solidFill>
                  <a:schemeClr val="tx1"/>
                </a:solidFill>
                <a:latin typeface="Arial" panose="020B0604020202020204" pitchFamily="34" charset="0"/>
                <a:ea typeface="+mn-ea"/>
                <a:cs typeface="+mn-cs"/>
              </a:defRPr>
            </a:lvl2pPr>
            <a:lvl3pPr marL="1143000" indent="-228600" algn="l" rtl="0" eaLnBrk="1" fontAlgn="base" hangingPunct="1">
              <a:spcBef>
                <a:spcPct val="20000"/>
              </a:spcBef>
              <a:spcAft>
                <a:spcPct val="0"/>
              </a:spcAft>
              <a:buClr>
                <a:schemeClr val="tx1"/>
              </a:buClr>
              <a:buChar char="•"/>
              <a:defRPr sz="2400" kern="1200">
                <a:solidFill>
                  <a:schemeClr val="tx1"/>
                </a:solidFill>
                <a:latin typeface="Arial" panose="020B0604020202020204" pitchFamily="34" charset="0"/>
                <a:ea typeface="+mn-ea"/>
                <a:cs typeface="+mn-cs"/>
              </a:defRPr>
            </a:lvl3pPr>
            <a:lvl4pPr marL="1600200" indent="-228600" algn="l" rtl="0" eaLnBrk="1" fontAlgn="base" hangingPunct="1">
              <a:spcBef>
                <a:spcPct val="20000"/>
              </a:spcBef>
              <a:spcAft>
                <a:spcPct val="0"/>
              </a:spcAft>
              <a:buChar char="–"/>
              <a:defRPr sz="2000" kern="1200">
                <a:solidFill>
                  <a:schemeClr val="tx1"/>
                </a:solidFill>
                <a:latin typeface="Arial" panose="020B0604020202020204" pitchFamily="34" charset="0"/>
                <a:ea typeface="+mn-ea"/>
                <a:cs typeface="+mn-cs"/>
              </a:defRPr>
            </a:lvl4pPr>
            <a:lvl5pPr marL="2057400" indent="-228600" algn="l" rtl="0" eaLnBrk="1" fontAlgn="base" hangingPunct="1">
              <a:spcBef>
                <a:spcPct val="20000"/>
              </a:spcBef>
              <a:spcAft>
                <a:spcPct val="0"/>
              </a:spcAft>
              <a:buChar char="»"/>
              <a:defRPr sz="20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0"/>
              </a:spcBef>
              <a:defRPr/>
            </a:pPr>
            <a:r>
              <a:rPr lang="zh-TW" altLang="en-US" b="1" dirty="0" smtClean="0">
                <a:solidFill>
                  <a:srgbClr val="0000FF"/>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大學校院校務資料庫</a:t>
            </a:r>
            <a:endParaRPr lang="zh-TW" altLang="en-US" b="1" dirty="0">
              <a:solidFill>
                <a:srgbClr val="0000FF"/>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1" name="Rectangle 17"/>
          <p:cNvSpPr>
            <a:spLocks noChangeArrowheads="1"/>
          </p:cNvSpPr>
          <p:nvPr/>
        </p:nvSpPr>
        <p:spPr bwMode="auto">
          <a:xfrm>
            <a:off x="4874964" y="4725144"/>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https://hedb.moe.edu.tw/</a:t>
            </a:r>
            <a:endParaRPr lang="en-US" altLang="ko-KR" sz="1600" b="1"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3471217280"/>
      </p:ext>
    </p:extLst>
  </p:cSld>
  <p:clrMapOvr>
    <a:masterClrMapping/>
  </p:clrMapOvr>
  <p:transition>
    <p:random/>
  </p:transition>
  <p:timing>
    <p:tnLst>
      <p:par>
        <p:cT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116632"/>
            <a:ext cx="709483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3.1.1</a:t>
            </a:r>
            <a:r>
              <a:rPr lang="zh-TW" altLang="en-US"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4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本期填報表冊</a:t>
            </a:r>
            <a:endParaRPr lang="zh-TW" altLang="en-US" sz="4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823943206"/>
              </p:ext>
            </p:extLst>
          </p:nvPr>
        </p:nvGraphicFramePr>
        <p:xfrm>
          <a:off x="357447" y="1044421"/>
          <a:ext cx="8512233" cy="5144497"/>
        </p:xfrm>
        <a:graphic>
          <a:graphicData uri="http://schemas.openxmlformats.org/drawingml/2006/table">
            <a:tbl>
              <a:tblPr firstRow="1" bandRow="1">
                <a:tableStyleId>{93296810-A885-4BE3-A3E7-6D5BEEA58F35}</a:tableStyleId>
              </a:tblPr>
              <a:tblGrid>
                <a:gridCol w="1176355">
                  <a:extLst>
                    <a:ext uri="{9D8B030D-6E8A-4147-A177-3AD203B41FA5}">
                      <a16:colId xmlns:a16="http://schemas.microsoft.com/office/drawing/2014/main" val="20000"/>
                    </a:ext>
                  </a:extLst>
                </a:gridCol>
                <a:gridCol w="7335878">
                  <a:extLst>
                    <a:ext uri="{9D8B030D-6E8A-4147-A177-3AD203B41FA5}">
                      <a16:colId xmlns:a16="http://schemas.microsoft.com/office/drawing/2014/main" val="20001"/>
                    </a:ext>
                  </a:extLst>
                </a:gridCol>
              </a:tblGrid>
              <a:tr h="586007">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32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國</a:t>
                      </a:r>
                      <a:r>
                        <a:rPr lang="en-US" altLang="zh-TW" sz="32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a:t>
                      </a:r>
                      <a:r>
                        <a:rPr lang="zh-TW" altLang="en-US" sz="32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私立大學</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hMerge="1">
                  <a:txBody>
                    <a:bodyPr/>
                    <a:lstStyle/>
                    <a:p>
                      <a:endParaRPr lang="zh-TW" altLang="en-US" dirty="0"/>
                    </a:p>
                  </a:txBody>
                  <a:tcPr/>
                </a:tc>
                <a:extLst>
                  <a:ext uri="{0D108BD9-81ED-4DB2-BD59-A6C34878D82A}">
                    <a16:rowId xmlns:a16="http://schemas.microsoft.com/office/drawing/2014/main" val="10000"/>
                  </a:ext>
                </a:extLst>
              </a:tr>
              <a:tr h="362766">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基本資料</a:t>
                      </a:r>
                      <a:endParaRPr lang="zh-TW" altLang="en-US" sz="1800" b="1" kern="1200"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基</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、基</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、基</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3</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、基</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6</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、基</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7</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1"/>
                  </a:ext>
                </a:extLst>
              </a:tr>
              <a:tr h="1478970">
                <a:tc>
                  <a:txBody>
                    <a:bodyPr/>
                    <a:lstStyle/>
                    <a:p>
                      <a:pPr algn="l">
                        <a:lnSpc>
                          <a:spcPct val="100000"/>
                        </a:lnSpc>
                      </a:pP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學生</a:t>
                      </a:r>
                      <a:endParaRPr lang="zh-TW" altLang="en-US" sz="1800" b="1"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3-1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4-1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5</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5-1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6</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7</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8</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9</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10-2</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12</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13</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14</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17</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18</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endParaRPr>
                    </a:p>
                    <a:p>
                      <a:pPr marL="0" marR="0" indent="0" algn="l" defTabSz="914400" rtl="0" eaLnBrk="1" fontAlgn="auto" latinLnBrk="0" hangingPunct="1">
                        <a:lnSpc>
                          <a:spcPct val="100000"/>
                        </a:lnSpc>
                        <a:spcBef>
                          <a:spcPts val="0"/>
                        </a:spcBef>
                        <a:spcAft>
                          <a:spcPts val="0"/>
                        </a:spcAft>
                        <a:buClrTx/>
                        <a:buSzTx/>
                        <a:buFontTx/>
                        <a:buNone/>
                        <a:tabLst/>
                        <a:defRPr/>
                      </a:pP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19</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20-1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22</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23</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23-1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24</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24-1</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24-2</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25</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26</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27</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28</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29</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30</a:t>
                      </a: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31</a:t>
                      </a:r>
                      <a:endPar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2"/>
                  </a:ext>
                </a:extLst>
              </a:tr>
              <a:tr h="641817">
                <a:tc>
                  <a:txBody>
                    <a:bodyPr/>
                    <a:lstStyle/>
                    <a:p>
                      <a:pPr algn="l">
                        <a:lnSpc>
                          <a:spcPct val="100000"/>
                        </a:lnSpc>
                      </a:pP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教職員</a:t>
                      </a:r>
                      <a:endParaRPr lang="en-US" altLang="zh-TW"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3</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5</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6</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國立大學毋須填</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7</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國立大學毋須填</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教</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8</a:t>
                      </a: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3</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4</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5</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、職</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6</a:t>
                      </a:r>
                      <a:endPar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3"/>
                  </a:ext>
                </a:extLst>
              </a:tr>
              <a:tr h="362766">
                <a:tc>
                  <a:txBody>
                    <a:bodyPr/>
                    <a:lstStyle/>
                    <a:p>
                      <a:pPr algn="l">
                        <a:lnSpc>
                          <a:spcPct val="100000"/>
                        </a:lnSpc>
                      </a:pP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研究</a:t>
                      </a:r>
                      <a:endParaRPr lang="zh-TW" altLang="en-US" sz="1800" b="1"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tc>
                  <a:txBody>
                    <a:bodyPr/>
                    <a:lstStyle/>
                    <a:p>
                      <a:pPr algn="l" latinLnBrk="1">
                        <a:lnSpc>
                          <a:spcPct val="100000"/>
                        </a:lnSpc>
                        <a:defRPr/>
                      </a:pP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研</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5</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研</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6</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研</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6-1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、研</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7</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、研</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8</a:t>
                      </a: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chemeClr val="accent2">
                        <a:lumMod val="20000"/>
                        <a:lumOff val="80000"/>
                      </a:schemeClr>
                    </a:solidFill>
                  </a:tcPr>
                </a:tc>
                <a:extLst>
                  <a:ext uri="{0D108BD9-81ED-4DB2-BD59-A6C34878D82A}">
                    <a16:rowId xmlns:a16="http://schemas.microsoft.com/office/drawing/2014/main" val="10004"/>
                  </a:ext>
                </a:extLst>
              </a:tr>
              <a:tr h="920868">
                <a:tc>
                  <a:txBody>
                    <a:bodyPr/>
                    <a:lstStyle/>
                    <a:p>
                      <a:pPr algn="l">
                        <a:lnSpc>
                          <a:spcPct val="100000"/>
                        </a:lnSpc>
                      </a:pPr>
                      <a:r>
                        <a:rPr lang="zh-TW" altLang="en-US" sz="1800" b="1"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校務</a:t>
                      </a:r>
                      <a:endParaRPr lang="zh-TW" altLang="en-US" sz="1800" b="1" dirty="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3</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4</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5</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6</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7</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8</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10-2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14</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15</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17</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18</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私立大學毋須填</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19</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20</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21</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22</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23</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24</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1800" b="1" kern="12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25</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國立大學毋須填</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chemeClr val="tx1"/>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校</a:t>
                      </a:r>
                      <a:r>
                        <a:rPr lang="en-US" altLang="zh-TW" sz="1800" b="1" i="0" u="none" strike="noStrike" kern="1200" cap="none" spc="0" baseline="0" dirty="0" smtClean="0">
                          <a:solidFill>
                            <a:srgbClr val="FF0000"/>
                          </a:solidFill>
                          <a:uFillTx/>
                          <a:latin typeface="Arial" panose="020B0604020202020204" pitchFamily="34" charset="0"/>
                          <a:ea typeface="微軟正黑體" panose="020B0604030504040204" pitchFamily="34" charset="-120"/>
                          <a:cs typeface="Arial" panose="020B0604020202020204" pitchFamily="34" charset="0"/>
                        </a:rPr>
                        <a:t>26</a:t>
                      </a:r>
                      <a:r>
                        <a:rPr lang="zh-TW" altLang="en-US"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rPr>
                        <a:t> </a:t>
                      </a:r>
                      <a:endParaRPr lang="en-US" altLang="zh-TW" sz="1800" b="1" kern="1200" dirty="0" smtClean="0">
                        <a:solidFill>
                          <a:schemeClr val="tx1"/>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0005"/>
                  </a:ext>
                </a:extLst>
              </a:tr>
              <a:tr h="512732">
                <a:tc>
                  <a:txBody>
                    <a:bodyPr/>
                    <a:lstStyle/>
                    <a:p>
                      <a:pPr algn="l">
                        <a:lnSpc>
                          <a:spcPct val="100000"/>
                        </a:lnSpc>
                      </a:pPr>
                      <a:r>
                        <a:rPr lang="zh-TW" altLang="en-US" sz="2400" b="1"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合計</a:t>
                      </a:r>
                      <a:endParaRPr lang="zh-TW" altLang="en-US" sz="2400" b="1" dirty="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400" b="1" kern="12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國立</a:t>
                      </a:r>
                      <a:r>
                        <a:rPr lang="en-US" altLang="zh-TW" sz="2400" b="1" kern="1200" dirty="0" smtClean="0">
                          <a:solidFill>
                            <a:srgbClr val="FF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77</a:t>
                      </a:r>
                      <a:r>
                        <a:rPr lang="zh-TW" altLang="en-US" sz="2400" b="1" kern="12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張表冊，私立</a:t>
                      </a:r>
                      <a:r>
                        <a:rPr lang="en-US" altLang="zh-TW" sz="2400" b="1" kern="1200" dirty="0" smtClean="0">
                          <a:solidFill>
                            <a:srgbClr val="FF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79</a:t>
                      </a:r>
                      <a:r>
                        <a:rPr lang="zh-TW" altLang="en-US" sz="2400" b="1" kern="12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張表冊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extLst>
                  <a:ext uri="{0D108BD9-81ED-4DB2-BD59-A6C34878D82A}">
                    <a16:rowId xmlns:a16="http://schemas.microsoft.com/office/drawing/2014/main" val="10007"/>
                  </a:ext>
                </a:extLst>
              </a:tr>
            </a:tbl>
          </a:graphicData>
        </a:graphic>
      </p:graphicFrame>
      <p:sp>
        <p:nvSpPr>
          <p:cNvPr id="4" name="矩形 3"/>
          <p:cNvSpPr/>
          <p:nvPr/>
        </p:nvSpPr>
        <p:spPr>
          <a:xfrm>
            <a:off x="474910" y="6242203"/>
            <a:ext cx="7935186" cy="461665"/>
          </a:xfrm>
          <a:prstGeom prst="rect">
            <a:avLst/>
          </a:prstGeom>
        </p:spPr>
        <p:txBody>
          <a:bodyPr wrap="none">
            <a:spAutoFit/>
          </a:bodyPr>
          <a:lstStyle/>
          <a:p>
            <a:pPr lvl="0" eaLnBrk="1" fontAlgn="auto" hangingPunct="1">
              <a:spcBef>
                <a:spcPts val="0"/>
              </a:spcBef>
              <a:spcAft>
                <a:spcPts val="0"/>
              </a:spcAft>
              <a:defRPr/>
            </a:pPr>
            <a:r>
              <a:rPr lang="en-US"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表冊紅字為</a:t>
            </a:r>
            <a:r>
              <a:rPr lang="en-US" altLang="zh-TW"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期首</a:t>
            </a:r>
            <a:r>
              <a:rPr lang="zh-TW" altLang="en-US" sz="24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b="1" dirty="0" smtClean="0">
                <a:solidFill>
                  <a:srgbClr val="0000FF"/>
                </a:solidFill>
                <a:ea typeface="微軟正黑體" panose="020B0604030504040204" pitchFamily="34" charset="-120"/>
                <a:cs typeface="Arial" panose="020B0604020202020204" pitchFamily="34" charset="0"/>
              </a:rPr>
              <a:t>藍</a:t>
            </a:r>
            <a:r>
              <a:rPr lang="zh-TW" altLang="en-US" sz="2400" b="1" dirty="0">
                <a:solidFill>
                  <a:srgbClr val="0000FF"/>
                </a:solidFill>
                <a:ea typeface="微軟正黑體" panose="020B0604030504040204" pitchFamily="34" charset="-120"/>
                <a:cs typeface="Arial" panose="020B0604020202020204" pitchFamily="34" charset="0"/>
              </a:rPr>
              <a:t>字</a:t>
            </a:r>
            <a:r>
              <a:rPr lang="zh-TW" altLang="en-US" sz="2400" b="1" dirty="0" smtClean="0">
                <a:solidFill>
                  <a:srgbClr val="0000FF"/>
                </a:solidFill>
                <a:ea typeface="微軟正黑體" panose="020B0604030504040204" pitchFamily="34" charset="-120"/>
                <a:cs typeface="Arial" panose="020B0604020202020204" pitchFamily="34" charset="0"/>
              </a:rPr>
              <a:t>為該表冊</a:t>
            </a:r>
            <a:r>
              <a:rPr lang="zh-TW" altLang="en-US" sz="2400" b="1" dirty="0">
                <a:solidFill>
                  <a:srgbClr val="0000FF"/>
                </a:solidFill>
                <a:ea typeface="微軟正黑體" panose="020B0604030504040204" pitchFamily="34" charset="-120"/>
                <a:cs typeface="Arial" panose="020B0604020202020204" pitchFamily="34" charset="0"/>
              </a:rPr>
              <a:t>欄位</a:t>
            </a:r>
            <a:r>
              <a:rPr lang="en-US" altLang="zh-TW" sz="2400" b="1" dirty="0">
                <a:solidFill>
                  <a:srgbClr val="0000FF"/>
                </a:solidFill>
                <a:ea typeface="微軟正黑體" panose="020B0604030504040204" pitchFamily="34" charset="-120"/>
                <a:cs typeface="Arial" panose="020B0604020202020204" pitchFamily="34" charset="0"/>
              </a:rPr>
              <a:t>/</a:t>
            </a:r>
            <a:r>
              <a:rPr lang="zh-TW" altLang="en-US" sz="2400" b="1" dirty="0">
                <a:solidFill>
                  <a:srgbClr val="0000FF"/>
                </a:solidFill>
                <a:ea typeface="微軟正黑體" panose="020B0604030504040204" pitchFamily="34" charset="-120"/>
                <a:cs typeface="Arial" panose="020B0604020202020204" pitchFamily="34" charset="0"/>
              </a:rPr>
              <a:t>定義調整</a:t>
            </a:r>
            <a:endParaRPr lang="en-US" altLang="zh-TW" sz="2400" b="1" dirty="0">
              <a:solidFill>
                <a:srgbClr val="0000FF"/>
              </a:solidFill>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657664139"/>
      </p:ext>
    </p:extLst>
  </p:cSld>
  <p:clrMapOvr>
    <a:masterClrMapping/>
  </p:clrMapOvr>
  <p:transition>
    <p:random/>
  </p:transition>
  <p:timing>
    <p:tnLst>
      <p:par>
        <p:cTn id="1" dur="indefinite" restart="never" nodeType="tmRoot"/>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6" name="Rectangle 2"/>
          <p:cNvSpPr>
            <a:spLocks noGrp="1" noChangeArrowheads="1"/>
          </p:cNvSpPr>
          <p:nvPr>
            <p:ph type="title"/>
          </p:nvPr>
        </p:nvSpPr>
        <p:spPr>
          <a:xfrm>
            <a:off x="533399" y="116632"/>
            <a:ext cx="6913605" cy="609600"/>
          </a:xfrm>
        </p:spPr>
        <p:txBody>
          <a:bodyPr/>
          <a:lstStyle/>
          <a:p>
            <a:pPr algn="ctr">
              <a:lnSpc>
                <a:spcPct val="150000"/>
              </a:lnSpc>
              <a:defRPr/>
            </a:pPr>
            <a:r>
              <a:rPr lang="en-US" altLang="zh-TW" sz="36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36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期填表</a:t>
            </a:r>
            <a:r>
              <a:rPr lang="zh-TW" altLang="en-US" sz="36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暨系統操作說明會</a:t>
            </a:r>
          </a:p>
        </p:txBody>
      </p:sp>
      <p:graphicFrame>
        <p:nvGraphicFramePr>
          <p:cNvPr id="4" name="資料庫圖表 3"/>
          <p:cNvGraphicFramePr/>
          <p:nvPr>
            <p:extLst>
              <p:ext uri="{D42A27DB-BD31-4B8C-83A1-F6EECF244321}">
                <p14:modId xmlns:p14="http://schemas.microsoft.com/office/powerpoint/2010/main" val="1795963872"/>
              </p:ext>
            </p:extLst>
          </p:nvPr>
        </p:nvGraphicFramePr>
        <p:xfrm>
          <a:off x="539552" y="1039091"/>
          <a:ext cx="8208912" cy="5601817"/>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extLst>
      <p:ext uri="{BB962C8B-B14F-4D97-AF65-F5344CB8AC3E}">
        <p14:creationId xmlns:p14="http://schemas.microsoft.com/office/powerpoint/2010/main" val="3094297752"/>
      </p:ext>
    </p:extLst>
  </p:cSld>
  <p:clrMapOvr>
    <a:masterClrMapping/>
  </p:clrMapOvr>
  <p:transition>
    <p:random/>
  </p:transition>
  <p:timing>
    <p:tnLst>
      <p:par>
        <p:cT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2"/>
          <p:cNvSpPr>
            <a:spLocks noGrp="1" noChangeArrowheads="1"/>
          </p:cNvSpPr>
          <p:nvPr>
            <p:ph type="title"/>
          </p:nvPr>
        </p:nvSpPr>
        <p:spPr>
          <a:xfrm>
            <a:off x="566351" y="116632"/>
            <a:ext cx="803809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3.1.2</a:t>
            </a:r>
            <a:r>
              <a:rPr lang="zh-TW" altLang="en-US"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4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本期免填表冊</a:t>
            </a:r>
            <a:endParaRPr lang="zh-TW" altLang="en-US" sz="4400" i="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7" name="表格 6"/>
          <p:cNvGraphicFramePr>
            <a:graphicFrameLocks noGrp="1"/>
          </p:cNvGraphicFramePr>
          <p:nvPr>
            <p:extLst>
              <p:ext uri="{D42A27DB-BD31-4B8C-83A1-F6EECF244321}">
                <p14:modId xmlns:p14="http://schemas.microsoft.com/office/powerpoint/2010/main" val="932201212"/>
              </p:ext>
            </p:extLst>
          </p:nvPr>
        </p:nvGraphicFramePr>
        <p:xfrm>
          <a:off x="566351" y="1553530"/>
          <a:ext cx="8099853" cy="1760168"/>
        </p:xfrm>
        <a:graphic>
          <a:graphicData uri="http://schemas.openxmlformats.org/drawingml/2006/table">
            <a:tbl>
              <a:tblPr firstRow="1" bandRow="1">
                <a:tableStyleId>{93296810-A885-4BE3-A3E7-6D5BEEA58F35}</a:tableStyleId>
              </a:tblPr>
              <a:tblGrid>
                <a:gridCol w="1319394">
                  <a:extLst>
                    <a:ext uri="{9D8B030D-6E8A-4147-A177-3AD203B41FA5}">
                      <a16:colId xmlns:a16="http://schemas.microsoft.com/office/drawing/2014/main" val="20000"/>
                    </a:ext>
                  </a:extLst>
                </a:gridCol>
                <a:gridCol w="6780459">
                  <a:extLst>
                    <a:ext uri="{9D8B030D-6E8A-4147-A177-3AD203B41FA5}">
                      <a16:colId xmlns:a16="http://schemas.microsoft.com/office/drawing/2014/main" val="20001"/>
                    </a:ext>
                  </a:extLst>
                </a:gridCol>
              </a:tblGrid>
              <a:tr h="636364">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國</a:t>
                      </a:r>
                      <a:r>
                        <a:rPr lang="en-US" altLang="zh-TW"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私立大學</a:t>
                      </a:r>
                      <a:endPar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Arial Unicode MS"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hMerge="1">
                  <a:txBody>
                    <a:bodyPr/>
                    <a:lstStyle/>
                    <a:p>
                      <a:endParaRPr lang="zh-TW" altLang="en-US" dirty="0"/>
                    </a:p>
                  </a:txBody>
                  <a:tcPr/>
                </a:tc>
                <a:extLst>
                  <a:ext uri="{0D108BD9-81ED-4DB2-BD59-A6C34878D82A}">
                    <a16:rowId xmlns:a16="http://schemas.microsoft.com/office/drawing/2014/main" val="10000"/>
                  </a:ext>
                </a:extLst>
              </a:tr>
              <a:tr h="560044">
                <a:tc>
                  <a:txBody>
                    <a:bodyPr/>
                    <a:lstStyle/>
                    <a:p>
                      <a:pPr algn="l"/>
                      <a:r>
                        <a:rPr lang="zh-TW" altLang="en-US" sz="2000" b="1" dirty="0" smtClean="0">
                          <a:solidFill>
                            <a:schemeClr val="tx1">
                              <a:lumMod val="10000"/>
                            </a:schemeClr>
                          </a:solidFill>
                          <a:latin typeface="微軟正黑體" panose="020B0604030504040204" pitchFamily="34" charset="-120"/>
                          <a:ea typeface="微軟正黑體" panose="020B0604030504040204" pitchFamily="34" charset="-120"/>
                        </a:rPr>
                        <a:t>教職員</a:t>
                      </a:r>
                      <a:endParaRPr lang="en-US" altLang="zh-TW" sz="2000" b="1" dirty="0" smtClean="0">
                        <a:solidFill>
                          <a:schemeClr val="tx1">
                            <a:lumMod val="10000"/>
                          </a:schemeClr>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教</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1-1</a:t>
                      </a:r>
                      <a:r>
                        <a:rPr lang="zh-TW"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、教</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1-2</a:t>
                      </a:r>
                      <a:r>
                        <a:rPr lang="zh-TW" altLang="en-US"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、教</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1-3</a:t>
                      </a:r>
                      <a:r>
                        <a:rPr lang="zh-TW" altLang="en-US"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、教</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4</a:t>
                      </a:r>
                      <a:endParaRPr lang="zh-TW" altLang="en-US" sz="2000" b="1" kern="1200" dirty="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82235145"/>
                  </a:ext>
                </a:extLst>
              </a:tr>
              <a:tr h="560044">
                <a:tc>
                  <a:txBody>
                    <a:bodyPr/>
                    <a:lstStyle/>
                    <a:p>
                      <a:pPr algn="ctr"/>
                      <a:r>
                        <a:rPr lang="zh-TW" altLang="en-US" sz="2400" b="1" dirty="0" smtClean="0">
                          <a:solidFill>
                            <a:schemeClr val="tx1">
                              <a:lumMod val="10000"/>
                            </a:schemeClr>
                          </a:solidFill>
                          <a:latin typeface="微軟正黑體" panose="020B0604030504040204" pitchFamily="34" charset="-120"/>
                          <a:ea typeface="微軟正黑體" panose="020B0604030504040204" pitchFamily="34" charset="-120"/>
                        </a:rPr>
                        <a:t>合計</a:t>
                      </a:r>
                      <a:endParaRPr lang="zh-TW" altLang="en-US" sz="2400" b="1" dirty="0">
                        <a:solidFill>
                          <a:schemeClr val="tx1">
                            <a:lumMod val="10000"/>
                          </a:schemeClr>
                        </a:solidFill>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400" b="1" kern="1200" dirty="0" smtClean="0">
                          <a:solidFill>
                            <a:schemeClr val="tx1">
                              <a:lumMod val="10000"/>
                            </a:schemeClr>
                          </a:solidFill>
                          <a:effectLst/>
                          <a:latin typeface="微軟正黑體" panose="020B0604030504040204" pitchFamily="34" charset="-120"/>
                          <a:ea typeface="微軟正黑體" panose="020B0604030504040204" pitchFamily="34" charset="-120"/>
                          <a:cs typeface="+mn-cs"/>
                        </a:rPr>
                        <a:t>共</a:t>
                      </a:r>
                      <a:r>
                        <a:rPr lang="en-US" altLang="zh-TW" sz="2400" b="1" kern="1200" dirty="0" smtClean="0">
                          <a:solidFill>
                            <a:srgbClr val="FF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4</a:t>
                      </a:r>
                      <a:r>
                        <a:rPr lang="zh-TW" altLang="en-US" sz="2400" b="1" kern="1200" dirty="0" smtClean="0">
                          <a:solidFill>
                            <a:schemeClr val="tx1">
                              <a:lumMod val="10000"/>
                            </a:schemeClr>
                          </a:solidFill>
                          <a:latin typeface="微軟正黑體" panose="020B0604030504040204" pitchFamily="34" charset="-120"/>
                          <a:ea typeface="微軟正黑體" panose="020B0604030504040204" pitchFamily="34" charset="-120"/>
                          <a:cs typeface="+mn-cs"/>
                        </a:rPr>
                        <a:t>張表冊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extLst>
                  <a:ext uri="{0D108BD9-81ED-4DB2-BD59-A6C34878D82A}">
                    <a16:rowId xmlns:a16="http://schemas.microsoft.com/office/drawing/2014/main" val="10007"/>
                  </a:ext>
                </a:extLst>
              </a:tr>
            </a:tbl>
          </a:graphicData>
        </a:graphic>
      </p:graphicFrame>
      <p:sp>
        <p:nvSpPr>
          <p:cNvPr id="5" name="Rectangle 2"/>
          <p:cNvSpPr txBox="1">
            <a:spLocks noChangeArrowheads="1"/>
          </p:cNvSpPr>
          <p:nvPr/>
        </p:nvSpPr>
        <p:spPr bwMode="black">
          <a:xfrm>
            <a:off x="478478" y="998783"/>
            <a:ext cx="5190801" cy="53812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a:lstStyle>
          <a:p>
            <a:pPr marL="285750" indent="-285750">
              <a:buClr>
                <a:schemeClr val="tx1"/>
              </a:buClr>
              <a:buFont typeface="Wingdings" panose="05000000000000000000" pitchFamily="2" charset="2"/>
              <a:buChar char="l"/>
            </a:pPr>
            <a:r>
              <a:rPr lang="zh-TW" altLang="en-US" sz="24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以下表冊為本期免填，請確認數據。</a:t>
            </a:r>
            <a:endParaRPr lang="zh-TW" altLang="en-US" sz="24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2"/>
          <p:cNvSpPr txBox="1">
            <a:spLocks noChangeArrowheads="1"/>
          </p:cNvSpPr>
          <p:nvPr/>
        </p:nvSpPr>
        <p:spPr bwMode="black">
          <a:xfrm>
            <a:off x="566350" y="3885071"/>
            <a:ext cx="4396347" cy="6096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a:lstStyle>
          <a:p>
            <a:pPr marL="285750" indent="-285750">
              <a:buFont typeface="Wingdings" panose="05000000000000000000" pitchFamily="2" charset="2"/>
              <a:buChar char="l"/>
            </a:pPr>
            <a:r>
              <a:rPr lang="zh-TW" altLang="en-US" sz="24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20</a:t>
            </a:r>
            <a:r>
              <a:rPr lang="zh-TW" altLang="en-US" sz="24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於</a:t>
            </a:r>
            <a:r>
              <a:rPr lang="en-US" altLang="zh-TW" sz="24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期起刪除。</a:t>
            </a:r>
            <a:endParaRPr lang="zh-TW" altLang="en-US" sz="24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698360928"/>
              </p:ext>
            </p:extLst>
          </p:nvPr>
        </p:nvGraphicFramePr>
        <p:xfrm>
          <a:off x="566351" y="4507320"/>
          <a:ext cx="8099853" cy="1760168"/>
        </p:xfrm>
        <a:graphic>
          <a:graphicData uri="http://schemas.openxmlformats.org/drawingml/2006/table">
            <a:tbl>
              <a:tblPr firstRow="1" bandRow="1">
                <a:tableStyleId>{93296810-A885-4BE3-A3E7-6D5BEEA58F35}</a:tableStyleId>
              </a:tblPr>
              <a:tblGrid>
                <a:gridCol w="1319394">
                  <a:extLst>
                    <a:ext uri="{9D8B030D-6E8A-4147-A177-3AD203B41FA5}">
                      <a16:colId xmlns:a16="http://schemas.microsoft.com/office/drawing/2014/main" val="20000"/>
                    </a:ext>
                  </a:extLst>
                </a:gridCol>
                <a:gridCol w="6780459">
                  <a:extLst>
                    <a:ext uri="{9D8B030D-6E8A-4147-A177-3AD203B41FA5}">
                      <a16:colId xmlns:a16="http://schemas.microsoft.com/office/drawing/2014/main" val="20001"/>
                    </a:ext>
                  </a:extLst>
                </a:gridCol>
              </a:tblGrid>
              <a:tr h="636364">
                <a:tc gridSpan="2">
                  <a:txBody>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國</a:t>
                      </a:r>
                      <a:r>
                        <a:rPr lang="en-US" altLang="zh-TW"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a:t>
                      </a:r>
                      <a:r>
                        <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rPr>
                        <a:t>私立大學</a:t>
                      </a:r>
                      <a:endParaRPr lang="zh-TW" altLang="en-US" sz="3600" b="1" dirty="0" smtClean="0">
                        <a:solidFill>
                          <a:srgbClr val="00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Arial Unicode MS"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hMerge="1">
                  <a:txBody>
                    <a:bodyPr/>
                    <a:lstStyle/>
                    <a:p>
                      <a:endParaRPr lang="zh-TW" altLang="en-US" dirty="0"/>
                    </a:p>
                  </a:txBody>
                  <a:tcPr/>
                </a:tc>
                <a:extLst>
                  <a:ext uri="{0D108BD9-81ED-4DB2-BD59-A6C34878D82A}">
                    <a16:rowId xmlns:a16="http://schemas.microsoft.com/office/drawing/2014/main" val="10000"/>
                  </a:ext>
                </a:extLst>
              </a:tr>
              <a:tr h="560044">
                <a:tc>
                  <a:txBody>
                    <a:bodyPr/>
                    <a:lstStyle/>
                    <a:p>
                      <a:pPr algn="l"/>
                      <a:r>
                        <a:rPr lang="zh-TW" altLang="en-US" sz="2000" b="1" dirty="0" smtClean="0">
                          <a:solidFill>
                            <a:schemeClr val="tx1">
                              <a:lumMod val="10000"/>
                            </a:schemeClr>
                          </a:solidFill>
                          <a:latin typeface="微軟正黑體" panose="020B0604030504040204" pitchFamily="34" charset="-120"/>
                          <a:ea typeface="微軟正黑體" panose="020B0604030504040204" pitchFamily="34" charset="-120"/>
                        </a:rPr>
                        <a:t>學生</a:t>
                      </a:r>
                      <a:endParaRPr lang="en-US" altLang="zh-TW" sz="2000" b="1" dirty="0" smtClean="0">
                        <a:solidFill>
                          <a:schemeClr val="tx1">
                            <a:lumMod val="10000"/>
                          </a:schemeClr>
                        </a:solidFill>
                        <a:latin typeface="微軟正黑體" panose="020B0604030504040204" pitchFamily="34" charset="-120"/>
                        <a:ea typeface="微軟正黑體" panose="020B0604030504040204" pitchFamily="34" charset="-12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000" b="1" i="0" u="none" strike="dbl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學</a:t>
                      </a:r>
                      <a:r>
                        <a:rPr lang="en-US" altLang="zh-TW" sz="2000" b="1" i="0" u="none" strike="dbl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20</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a:t>
                      </a:r>
                      <a:r>
                        <a:rPr lang="zh-TW" altLang="en-US"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本表刪除</a:t>
                      </a:r>
                      <a:r>
                        <a:rPr lang="en-US" altLang="zh-TW" sz="2000" b="1" i="0" u="none" strike="noStrike" kern="1200" cap="none" spc="0" baseline="0" dirty="0" smtClean="0">
                          <a:solidFill>
                            <a:srgbClr val="000000"/>
                          </a:solidFill>
                          <a:uFillTx/>
                          <a:latin typeface="Arial" panose="020B0604020202020204" pitchFamily="34" charset="0"/>
                          <a:ea typeface="微軟正黑體" panose="020B0604030504040204" pitchFamily="34" charset="-120"/>
                          <a:cs typeface="Arial" panose="020B0604020202020204" pitchFamily="34" charset="0"/>
                        </a:rPr>
                        <a:t>)</a:t>
                      </a:r>
                      <a:endParaRPr lang="zh-TW" altLang="en-US" sz="2000" b="1" kern="1200" dirty="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noFill/>
                  </a:tcPr>
                </a:tc>
                <a:extLst>
                  <a:ext uri="{0D108BD9-81ED-4DB2-BD59-A6C34878D82A}">
                    <a16:rowId xmlns:a16="http://schemas.microsoft.com/office/drawing/2014/main" val="1782235145"/>
                  </a:ext>
                </a:extLst>
              </a:tr>
              <a:tr h="560044">
                <a:tc>
                  <a:txBody>
                    <a:bodyPr/>
                    <a:lstStyle/>
                    <a:p>
                      <a:pPr algn="ctr"/>
                      <a:r>
                        <a:rPr lang="zh-TW" altLang="en-US" sz="2400" b="1" dirty="0" smtClean="0">
                          <a:solidFill>
                            <a:schemeClr val="tx1">
                              <a:lumMod val="10000"/>
                            </a:schemeClr>
                          </a:solidFill>
                          <a:latin typeface="微軟正黑體" panose="020B0604030504040204" pitchFamily="34" charset="-120"/>
                          <a:ea typeface="微軟正黑體" panose="020B0604030504040204" pitchFamily="34" charset="-120"/>
                        </a:rPr>
                        <a:t>合計</a:t>
                      </a:r>
                      <a:endParaRPr lang="zh-TW" altLang="en-US" sz="2400" b="1" dirty="0">
                        <a:solidFill>
                          <a:schemeClr val="tx1">
                            <a:lumMod val="10000"/>
                          </a:schemeClr>
                        </a:solidFill>
                        <a:latin typeface="微軟正黑體" panose="020B0604030504040204" pitchFamily="34" charset="-120"/>
                        <a:ea typeface="微軟正黑體" panose="020B0604030504040204" pitchFamily="34" charset="-12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zh-TW" altLang="en-US" sz="2400" b="1" kern="1200" dirty="0" smtClean="0">
                          <a:solidFill>
                            <a:schemeClr val="tx1">
                              <a:lumMod val="10000"/>
                            </a:schemeClr>
                          </a:solidFill>
                          <a:effectLst/>
                          <a:latin typeface="微軟正黑體" panose="020B0604030504040204" pitchFamily="34" charset="-120"/>
                          <a:ea typeface="微軟正黑體" panose="020B0604030504040204" pitchFamily="34" charset="-120"/>
                          <a:cs typeface="+mn-cs"/>
                        </a:rPr>
                        <a:t>共</a:t>
                      </a:r>
                      <a:r>
                        <a:rPr lang="en-US" altLang="zh-TW" sz="2400" b="1" kern="1200" dirty="0" smtClean="0">
                          <a:solidFill>
                            <a:srgbClr val="FF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a:t>
                      </a:r>
                      <a:r>
                        <a:rPr lang="zh-TW" altLang="en-US" sz="2400" b="1" kern="1200" dirty="0" smtClean="0">
                          <a:solidFill>
                            <a:schemeClr val="tx1">
                              <a:lumMod val="10000"/>
                            </a:schemeClr>
                          </a:solidFill>
                          <a:latin typeface="微軟正黑體" panose="020B0604030504040204" pitchFamily="34" charset="-120"/>
                          <a:ea typeface="微軟正黑體" panose="020B0604030504040204" pitchFamily="34" charset="-120"/>
                          <a:cs typeface="+mn-cs"/>
                        </a:rPr>
                        <a:t>張表冊</a:t>
                      </a: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solidFill>
                      <a:srgbClr val="BAE18F"/>
                    </a:solidFill>
                  </a:tcPr>
                </a:tc>
                <a:extLst>
                  <a:ext uri="{0D108BD9-81ED-4DB2-BD59-A6C34878D82A}">
                    <a16:rowId xmlns:a16="http://schemas.microsoft.com/office/drawing/2014/main" val="10007"/>
                  </a:ext>
                </a:extLst>
              </a:tr>
            </a:tbl>
          </a:graphicData>
        </a:graphic>
      </p:graphicFrame>
    </p:spTree>
    <p:extLst>
      <p:ext uri="{BB962C8B-B14F-4D97-AF65-F5344CB8AC3E}">
        <p14:creationId xmlns:p14="http://schemas.microsoft.com/office/powerpoint/2010/main" val="1394852964"/>
      </p:ext>
    </p:extLst>
  </p:cSld>
  <p:clrMapOvr>
    <a:masterClrMapping/>
  </p:clrMapOvr>
  <p:transition>
    <p:random/>
  </p:transition>
  <p:timing>
    <p:tnLst>
      <p:par>
        <p:cTn id="1" dur="indefinite" restart="never" nodeType="tmRoot"/>
      </p:par>
    </p:tn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4"/>
          <p:cNvSpPr txBox="1">
            <a:spLocks noChangeArrowheads="1"/>
          </p:cNvSpPr>
          <p:nvPr/>
        </p:nvSpPr>
        <p:spPr bwMode="gray">
          <a:xfrm>
            <a:off x="457200" y="1722512"/>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6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3.2</a:t>
            </a:r>
            <a:r>
              <a:rPr lang="zh-TW" altLang="en-US" sz="76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本期填報表冊注意事項</a:t>
            </a:r>
            <a:endParaRPr lang="zh-TW" altLang="en-US" sz="76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0" name="Rectangle 8"/>
          <p:cNvSpPr txBox="1">
            <a:spLocks noChangeArrowheads="1"/>
          </p:cNvSpPr>
          <p:nvPr/>
        </p:nvSpPr>
        <p:spPr bwMode="gray">
          <a:xfrm>
            <a:off x="4127400" y="4182402"/>
            <a:ext cx="4495800" cy="45269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18000" tIns="10800" rIns="18000" bIns="10800" numCol="1" anchor="t" anchorCtr="0" compatLnSpc="1">
            <a:prstTxWarp prst="textNoShape">
              <a:avLst/>
            </a:prstTxWarp>
            <a:spAutoFit/>
          </a:bodyPr>
          <a:lstStyle>
            <a:lvl1pPr marL="342900" indent="-342900" algn="l" rtl="0" eaLnBrk="1" fontAlgn="base" hangingPunct="1">
              <a:spcBef>
                <a:spcPct val="20000"/>
              </a:spcBef>
              <a:spcAft>
                <a:spcPct val="0"/>
              </a:spcAft>
              <a:buClr>
                <a:schemeClr val="hlink"/>
              </a:buClr>
              <a:buFont typeface="Wingdings" panose="05000000000000000000" pitchFamily="2" charset="2"/>
              <a:buChar char="v"/>
              <a:defRPr sz="2800" kern="1200">
                <a:solidFill>
                  <a:schemeClr val="tx1"/>
                </a:solidFill>
                <a:latin typeface="+mn-lt"/>
                <a:ea typeface="+mn-ea"/>
                <a:cs typeface="+mn-cs"/>
              </a:defRPr>
            </a:lvl1pPr>
            <a:lvl2pPr marL="742950" indent="-285750" algn="l" rtl="0" eaLnBrk="1" fontAlgn="base" hangingPunct="1">
              <a:spcBef>
                <a:spcPct val="20000"/>
              </a:spcBef>
              <a:spcAft>
                <a:spcPct val="0"/>
              </a:spcAft>
              <a:buClr>
                <a:schemeClr val="accent1"/>
              </a:buClr>
              <a:buFont typeface="Wingdings" panose="05000000000000000000" pitchFamily="2" charset="2"/>
              <a:buChar char="§"/>
              <a:defRPr sz="2800" kern="1200">
                <a:solidFill>
                  <a:schemeClr val="tx1"/>
                </a:solidFill>
                <a:latin typeface="Arial" panose="020B0604020202020204" pitchFamily="34" charset="0"/>
                <a:ea typeface="+mn-ea"/>
                <a:cs typeface="+mn-cs"/>
              </a:defRPr>
            </a:lvl2pPr>
            <a:lvl3pPr marL="1143000" indent="-228600" algn="l" rtl="0" eaLnBrk="1" fontAlgn="base" hangingPunct="1">
              <a:spcBef>
                <a:spcPct val="20000"/>
              </a:spcBef>
              <a:spcAft>
                <a:spcPct val="0"/>
              </a:spcAft>
              <a:buClr>
                <a:schemeClr val="tx1"/>
              </a:buClr>
              <a:buChar char="•"/>
              <a:defRPr sz="2400" kern="1200">
                <a:solidFill>
                  <a:schemeClr val="tx1"/>
                </a:solidFill>
                <a:latin typeface="Arial" panose="020B0604020202020204" pitchFamily="34" charset="0"/>
                <a:ea typeface="+mn-ea"/>
                <a:cs typeface="+mn-cs"/>
              </a:defRPr>
            </a:lvl3pPr>
            <a:lvl4pPr marL="1600200" indent="-228600" algn="l" rtl="0" eaLnBrk="1" fontAlgn="base" hangingPunct="1">
              <a:spcBef>
                <a:spcPct val="20000"/>
              </a:spcBef>
              <a:spcAft>
                <a:spcPct val="0"/>
              </a:spcAft>
              <a:buChar char="–"/>
              <a:defRPr sz="2000" kern="1200">
                <a:solidFill>
                  <a:schemeClr val="tx1"/>
                </a:solidFill>
                <a:latin typeface="Arial" panose="020B0604020202020204" pitchFamily="34" charset="0"/>
                <a:ea typeface="+mn-ea"/>
                <a:cs typeface="+mn-cs"/>
              </a:defRPr>
            </a:lvl4pPr>
            <a:lvl5pPr marL="2057400" indent="-228600" algn="l" rtl="0" eaLnBrk="1" fontAlgn="base" hangingPunct="1">
              <a:spcBef>
                <a:spcPct val="20000"/>
              </a:spcBef>
              <a:spcAft>
                <a:spcPct val="0"/>
              </a:spcAft>
              <a:buChar char="»"/>
              <a:defRPr sz="2000" kern="1200">
                <a:solidFill>
                  <a:schemeClr val="tx1"/>
                </a:solidFill>
                <a:latin typeface="Arial" panose="020B0604020202020204" pitchFamily="34" charset="0"/>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pPr>
              <a:spcBef>
                <a:spcPct val="0"/>
              </a:spcBef>
              <a:defRPr/>
            </a:pPr>
            <a:r>
              <a:rPr lang="zh-TW" altLang="en-US" b="1" dirty="0" smtClean="0">
                <a:solidFill>
                  <a:srgbClr val="0000FF"/>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大學校院校務資料庫</a:t>
            </a:r>
            <a:endParaRPr lang="zh-TW" altLang="en-US" b="1" dirty="0">
              <a:solidFill>
                <a:srgbClr val="0000FF"/>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1" name="Rectangle 17"/>
          <p:cNvSpPr>
            <a:spLocks noChangeArrowheads="1"/>
          </p:cNvSpPr>
          <p:nvPr/>
        </p:nvSpPr>
        <p:spPr bwMode="auto">
          <a:xfrm>
            <a:off x="4874964" y="4725144"/>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https://hedb.moe.edu.tw/</a:t>
            </a:r>
            <a:endParaRPr lang="en-US" altLang="ko-KR" sz="1600" b="1"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1919007257"/>
      </p:ext>
    </p:extLst>
  </p:cSld>
  <p:clrMapOvr>
    <a:masterClrMapping/>
  </p:clrMapOvr>
  <p:transition>
    <p:random/>
  </p:transition>
  <p:timing>
    <p:tnLst>
      <p:par>
        <p:cTn id="1" dur="indefinite" restart="never" nodeType="tmRoot"/>
      </p:par>
    </p:tn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99258" y="2650338"/>
            <a:ext cx="8636924" cy="2862322"/>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2000" b="1" dirty="0">
                <a:latin typeface="Arial" panose="020B0604020202020204" pitchFamily="34" charset="0"/>
                <a:ea typeface="微軟正黑體" panose="020B0604030504040204" pitchFamily="34" charset="-120"/>
                <a:cs typeface="Arial" panose="020B0604020202020204" pitchFamily="34" charset="0"/>
              </a:rPr>
              <a:t>期</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20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b="1" dirty="0">
                <a:latin typeface="Arial" panose="020B0604020202020204" pitchFamily="34" charset="0"/>
                <a:ea typeface="微軟正黑體" panose="020B0604030504040204" pitchFamily="34" charset="-120"/>
                <a:cs typeface="Arial" panose="020B0604020202020204" pitchFamily="34" charset="0"/>
              </a:rPr>
              <a:t>學校財團法人</a:t>
            </a:r>
            <a:r>
              <a:rPr lang="zh-TW" altLang="zh-TW" sz="2000" b="1" dirty="0" smtClean="0">
                <a:latin typeface="Arial" panose="020B0604020202020204" pitchFamily="34" charset="0"/>
                <a:ea typeface="微軟正黑體" panose="020B0604030504040204" pitchFamily="34" charset="-120"/>
                <a:cs typeface="Arial" panose="020B0604020202020204" pitchFamily="34" charset="0"/>
              </a:rPr>
              <a:t>名稱</a:t>
            </a:r>
            <a:r>
              <a:rPr lang="zh-TW" altLang="en-US" sz="20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20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國立</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大學無須填報，僅</a:t>
            </a:r>
            <a:r>
              <a:rPr lang="zh-TW" altLang="zh-TW" sz="20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私立大學須填報</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，將匯入</a:t>
            </a:r>
            <a:r>
              <a:rPr lang="zh-TW" altLang="zh-TW" sz="2000" dirty="0">
                <a:latin typeface="Arial" panose="020B0604020202020204" pitchFamily="34" charset="0"/>
                <a:ea typeface="微軟正黑體" panose="020B0604030504040204" pitchFamily="34" charset="-120"/>
                <a:cs typeface="Arial" panose="020B0604020202020204" pitchFamily="34" charset="0"/>
              </a:rPr>
              <a:t>「校</a:t>
            </a:r>
            <a:r>
              <a:rPr lang="en-US" altLang="zh-TW" sz="2000" dirty="0">
                <a:latin typeface="Arial" panose="020B0604020202020204" pitchFamily="34" charset="0"/>
                <a:ea typeface="微軟正黑體" panose="020B0604030504040204" pitchFamily="34" charset="-120"/>
                <a:cs typeface="Arial" panose="020B0604020202020204" pitchFamily="34" charset="0"/>
              </a:rPr>
              <a:t>25.</a:t>
            </a:r>
            <a:r>
              <a:rPr lang="zh-TW" altLang="zh-TW" sz="2000" dirty="0">
                <a:latin typeface="Arial" panose="020B0604020202020204" pitchFamily="34" charset="0"/>
                <a:ea typeface="微軟正黑體" panose="020B0604030504040204" pitchFamily="34" charset="-120"/>
                <a:cs typeface="Arial" panose="020B0604020202020204" pitchFamily="34" charset="0"/>
              </a:rPr>
              <a:t>私立學校董事、監察人名單及其任期資訊統計」之「學校財團法人名稱」</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20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學校財團法人名稱】係指私立大學校院</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董事會之法院登記名稱</a:t>
            </a:r>
            <a:r>
              <a:rPr lang="zh-TW" altLang="zh-TW" sz="2000" dirty="0">
                <a:latin typeface="Arial" panose="020B0604020202020204" pitchFamily="34" charset="0"/>
                <a:ea typeface="微軟正黑體" panose="020B0604030504040204" pitchFamily="34" charset="-120"/>
                <a:cs typeface="Arial" panose="020B0604020202020204" pitchFamily="34" charset="0"/>
              </a:rPr>
              <a:t>，例如財團法人○○、○○學校財團法人等。</a:t>
            </a:r>
          </a:p>
        </p:txBody>
      </p:sp>
      <p:sp>
        <p:nvSpPr>
          <p:cNvPr id="7" name="Rectangle 2"/>
          <p:cNvSpPr>
            <a:spLocks noGrp="1" noChangeArrowheads="1"/>
          </p:cNvSpPr>
          <p:nvPr>
            <p:ph type="title"/>
          </p:nvPr>
        </p:nvSpPr>
        <p:spPr>
          <a:xfrm>
            <a:off x="600547" y="211654"/>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基本資料</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學校基本資料表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zh-TW" altLang="zh-TW" dirty="0">
                <a:latin typeface="Arial" panose="020B0604020202020204" pitchFamily="34" charset="0"/>
                <a:ea typeface="微軟正黑體" panose="020B0604030504040204" pitchFamily="34" charset="-120"/>
                <a:cs typeface="Arial" panose="020B0604020202020204" pitchFamily="34" charset="0"/>
              </a:rPr>
              <a:t>、</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月維護</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576030511"/>
              </p:ext>
            </p:extLst>
          </p:nvPr>
        </p:nvGraphicFramePr>
        <p:xfrm>
          <a:off x="299257" y="1252594"/>
          <a:ext cx="8636925" cy="1277541"/>
        </p:xfrm>
        <a:graphic>
          <a:graphicData uri="http://schemas.openxmlformats.org/drawingml/2006/table">
            <a:tbl>
              <a:tblPr firstRow="1" firstCol="1" bandRow="1"/>
              <a:tblGrid>
                <a:gridCol w="467649">
                  <a:extLst>
                    <a:ext uri="{9D8B030D-6E8A-4147-A177-3AD203B41FA5}">
                      <a16:colId xmlns:a16="http://schemas.microsoft.com/office/drawing/2014/main" val="129524570"/>
                    </a:ext>
                  </a:extLst>
                </a:gridCol>
                <a:gridCol w="467099">
                  <a:extLst>
                    <a:ext uri="{9D8B030D-6E8A-4147-A177-3AD203B41FA5}">
                      <a16:colId xmlns:a16="http://schemas.microsoft.com/office/drawing/2014/main" val="777170428"/>
                    </a:ext>
                  </a:extLst>
                </a:gridCol>
                <a:gridCol w="495042">
                  <a:extLst>
                    <a:ext uri="{9D8B030D-6E8A-4147-A177-3AD203B41FA5}">
                      <a16:colId xmlns:a16="http://schemas.microsoft.com/office/drawing/2014/main" val="1187380994"/>
                    </a:ext>
                  </a:extLst>
                </a:gridCol>
                <a:gridCol w="987520">
                  <a:extLst>
                    <a:ext uri="{9D8B030D-6E8A-4147-A177-3AD203B41FA5}">
                      <a16:colId xmlns:a16="http://schemas.microsoft.com/office/drawing/2014/main" val="4025139966"/>
                    </a:ext>
                  </a:extLst>
                </a:gridCol>
                <a:gridCol w="411659">
                  <a:extLst>
                    <a:ext uri="{9D8B030D-6E8A-4147-A177-3AD203B41FA5}">
                      <a16:colId xmlns:a16="http://schemas.microsoft.com/office/drawing/2014/main" val="2639397956"/>
                    </a:ext>
                  </a:extLst>
                </a:gridCol>
                <a:gridCol w="669325">
                  <a:extLst>
                    <a:ext uri="{9D8B030D-6E8A-4147-A177-3AD203B41FA5}">
                      <a16:colId xmlns:a16="http://schemas.microsoft.com/office/drawing/2014/main" val="244006490"/>
                    </a:ext>
                  </a:extLst>
                </a:gridCol>
                <a:gridCol w="718782">
                  <a:extLst>
                    <a:ext uri="{9D8B030D-6E8A-4147-A177-3AD203B41FA5}">
                      <a16:colId xmlns:a16="http://schemas.microsoft.com/office/drawing/2014/main" val="3962545969"/>
                    </a:ext>
                  </a:extLst>
                </a:gridCol>
                <a:gridCol w="718782">
                  <a:extLst>
                    <a:ext uri="{9D8B030D-6E8A-4147-A177-3AD203B41FA5}">
                      <a16:colId xmlns:a16="http://schemas.microsoft.com/office/drawing/2014/main" val="1121502459"/>
                    </a:ext>
                  </a:extLst>
                </a:gridCol>
                <a:gridCol w="467099">
                  <a:extLst>
                    <a:ext uri="{9D8B030D-6E8A-4147-A177-3AD203B41FA5}">
                      <a16:colId xmlns:a16="http://schemas.microsoft.com/office/drawing/2014/main" val="3101090293"/>
                    </a:ext>
                  </a:extLst>
                </a:gridCol>
                <a:gridCol w="626461">
                  <a:extLst>
                    <a:ext uri="{9D8B030D-6E8A-4147-A177-3AD203B41FA5}">
                      <a16:colId xmlns:a16="http://schemas.microsoft.com/office/drawing/2014/main" val="1406049359"/>
                    </a:ext>
                  </a:extLst>
                </a:gridCol>
                <a:gridCol w="779230">
                  <a:extLst>
                    <a:ext uri="{9D8B030D-6E8A-4147-A177-3AD203B41FA5}">
                      <a16:colId xmlns:a16="http://schemas.microsoft.com/office/drawing/2014/main" val="2920756259"/>
                    </a:ext>
                  </a:extLst>
                </a:gridCol>
                <a:gridCol w="1324361">
                  <a:extLst>
                    <a:ext uri="{9D8B030D-6E8A-4147-A177-3AD203B41FA5}">
                      <a16:colId xmlns:a16="http://schemas.microsoft.com/office/drawing/2014/main" val="3677315535"/>
                    </a:ext>
                  </a:extLst>
                </a:gridCol>
                <a:gridCol w="503916">
                  <a:extLst>
                    <a:ext uri="{9D8B030D-6E8A-4147-A177-3AD203B41FA5}">
                      <a16:colId xmlns:a16="http://schemas.microsoft.com/office/drawing/2014/main" val="286341304"/>
                    </a:ext>
                  </a:extLst>
                </a:gridCol>
              </a:tblGrid>
              <a:tr h="173226">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學校名稱</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學校財團法人名稱</a:t>
                      </a: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學校地址</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學校聯絡電話</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網址</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創校年月</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是否曾改制</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學校簡史</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943369561"/>
                  </a:ext>
                </a:extLst>
              </a:tr>
              <a:tr h="346452">
                <a:tc vMerge="1">
                  <a:txBody>
                    <a:bodyPr/>
                    <a:lstStyle/>
                    <a:p>
                      <a:endParaRPr lang="zh-TW" altLang="en-US"/>
                    </a:p>
                  </a:txBody>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中文</a:t>
                      </a:r>
                    </a:p>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英文</a:t>
                      </a:r>
                    </a:p>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郵遞區號</a:t>
                      </a:r>
                    </a:p>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3+2</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碼）</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電話號碼</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分機號碼</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464537220"/>
                  </a:ext>
                </a:extLst>
              </a:tr>
              <a:tr h="757863">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4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西元○○○○年</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a:t>
                      </a:r>
                    </a:p>
                  </a:txBody>
                  <a:tcPr marL="59715" marR="5971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4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□是，改制年月：</a:t>
                      </a:r>
                    </a:p>
                    <a:p>
                      <a:pPr marL="0" indent="-201295" algn="ctr" defTabSz="914400" rtl="0" eaLnBrk="1" latinLnBrk="0" hangingPunct="1">
                        <a:lnSpc>
                          <a:spcPts val="14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西元○○○○年</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○○月</a:t>
                      </a:r>
                    </a:p>
                    <a:p>
                      <a:pPr marL="0" algn="ctr" defTabSz="914400" rtl="0" eaLnBrk="1" latinLnBrk="0" hangingPunct="1">
                        <a:lnSpc>
                          <a:spcPts val="14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59715" marR="5971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483172309"/>
                  </a:ext>
                </a:extLst>
              </a:tr>
            </a:tbl>
          </a:graphicData>
        </a:graphic>
      </p:graphicFrame>
    </p:spTree>
    <p:extLst>
      <p:ext uri="{BB962C8B-B14F-4D97-AF65-F5344CB8AC3E}">
        <p14:creationId xmlns:p14="http://schemas.microsoft.com/office/powerpoint/2010/main" val="3407946720"/>
      </p:ext>
    </p:extLst>
  </p:cSld>
  <p:clrMapOvr>
    <a:masterClrMapping/>
  </p:clrMapOvr>
  <p:transition>
    <p:random/>
  </p:transition>
  <p:timing>
    <p:tnLst>
      <p:par>
        <p:cT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30261" y="2075932"/>
            <a:ext cx="8541665" cy="2169825"/>
          </a:xfrm>
          <a:prstGeom prst="rect">
            <a:avLst/>
          </a:prstGeom>
        </p:spPr>
        <p:txBody>
          <a:bodyPr wrap="square">
            <a:spAutoFit/>
          </a:bodyPr>
          <a:lstStyle/>
          <a:p>
            <a:pPr>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欄位異動</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轉學生</a:t>
            </a:r>
            <a:r>
              <a:rPr lang="zh-TW" altLang="en-US"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欄位資訊原填報於「學</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zh-TW" altLang="en-US"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學生就學情況統計表」，於</a:t>
            </a:r>
            <a:r>
              <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期起，該欄位</a:t>
            </a:r>
            <a:r>
              <a:rPr lang="zh-TW" altLang="en-US"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資訊填報異動至</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 正式學籍在學學生人數統計表」</a:t>
            </a:r>
            <a:r>
              <a:rPr lang="zh-TW" altLang="en-US"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285750" indent="-285750">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轉學生</a:t>
            </a:r>
            <a:r>
              <a:rPr lang="zh-TW" altLang="en-US"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請填報本學期經轉學考試入學且已完成註冊之「新轉入學生總數」</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包含轉入後休學者</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24997" y="174542"/>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正式學籍在學學生人數統計表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142166194"/>
              </p:ext>
            </p:extLst>
          </p:nvPr>
        </p:nvGraphicFramePr>
        <p:xfrm>
          <a:off x="266010" y="1192857"/>
          <a:ext cx="8670169" cy="651623"/>
        </p:xfrm>
        <a:graphic>
          <a:graphicData uri="http://schemas.openxmlformats.org/drawingml/2006/table">
            <a:tbl>
              <a:tblPr firstRow="1" firstCol="1" bandRow="1" bandCol="1"/>
              <a:tblGrid>
                <a:gridCol w="706579">
                  <a:extLst>
                    <a:ext uri="{9D8B030D-6E8A-4147-A177-3AD203B41FA5}">
                      <a16:colId xmlns:a16="http://schemas.microsoft.com/office/drawing/2014/main" val="3364623253"/>
                    </a:ext>
                  </a:extLst>
                </a:gridCol>
                <a:gridCol w="299258">
                  <a:extLst>
                    <a:ext uri="{9D8B030D-6E8A-4147-A177-3AD203B41FA5}">
                      <a16:colId xmlns:a16="http://schemas.microsoft.com/office/drawing/2014/main" val="1832435995"/>
                    </a:ext>
                  </a:extLst>
                </a:gridCol>
                <a:gridCol w="365760">
                  <a:extLst>
                    <a:ext uri="{9D8B030D-6E8A-4147-A177-3AD203B41FA5}">
                      <a16:colId xmlns:a16="http://schemas.microsoft.com/office/drawing/2014/main" val="1149173705"/>
                    </a:ext>
                  </a:extLst>
                </a:gridCol>
                <a:gridCol w="814648">
                  <a:extLst>
                    <a:ext uri="{9D8B030D-6E8A-4147-A177-3AD203B41FA5}">
                      <a16:colId xmlns:a16="http://schemas.microsoft.com/office/drawing/2014/main" val="2744249633"/>
                    </a:ext>
                  </a:extLst>
                </a:gridCol>
                <a:gridCol w="576072">
                  <a:extLst>
                    <a:ext uri="{9D8B030D-6E8A-4147-A177-3AD203B41FA5}">
                      <a16:colId xmlns:a16="http://schemas.microsoft.com/office/drawing/2014/main" val="2253719575"/>
                    </a:ext>
                  </a:extLst>
                </a:gridCol>
                <a:gridCol w="521944">
                  <a:extLst>
                    <a:ext uri="{9D8B030D-6E8A-4147-A177-3AD203B41FA5}">
                      <a16:colId xmlns:a16="http://schemas.microsoft.com/office/drawing/2014/main" val="863782560"/>
                    </a:ext>
                  </a:extLst>
                </a:gridCol>
                <a:gridCol w="373336">
                  <a:extLst>
                    <a:ext uri="{9D8B030D-6E8A-4147-A177-3AD203B41FA5}">
                      <a16:colId xmlns:a16="http://schemas.microsoft.com/office/drawing/2014/main" val="3369863023"/>
                    </a:ext>
                  </a:extLst>
                </a:gridCol>
                <a:gridCol w="1062443">
                  <a:extLst>
                    <a:ext uri="{9D8B030D-6E8A-4147-A177-3AD203B41FA5}">
                      <a16:colId xmlns:a16="http://schemas.microsoft.com/office/drawing/2014/main" val="2031412694"/>
                    </a:ext>
                  </a:extLst>
                </a:gridCol>
                <a:gridCol w="929442">
                  <a:extLst>
                    <a:ext uri="{9D8B030D-6E8A-4147-A177-3AD203B41FA5}">
                      <a16:colId xmlns:a16="http://schemas.microsoft.com/office/drawing/2014/main" val="3086550915"/>
                    </a:ext>
                  </a:extLst>
                </a:gridCol>
                <a:gridCol w="868751">
                  <a:extLst>
                    <a:ext uri="{9D8B030D-6E8A-4147-A177-3AD203B41FA5}">
                      <a16:colId xmlns:a16="http://schemas.microsoft.com/office/drawing/2014/main" val="1686991528"/>
                    </a:ext>
                  </a:extLst>
                </a:gridCol>
                <a:gridCol w="868751">
                  <a:extLst>
                    <a:ext uri="{9D8B030D-6E8A-4147-A177-3AD203B41FA5}">
                      <a16:colId xmlns:a16="http://schemas.microsoft.com/office/drawing/2014/main" val="3511167121"/>
                    </a:ext>
                  </a:extLst>
                </a:gridCol>
                <a:gridCol w="676359">
                  <a:extLst>
                    <a:ext uri="{9D8B030D-6E8A-4147-A177-3AD203B41FA5}">
                      <a16:colId xmlns:a16="http://schemas.microsoft.com/office/drawing/2014/main" val="458407573"/>
                    </a:ext>
                  </a:extLst>
                </a:gridCol>
                <a:gridCol w="606826">
                  <a:extLst>
                    <a:ext uri="{9D8B030D-6E8A-4147-A177-3AD203B41FA5}">
                      <a16:colId xmlns:a16="http://schemas.microsoft.com/office/drawing/2014/main" val="3325846245"/>
                    </a:ext>
                  </a:extLst>
                </a:gridCol>
              </a:tblGrid>
              <a:tr h="380695">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學籍分組</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500"/>
                        </a:lnSpc>
                        <a:spcAft>
                          <a:spcPts val="0"/>
                        </a:spcAft>
                        <a:tabLst>
                          <a:tab pos="132080" algn="l"/>
                        </a:tabLs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algn="ctr">
                        <a:lnSpc>
                          <a:spcPts val="1500"/>
                        </a:lnSpc>
                        <a:spcAft>
                          <a:spcPts val="0"/>
                        </a:spcAft>
                        <a:tabLst>
                          <a:tab pos="132080" algn="l"/>
                        </a:tabLs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系統自動產生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algn="ctr">
                        <a:lnSpc>
                          <a:spcPts val="1500"/>
                        </a:lnSpc>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轉學生</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60534"/>
                  </a:ext>
                </a:extLst>
              </a:tr>
              <a:tr h="27092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tabLst>
                          <a:tab pos="132080" algn="l"/>
                        </a:tabLs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132080" algn="l"/>
                        </a:tabLs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132080" algn="l"/>
                        </a:tabLs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132080" algn="l"/>
                        </a:tabLs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tabLst>
                          <a:tab pos="132080" algn="l"/>
                        </a:tabLs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500"/>
                        </a:lnSpc>
                        <a:spcAft>
                          <a:spcPts val="0"/>
                        </a:spcAft>
                        <a:tabLst>
                          <a:tab pos="132080" algn="l"/>
                        </a:tabLs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25" marR="6852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786730837"/>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51079108"/>
      </p:ext>
    </p:extLst>
  </p:cSld>
  <p:clrMapOvr>
    <a:masterClrMapping/>
  </p:clrMapOvr>
  <p:transition>
    <p:random/>
  </p:transition>
  <p:timing>
    <p:tnLst>
      <p:par>
        <p:cTn id="1" dur="indefinite" restart="never" nodeType="tmRoot"/>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6692" y="2852645"/>
            <a:ext cx="8957307" cy="2539157"/>
          </a:xfrm>
          <a:prstGeom prst="rect">
            <a:avLst/>
          </a:prstGeom>
        </p:spPr>
        <p:txBody>
          <a:bodyPr wrap="square">
            <a:spAutoFit/>
          </a:bodyPr>
          <a:lstStyle/>
          <a:p>
            <a:pPr>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是否依就學辦法入學之境外</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依</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學生</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身</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分</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類別</a:t>
            </a:r>
            <a:r>
              <a:rPr lang="zh-TW" altLang="zh-TW" sz="1800" dirty="0">
                <a:latin typeface="Arial" panose="020B0604020202020204" pitchFamily="34" charset="0"/>
                <a:ea typeface="微軟正黑體" panose="020B0604030504040204" pitchFamily="34" charset="-120"/>
                <a:cs typeface="Arial" panose="020B0604020202020204" pitchFamily="34" charset="0"/>
              </a:rPr>
              <a:t>【是；否】依外國學生來臺就學辦法、僑生回國就學及輔導辦法、香港澳門居民來臺就學辦法及</a:t>
            </a:r>
            <a:r>
              <a:rPr lang="en-US" altLang="zh-TW" sz="1800" dirty="0">
                <a:latin typeface="Arial" panose="020B0604020202020204" pitchFamily="34" charset="0"/>
                <a:ea typeface="微軟正黑體" panose="020B0604030504040204" pitchFamily="34" charset="-120"/>
                <a:cs typeface="Arial" panose="020B0604020202020204" pitchFamily="34" charset="0"/>
              </a:rPr>
              <a:t>大陸地區人民來臺就讀專科以上學校辦法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等辦法入學之境外學生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「本國籍學生」或依一般管道就讀管道入學之境外生等，請填報【否】</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42752" y="310057"/>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學生就學情況統計表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208806105"/>
              </p:ext>
            </p:extLst>
          </p:nvPr>
        </p:nvGraphicFramePr>
        <p:xfrm>
          <a:off x="394514" y="1127257"/>
          <a:ext cx="8541665" cy="1320800"/>
        </p:xfrm>
        <a:graphic>
          <a:graphicData uri="http://schemas.openxmlformats.org/drawingml/2006/table">
            <a:tbl>
              <a:tblPr firstRow="1" firstCol="1" bandRow="1" bandCol="1"/>
              <a:tblGrid>
                <a:gridCol w="306644">
                  <a:extLst>
                    <a:ext uri="{9D8B030D-6E8A-4147-A177-3AD203B41FA5}">
                      <a16:colId xmlns:a16="http://schemas.microsoft.com/office/drawing/2014/main" val="3850616543"/>
                    </a:ext>
                  </a:extLst>
                </a:gridCol>
                <a:gridCol w="232955">
                  <a:extLst>
                    <a:ext uri="{9D8B030D-6E8A-4147-A177-3AD203B41FA5}">
                      <a16:colId xmlns:a16="http://schemas.microsoft.com/office/drawing/2014/main" val="1990933974"/>
                    </a:ext>
                  </a:extLst>
                </a:gridCol>
                <a:gridCol w="258839">
                  <a:extLst>
                    <a:ext uri="{9D8B030D-6E8A-4147-A177-3AD203B41FA5}">
                      <a16:colId xmlns:a16="http://schemas.microsoft.com/office/drawing/2014/main" val="2351405306"/>
                    </a:ext>
                  </a:extLst>
                </a:gridCol>
                <a:gridCol w="336489">
                  <a:extLst>
                    <a:ext uri="{9D8B030D-6E8A-4147-A177-3AD203B41FA5}">
                      <a16:colId xmlns:a16="http://schemas.microsoft.com/office/drawing/2014/main" val="1913959794"/>
                    </a:ext>
                  </a:extLst>
                </a:gridCol>
                <a:gridCol w="327862">
                  <a:extLst>
                    <a:ext uri="{9D8B030D-6E8A-4147-A177-3AD203B41FA5}">
                      <a16:colId xmlns:a16="http://schemas.microsoft.com/office/drawing/2014/main" val="1563416021"/>
                    </a:ext>
                  </a:extLst>
                </a:gridCol>
                <a:gridCol w="267466">
                  <a:extLst>
                    <a:ext uri="{9D8B030D-6E8A-4147-A177-3AD203B41FA5}">
                      <a16:colId xmlns:a16="http://schemas.microsoft.com/office/drawing/2014/main" val="746597069"/>
                    </a:ext>
                  </a:extLst>
                </a:gridCol>
                <a:gridCol w="310607">
                  <a:extLst>
                    <a:ext uri="{9D8B030D-6E8A-4147-A177-3AD203B41FA5}">
                      <a16:colId xmlns:a16="http://schemas.microsoft.com/office/drawing/2014/main" val="993063717"/>
                    </a:ext>
                  </a:extLst>
                </a:gridCol>
                <a:gridCol w="1765921">
                  <a:extLst>
                    <a:ext uri="{9D8B030D-6E8A-4147-A177-3AD203B41FA5}">
                      <a16:colId xmlns:a16="http://schemas.microsoft.com/office/drawing/2014/main" val="2073109172"/>
                    </a:ext>
                  </a:extLst>
                </a:gridCol>
                <a:gridCol w="1098556">
                  <a:extLst>
                    <a:ext uri="{9D8B030D-6E8A-4147-A177-3AD203B41FA5}">
                      <a16:colId xmlns:a16="http://schemas.microsoft.com/office/drawing/2014/main" val="1078426892"/>
                    </a:ext>
                  </a:extLst>
                </a:gridCol>
                <a:gridCol w="394365">
                  <a:extLst>
                    <a:ext uri="{9D8B030D-6E8A-4147-A177-3AD203B41FA5}">
                      <a16:colId xmlns:a16="http://schemas.microsoft.com/office/drawing/2014/main" val="1201131428"/>
                    </a:ext>
                  </a:extLst>
                </a:gridCol>
                <a:gridCol w="407324">
                  <a:extLst>
                    <a:ext uri="{9D8B030D-6E8A-4147-A177-3AD203B41FA5}">
                      <a16:colId xmlns:a16="http://schemas.microsoft.com/office/drawing/2014/main" val="134486384"/>
                    </a:ext>
                  </a:extLst>
                </a:gridCol>
                <a:gridCol w="365760">
                  <a:extLst>
                    <a:ext uri="{9D8B030D-6E8A-4147-A177-3AD203B41FA5}">
                      <a16:colId xmlns:a16="http://schemas.microsoft.com/office/drawing/2014/main" val="3100935527"/>
                    </a:ext>
                  </a:extLst>
                </a:gridCol>
                <a:gridCol w="399011">
                  <a:extLst>
                    <a:ext uri="{9D8B030D-6E8A-4147-A177-3AD203B41FA5}">
                      <a16:colId xmlns:a16="http://schemas.microsoft.com/office/drawing/2014/main" val="1192137374"/>
                    </a:ext>
                  </a:extLst>
                </a:gridCol>
                <a:gridCol w="473825">
                  <a:extLst>
                    <a:ext uri="{9D8B030D-6E8A-4147-A177-3AD203B41FA5}">
                      <a16:colId xmlns:a16="http://schemas.microsoft.com/office/drawing/2014/main" val="3473132114"/>
                    </a:ext>
                  </a:extLst>
                </a:gridCol>
                <a:gridCol w="417291">
                  <a:extLst>
                    <a:ext uri="{9D8B030D-6E8A-4147-A177-3AD203B41FA5}">
                      <a16:colId xmlns:a16="http://schemas.microsoft.com/office/drawing/2014/main" val="1750520145"/>
                    </a:ext>
                  </a:extLst>
                </a:gridCol>
                <a:gridCol w="555298">
                  <a:extLst>
                    <a:ext uri="{9D8B030D-6E8A-4147-A177-3AD203B41FA5}">
                      <a16:colId xmlns:a16="http://schemas.microsoft.com/office/drawing/2014/main" val="594332813"/>
                    </a:ext>
                  </a:extLst>
                </a:gridCol>
                <a:gridCol w="623452">
                  <a:extLst>
                    <a:ext uri="{9D8B030D-6E8A-4147-A177-3AD203B41FA5}">
                      <a16:colId xmlns:a16="http://schemas.microsoft.com/office/drawing/2014/main" val="1735123005"/>
                    </a:ext>
                  </a:extLst>
                </a:gridCol>
              </a:tblGrid>
              <a:tr h="212970">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學籍分組</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2000"/>
                        </a:lnSpc>
                        <a:spcAft>
                          <a:spcPts val="0"/>
                        </a:spcAft>
                      </a:pPr>
                      <a:r>
                        <a:rPr lang="zh-TW"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是否依就學辦法入學之境外學生</a:t>
                      </a:r>
                      <a:endPar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是否符合總量延畢生條件</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總量延畢生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rowSpan="2"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全學年度均於國外之學生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全學年度全部學分實習之學生人數</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69976851"/>
                  </a:ext>
                </a:extLst>
              </a:tr>
              <a:tr h="28726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校外實習</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學校附屬機構實習</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2522176431"/>
                  </a:ext>
                </a:extLst>
              </a:tr>
              <a:tr h="15259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6413857"/>
                  </a:ext>
                </a:extLst>
              </a:tr>
              <a:tr h="446175">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en-US"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2000"/>
                        </a:lnSpc>
                        <a:spcAft>
                          <a:spcPts val="0"/>
                        </a:spcAft>
                      </a:pPr>
                      <a:r>
                        <a:rPr lang="en-US"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否</a:t>
                      </a:r>
                      <a:endParaRPr lang="zh-TW" alt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4340747"/>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407242027"/>
      </p:ext>
    </p:extLst>
  </p:cSld>
  <p:clrMapOvr>
    <a:masterClrMapping/>
  </p:clrMapOvr>
  <p:transition>
    <p:random/>
  </p:transition>
  <p:timing>
    <p:tnLst>
      <p:par>
        <p:cT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86693" y="2506659"/>
            <a:ext cx="8749486" cy="4154984"/>
          </a:xfrm>
          <a:prstGeom prst="rect">
            <a:avLst/>
          </a:prstGeom>
        </p:spPr>
        <p:txBody>
          <a:bodyPr wrap="square">
            <a:spAutoFit/>
          </a:bodyPr>
          <a:lstStyle/>
          <a:p>
            <a:pPr>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spcBef>
                <a:spcPts val="0"/>
              </a:spcBef>
              <a:spcAft>
                <a:spcPts val="0"/>
              </a:spcAft>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是否符合總量延畢生條件</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填報學生【是；否】符合總量延畢生條件。</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總量延畢生係指學士班學生超過各校學則所定修業年限，碩士生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含碩士在職專班</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自第</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年起，博士班自第</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年起，繳納全額學雜費者，應列計為延畢生</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a:p>
            <a:pPr marL="800100" lvl="1" indent="-342900">
              <a:lnSpc>
                <a:spcPct val="150000"/>
              </a:lnSpc>
              <a:spcBef>
                <a:spcPts val="0"/>
              </a:spcBef>
              <a:spcAft>
                <a:spcPts val="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大學部</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專科部之延畢學生：</a:t>
            </a:r>
          </a:p>
          <a:p>
            <a:pPr marL="1257300" lvl="2" indent="-342900">
              <a:lnSpc>
                <a:spcPct val="150000"/>
              </a:lnSpc>
              <a:spcBef>
                <a:spcPts val="0"/>
              </a:spcBef>
              <a:spcAft>
                <a:spcPts val="0"/>
              </a:spcAft>
              <a:buFont typeface="+mj-lt"/>
              <a:buAutoNum type="arabicParenR"/>
            </a:pPr>
            <a:r>
              <a:rPr lang="zh-TW" altLang="zh-TW" sz="1600" dirty="0">
                <a:latin typeface="Arial" panose="020B0604020202020204" pitchFamily="34" charset="0"/>
                <a:ea typeface="微軟正黑體" panose="020B0604030504040204" pitchFamily="34" charset="-120"/>
                <a:cs typeface="Arial" panose="020B0604020202020204" pitchFamily="34" charset="0"/>
              </a:rPr>
              <a:t>超過各校學則所定修業年限之學生，仍繳納全額學雜費者，請填報「是」。 </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nSpc>
                <a:spcPct val="150000"/>
              </a:lnSpc>
              <a:spcBef>
                <a:spcPts val="0"/>
              </a:spcBef>
              <a:spcAft>
                <a:spcPts val="0"/>
              </a:spcAft>
              <a:buFont typeface="+mj-lt"/>
              <a:buAutoNum type="arabicParenR"/>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僅</a:t>
            </a:r>
            <a:r>
              <a:rPr lang="zh-TW" altLang="zh-TW" sz="1600" dirty="0">
                <a:latin typeface="Arial" panose="020B0604020202020204" pitchFamily="34" charset="0"/>
                <a:ea typeface="微軟正黑體" panose="020B0604030504040204" pitchFamily="34" charset="-120"/>
                <a:cs typeface="Arial" panose="020B0604020202020204" pitchFamily="34" charset="0"/>
              </a:rPr>
              <a:t>繳納部分學分費者，請填報「否」。</a:t>
            </a:r>
          </a:p>
          <a:p>
            <a:pPr marL="800100" lvl="1" indent="-342900">
              <a:lnSpc>
                <a:spcPct val="150000"/>
              </a:lnSpc>
              <a:spcBef>
                <a:spcPts val="0"/>
              </a:spcBef>
              <a:spcAft>
                <a:spcPts val="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碩士生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博士生之延畢學生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latin typeface="Arial" panose="020B0604020202020204" pitchFamily="34" charset="0"/>
              <a:ea typeface="微軟正黑體" panose="020B0604030504040204" pitchFamily="34" charset="-120"/>
              <a:cs typeface="Arial" panose="020B0604020202020204" pitchFamily="34" charset="0"/>
            </a:endParaRPr>
          </a:p>
          <a:p>
            <a:pPr marL="1257300" lvl="2" indent="-342900">
              <a:lnSpc>
                <a:spcPct val="150000"/>
              </a:lnSpc>
              <a:spcBef>
                <a:spcPts val="0"/>
              </a:spcBef>
              <a:spcAft>
                <a:spcPts val="0"/>
              </a:spcAft>
              <a:buFont typeface="+mj-lt"/>
              <a:buAutoNum type="arabicParenR"/>
            </a:pPr>
            <a:r>
              <a:rPr lang="zh-TW" altLang="zh-TW" sz="1600" dirty="0">
                <a:latin typeface="Arial" panose="020B0604020202020204" pitchFamily="34" charset="0"/>
                <a:ea typeface="微軟正黑體" panose="020B0604030504040204" pitchFamily="34" charset="-120"/>
                <a:cs typeface="Arial" panose="020B0604020202020204" pitchFamily="34" charset="0"/>
              </a:rPr>
              <a:t>碩士生自第三年起，博士生自第四年起之學生，仍繳納全額學雜費者，請填報「是」</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nSpc>
                <a:spcPct val="150000"/>
              </a:lnSpc>
              <a:spcBef>
                <a:spcPts val="0"/>
              </a:spcBef>
              <a:spcAft>
                <a:spcPts val="0"/>
              </a:spcAft>
              <a:buFont typeface="+mj-lt"/>
              <a:buAutoNum type="arabicParenR"/>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僅</a:t>
            </a:r>
            <a:r>
              <a:rPr lang="zh-TW" altLang="zh-TW" sz="1600" dirty="0">
                <a:latin typeface="Arial" panose="020B0604020202020204" pitchFamily="34" charset="0"/>
                <a:ea typeface="微軟正黑體" panose="020B0604030504040204" pitchFamily="34" charset="-120"/>
                <a:cs typeface="Arial" panose="020B0604020202020204" pitchFamily="34" charset="0"/>
              </a:rPr>
              <a:t>繳納部分學分費者，請填報「否</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23451" y="235682"/>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學生就學情況統計表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674323632"/>
              </p:ext>
            </p:extLst>
          </p:nvPr>
        </p:nvGraphicFramePr>
        <p:xfrm>
          <a:off x="394514" y="1114905"/>
          <a:ext cx="8541665" cy="1320800"/>
        </p:xfrm>
        <a:graphic>
          <a:graphicData uri="http://schemas.openxmlformats.org/drawingml/2006/table">
            <a:tbl>
              <a:tblPr firstRow="1" firstCol="1" bandRow="1" bandCol="1"/>
              <a:tblGrid>
                <a:gridCol w="306644">
                  <a:extLst>
                    <a:ext uri="{9D8B030D-6E8A-4147-A177-3AD203B41FA5}">
                      <a16:colId xmlns:a16="http://schemas.microsoft.com/office/drawing/2014/main" val="3850616543"/>
                    </a:ext>
                  </a:extLst>
                </a:gridCol>
                <a:gridCol w="232955">
                  <a:extLst>
                    <a:ext uri="{9D8B030D-6E8A-4147-A177-3AD203B41FA5}">
                      <a16:colId xmlns:a16="http://schemas.microsoft.com/office/drawing/2014/main" val="1990933974"/>
                    </a:ext>
                  </a:extLst>
                </a:gridCol>
                <a:gridCol w="258839">
                  <a:extLst>
                    <a:ext uri="{9D8B030D-6E8A-4147-A177-3AD203B41FA5}">
                      <a16:colId xmlns:a16="http://schemas.microsoft.com/office/drawing/2014/main" val="2351405306"/>
                    </a:ext>
                  </a:extLst>
                </a:gridCol>
                <a:gridCol w="336489">
                  <a:extLst>
                    <a:ext uri="{9D8B030D-6E8A-4147-A177-3AD203B41FA5}">
                      <a16:colId xmlns:a16="http://schemas.microsoft.com/office/drawing/2014/main" val="1913959794"/>
                    </a:ext>
                  </a:extLst>
                </a:gridCol>
                <a:gridCol w="327862">
                  <a:extLst>
                    <a:ext uri="{9D8B030D-6E8A-4147-A177-3AD203B41FA5}">
                      <a16:colId xmlns:a16="http://schemas.microsoft.com/office/drawing/2014/main" val="1563416021"/>
                    </a:ext>
                  </a:extLst>
                </a:gridCol>
                <a:gridCol w="267466">
                  <a:extLst>
                    <a:ext uri="{9D8B030D-6E8A-4147-A177-3AD203B41FA5}">
                      <a16:colId xmlns:a16="http://schemas.microsoft.com/office/drawing/2014/main" val="746597069"/>
                    </a:ext>
                  </a:extLst>
                </a:gridCol>
                <a:gridCol w="310607">
                  <a:extLst>
                    <a:ext uri="{9D8B030D-6E8A-4147-A177-3AD203B41FA5}">
                      <a16:colId xmlns:a16="http://schemas.microsoft.com/office/drawing/2014/main" val="993063717"/>
                    </a:ext>
                  </a:extLst>
                </a:gridCol>
                <a:gridCol w="1346915">
                  <a:extLst>
                    <a:ext uri="{9D8B030D-6E8A-4147-A177-3AD203B41FA5}">
                      <a16:colId xmlns:a16="http://schemas.microsoft.com/office/drawing/2014/main" val="2073109172"/>
                    </a:ext>
                  </a:extLst>
                </a:gridCol>
                <a:gridCol w="1517562">
                  <a:extLst>
                    <a:ext uri="{9D8B030D-6E8A-4147-A177-3AD203B41FA5}">
                      <a16:colId xmlns:a16="http://schemas.microsoft.com/office/drawing/2014/main" val="1078426892"/>
                    </a:ext>
                  </a:extLst>
                </a:gridCol>
                <a:gridCol w="394365">
                  <a:extLst>
                    <a:ext uri="{9D8B030D-6E8A-4147-A177-3AD203B41FA5}">
                      <a16:colId xmlns:a16="http://schemas.microsoft.com/office/drawing/2014/main" val="1201131428"/>
                    </a:ext>
                  </a:extLst>
                </a:gridCol>
                <a:gridCol w="407324">
                  <a:extLst>
                    <a:ext uri="{9D8B030D-6E8A-4147-A177-3AD203B41FA5}">
                      <a16:colId xmlns:a16="http://schemas.microsoft.com/office/drawing/2014/main" val="134486384"/>
                    </a:ext>
                  </a:extLst>
                </a:gridCol>
                <a:gridCol w="365760">
                  <a:extLst>
                    <a:ext uri="{9D8B030D-6E8A-4147-A177-3AD203B41FA5}">
                      <a16:colId xmlns:a16="http://schemas.microsoft.com/office/drawing/2014/main" val="3100935527"/>
                    </a:ext>
                  </a:extLst>
                </a:gridCol>
                <a:gridCol w="399011">
                  <a:extLst>
                    <a:ext uri="{9D8B030D-6E8A-4147-A177-3AD203B41FA5}">
                      <a16:colId xmlns:a16="http://schemas.microsoft.com/office/drawing/2014/main" val="1192137374"/>
                    </a:ext>
                  </a:extLst>
                </a:gridCol>
                <a:gridCol w="473825">
                  <a:extLst>
                    <a:ext uri="{9D8B030D-6E8A-4147-A177-3AD203B41FA5}">
                      <a16:colId xmlns:a16="http://schemas.microsoft.com/office/drawing/2014/main" val="3473132114"/>
                    </a:ext>
                  </a:extLst>
                </a:gridCol>
                <a:gridCol w="417291">
                  <a:extLst>
                    <a:ext uri="{9D8B030D-6E8A-4147-A177-3AD203B41FA5}">
                      <a16:colId xmlns:a16="http://schemas.microsoft.com/office/drawing/2014/main" val="1750520145"/>
                    </a:ext>
                  </a:extLst>
                </a:gridCol>
                <a:gridCol w="555298">
                  <a:extLst>
                    <a:ext uri="{9D8B030D-6E8A-4147-A177-3AD203B41FA5}">
                      <a16:colId xmlns:a16="http://schemas.microsoft.com/office/drawing/2014/main" val="594332813"/>
                    </a:ext>
                  </a:extLst>
                </a:gridCol>
                <a:gridCol w="623452">
                  <a:extLst>
                    <a:ext uri="{9D8B030D-6E8A-4147-A177-3AD203B41FA5}">
                      <a16:colId xmlns:a16="http://schemas.microsoft.com/office/drawing/2014/main" val="1735123005"/>
                    </a:ext>
                  </a:extLst>
                </a:gridCol>
              </a:tblGrid>
              <a:tr h="212970">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學籍分組</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600"/>
                        </a:lnSpc>
                        <a:spcAft>
                          <a:spcPts val="0"/>
                        </a:spcAft>
                      </a:pP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是否依就學辦法入學之境外學生</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noFill/>
                  </a:tcPr>
                </a:tc>
                <a:tc rowSpan="3">
                  <a:txBody>
                    <a:bodyPr/>
                    <a:lstStyle/>
                    <a:p>
                      <a:pPr marL="0" algn="ctr" defTabSz="914400" rtl="0" eaLnBrk="1" latinLnBrk="0" hangingPunct="1">
                        <a:lnSpc>
                          <a:spcPts val="20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是否符合總量延畢生條件</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總量延畢生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rowSpan="2"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全學年度均於國外之學生</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hMerge="1">
                  <a:txBody>
                    <a:bodyPr/>
                    <a:lstStyle/>
                    <a:p>
                      <a:endParaRPr lang="zh-TW" altLang="en-US"/>
                    </a:p>
                  </a:txBody>
                  <a:tcPr/>
                </a:tc>
                <a:tc gridSpan="4">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全學年度全部學分實習之學生人數</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969976851"/>
                  </a:ext>
                </a:extLst>
              </a:tr>
              <a:tr h="28726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pPr marL="0" algn="ctr" defTabSz="914400" rtl="0" eaLnBrk="1" latinLnBrk="0" hangingPunct="1">
                        <a:lnSpc>
                          <a:spcPts val="1600"/>
                        </a:lnSpc>
                        <a:spcAft>
                          <a:spcPts val="0"/>
                        </a:spcAft>
                      </a:pPr>
                      <a:endParaRPr lang="zh-TW" alt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a:tc>
                <a:tc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校外實習</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學校附屬機構實習</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2522176431"/>
                  </a:ext>
                </a:extLst>
              </a:tr>
              <a:tr h="15259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pPr marL="0" algn="ctr" defTabSz="914400" rtl="0" eaLnBrk="1" latinLnBrk="0" hangingPunct="1">
                        <a:lnSpc>
                          <a:spcPts val="1600"/>
                        </a:lnSpc>
                        <a:spcAft>
                          <a:spcPts val="0"/>
                        </a:spcAft>
                      </a:pPr>
                      <a:endParaRPr lang="zh-TW" alt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6413857"/>
                  </a:ext>
                </a:extLst>
              </a:tr>
              <a:tr h="446175">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endParaRPr lang="zh-TW" alt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en-US"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2000"/>
                        </a:lnSpc>
                        <a:spcAft>
                          <a:spcPts val="0"/>
                        </a:spcAft>
                      </a:pPr>
                      <a:r>
                        <a:rPr lang="en-US"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5252" marR="65252"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4340747"/>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93998613"/>
      </p:ext>
    </p:extLst>
  </p:cSld>
  <p:clrMapOvr>
    <a:masterClrMapping/>
  </p:clrMapOvr>
  <p:transition>
    <p:random/>
  </p:transition>
  <p:timing>
    <p:tnLst>
      <p:par>
        <p:cTn id="1" dur="indefinite" restart="never" nodeType="tmRoot"/>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1712219"/>
            <a:ext cx="8541665" cy="507831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日之現有資料為填報基準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族</a:t>
            </a:r>
            <a:r>
              <a:rPr lang="zh-TW" altLang="en-US" sz="1800" b="1" dirty="0">
                <a:latin typeface="Arial" panose="020B0604020202020204" pitchFamily="34" charset="0"/>
                <a:ea typeface="微軟正黑體" panose="020B0604030504040204" pitchFamily="34" charset="-120"/>
                <a:cs typeface="Arial" panose="020B0604020202020204" pitchFamily="34" charset="0"/>
              </a:rPr>
              <a:t>籍</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原住民族籍別包括【阿美族；泰雅族；排灣族；布農族；卑南族；鄒</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曹</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族；魯凱族；賽夏族；雅美族；邵族；噶瑪蘭族；太魯閣族；撒奇萊雅族；賽德克族；拉阿魯哇族；卡那卡那富族</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；尚未</a:t>
            </a:r>
            <a:r>
              <a:rPr lang="zh-TW" altLang="zh-TW" sz="1800" dirty="0">
                <a:latin typeface="Arial" panose="020B0604020202020204" pitchFamily="34" charset="0"/>
                <a:ea typeface="微軟正黑體" panose="020B0604030504040204" pitchFamily="34" charset="-120"/>
                <a:cs typeface="Arial" panose="020B0604020202020204" pitchFamily="34" charset="0"/>
              </a:rPr>
              <a:t>申報】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尚未</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申報：係指戶籍謄本僅註記為山地原住民或平地原住民身分，但</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尚未申報明確族籍</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lvl="1" indent="-34290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原住民學生</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人</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具正式學籍之原住民學生【男生、女生】數，其中原住民學生係指符合「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原住民身分法</a:t>
            </a:r>
            <a:r>
              <a:rPr lang="zh-TW" altLang="zh-TW" sz="1800" dirty="0">
                <a:latin typeface="Arial" panose="020B0604020202020204" pitchFamily="34" charset="0"/>
                <a:ea typeface="微軟正黑體" panose="020B0604030504040204" pitchFamily="34" charset="-120"/>
                <a:cs typeface="Arial" panose="020B0604020202020204" pitchFamily="34" charset="0"/>
              </a:rPr>
              <a:t>」規定之原住民學生，</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包括山地原住民及平地原住民</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653975" y="23416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原住民學生資料統計表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期起校庫</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自行蒐集</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958218459"/>
              </p:ext>
            </p:extLst>
          </p:nvPr>
        </p:nvGraphicFramePr>
        <p:xfrm>
          <a:off x="394516" y="1178351"/>
          <a:ext cx="8500223" cy="627066"/>
        </p:xfrm>
        <a:graphic>
          <a:graphicData uri="http://schemas.openxmlformats.org/drawingml/2006/table">
            <a:tbl>
              <a:tblPr firstRow="1" firstCol="1" bandRow="1" bandCol="1"/>
              <a:tblGrid>
                <a:gridCol w="1062156">
                  <a:extLst>
                    <a:ext uri="{9D8B030D-6E8A-4147-A177-3AD203B41FA5}">
                      <a16:colId xmlns:a16="http://schemas.microsoft.com/office/drawing/2014/main" val="971355453"/>
                    </a:ext>
                  </a:extLst>
                </a:gridCol>
                <a:gridCol w="1062156">
                  <a:extLst>
                    <a:ext uri="{9D8B030D-6E8A-4147-A177-3AD203B41FA5}">
                      <a16:colId xmlns:a16="http://schemas.microsoft.com/office/drawing/2014/main" val="106500802"/>
                    </a:ext>
                  </a:extLst>
                </a:gridCol>
                <a:gridCol w="1062156">
                  <a:extLst>
                    <a:ext uri="{9D8B030D-6E8A-4147-A177-3AD203B41FA5}">
                      <a16:colId xmlns:a16="http://schemas.microsoft.com/office/drawing/2014/main" val="2424875567"/>
                    </a:ext>
                  </a:extLst>
                </a:gridCol>
                <a:gridCol w="1062156">
                  <a:extLst>
                    <a:ext uri="{9D8B030D-6E8A-4147-A177-3AD203B41FA5}">
                      <a16:colId xmlns:a16="http://schemas.microsoft.com/office/drawing/2014/main" val="1228703321"/>
                    </a:ext>
                  </a:extLst>
                </a:gridCol>
                <a:gridCol w="1062156">
                  <a:extLst>
                    <a:ext uri="{9D8B030D-6E8A-4147-A177-3AD203B41FA5}">
                      <a16:colId xmlns:a16="http://schemas.microsoft.com/office/drawing/2014/main" val="1191761427"/>
                    </a:ext>
                  </a:extLst>
                </a:gridCol>
                <a:gridCol w="1062156">
                  <a:extLst>
                    <a:ext uri="{9D8B030D-6E8A-4147-A177-3AD203B41FA5}">
                      <a16:colId xmlns:a16="http://schemas.microsoft.com/office/drawing/2014/main" val="751904668"/>
                    </a:ext>
                  </a:extLst>
                </a:gridCol>
                <a:gridCol w="1065131">
                  <a:extLst>
                    <a:ext uri="{9D8B030D-6E8A-4147-A177-3AD203B41FA5}">
                      <a16:colId xmlns:a16="http://schemas.microsoft.com/office/drawing/2014/main" val="2436642227"/>
                    </a:ext>
                  </a:extLst>
                </a:gridCol>
                <a:gridCol w="1062156">
                  <a:extLst>
                    <a:ext uri="{9D8B030D-6E8A-4147-A177-3AD203B41FA5}">
                      <a16:colId xmlns:a16="http://schemas.microsoft.com/office/drawing/2014/main" val="863843871"/>
                    </a:ext>
                  </a:extLst>
                </a:gridCol>
              </a:tblGrid>
              <a:tr h="313533">
                <a:tc rowSpan="2">
                  <a:txBody>
                    <a:bodyPr/>
                    <a:lstStyle/>
                    <a:p>
                      <a:pPr algn="ctr">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族籍別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原住民學生人數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840103212"/>
                  </a:ext>
                </a:extLst>
              </a:tr>
              <a:tr h="31353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122986014"/>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208071238"/>
      </p:ext>
    </p:extLst>
  </p:cSld>
  <p:clrMapOvr>
    <a:masterClrMapping/>
  </p:clrMapOvr>
  <p:transition>
    <p:random/>
  </p:transition>
  <p:timing>
    <p:tnLst>
      <p:par>
        <p:cT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1608269"/>
            <a:ext cx="8541665" cy="517064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月填報前一學年度資料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7</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31</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族籍別</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原住民族籍別包括【阿美族；泰雅族；排灣族；布農族；卑南族；鄒</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曹</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族；魯凱族；賽夏族；雅美族；邵族；噶瑪蘭族；太魯閣族；撒奇萊雅族；賽德克族；拉阿魯哇族；卡那卡那富族</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；尚未</a:t>
            </a:r>
            <a:r>
              <a:rPr lang="zh-TW" altLang="zh-TW" sz="1800" dirty="0">
                <a:latin typeface="Arial" panose="020B0604020202020204" pitchFamily="34" charset="0"/>
                <a:ea typeface="微軟正黑體" panose="020B0604030504040204" pitchFamily="34" charset="-120"/>
                <a:cs typeface="Arial" panose="020B0604020202020204" pitchFamily="34" charset="0"/>
              </a:rPr>
              <a:t>申報】。</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尚未申報：係指戶籍謄本僅註記為山地原住民或平地原住民身分，但</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尚未申報明確族籍</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lvl="1" indent="-342900">
              <a:lnSpc>
                <a:spcPct val="150000"/>
              </a:lnSpc>
              <a:buFont typeface="Wingdings" panose="05000000000000000000" pitchFamily="2" charset="2"/>
              <a:buChar char="l"/>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原住民</a:t>
            </a:r>
            <a:r>
              <a:rPr lang="zh-TW" altLang="en-US" sz="1800" b="1" dirty="0">
                <a:latin typeface="Arial" panose="020B0604020202020204" pitchFamily="34" charset="0"/>
                <a:ea typeface="微軟正黑體" panose="020B0604030504040204" pitchFamily="34" charset="-120"/>
                <a:cs typeface="Arial" panose="020B0604020202020204" pitchFamily="34" charset="0"/>
              </a:rPr>
              <a:t>畢業</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800" b="1" dirty="0">
                <a:latin typeface="Arial" panose="020B0604020202020204" pitchFamily="34" charset="0"/>
                <a:ea typeface="微軟正黑體" panose="020B0604030504040204" pitchFamily="34" charset="-120"/>
                <a:cs typeface="Arial" panose="020B0604020202020204" pitchFamily="34" charset="0"/>
              </a:rPr>
              <a:t>人</a:t>
            </a:r>
            <a:r>
              <a:rPr lang="zh-TW" altLang="en-US" sz="1800" b="1" dirty="0">
                <a:latin typeface="Arial" panose="020B0604020202020204" pitchFamily="34" charset="0"/>
                <a:ea typeface="微軟正黑體" panose="020B0604030504040204" pitchFamily="34" charset="-120"/>
                <a:cs typeface="Arial" panose="020B0604020202020204" pitchFamily="34" charset="0"/>
              </a:rPr>
              <a:t>數</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前一學年度</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具</a:t>
            </a:r>
            <a:r>
              <a:rPr lang="zh-TW" altLang="zh-TW" sz="1800" dirty="0">
                <a:latin typeface="Arial" panose="020B0604020202020204" pitchFamily="34" charset="0"/>
                <a:ea typeface="微軟正黑體" panose="020B0604030504040204" pitchFamily="34" charset="-120"/>
                <a:cs typeface="Arial" panose="020B0604020202020204" pitchFamily="34" charset="0"/>
              </a:rPr>
              <a:t>正式學籍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之原住民</a:t>
            </a:r>
            <a:r>
              <a:rPr lang="zh-TW" altLang="en-US" sz="1800" dirty="0">
                <a:latin typeface="Arial" panose="020B0604020202020204" pitchFamily="34" charset="0"/>
                <a:ea typeface="微軟正黑體" panose="020B0604030504040204" pitchFamily="34" charset="-120"/>
                <a:cs typeface="Arial" panose="020B0604020202020204" pitchFamily="34" charset="0"/>
              </a:rPr>
              <a:t>畢業</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生</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男生、女生】數，其中原住民學生係指符合「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原住民身分法</a:t>
            </a:r>
            <a:r>
              <a:rPr lang="zh-TW" altLang="zh-TW" sz="1800" dirty="0">
                <a:latin typeface="Arial" panose="020B0604020202020204" pitchFamily="34" charset="0"/>
                <a:ea typeface="微軟正黑體" panose="020B0604030504040204" pitchFamily="34" charset="-120"/>
                <a:cs typeface="Arial" panose="020B0604020202020204" pitchFamily="34" charset="0"/>
              </a:rPr>
              <a:t>」規定之原住民學生，</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包括山地原住民及平地</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原住民</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5098" y="166597"/>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原住民</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畢業學生資料統計表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46783254"/>
              </p:ext>
            </p:extLst>
          </p:nvPr>
        </p:nvGraphicFramePr>
        <p:xfrm>
          <a:off x="228262" y="1098869"/>
          <a:ext cx="8633106" cy="596766"/>
        </p:xfrm>
        <a:graphic>
          <a:graphicData uri="http://schemas.openxmlformats.org/drawingml/2006/table">
            <a:tbl>
              <a:tblPr firstRow="1" firstCol="1" bandRow="1" bandCol="1"/>
              <a:tblGrid>
                <a:gridCol w="1237106">
                  <a:extLst>
                    <a:ext uri="{9D8B030D-6E8A-4147-A177-3AD203B41FA5}">
                      <a16:colId xmlns:a16="http://schemas.microsoft.com/office/drawing/2014/main" val="894903555"/>
                    </a:ext>
                  </a:extLst>
                </a:gridCol>
                <a:gridCol w="1234146">
                  <a:extLst>
                    <a:ext uri="{9D8B030D-6E8A-4147-A177-3AD203B41FA5}">
                      <a16:colId xmlns:a16="http://schemas.microsoft.com/office/drawing/2014/main" val="3181364846"/>
                    </a:ext>
                  </a:extLst>
                </a:gridCol>
                <a:gridCol w="1234146">
                  <a:extLst>
                    <a:ext uri="{9D8B030D-6E8A-4147-A177-3AD203B41FA5}">
                      <a16:colId xmlns:a16="http://schemas.microsoft.com/office/drawing/2014/main" val="2710315736"/>
                    </a:ext>
                  </a:extLst>
                </a:gridCol>
                <a:gridCol w="1234146">
                  <a:extLst>
                    <a:ext uri="{9D8B030D-6E8A-4147-A177-3AD203B41FA5}">
                      <a16:colId xmlns:a16="http://schemas.microsoft.com/office/drawing/2014/main" val="2687203071"/>
                    </a:ext>
                  </a:extLst>
                </a:gridCol>
                <a:gridCol w="1234146">
                  <a:extLst>
                    <a:ext uri="{9D8B030D-6E8A-4147-A177-3AD203B41FA5}">
                      <a16:colId xmlns:a16="http://schemas.microsoft.com/office/drawing/2014/main" val="3382946867"/>
                    </a:ext>
                  </a:extLst>
                </a:gridCol>
                <a:gridCol w="1229708">
                  <a:extLst>
                    <a:ext uri="{9D8B030D-6E8A-4147-A177-3AD203B41FA5}">
                      <a16:colId xmlns:a16="http://schemas.microsoft.com/office/drawing/2014/main" val="2736744893"/>
                    </a:ext>
                  </a:extLst>
                </a:gridCol>
                <a:gridCol w="1229708">
                  <a:extLst>
                    <a:ext uri="{9D8B030D-6E8A-4147-A177-3AD203B41FA5}">
                      <a16:colId xmlns:a16="http://schemas.microsoft.com/office/drawing/2014/main" val="2699478251"/>
                    </a:ext>
                  </a:extLst>
                </a:gridCol>
              </a:tblGrid>
              <a:tr h="298383">
                <a:tc rowSpan="2">
                  <a:txBody>
                    <a:bodyPr/>
                    <a:lstStyle/>
                    <a:p>
                      <a:pPr marL="0" algn="ctr" defTabSz="914400" rtl="0" eaLnBrk="1" latinLnBrk="0" hangingPunct="1">
                        <a:lnSpc>
                          <a:spcPts val="17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7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7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7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族籍別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marL="0" algn="ctr" defTabSz="914400" rtl="0" eaLnBrk="1" latinLnBrk="0" hangingPunct="1">
                        <a:lnSpc>
                          <a:spcPts val="1700"/>
                        </a:lnSpc>
                        <a:spcAft>
                          <a:spcPts val="0"/>
                        </a:spcAft>
                      </a:pP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原住民</a:t>
                      </a:r>
                      <a:r>
                        <a:rPr lang="zh-TW" alt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4015071871"/>
                  </a:ext>
                </a:extLst>
              </a:tr>
              <a:tr h="29838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7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7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56474576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464422277"/>
      </p:ext>
    </p:extLst>
  </p:cSld>
  <p:clrMapOvr>
    <a:masterClrMapping/>
  </p:clrMapOvr>
  <p:transition>
    <p:random/>
  </p:transition>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26869" y="2334465"/>
            <a:ext cx="9017131" cy="4247317"/>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日之現有資料為填報基準。 。</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身分類別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請依學生【僑生；港澳生；大陸地區來臺學生；僑生先修部】等身分統計，其中</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僑生先修部</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僅國立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臺灣師範大學填報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僑居</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地國別</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地區</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省市</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身分類別為【</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僑生</a:t>
            </a:r>
            <a:r>
              <a:rPr lang="zh-TW" altLang="zh-TW" sz="18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依學生所持有之長期居留證件之地區填報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生為美國僑生並持有美國長期居留證件，然</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生同時具有加拿大國籍者，本項</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生之【僑居地國別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省市】，請填【美國】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latin typeface="Arial" panose="020B0604020202020204" pitchFamily="34" charset="0"/>
                <a:ea typeface="微軟正黑體" panose="020B0604030504040204" pitchFamily="34" charset="-120"/>
                <a:cs typeface="Arial" panose="020B0604020202020204" pitchFamily="34" charset="0"/>
              </a:rPr>
              <a:t>為【</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港澳生</a:t>
            </a:r>
            <a:r>
              <a:rPr lang="zh-TW" altLang="zh-TW" sz="18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省市】請選擇【</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香港；澳門</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831272" y="149634"/>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僑生、港澳生及大陸地區來臺學生資料統計表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期起校</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庫</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自行蒐</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集</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044416387"/>
              </p:ext>
            </p:extLst>
          </p:nvPr>
        </p:nvGraphicFramePr>
        <p:xfrm>
          <a:off x="149631" y="1098960"/>
          <a:ext cx="8844740" cy="1346200"/>
        </p:xfrm>
        <a:graphic>
          <a:graphicData uri="http://schemas.openxmlformats.org/drawingml/2006/table">
            <a:tbl>
              <a:tblPr firstRow="1" firstCol="1" lastRow="1" lastCol="1" bandRow="1" bandCol="1"/>
              <a:tblGrid>
                <a:gridCol w="608574">
                  <a:extLst>
                    <a:ext uri="{9D8B030D-6E8A-4147-A177-3AD203B41FA5}">
                      <a16:colId xmlns:a16="http://schemas.microsoft.com/office/drawing/2014/main" val="2388873803"/>
                    </a:ext>
                  </a:extLst>
                </a:gridCol>
                <a:gridCol w="364013">
                  <a:extLst>
                    <a:ext uri="{9D8B030D-6E8A-4147-A177-3AD203B41FA5}">
                      <a16:colId xmlns:a16="http://schemas.microsoft.com/office/drawing/2014/main" val="3372092023"/>
                    </a:ext>
                  </a:extLst>
                </a:gridCol>
                <a:gridCol w="332509">
                  <a:extLst>
                    <a:ext uri="{9D8B030D-6E8A-4147-A177-3AD203B41FA5}">
                      <a16:colId xmlns:a16="http://schemas.microsoft.com/office/drawing/2014/main" val="287036659"/>
                    </a:ext>
                  </a:extLst>
                </a:gridCol>
                <a:gridCol w="698269">
                  <a:extLst>
                    <a:ext uri="{9D8B030D-6E8A-4147-A177-3AD203B41FA5}">
                      <a16:colId xmlns:a16="http://schemas.microsoft.com/office/drawing/2014/main" val="1052036885"/>
                    </a:ext>
                  </a:extLst>
                </a:gridCol>
                <a:gridCol w="670103">
                  <a:extLst>
                    <a:ext uri="{9D8B030D-6E8A-4147-A177-3AD203B41FA5}">
                      <a16:colId xmlns:a16="http://schemas.microsoft.com/office/drawing/2014/main" val="2341296544"/>
                    </a:ext>
                  </a:extLst>
                </a:gridCol>
                <a:gridCol w="328474">
                  <a:extLst>
                    <a:ext uri="{9D8B030D-6E8A-4147-A177-3AD203B41FA5}">
                      <a16:colId xmlns:a16="http://schemas.microsoft.com/office/drawing/2014/main" val="650657092"/>
                    </a:ext>
                  </a:extLst>
                </a:gridCol>
                <a:gridCol w="1869314">
                  <a:extLst>
                    <a:ext uri="{9D8B030D-6E8A-4147-A177-3AD203B41FA5}">
                      <a16:colId xmlns:a16="http://schemas.microsoft.com/office/drawing/2014/main" val="3222527173"/>
                    </a:ext>
                  </a:extLst>
                </a:gridCol>
                <a:gridCol w="1214830">
                  <a:extLst>
                    <a:ext uri="{9D8B030D-6E8A-4147-A177-3AD203B41FA5}">
                      <a16:colId xmlns:a16="http://schemas.microsoft.com/office/drawing/2014/main" val="3655472307"/>
                    </a:ext>
                  </a:extLst>
                </a:gridCol>
                <a:gridCol w="799386">
                  <a:extLst>
                    <a:ext uri="{9D8B030D-6E8A-4147-A177-3AD203B41FA5}">
                      <a16:colId xmlns:a16="http://schemas.microsoft.com/office/drawing/2014/main" val="3492528559"/>
                    </a:ext>
                  </a:extLst>
                </a:gridCol>
                <a:gridCol w="979634">
                  <a:extLst>
                    <a:ext uri="{9D8B030D-6E8A-4147-A177-3AD203B41FA5}">
                      <a16:colId xmlns:a16="http://schemas.microsoft.com/office/drawing/2014/main" val="3690040392"/>
                    </a:ext>
                  </a:extLst>
                </a:gridCol>
                <a:gridCol w="979634">
                  <a:extLst>
                    <a:ext uri="{9D8B030D-6E8A-4147-A177-3AD203B41FA5}">
                      <a16:colId xmlns:a16="http://schemas.microsoft.com/office/drawing/2014/main" val="3128240696"/>
                    </a:ext>
                  </a:extLst>
                </a:gridCol>
              </a:tblGrid>
              <a:tr h="133951">
                <a:tc rowSpan="2">
                  <a:txBody>
                    <a:bodyPr/>
                    <a:lstStyle/>
                    <a:p>
                      <a:pPr algn="ctr">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省</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僑生、港澳生、大陸地區來臺學生人數</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4557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5854294"/>
                  </a:ext>
                </a:extLst>
              </a:tr>
              <a:tr h="803705">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p>
                      <a:pPr algn="just">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p>
                      <a:pPr marL="152400" indent="-152400" algn="just">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□大陸地區來臺學生</a:t>
                      </a:r>
                    </a:p>
                    <a:p>
                      <a:pPr marL="152400" indent="-152400" algn="just">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□僑生先修部</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152400" indent="-152400" algn="just">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811542262"/>
      </p:ext>
    </p:extLst>
  </p:cSld>
  <p:clrMapOvr>
    <a:masterClrMapping/>
  </p:clrMapOvr>
  <p:transition>
    <p:random/>
  </p:transition>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49631" y="2334465"/>
            <a:ext cx="8568244" cy="4293483"/>
          </a:xfrm>
          <a:prstGeom prst="rect">
            <a:avLst/>
          </a:prstGeom>
        </p:spPr>
        <p:txBody>
          <a:bodyPr wrap="square">
            <a:spAutoFit/>
          </a:bodyPr>
          <a:lstStyle/>
          <a:p>
            <a:pPr algn="just">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僑居地國別</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地區</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省市</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300"/>
              </a:spcBef>
              <a:spcAft>
                <a:spcPts val="300"/>
              </a:spcAft>
              <a:buFont typeface="+mj-lt"/>
              <a:buAutoNum type="arabicPeriod" startAt="3"/>
            </a:pPr>
            <a:r>
              <a:rPr lang="zh-TW" altLang="zh-TW" sz="1700" dirty="0">
                <a:latin typeface="Arial" panose="020B0604020202020204" pitchFamily="34" charset="0"/>
                <a:ea typeface="微軟正黑體" panose="020B0604030504040204" pitchFamily="34" charset="-120"/>
                <a:cs typeface="Arial" panose="020B0604020202020204" pitchFamily="34" charset="0"/>
              </a:rPr>
              <a:t>若為【</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大陸地區來臺學生</a:t>
            </a:r>
            <a:r>
              <a:rPr lang="zh-TW" altLang="zh-TW" sz="17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省市】請依</a:t>
            </a:r>
            <a:r>
              <a:rPr lang="zh-TW" altLang="zh-TW" sz="17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聯合招收大陸地區學生簡章</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規定之省市</a:t>
            </a:r>
            <a:r>
              <a:rPr lang="zh-TW" altLang="zh-TW" sz="1700" dirty="0">
                <a:latin typeface="Arial" panose="020B0604020202020204" pitchFamily="34" charset="0"/>
                <a:ea typeface="微軟正黑體" panose="020B0604030504040204" pitchFamily="34" charset="-120"/>
                <a:cs typeface="Arial" panose="020B0604020202020204" pitchFamily="34" charset="0"/>
              </a:rPr>
              <a:t>填列</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二年</a:t>
            </a:r>
            <a:r>
              <a:rPr lang="zh-TW" altLang="zh-TW" sz="1700" dirty="0">
                <a:latin typeface="Arial" panose="020B0604020202020204" pitchFamily="34" charset="0"/>
                <a:ea typeface="微軟正黑體" panose="020B0604030504040204" pitchFamily="34" charset="-120"/>
                <a:cs typeface="Arial" panose="020B0604020202020204" pitchFamily="34" charset="0"/>
              </a:rPr>
              <a:t>制學士班：現於</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八省市設有戶籍之大陸地區人民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學士</a:t>
            </a:r>
            <a:r>
              <a:rPr lang="zh-TW" altLang="zh-TW" sz="1700" dirty="0">
                <a:latin typeface="Arial" panose="020B0604020202020204" pitchFamily="34" charset="0"/>
                <a:ea typeface="微軟正黑體" panose="020B0604030504040204" pitchFamily="34" charset="-120"/>
                <a:cs typeface="Arial" panose="020B0604020202020204" pitchFamily="34" charset="0"/>
              </a:rPr>
              <a:t>班</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本科</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：現於</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八省市設有戶籍之大陸地區人民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碩</a:t>
            </a:r>
            <a:r>
              <a:rPr lang="zh-TW" altLang="zh-TW" sz="1700" dirty="0">
                <a:latin typeface="Arial" panose="020B0604020202020204" pitchFamily="34" charset="0"/>
                <a:ea typeface="微軟正黑體" panose="020B0604030504040204" pitchFamily="34" charset="-120"/>
                <a:cs typeface="Arial" panose="020B0604020202020204" pitchFamily="34" charset="0"/>
              </a:rPr>
              <a:t>博士班</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714500" lvl="3" indent="-342900">
              <a:spcBef>
                <a:spcPts val="300"/>
              </a:spcBef>
              <a:spcAft>
                <a:spcPts val="300"/>
              </a:spcAft>
              <a:buFont typeface="+mj-lt"/>
              <a:buAutoNum type="alphaU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應屆</a:t>
            </a:r>
            <a:r>
              <a:rPr lang="zh-TW" altLang="zh-TW" sz="1700" dirty="0">
                <a:latin typeface="Arial" panose="020B0604020202020204" pitchFamily="34" charset="0"/>
                <a:ea typeface="微軟正黑體" panose="020B0604030504040204" pitchFamily="34" charset="-120"/>
                <a:cs typeface="Arial" panose="020B0604020202020204" pitchFamily="34" charset="0"/>
              </a:rPr>
              <a:t>畢業生以當年參加大陸普通高等學校招生統一考試時之戶籍所在地，設籍在</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714500" lvl="3" indent="-342900">
              <a:spcBef>
                <a:spcPts val="300"/>
              </a:spcBef>
              <a:spcAft>
                <a:spcPts val="300"/>
              </a:spcAft>
              <a:buFont typeface="+mj-lt"/>
              <a:buAutoNum type="alphaU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非</a:t>
            </a:r>
            <a:r>
              <a:rPr lang="zh-TW" altLang="zh-TW" sz="1700" dirty="0">
                <a:latin typeface="Arial" panose="020B0604020202020204" pitchFamily="34" charset="0"/>
                <a:ea typeface="微軟正黑體" panose="020B0604030504040204" pitchFamily="34" charset="-120"/>
                <a:cs typeface="Arial" panose="020B0604020202020204" pitchFamily="34" charset="0"/>
              </a:rPr>
              <a:t>應屆畢業生現在戶籍所在地為</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八省市之大陸地區人民。</a:t>
            </a:r>
          </a:p>
        </p:txBody>
      </p:sp>
      <p:sp>
        <p:nvSpPr>
          <p:cNvPr id="7" name="Rectangle 2"/>
          <p:cNvSpPr>
            <a:spLocks noGrp="1" noChangeArrowheads="1"/>
          </p:cNvSpPr>
          <p:nvPr>
            <p:ph type="title"/>
          </p:nvPr>
        </p:nvSpPr>
        <p:spPr>
          <a:xfrm>
            <a:off x="751629" y="149634"/>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僑生、港澳生及大陸地區來臺學生資料統計表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期起校庫</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自行蒐集</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62838330"/>
              </p:ext>
            </p:extLst>
          </p:nvPr>
        </p:nvGraphicFramePr>
        <p:xfrm>
          <a:off x="345196" y="1062496"/>
          <a:ext cx="8435076" cy="1285240"/>
        </p:xfrm>
        <a:graphic>
          <a:graphicData uri="http://schemas.openxmlformats.org/drawingml/2006/table">
            <a:tbl>
              <a:tblPr firstRow="1" firstCol="1" lastRow="1" lastCol="1" bandRow="1" bandCol="1"/>
              <a:tblGrid>
                <a:gridCol w="608574">
                  <a:extLst>
                    <a:ext uri="{9D8B030D-6E8A-4147-A177-3AD203B41FA5}">
                      <a16:colId xmlns:a16="http://schemas.microsoft.com/office/drawing/2014/main" val="2388873803"/>
                    </a:ext>
                  </a:extLst>
                </a:gridCol>
                <a:gridCol w="364013">
                  <a:extLst>
                    <a:ext uri="{9D8B030D-6E8A-4147-A177-3AD203B41FA5}">
                      <a16:colId xmlns:a16="http://schemas.microsoft.com/office/drawing/2014/main" val="3372092023"/>
                    </a:ext>
                  </a:extLst>
                </a:gridCol>
                <a:gridCol w="332509">
                  <a:extLst>
                    <a:ext uri="{9D8B030D-6E8A-4147-A177-3AD203B41FA5}">
                      <a16:colId xmlns:a16="http://schemas.microsoft.com/office/drawing/2014/main" val="287036659"/>
                    </a:ext>
                  </a:extLst>
                </a:gridCol>
                <a:gridCol w="698269">
                  <a:extLst>
                    <a:ext uri="{9D8B030D-6E8A-4147-A177-3AD203B41FA5}">
                      <a16:colId xmlns:a16="http://schemas.microsoft.com/office/drawing/2014/main" val="1052036885"/>
                    </a:ext>
                  </a:extLst>
                </a:gridCol>
                <a:gridCol w="794390">
                  <a:extLst>
                    <a:ext uri="{9D8B030D-6E8A-4147-A177-3AD203B41FA5}">
                      <a16:colId xmlns:a16="http://schemas.microsoft.com/office/drawing/2014/main" val="2341296544"/>
                    </a:ext>
                  </a:extLst>
                </a:gridCol>
                <a:gridCol w="408373">
                  <a:extLst>
                    <a:ext uri="{9D8B030D-6E8A-4147-A177-3AD203B41FA5}">
                      <a16:colId xmlns:a16="http://schemas.microsoft.com/office/drawing/2014/main" val="650657092"/>
                    </a:ext>
                  </a:extLst>
                </a:gridCol>
                <a:gridCol w="1665128">
                  <a:extLst>
                    <a:ext uri="{9D8B030D-6E8A-4147-A177-3AD203B41FA5}">
                      <a16:colId xmlns:a16="http://schemas.microsoft.com/office/drawing/2014/main" val="3222527173"/>
                    </a:ext>
                  </a:extLst>
                </a:gridCol>
                <a:gridCol w="1214830">
                  <a:extLst>
                    <a:ext uri="{9D8B030D-6E8A-4147-A177-3AD203B41FA5}">
                      <a16:colId xmlns:a16="http://schemas.microsoft.com/office/drawing/2014/main" val="3655472307"/>
                    </a:ext>
                  </a:extLst>
                </a:gridCol>
                <a:gridCol w="799386">
                  <a:extLst>
                    <a:ext uri="{9D8B030D-6E8A-4147-A177-3AD203B41FA5}">
                      <a16:colId xmlns:a16="http://schemas.microsoft.com/office/drawing/2014/main" val="3492528559"/>
                    </a:ext>
                  </a:extLst>
                </a:gridCol>
                <a:gridCol w="979634">
                  <a:extLst>
                    <a:ext uri="{9D8B030D-6E8A-4147-A177-3AD203B41FA5}">
                      <a16:colId xmlns:a16="http://schemas.microsoft.com/office/drawing/2014/main" val="3690040392"/>
                    </a:ext>
                  </a:extLst>
                </a:gridCol>
                <a:gridCol w="569970">
                  <a:extLst>
                    <a:ext uri="{9D8B030D-6E8A-4147-A177-3AD203B41FA5}">
                      <a16:colId xmlns:a16="http://schemas.microsoft.com/office/drawing/2014/main" val="3128240696"/>
                    </a:ext>
                  </a:extLst>
                </a:gridCol>
              </a:tblGrid>
              <a:tr h="133951">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省</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僑生、港澳生、大陸地區來臺學生人數</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4557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5854294"/>
                  </a:ext>
                </a:extLst>
              </a:tr>
              <a:tr h="803705">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p>
                      <a:pPr marL="152400" indent="-152400"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□大陸地區來臺學生</a:t>
                      </a:r>
                    </a:p>
                    <a:p>
                      <a:pPr marL="152400" indent="-152400"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□僑生先修部</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152400" indent="-152400" algn="just">
                        <a:spcAft>
                          <a:spcPts val="0"/>
                        </a:spcAft>
                      </a:pPr>
                      <a:r>
                        <a:rPr lang="en-US"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040678533"/>
      </p:ext>
    </p:extLst>
  </p:cSld>
  <p:clrMapOvr>
    <a:masterClrMapping/>
  </p:clrMapOvr>
  <p:transition>
    <p:random/>
  </p:transition>
  <p:timing>
    <p:tnLst>
      <p:par>
        <p:cT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5608" name="Rectangle 8"/>
          <p:cNvSpPr>
            <a:spLocks noGrp="1" noChangeArrowheads="1"/>
          </p:cNvSpPr>
          <p:nvPr>
            <p:ph type="subTitle" sz="quarter" idx="1"/>
          </p:nvPr>
        </p:nvSpPr>
        <p:spPr>
          <a:xfrm>
            <a:off x="38100" y="4267507"/>
            <a:ext cx="4495800" cy="329588"/>
          </a:xfrm>
          <a:noFill/>
        </p:spPr>
        <p:txBody>
          <a:bodyPr lIns="18000" tIns="10800" rIns="18000" bIns="10800">
            <a:spAutoFit/>
          </a:bodyPr>
          <a:lstStyle/>
          <a:p>
            <a:pPr>
              <a:spcBef>
                <a:spcPct val="0"/>
              </a:spcBef>
              <a:defRPr/>
            </a:pPr>
            <a:r>
              <a:rPr lang="zh-TW" altLang="en-US" b="1" dirty="0" smtClean="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rPr>
              <a:t>大學校院校務資料庫</a:t>
            </a:r>
            <a:endParaRPr lang="zh-TW" altLang="en-US" b="1" dirty="0">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a:endParaRPr>
          </a:p>
        </p:txBody>
      </p:sp>
      <p:sp>
        <p:nvSpPr>
          <p:cNvPr id="25617" name="Rectangle 17"/>
          <p:cNvSpPr>
            <a:spLocks noChangeArrowheads="1"/>
          </p:cNvSpPr>
          <p:nvPr/>
        </p:nvSpPr>
        <p:spPr bwMode="auto">
          <a:xfrm>
            <a:off x="1155700" y="4594225"/>
            <a:ext cx="3873500" cy="2667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lIns="18000" tIns="10800" rIns="18000" bIns="10800">
            <a:spAutoFit/>
          </a:bodyPr>
          <a:lstStyle>
            <a:lvl1pPr algn="ctr">
              <a:spcBef>
                <a:spcPct val="20000"/>
              </a:spcBef>
              <a:buClr>
                <a:schemeClr val="tx1"/>
              </a:buClr>
              <a:buFont typeface="Wingdings" panose="05000000000000000000" pitchFamily="2" charset="2"/>
              <a:defRPr sz="2000">
                <a:solidFill>
                  <a:schemeClr val="tx1"/>
                </a:solidFill>
                <a:latin typeface="Verdana" panose="020B0604030504040204" pitchFamily="34" charset="0"/>
              </a:defRPr>
            </a:lvl1pPr>
            <a:lvl2pPr algn="ctr">
              <a:spcBef>
                <a:spcPct val="20000"/>
              </a:spcBef>
              <a:buClr>
                <a:schemeClr val="tx2"/>
              </a:buClr>
              <a:buSzPct val="60000"/>
              <a:buFont typeface="Wingdings" panose="05000000000000000000" pitchFamily="2" charset="2"/>
              <a:defRPr sz="2400">
                <a:solidFill>
                  <a:schemeClr val="tx1"/>
                </a:solidFill>
                <a:latin typeface="Verdana" panose="020B0604030504040204" pitchFamily="34" charset="0"/>
              </a:defRPr>
            </a:lvl2pPr>
            <a:lvl3pPr algn="ctr">
              <a:spcBef>
                <a:spcPct val="20000"/>
              </a:spcBef>
              <a:buClr>
                <a:schemeClr val="folHlink"/>
              </a:buClr>
              <a:buSzPct val="60000"/>
              <a:buFont typeface="Wingdings" panose="05000000000000000000" pitchFamily="2" charset="2"/>
              <a:defRPr sz="2400">
                <a:solidFill>
                  <a:schemeClr val="tx1"/>
                </a:solidFill>
                <a:latin typeface="Verdana" panose="020B0604030504040204" pitchFamily="34" charset="0"/>
              </a:defRPr>
            </a:lvl3pPr>
            <a:lvl4pPr algn="ctr">
              <a:spcBef>
                <a:spcPct val="20000"/>
              </a:spcBef>
              <a:buClr>
                <a:schemeClr val="tx1"/>
              </a:buClr>
              <a:buSzPct val="60000"/>
              <a:buFont typeface="Wingdings" panose="05000000000000000000" pitchFamily="2" charset="2"/>
              <a:defRPr sz="2000">
                <a:solidFill>
                  <a:schemeClr val="tx1"/>
                </a:solidFill>
                <a:latin typeface="Verdana" panose="020B0604030504040204" pitchFamily="34" charset="0"/>
              </a:defRPr>
            </a:lvl4pPr>
            <a:lvl5pPr algn="ctr">
              <a:spcBef>
                <a:spcPct val="20000"/>
              </a:spcBef>
              <a:buClr>
                <a:schemeClr val="hlink"/>
              </a:buClr>
              <a:buSzPct val="60000"/>
              <a:buFont typeface="Wingdings" panose="05000000000000000000" pitchFamily="2" charset="2"/>
              <a:defRPr sz="2000">
                <a:solidFill>
                  <a:schemeClr val="tx1"/>
                </a:solidFill>
                <a:latin typeface="Verdana" panose="020B0604030504040204" pitchFamily="34" charset="0"/>
              </a:defRPr>
            </a:lvl5pPr>
            <a:lvl6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6pPr>
            <a:lvl7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7pPr>
            <a:lvl8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8pPr>
            <a:lvl9pPr algn="ctr" fontAlgn="base">
              <a:spcBef>
                <a:spcPct val="20000"/>
              </a:spcBef>
              <a:spcAft>
                <a:spcPct val="0"/>
              </a:spcAft>
              <a:buClr>
                <a:schemeClr val="hlink"/>
              </a:buClr>
              <a:buSzPct val="60000"/>
              <a:buFont typeface="Wingdings" panose="05000000000000000000" pitchFamily="2" charset="2"/>
              <a:defRPr sz="2000">
                <a:solidFill>
                  <a:schemeClr val="tx1"/>
                </a:solidFill>
                <a:latin typeface="Verdana" panose="020B0604030504040204" pitchFamily="34" charset="0"/>
              </a:defRPr>
            </a:lvl9pPr>
          </a:lstStyle>
          <a:p>
            <a:pPr algn="l" eaLnBrk="1" hangingPunct="1"/>
            <a:r>
              <a:rPr lang="en-US" altLang="ko-KR" sz="1600" b="1" dirty="0" smtClean="0">
                <a:solidFill>
                  <a:srgbClr val="0000FF"/>
                </a:solidFill>
                <a:ea typeface="Gulim" panose="020B0600000101010101" pitchFamily="34" charset="-127"/>
              </a:rPr>
              <a:t>https://hedb.moe.edu.tw/</a:t>
            </a:r>
            <a:endParaRPr lang="en-US" altLang="ko-KR" sz="1600" b="1" dirty="0">
              <a:solidFill>
                <a:srgbClr val="0000FF"/>
              </a:solidFill>
              <a:ea typeface="Gulim" panose="020B0600000101010101" pitchFamily="34" charset="-127"/>
            </a:endParaRPr>
          </a:p>
        </p:txBody>
      </p:sp>
      <p:grpSp>
        <p:nvGrpSpPr>
          <p:cNvPr id="25629" name="Group 29"/>
          <p:cNvGrpSpPr>
            <a:grpSpLocks/>
          </p:cNvGrpSpPr>
          <p:nvPr/>
        </p:nvGrpSpPr>
        <p:grpSpPr bwMode="auto">
          <a:xfrm>
            <a:off x="685800" y="5029200"/>
            <a:ext cx="1295400" cy="1295400"/>
            <a:chOff x="432" y="3168"/>
            <a:chExt cx="816" cy="816"/>
          </a:xfrm>
        </p:grpSpPr>
        <p:sp>
          <p:nvSpPr>
            <p:cNvPr id="25610" name="Oval 10"/>
            <p:cNvSpPr>
              <a:spLocks noChangeArrowheads="1"/>
            </p:cNvSpPr>
            <p:nvPr/>
          </p:nvSpPr>
          <p:spPr bwMode="gray">
            <a:xfrm>
              <a:off x="432" y="3168"/>
              <a:ext cx="816" cy="816"/>
            </a:xfrm>
            <a:prstGeom prst="ellipse">
              <a:avLst/>
            </a:prstGeom>
            <a:solidFill>
              <a:schemeClr val="accent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1" name="Oval 11"/>
            <p:cNvSpPr>
              <a:spLocks noChangeArrowheads="1"/>
            </p:cNvSpPr>
            <p:nvPr/>
          </p:nvSpPr>
          <p:spPr bwMode="gray">
            <a:xfrm>
              <a:off x="657" y="3431"/>
              <a:ext cx="451" cy="451"/>
            </a:xfrm>
            <a:prstGeom prst="ellipse">
              <a:avLst/>
            </a:prstGeom>
            <a:gradFill rotWithShape="1">
              <a:gsLst>
                <a:gs pos="0">
                  <a:schemeClr val="bg1"/>
                </a:gs>
                <a:gs pos="100000">
                  <a:schemeClr val="accent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4" name="Oval 24"/>
            <p:cNvSpPr>
              <a:spLocks noChangeArrowheads="1"/>
            </p:cNvSpPr>
            <p:nvPr/>
          </p:nvSpPr>
          <p:spPr bwMode="gray">
            <a:xfrm rot="-2566439">
              <a:off x="501" y="3294"/>
              <a:ext cx="343" cy="190"/>
            </a:xfrm>
            <a:prstGeom prst="ellipse">
              <a:avLst/>
            </a:prstGeom>
            <a:gradFill rotWithShape="1">
              <a:gsLst>
                <a:gs pos="0">
                  <a:schemeClr val="bg1"/>
                </a:gs>
                <a:gs pos="100000">
                  <a:schemeClr val="accent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grpSp>
        <p:nvGrpSpPr>
          <p:cNvPr id="25630" name="Group 30"/>
          <p:cNvGrpSpPr>
            <a:grpSpLocks/>
          </p:cNvGrpSpPr>
          <p:nvPr/>
        </p:nvGrpSpPr>
        <p:grpSpPr bwMode="auto">
          <a:xfrm>
            <a:off x="1790700" y="5969000"/>
            <a:ext cx="571500" cy="571500"/>
            <a:chOff x="1128" y="3760"/>
            <a:chExt cx="360" cy="360"/>
          </a:xfrm>
        </p:grpSpPr>
        <p:sp>
          <p:nvSpPr>
            <p:cNvPr id="25614" name="Oval 14"/>
            <p:cNvSpPr>
              <a:spLocks noChangeArrowheads="1"/>
            </p:cNvSpPr>
            <p:nvPr/>
          </p:nvSpPr>
          <p:spPr bwMode="gray">
            <a:xfrm>
              <a:off x="1128" y="3760"/>
              <a:ext cx="360" cy="360"/>
            </a:xfrm>
            <a:prstGeom prst="ellipse">
              <a:avLst/>
            </a:prstGeom>
            <a:solidFill>
              <a:schemeClr val="bg2"/>
            </a:soli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15" name="Oval 15"/>
            <p:cNvSpPr>
              <a:spLocks noChangeArrowheads="1"/>
            </p:cNvSpPr>
            <p:nvPr/>
          </p:nvSpPr>
          <p:spPr bwMode="gray">
            <a:xfrm>
              <a:off x="1227" y="3876"/>
              <a:ext cx="199" cy="199"/>
            </a:xfrm>
            <a:prstGeom prst="ellipse">
              <a:avLst/>
            </a:prstGeom>
            <a:gradFill rotWithShape="1">
              <a:gsLst>
                <a:gs pos="0">
                  <a:schemeClr val="bg1"/>
                </a:gs>
                <a:gs pos="100000">
                  <a:schemeClr val="bg2">
                    <a:alpha val="0"/>
                  </a:schemeClr>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sp>
          <p:nvSpPr>
            <p:cNvPr id="25627" name="Oval 27"/>
            <p:cNvSpPr>
              <a:spLocks noChangeArrowheads="1"/>
            </p:cNvSpPr>
            <p:nvPr/>
          </p:nvSpPr>
          <p:spPr bwMode="gray">
            <a:xfrm rot="-2566439">
              <a:off x="1163" y="3815"/>
              <a:ext cx="156" cy="86"/>
            </a:xfrm>
            <a:prstGeom prst="ellipse">
              <a:avLst/>
            </a:prstGeom>
            <a:gradFill rotWithShape="1">
              <a:gsLst>
                <a:gs pos="0">
                  <a:schemeClr val="bg1"/>
                </a:gs>
                <a:gs pos="100000">
                  <a:schemeClr val="bg2"/>
                </a:gs>
              </a:gsLst>
              <a:path path="shape">
                <a:fillToRect l="50000" t="50000" r="50000" b="50000"/>
              </a:path>
            </a:gradFill>
            <a:ln>
              <a:noFill/>
            </a:ln>
            <a:effectLst/>
            <a:extLst>
              <a:ext uri="{91240B29-F687-4F45-9708-019B960494DF}">
                <a14:hiddenLine xmlns:a14="http://schemas.microsoft.com/office/drawing/2010/main" w="9525">
                  <a:solidFill>
                    <a:schemeClr val="tx1"/>
                  </a:solidFill>
                  <a:round/>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zh-TW" altLang="en-US"/>
            </a:p>
          </p:txBody>
        </p:sp>
      </p:grpSp>
      <p:sp>
        <p:nvSpPr>
          <p:cNvPr id="13" name="Rectangle 4"/>
          <p:cNvSpPr txBox="1">
            <a:spLocks noChangeArrowheads="1"/>
          </p:cNvSpPr>
          <p:nvPr/>
        </p:nvSpPr>
        <p:spPr bwMode="gray">
          <a:xfrm>
            <a:off x="457200" y="1124744"/>
            <a:ext cx="8443784" cy="9144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2800" b="1" i="1" kern="1200">
                <a:solidFill>
                  <a:schemeClr val="tx1"/>
                </a:solidFill>
                <a:latin typeface="+mj-lt"/>
                <a:ea typeface="+mj-ea"/>
                <a:cs typeface="+mj-cs"/>
              </a:defRPr>
            </a:lvl1pPr>
            <a:lvl2pPr algn="l" rtl="0" eaLnBrk="1" fontAlgn="base" hangingPunct="1">
              <a:spcBef>
                <a:spcPct val="0"/>
              </a:spcBef>
              <a:spcAft>
                <a:spcPct val="0"/>
              </a:spcAft>
              <a:defRPr sz="2800" b="1" i="1">
                <a:solidFill>
                  <a:schemeClr val="tx1"/>
                </a:solidFill>
                <a:latin typeface="Verdana" panose="020B0604030504040204" pitchFamily="34" charset="0"/>
              </a:defRPr>
            </a:lvl2pPr>
            <a:lvl3pPr algn="l" rtl="0" eaLnBrk="1" fontAlgn="base" hangingPunct="1">
              <a:spcBef>
                <a:spcPct val="0"/>
              </a:spcBef>
              <a:spcAft>
                <a:spcPct val="0"/>
              </a:spcAft>
              <a:defRPr sz="2800" b="1" i="1">
                <a:solidFill>
                  <a:schemeClr val="tx1"/>
                </a:solidFill>
                <a:latin typeface="Verdana" panose="020B0604030504040204" pitchFamily="34" charset="0"/>
              </a:defRPr>
            </a:lvl3pPr>
            <a:lvl4pPr algn="l" rtl="0" eaLnBrk="1" fontAlgn="base" hangingPunct="1">
              <a:spcBef>
                <a:spcPct val="0"/>
              </a:spcBef>
              <a:spcAft>
                <a:spcPct val="0"/>
              </a:spcAft>
              <a:defRPr sz="2800" b="1" i="1">
                <a:solidFill>
                  <a:schemeClr val="tx1"/>
                </a:solidFill>
                <a:latin typeface="Verdana" panose="020B0604030504040204" pitchFamily="34" charset="0"/>
              </a:defRPr>
            </a:lvl4pPr>
            <a:lvl5pPr algn="l" rtl="0" eaLnBrk="1" fontAlgn="base" hangingPunct="1">
              <a:spcBef>
                <a:spcPct val="0"/>
              </a:spcBef>
              <a:spcAft>
                <a:spcPct val="0"/>
              </a:spcAft>
              <a:defRPr sz="2800" b="1" i="1">
                <a:solidFill>
                  <a:schemeClr val="tx1"/>
                </a:solidFill>
                <a:latin typeface="Verdana" panose="020B0604030504040204" pitchFamily="34" charset="0"/>
              </a:defRPr>
            </a:lvl5pPr>
            <a:lvl6pPr marL="457200" algn="l" rtl="0" eaLnBrk="1" fontAlgn="base" hangingPunct="1">
              <a:spcBef>
                <a:spcPct val="0"/>
              </a:spcBef>
              <a:spcAft>
                <a:spcPct val="0"/>
              </a:spcAft>
              <a:defRPr sz="2800" b="1" i="1">
                <a:solidFill>
                  <a:schemeClr val="tx1"/>
                </a:solidFill>
                <a:latin typeface="Verdana" panose="020B0604030504040204" pitchFamily="34" charset="0"/>
              </a:defRPr>
            </a:lvl6pPr>
            <a:lvl7pPr marL="914400" algn="l" rtl="0" eaLnBrk="1" fontAlgn="base" hangingPunct="1">
              <a:spcBef>
                <a:spcPct val="0"/>
              </a:spcBef>
              <a:spcAft>
                <a:spcPct val="0"/>
              </a:spcAft>
              <a:defRPr sz="2800" b="1" i="1">
                <a:solidFill>
                  <a:schemeClr val="tx1"/>
                </a:solidFill>
                <a:latin typeface="Verdana" panose="020B0604030504040204" pitchFamily="34" charset="0"/>
              </a:defRPr>
            </a:lvl7pPr>
            <a:lvl8pPr marL="1371600" algn="l" rtl="0" eaLnBrk="1" fontAlgn="base" hangingPunct="1">
              <a:spcBef>
                <a:spcPct val="0"/>
              </a:spcBef>
              <a:spcAft>
                <a:spcPct val="0"/>
              </a:spcAft>
              <a:defRPr sz="2800" b="1" i="1">
                <a:solidFill>
                  <a:schemeClr val="tx1"/>
                </a:solidFill>
                <a:latin typeface="Verdana" panose="020B0604030504040204" pitchFamily="34" charset="0"/>
              </a:defRPr>
            </a:lvl8pPr>
            <a:lvl9pPr marL="1828800" algn="l" rtl="0" eaLnBrk="1" fontAlgn="base" hangingPunct="1">
              <a:spcBef>
                <a:spcPct val="0"/>
              </a:spcBef>
              <a:spcAft>
                <a:spcPct val="0"/>
              </a:spcAft>
              <a:defRPr sz="2800" b="1" i="1">
                <a:solidFill>
                  <a:schemeClr val="tx1"/>
                </a:solidFill>
                <a:latin typeface="Verdana" panose="020B0604030504040204" pitchFamily="34" charset="0"/>
              </a:defRPr>
            </a:lvl9pPr>
          </a:lstStyle>
          <a:p>
            <a:pPr>
              <a:defRPr/>
            </a:pPr>
            <a:r>
              <a:rPr lang="en-US" altLang="zh-TW"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1.</a:t>
            </a:r>
            <a:r>
              <a:rPr lang="zh-TW" altLang="en-US" sz="7200" i="0" dirty="0" smtClean="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校庫定位</a:t>
            </a:r>
            <a:endParaRPr lang="zh-TW" altLang="en-US" sz="7200" i="0" dirty="0">
              <a:solidFill>
                <a:schemeClr val="tx1">
                  <a:lumMod val="10000"/>
                </a:schemeClr>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6049221"/>
      </p:ext>
    </p:extLst>
  </p:cSld>
  <p:clrMapOvr>
    <a:masterClrMapping/>
  </p:clrMapOvr>
  <p:transition>
    <p:random/>
  </p:transition>
  <p:timing>
    <p:tnLst>
      <p:par>
        <p:cT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66501" y="2399722"/>
            <a:ext cx="9044247" cy="4324261"/>
          </a:xfrm>
          <a:prstGeom prst="rect">
            <a:avLst/>
          </a:prstGeom>
        </p:spPr>
        <p:txBody>
          <a:bodyPr wrap="square">
            <a:spAutoFit/>
          </a:bodyPr>
          <a:lstStyle/>
          <a:p>
            <a:pPr algn="just">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kern="0" dirty="0">
                <a:latin typeface="Arial" panose="020B0604020202020204" pitchFamily="34" charset="0"/>
                <a:ea typeface="微軟正黑體" panose="020B0604030504040204" pitchFamily="34" charset="-120"/>
                <a:cs typeface="Arial" panose="020B0604020202020204" pitchFamily="34" charset="0"/>
              </a:rPr>
              <a:t>僑生、港澳生、大陸地區來臺學生</a:t>
            </a:r>
            <a:r>
              <a:rPr lang="zh-TW" altLang="zh-TW" sz="1600" b="1" kern="0"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600" dirty="0">
                <a:latin typeface="Arial" panose="020B0604020202020204" pitchFamily="34" charset="0"/>
                <a:ea typeface="微軟正黑體" panose="020B0604030504040204" pitchFamily="34" charset="-120"/>
                <a:cs typeface="Arial" panose="020B0604020202020204" pitchFamily="34" charset="0"/>
              </a:rPr>
              <a:t>指僑生、港澳生、大陸地區來臺學生入學依以下規範及方式入學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者</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僑</a:t>
            </a:r>
            <a:r>
              <a:rPr lang="zh-TW" altLang="zh-TW" sz="1600" b="1" dirty="0">
                <a:latin typeface="Arial" panose="020B0604020202020204" pitchFamily="34" charset="0"/>
                <a:ea typeface="微軟正黑體" panose="020B0604030504040204" pitchFamily="34" charset="-120"/>
                <a:cs typeface="Arial" panose="020B0604020202020204" pitchFamily="34" charset="0"/>
              </a:rPr>
              <a:t>生</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：係指符合「</a:t>
            </a:r>
            <a:r>
              <a:rPr lang="en-US" altLang="zh-TW" sz="1600" dirty="0">
                <a:latin typeface="Arial" panose="020B0604020202020204" pitchFamily="34" charset="0"/>
                <a:ea typeface="微軟正黑體" panose="020B0604030504040204" pitchFamily="34" charset="-120"/>
                <a:cs typeface="Arial" panose="020B0604020202020204" pitchFamily="34" charset="0"/>
              </a:rPr>
              <a:t>僑生回國就學及輔導辦法</a:t>
            </a:r>
            <a:r>
              <a:rPr lang="zh-TW" altLang="zh-TW" sz="1600" dirty="0">
                <a:latin typeface="Arial" panose="020B0604020202020204" pitchFamily="34" charset="0"/>
                <a:ea typeface="微軟正黑體" panose="020B0604030504040204" pitchFamily="34" charset="-120"/>
                <a:cs typeface="Arial" panose="020B0604020202020204" pitchFamily="34" charset="0"/>
              </a:rPr>
              <a:t>」入學並具正式學籍之僑生；或依一般身分入學且具正式學籍，但</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過去任一教育階段曾依「僑生回國就學及輔導辦法」申請入學</a:t>
            </a:r>
            <a:r>
              <a:rPr lang="zh-TW" altLang="zh-TW" sz="1600" dirty="0">
                <a:latin typeface="Arial" panose="020B0604020202020204" pitchFamily="34" charset="0"/>
                <a:ea typeface="微軟正黑體" panose="020B0604030504040204" pitchFamily="34" charset="-120"/>
                <a:cs typeface="Arial" panose="020B0604020202020204" pitchFamily="34" charset="0"/>
              </a:rPr>
              <a:t>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港澳</a:t>
            </a:r>
            <a:r>
              <a:rPr lang="zh-TW" altLang="zh-TW" sz="1600" b="1" dirty="0">
                <a:latin typeface="Arial" panose="020B0604020202020204" pitchFamily="34" charset="0"/>
                <a:ea typeface="微軟正黑體" panose="020B0604030504040204" pitchFamily="34" charset="-120"/>
                <a:cs typeface="Arial" panose="020B0604020202020204" pitchFamily="34" charset="0"/>
              </a:rPr>
              <a:t>生</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：係指依「</a:t>
            </a:r>
            <a:r>
              <a:rPr lang="en-US" altLang="zh-TW" sz="1600" dirty="0">
                <a:latin typeface="Arial" panose="020B0604020202020204" pitchFamily="34" charset="0"/>
                <a:ea typeface="微軟正黑體" panose="020B0604030504040204" pitchFamily="34" charset="-120"/>
                <a:cs typeface="Arial" panose="020B0604020202020204" pitchFamily="34" charset="0"/>
              </a:rPr>
              <a:t>香港澳門居民來臺就學辦法</a:t>
            </a:r>
            <a:r>
              <a:rPr lang="zh-TW" altLang="zh-TW" sz="1600" dirty="0">
                <a:latin typeface="Arial" panose="020B0604020202020204" pitchFamily="34" charset="0"/>
                <a:ea typeface="微軟正黑體" panose="020B0604030504040204" pitchFamily="34" charset="-120"/>
                <a:cs typeface="Arial" panose="020B0604020202020204" pitchFamily="34" charset="0"/>
              </a:rPr>
              <a:t>」入學並具正式學籍之港澳學生；或依一般身分入學且具正式學籍，但</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過去任一教育階段曾依「香港澳門居民來臺就學辦法」申請入學</a:t>
            </a:r>
            <a:r>
              <a:rPr lang="zh-TW" altLang="zh-TW" sz="1600" dirty="0">
                <a:latin typeface="Arial" panose="020B0604020202020204" pitchFamily="34" charset="0"/>
                <a:ea typeface="微軟正黑體" panose="020B0604030504040204" pitchFamily="34" charset="-120"/>
                <a:cs typeface="Arial" panose="020B0604020202020204" pitchFamily="34" charset="0"/>
              </a:rPr>
              <a:t>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大陸</a:t>
            </a:r>
            <a:r>
              <a:rPr lang="zh-TW" altLang="zh-TW" sz="1600" b="1" dirty="0">
                <a:latin typeface="Arial" panose="020B0604020202020204" pitchFamily="34" charset="0"/>
                <a:ea typeface="微軟正黑體" panose="020B0604030504040204" pitchFamily="34" charset="-120"/>
                <a:cs typeface="Arial" panose="020B0604020202020204" pitchFamily="34" charset="0"/>
              </a:rPr>
              <a:t>地區來臺學生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：係指依「</a:t>
            </a:r>
            <a:r>
              <a:rPr lang="en-US" altLang="zh-TW" sz="1600" dirty="0">
                <a:latin typeface="Arial" panose="020B0604020202020204" pitchFamily="34" charset="0"/>
                <a:ea typeface="微軟正黑體" panose="020B0604030504040204" pitchFamily="34" charset="-120"/>
                <a:cs typeface="Arial" panose="020B0604020202020204" pitchFamily="34" charset="0"/>
              </a:rPr>
              <a:t>大陸地區人民來臺就讀專科以上學校辦法</a:t>
            </a:r>
            <a:r>
              <a:rPr lang="zh-TW" altLang="zh-TW" sz="1600" dirty="0">
                <a:latin typeface="Arial" panose="020B0604020202020204" pitchFamily="34" charset="0"/>
                <a:ea typeface="微軟正黑體" panose="020B0604030504040204" pitchFamily="34" charset="-120"/>
                <a:cs typeface="Arial" panose="020B0604020202020204" pitchFamily="34" charset="0"/>
              </a:rPr>
              <a:t>」入學並具正式學籍之大陸地區學生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342900" lvl="1" indent="-342900" algn="just">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小</a:t>
            </a:r>
            <a:r>
              <a:rPr lang="zh-TW" altLang="en-US" sz="1600" b="1" dirty="0">
                <a:latin typeface="Arial" panose="020B0604020202020204" pitchFamily="34" charset="0"/>
                <a:ea typeface="微軟正黑體" panose="020B0604030504040204" pitchFamily="34" charset="-120"/>
                <a:cs typeface="Arial" panose="020B0604020202020204" pitchFamily="34" charset="0"/>
              </a:rPr>
              <a:t>計</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系統自動加總</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學校僑生、港澳生及大陸地區來臺學生總人數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國立臺灣師範大學僑生先修部</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600" dirty="0">
                <a:latin typeface="Arial" panose="020B0604020202020204" pitchFamily="34" charset="0"/>
                <a:ea typeface="微軟正黑體" panose="020B0604030504040204" pitchFamily="34" charset="-120"/>
                <a:cs typeface="Arial" panose="020B0604020202020204" pitchFamily="34" charset="0"/>
              </a:rPr>
              <a:t>表蒐集對象為教育部核定各</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校</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實際</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招收</a:t>
            </a:r>
            <a:r>
              <a:rPr lang="zh-TW" altLang="zh-TW" sz="1600" dirty="0">
                <a:latin typeface="Arial" panose="020B0604020202020204" pitchFamily="34" charset="0"/>
                <a:ea typeface="微軟正黑體" panose="020B0604030504040204" pitchFamily="34" charset="-120"/>
                <a:cs typeface="Arial" panose="020B0604020202020204" pitchFamily="34" charset="0"/>
              </a:rPr>
              <a:t>「僑生、港澳生、大陸地區學生」來臺就學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之</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學</a:t>
            </a:r>
            <a:r>
              <a:rPr lang="zh-TW" altLang="en-US" sz="1600" dirty="0">
                <a:latin typeface="Arial" panose="020B0604020202020204" pitchFamily="34" charset="0"/>
                <a:ea typeface="微軟正黑體" panose="020B0604030504040204" pitchFamily="34" charset="-120"/>
                <a:cs typeface="Arial" panose="020B0604020202020204" pitchFamily="34" charset="0"/>
              </a:rPr>
              <a:t>生</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以「雙聯</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學制入學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18465" y="247776"/>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僑生、港澳生及大陸地區來臺學生資料統計表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期起校庫</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自行蒐集</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464612153"/>
              </p:ext>
            </p:extLst>
          </p:nvPr>
        </p:nvGraphicFramePr>
        <p:xfrm>
          <a:off x="149631" y="1039091"/>
          <a:ext cx="8844740" cy="1379912"/>
        </p:xfrm>
        <a:graphic>
          <a:graphicData uri="http://schemas.openxmlformats.org/drawingml/2006/table">
            <a:tbl>
              <a:tblPr firstRow="1" firstCol="1" lastRow="1" lastCol="1" bandRow="1" bandCol="1"/>
              <a:tblGrid>
                <a:gridCol w="608574">
                  <a:extLst>
                    <a:ext uri="{9D8B030D-6E8A-4147-A177-3AD203B41FA5}">
                      <a16:colId xmlns:a16="http://schemas.microsoft.com/office/drawing/2014/main" val="2388873803"/>
                    </a:ext>
                  </a:extLst>
                </a:gridCol>
                <a:gridCol w="364013">
                  <a:extLst>
                    <a:ext uri="{9D8B030D-6E8A-4147-A177-3AD203B41FA5}">
                      <a16:colId xmlns:a16="http://schemas.microsoft.com/office/drawing/2014/main" val="3372092023"/>
                    </a:ext>
                  </a:extLst>
                </a:gridCol>
                <a:gridCol w="332509">
                  <a:extLst>
                    <a:ext uri="{9D8B030D-6E8A-4147-A177-3AD203B41FA5}">
                      <a16:colId xmlns:a16="http://schemas.microsoft.com/office/drawing/2014/main" val="287036659"/>
                    </a:ext>
                  </a:extLst>
                </a:gridCol>
                <a:gridCol w="698269">
                  <a:extLst>
                    <a:ext uri="{9D8B030D-6E8A-4147-A177-3AD203B41FA5}">
                      <a16:colId xmlns:a16="http://schemas.microsoft.com/office/drawing/2014/main" val="1052036885"/>
                    </a:ext>
                  </a:extLst>
                </a:gridCol>
                <a:gridCol w="947651">
                  <a:extLst>
                    <a:ext uri="{9D8B030D-6E8A-4147-A177-3AD203B41FA5}">
                      <a16:colId xmlns:a16="http://schemas.microsoft.com/office/drawing/2014/main" val="2341296544"/>
                    </a:ext>
                  </a:extLst>
                </a:gridCol>
                <a:gridCol w="448888">
                  <a:extLst>
                    <a:ext uri="{9D8B030D-6E8A-4147-A177-3AD203B41FA5}">
                      <a16:colId xmlns:a16="http://schemas.microsoft.com/office/drawing/2014/main" val="650657092"/>
                    </a:ext>
                  </a:extLst>
                </a:gridCol>
                <a:gridCol w="1471352">
                  <a:extLst>
                    <a:ext uri="{9D8B030D-6E8A-4147-A177-3AD203B41FA5}">
                      <a16:colId xmlns:a16="http://schemas.microsoft.com/office/drawing/2014/main" val="3222527173"/>
                    </a:ext>
                  </a:extLst>
                </a:gridCol>
                <a:gridCol w="1205346">
                  <a:extLst>
                    <a:ext uri="{9D8B030D-6E8A-4147-A177-3AD203B41FA5}">
                      <a16:colId xmlns:a16="http://schemas.microsoft.com/office/drawing/2014/main" val="3655472307"/>
                    </a:ext>
                  </a:extLst>
                </a:gridCol>
                <a:gridCol w="808870">
                  <a:extLst>
                    <a:ext uri="{9D8B030D-6E8A-4147-A177-3AD203B41FA5}">
                      <a16:colId xmlns:a16="http://schemas.microsoft.com/office/drawing/2014/main" val="3492528559"/>
                    </a:ext>
                  </a:extLst>
                </a:gridCol>
                <a:gridCol w="979634">
                  <a:extLst>
                    <a:ext uri="{9D8B030D-6E8A-4147-A177-3AD203B41FA5}">
                      <a16:colId xmlns:a16="http://schemas.microsoft.com/office/drawing/2014/main" val="3690040392"/>
                    </a:ext>
                  </a:extLst>
                </a:gridCol>
                <a:gridCol w="979634">
                  <a:extLst>
                    <a:ext uri="{9D8B030D-6E8A-4147-A177-3AD203B41FA5}">
                      <a16:colId xmlns:a16="http://schemas.microsoft.com/office/drawing/2014/main" val="3128240696"/>
                    </a:ext>
                  </a:extLst>
                </a:gridCol>
              </a:tblGrid>
              <a:tr h="175003">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省</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僑生、港澳生、大陸地區來臺學生人數</a:t>
                      </a:r>
                    </a:p>
                  </a:txBody>
                  <a:tcPr marL="60278" marR="6027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8199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45854294"/>
                  </a:ext>
                </a:extLst>
              </a:tr>
              <a:tr h="922910">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p>
                      <a:pPr marL="0" indent="-15240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□大陸地區來臺學生</a:t>
                      </a:r>
                    </a:p>
                    <a:p>
                      <a:pPr marL="0" indent="-15240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□僑生先修部</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152400" indent="-152400" algn="just">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199744985"/>
      </p:ext>
    </p:extLst>
  </p:cSld>
  <p:clrMapOvr>
    <a:masterClrMapping/>
  </p:clrMapOvr>
  <p:transition>
    <p:random/>
  </p:transition>
  <p:timing>
    <p:tnLst>
      <p:par>
        <p:cT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5248" y="2275702"/>
            <a:ext cx="8717319" cy="429348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0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2000" b="1" dirty="0">
                <a:latin typeface="Arial" panose="020B0604020202020204" pitchFamily="34" charset="0"/>
                <a:ea typeface="微軟正黑體" panose="020B0604030504040204" pitchFamily="34" charset="-120"/>
                <a:cs typeface="Arial" panose="020B0604020202020204" pitchFamily="34" charset="0"/>
              </a:rPr>
              <a:t>期</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20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月填報前一學年度資料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7</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31</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身分類別</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依</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畢業</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latin typeface="Arial" panose="020B0604020202020204" pitchFamily="34" charset="0"/>
                <a:ea typeface="微軟正黑體" panose="020B0604030504040204" pitchFamily="34" charset="-120"/>
                <a:cs typeface="Arial" panose="020B0604020202020204" pitchFamily="34" charset="0"/>
              </a:rPr>
              <a:t>【僑生；港澳生；大陸地區來臺</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800" dirty="0">
                <a:latin typeface="Arial" panose="020B0604020202020204" pitchFamily="34" charset="0"/>
                <a:ea typeface="微軟正黑體" panose="020B0604030504040204" pitchFamily="34" charset="-120"/>
                <a:cs typeface="Arial" panose="020B0604020202020204" pitchFamily="34" charset="0"/>
              </a:rPr>
              <a:t>等身分</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統計。</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僑居地國別</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latin typeface="Arial" panose="020B0604020202020204" pitchFamily="34" charset="0"/>
                <a:ea typeface="微軟正黑體" panose="020B0604030504040204" pitchFamily="34" charset="-120"/>
                <a:cs typeface="Arial" panose="020B0604020202020204" pitchFamily="34" charset="0"/>
              </a:rPr>
              <a:t>省市</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身分類別為【</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僑生</a:t>
            </a:r>
            <a:r>
              <a:rPr lang="zh-TW" altLang="zh-TW" sz="18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依學生所持有之長期居留證件之地區填報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生為美國僑生並持有美國長期居留證件，然</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生同時具有加拿大國籍者，本項</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生之【僑居地國別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省市】，請填【美國】。</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若為【</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港澳生</a:t>
            </a:r>
            <a:r>
              <a:rPr lang="zh-TW" altLang="zh-TW" sz="18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省市】請選擇【</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香港；澳門</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zh-TW" altLang="zh-TW" sz="20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831272" y="205600"/>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4</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僑</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生、港澳生及大陸地區來臺畢業學生資料統計表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1285687600"/>
              </p:ext>
            </p:extLst>
          </p:nvPr>
        </p:nvGraphicFramePr>
        <p:xfrm>
          <a:off x="486109" y="1074021"/>
          <a:ext cx="8425131" cy="1201681"/>
        </p:xfrm>
        <a:graphic>
          <a:graphicData uri="http://schemas.openxmlformats.org/drawingml/2006/table">
            <a:tbl>
              <a:tblPr firstRow="1" firstCol="1" lastRow="1" lastCol="1" bandRow="1" bandCol="1"/>
              <a:tblGrid>
                <a:gridCol w="677876">
                  <a:extLst>
                    <a:ext uri="{9D8B030D-6E8A-4147-A177-3AD203B41FA5}">
                      <a16:colId xmlns:a16="http://schemas.microsoft.com/office/drawing/2014/main" val="2388873803"/>
                    </a:ext>
                  </a:extLst>
                </a:gridCol>
                <a:gridCol w="573070">
                  <a:extLst>
                    <a:ext uri="{9D8B030D-6E8A-4147-A177-3AD203B41FA5}">
                      <a16:colId xmlns:a16="http://schemas.microsoft.com/office/drawing/2014/main" val="3250220706"/>
                    </a:ext>
                  </a:extLst>
                </a:gridCol>
                <a:gridCol w="606650">
                  <a:extLst>
                    <a:ext uri="{9D8B030D-6E8A-4147-A177-3AD203B41FA5}">
                      <a16:colId xmlns:a16="http://schemas.microsoft.com/office/drawing/2014/main" val="1052036885"/>
                    </a:ext>
                  </a:extLst>
                </a:gridCol>
                <a:gridCol w="630314">
                  <a:extLst>
                    <a:ext uri="{9D8B030D-6E8A-4147-A177-3AD203B41FA5}">
                      <a16:colId xmlns:a16="http://schemas.microsoft.com/office/drawing/2014/main" val="2341296544"/>
                    </a:ext>
                  </a:extLst>
                </a:gridCol>
                <a:gridCol w="1747606">
                  <a:extLst>
                    <a:ext uri="{9D8B030D-6E8A-4147-A177-3AD203B41FA5}">
                      <a16:colId xmlns:a16="http://schemas.microsoft.com/office/drawing/2014/main" val="3222527173"/>
                    </a:ext>
                  </a:extLst>
                </a:gridCol>
                <a:gridCol w="2027522">
                  <a:extLst>
                    <a:ext uri="{9D8B030D-6E8A-4147-A177-3AD203B41FA5}">
                      <a16:colId xmlns:a16="http://schemas.microsoft.com/office/drawing/2014/main" val="3655472307"/>
                    </a:ext>
                  </a:extLst>
                </a:gridCol>
                <a:gridCol w="757242">
                  <a:extLst>
                    <a:ext uri="{9D8B030D-6E8A-4147-A177-3AD203B41FA5}">
                      <a16:colId xmlns:a16="http://schemas.microsoft.com/office/drawing/2014/main" val="3492528559"/>
                    </a:ext>
                  </a:extLst>
                </a:gridCol>
                <a:gridCol w="806334">
                  <a:extLst>
                    <a:ext uri="{9D8B030D-6E8A-4147-A177-3AD203B41FA5}">
                      <a16:colId xmlns:a16="http://schemas.microsoft.com/office/drawing/2014/main" val="3690040392"/>
                    </a:ext>
                  </a:extLst>
                </a:gridCol>
                <a:gridCol w="598517">
                  <a:extLst>
                    <a:ext uri="{9D8B030D-6E8A-4147-A177-3AD203B41FA5}">
                      <a16:colId xmlns:a16="http://schemas.microsoft.com/office/drawing/2014/main" val="3128240696"/>
                    </a:ext>
                  </a:extLst>
                </a:gridCol>
              </a:tblGrid>
              <a:tr h="133951">
                <a:tc rowSpan="2">
                  <a:txBody>
                    <a:bodyPr/>
                    <a:lstStyle/>
                    <a:p>
                      <a:pPr algn="ctr">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省</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生、港澳生、大陸地區來</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臺</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4557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5854294"/>
                  </a:ext>
                </a:extLst>
              </a:tr>
              <a:tr h="803705">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p>
                      <a:pPr marL="152400" indent="-152400"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□大陸地區來臺</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152400" indent="-152400" algn="just">
                        <a:spcAft>
                          <a:spcPts val="0"/>
                        </a:spcAft>
                      </a:pPr>
                      <a:r>
                        <a:rPr lang="en-US"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787937188"/>
      </p:ext>
    </p:extLst>
  </p:cSld>
  <p:clrMapOvr>
    <a:masterClrMapping/>
  </p:clrMapOvr>
  <p:transition>
    <p:random/>
  </p:transition>
  <p:timing>
    <p:tnLst>
      <p:par>
        <p:cT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09998" y="2366471"/>
            <a:ext cx="8568244" cy="4293483"/>
          </a:xfrm>
          <a:prstGeom prst="rect">
            <a:avLst/>
          </a:prstGeom>
        </p:spPr>
        <p:txBody>
          <a:bodyPr wrap="square">
            <a:spAutoFit/>
          </a:bodyPr>
          <a:lstStyle/>
          <a:p>
            <a:pPr algn="just">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僑居地國別</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地區</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省市</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300"/>
              </a:spcBef>
              <a:spcAft>
                <a:spcPts val="300"/>
              </a:spcAft>
              <a:buFont typeface="+mj-lt"/>
              <a:buAutoNum type="arabicPeriod" startAt="3"/>
            </a:pPr>
            <a:r>
              <a:rPr lang="zh-TW" altLang="zh-TW" sz="1700" dirty="0">
                <a:latin typeface="Arial" panose="020B0604020202020204" pitchFamily="34" charset="0"/>
                <a:ea typeface="微軟正黑體" panose="020B0604030504040204" pitchFamily="34" charset="-120"/>
                <a:cs typeface="Arial" panose="020B0604020202020204" pitchFamily="34" charset="0"/>
              </a:rPr>
              <a:t>若為【</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大陸地區來臺學生</a:t>
            </a:r>
            <a:r>
              <a:rPr lang="zh-TW" altLang="zh-TW" sz="1700" dirty="0">
                <a:latin typeface="Arial" panose="020B0604020202020204" pitchFamily="34" charset="0"/>
                <a:ea typeface="微軟正黑體" panose="020B0604030504040204" pitchFamily="34" charset="-120"/>
                <a:cs typeface="Arial" panose="020B0604020202020204" pitchFamily="34" charset="0"/>
              </a:rPr>
              <a:t>】者，【僑居地國別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省市】請依</a:t>
            </a:r>
            <a:r>
              <a:rPr lang="zh-TW" altLang="zh-TW" sz="17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聯合招收大陸地區學生簡章</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規定之省市</a:t>
            </a:r>
            <a:r>
              <a:rPr lang="zh-TW" altLang="zh-TW" sz="1700" dirty="0">
                <a:latin typeface="Arial" panose="020B0604020202020204" pitchFamily="34" charset="0"/>
                <a:ea typeface="微軟正黑體" panose="020B0604030504040204" pitchFamily="34" charset="-120"/>
                <a:cs typeface="Arial" panose="020B0604020202020204" pitchFamily="34" charset="0"/>
              </a:rPr>
              <a:t>填列</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二年</a:t>
            </a:r>
            <a:r>
              <a:rPr lang="zh-TW" altLang="zh-TW" sz="1700" dirty="0">
                <a:latin typeface="Arial" panose="020B0604020202020204" pitchFamily="34" charset="0"/>
                <a:ea typeface="微軟正黑體" panose="020B0604030504040204" pitchFamily="34" charset="-120"/>
                <a:cs typeface="Arial" panose="020B0604020202020204" pitchFamily="34" charset="0"/>
              </a:rPr>
              <a:t>制學士班：現於</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八省市設有戶籍之大陸地區人民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學士</a:t>
            </a:r>
            <a:r>
              <a:rPr lang="zh-TW" altLang="zh-TW" sz="1700" dirty="0">
                <a:latin typeface="Arial" panose="020B0604020202020204" pitchFamily="34" charset="0"/>
                <a:ea typeface="微軟正黑體" panose="020B0604030504040204" pitchFamily="34" charset="-120"/>
                <a:cs typeface="Arial" panose="020B0604020202020204" pitchFamily="34" charset="0"/>
              </a:rPr>
              <a:t>班</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本科</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：現於</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八省市設有戶籍之大陸地區人民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spcBef>
                <a:spcPts val="300"/>
              </a:spcBef>
              <a:spcAft>
                <a:spcPts val="300"/>
              </a:spcAft>
              <a:buFont typeface="+mj-lt"/>
              <a:buAutoNum type="arabicParenR"/>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碩</a:t>
            </a:r>
            <a:r>
              <a:rPr lang="zh-TW" altLang="zh-TW" sz="1700" dirty="0">
                <a:latin typeface="Arial" panose="020B0604020202020204" pitchFamily="34" charset="0"/>
                <a:ea typeface="微軟正黑體" panose="020B0604030504040204" pitchFamily="34" charset="-120"/>
                <a:cs typeface="Arial" panose="020B0604020202020204" pitchFamily="34" charset="0"/>
              </a:rPr>
              <a:t>博士班</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714500" lvl="3" indent="-342900">
              <a:spcBef>
                <a:spcPts val="300"/>
              </a:spcBef>
              <a:spcAft>
                <a:spcPts val="300"/>
              </a:spcAft>
              <a:buFont typeface="+mj-lt"/>
              <a:buAutoNum type="alphaU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應屆</a:t>
            </a:r>
            <a:r>
              <a:rPr lang="zh-TW" altLang="zh-TW" sz="1700" dirty="0">
                <a:latin typeface="Arial" panose="020B0604020202020204" pitchFamily="34" charset="0"/>
                <a:ea typeface="微軟正黑體" panose="020B0604030504040204" pitchFamily="34" charset="-120"/>
                <a:cs typeface="Arial" panose="020B0604020202020204" pitchFamily="34" charset="0"/>
              </a:rPr>
              <a:t>畢業生以當年參加大陸普通高等學校招生統一考試時之戶籍所在地，設籍在</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八省市之大陸地區人民</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714500" lvl="3" indent="-342900">
              <a:spcBef>
                <a:spcPts val="300"/>
              </a:spcBef>
              <a:spcAft>
                <a:spcPts val="300"/>
              </a:spcAft>
              <a:buFont typeface="+mj-lt"/>
              <a:buAutoNum type="alphaU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非</a:t>
            </a:r>
            <a:r>
              <a:rPr lang="zh-TW" altLang="zh-TW" sz="1700" dirty="0">
                <a:latin typeface="Arial" panose="020B0604020202020204" pitchFamily="34" charset="0"/>
                <a:ea typeface="微軟正黑體" panose="020B0604030504040204" pitchFamily="34" charset="-120"/>
                <a:cs typeface="Arial" panose="020B0604020202020204" pitchFamily="34" charset="0"/>
              </a:rPr>
              <a:t>應屆畢業生現在戶籍所在地為</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大陸北京、上海、江蘇、浙江、福建、廣東、湖北及遼寧</a:t>
            </a:r>
            <a:r>
              <a:rPr lang="zh-TW" altLang="zh-TW" sz="1700" dirty="0">
                <a:latin typeface="Arial" panose="020B0604020202020204" pitchFamily="34" charset="0"/>
                <a:ea typeface="微軟正黑體" panose="020B0604030504040204" pitchFamily="34" charset="-120"/>
                <a:cs typeface="Arial" panose="020B0604020202020204" pitchFamily="34" charset="0"/>
              </a:rPr>
              <a:t>八省市之大陸地區人民。</a:t>
            </a:r>
          </a:p>
        </p:txBody>
      </p:sp>
      <p:sp>
        <p:nvSpPr>
          <p:cNvPr id="7" name="Rectangle 2"/>
          <p:cNvSpPr>
            <a:spLocks noGrp="1" noChangeArrowheads="1"/>
          </p:cNvSpPr>
          <p:nvPr>
            <p:ph type="title"/>
          </p:nvPr>
        </p:nvSpPr>
        <p:spPr>
          <a:xfrm>
            <a:off x="831272" y="282706"/>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僑</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生、港澳生及大陸地區來</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臺</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畢業</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446878107"/>
              </p:ext>
            </p:extLst>
          </p:nvPr>
        </p:nvGraphicFramePr>
        <p:xfrm>
          <a:off x="436237" y="1074021"/>
          <a:ext cx="8200685" cy="1235505"/>
        </p:xfrm>
        <a:graphic>
          <a:graphicData uri="http://schemas.openxmlformats.org/drawingml/2006/table">
            <a:tbl>
              <a:tblPr firstRow="1" firstCol="1" lastRow="1" lastCol="1" bandRow="1" bandCol="1"/>
              <a:tblGrid>
                <a:gridCol w="594303">
                  <a:extLst>
                    <a:ext uri="{9D8B030D-6E8A-4147-A177-3AD203B41FA5}">
                      <a16:colId xmlns:a16="http://schemas.microsoft.com/office/drawing/2014/main" val="2388873803"/>
                    </a:ext>
                  </a:extLst>
                </a:gridCol>
                <a:gridCol w="681895">
                  <a:extLst>
                    <a:ext uri="{9D8B030D-6E8A-4147-A177-3AD203B41FA5}">
                      <a16:colId xmlns:a16="http://schemas.microsoft.com/office/drawing/2014/main" val="4212910208"/>
                    </a:ext>
                  </a:extLst>
                </a:gridCol>
                <a:gridCol w="681895">
                  <a:extLst>
                    <a:ext uri="{9D8B030D-6E8A-4147-A177-3AD203B41FA5}">
                      <a16:colId xmlns:a16="http://schemas.microsoft.com/office/drawing/2014/main" val="1052036885"/>
                    </a:ext>
                  </a:extLst>
                </a:gridCol>
                <a:gridCol w="570812">
                  <a:extLst>
                    <a:ext uri="{9D8B030D-6E8A-4147-A177-3AD203B41FA5}">
                      <a16:colId xmlns:a16="http://schemas.microsoft.com/office/drawing/2014/main" val="2341296544"/>
                    </a:ext>
                  </a:extLst>
                </a:gridCol>
                <a:gridCol w="1791469">
                  <a:extLst>
                    <a:ext uri="{9D8B030D-6E8A-4147-A177-3AD203B41FA5}">
                      <a16:colId xmlns:a16="http://schemas.microsoft.com/office/drawing/2014/main" val="3222527173"/>
                    </a:ext>
                  </a:extLst>
                </a:gridCol>
                <a:gridCol w="1186344">
                  <a:extLst>
                    <a:ext uri="{9D8B030D-6E8A-4147-A177-3AD203B41FA5}">
                      <a16:colId xmlns:a16="http://schemas.microsoft.com/office/drawing/2014/main" val="3655472307"/>
                    </a:ext>
                  </a:extLst>
                </a:gridCol>
                <a:gridCol w="780641">
                  <a:extLst>
                    <a:ext uri="{9D8B030D-6E8A-4147-A177-3AD203B41FA5}">
                      <a16:colId xmlns:a16="http://schemas.microsoft.com/office/drawing/2014/main" val="3492528559"/>
                    </a:ext>
                  </a:extLst>
                </a:gridCol>
                <a:gridCol w="956663">
                  <a:extLst>
                    <a:ext uri="{9D8B030D-6E8A-4147-A177-3AD203B41FA5}">
                      <a16:colId xmlns:a16="http://schemas.microsoft.com/office/drawing/2014/main" val="3690040392"/>
                    </a:ext>
                  </a:extLst>
                </a:gridCol>
                <a:gridCol w="956663">
                  <a:extLst>
                    <a:ext uri="{9D8B030D-6E8A-4147-A177-3AD203B41FA5}">
                      <a16:colId xmlns:a16="http://schemas.microsoft.com/office/drawing/2014/main" val="3128240696"/>
                    </a:ext>
                  </a:extLst>
                </a:gridCol>
              </a:tblGrid>
              <a:tr h="133951">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7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省</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生、港澳生、大陸地區來</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臺</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4557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45854294"/>
                  </a:ext>
                </a:extLst>
              </a:tr>
              <a:tr h="803705">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p>
                      <a:pPr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p>
                      <a:pPr marL="152400" indent="-152400" algn="just">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□大陸地區來臺</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152400" indent="-152400" algn="just">
                        <a:spcAft>
                          <a:spcPts val="0"/>
                        </a:spcAft>
                      </a:pPr>
                      <a:r>
                        <a:rPr lang="en-US"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4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479246683"/>
      </p:ext>
    </p:extLst>
  </p:cSld>
  <p:clrMapOvr>
    <a:masterClrMapping/>
  </p:clrMapOvr>
  <p:transition>
    <p:random/>
  </p:transition>
  <p:timing>
    <p:tnLst>
      <p:par>
        <p:cT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12028" y="2593573"/>
            <a:ext cx="8568244" cy="3831818"/>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僑生、港澳生、大陸地區來</a:t>
            </a:r>
            <a:r>
              <a:rPr lang="zh-TW" altLang="en-US" sz="1800" b="1" dirty="0">
                <a:latin typeface="Arial" panose="020B0604020202020204" pitchFamily="34" charset="0"/>
                <a:ea typeface="微軟正黑體" panose="020B0604030504040204" pitchFamily="34" charset="-120"/>
                <a:cs typeface="Arial" panose="020B0604020202020204" pitchFamily="34" charset="0"/>
              </a:rPr>
              <a:t>臺畢業學生</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前一學年度</a:t>
            </a:r>
            <a:r>
              <a:rPr lang="zh-TW" altLang="zh-TW" sz="1800" dirty="0">
                <a:latin typeface="Arial" panose="020B0604020202020204" pitchFamily="34" charset="0"/>
                <a:ea typeface="微軟正黑體" panose="020B0604030504040204" pitchFamily="34" charset="-120"/>
                <a:cs typeface="Arial" panose="020B0604020202020204" pitchFamily="34" charset="0"/>
              </a:rPr>
              <a:t>具正式學籍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之僑生</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港澳生</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及</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大陸</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地區來臺學生畢業</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之【</a:t>
            </a:r>
            <a:r>
              <a:rPr lang="zh-TW" altLang="zh-TW" sz="1800" dirty="0">
                <a:latin typeface="Arial" panose="020B0604020202020204" pitchFamily="34" charset="0"/>
                <a:ea typeface="微軟正黑體" panose="020B0604030504040204" pitchFamily="34" charset="-120"/>
                <a:cs typeface="Arial" panose="020B0604020202020204" pitchFamily="34" charset="0"/>
              </a:rPr>
              <a:t>男生、女生】數，其中</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僑</a:t>
            </a:r>
            <a:r>
              <a:rPr lang="zh-TW" altLang="zh-TW" sz="1800" b="1" dirty="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：係指符合「</a:t>
            </a:r>
            <a:r>
              <a:rPr lang="en-US" altLang="zh-TW" sz="1800" dirty="0" err="1">
                <a:solidFill>
                  <a:srgbClr val="FF0000"/>
                </a:solidFill>
                <a:latin typeface="Arial" panose="020B0604020202020204" pitchFamily="34" charset="0"/>
                <a:ea typeface="微軟正黑體" panose="020B0604030504040204" pitchFamily="34" charset="-120"/>
                <a:cs typeface="Arial" panose="020B0604020202020204" pitchFamily="34" charset="0"/>
              </a:rPr>
              <a:t>僑生回國就學及輔導辦法</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」或</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以</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國內</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一般</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升學管道</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入學，並具正式學籍之僑生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港澳</a:t>
            </a:r>
            <a:r>
              <a:rPr lang="zh-TW" altLang="zh-TW" sz="1800" b="1" dirty="0">
                <a:latin typeface="Arial" panose="020B0604020202020204" pitchFamily="34" charset="0"/>
                <a:ea typeface="微軟正黑體" panose="020B0604030504040204" pitchFamily="34" charset="-120"/>
                <a:cs typeface="Arial" panose="020B0604020202020204" pitchFamily="34" charset="0"/>
              </a:rPr>
              <a:t>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：係指依「</a:t>
            </a:r>
            <a:r>
              <a:rPr lang="en-US" altLang="zh-TW" sz="1800" dirty="0" err="1">
                <a:solidFill>
                  <a:srgbClr val="FF0000"/>
                </a:solidFill>
                <a:latin typeface="Arial" panose="020B0604020202020204" pitchFamily="34" charset="0"/>
                <a:ea typeface="微軟正黑體" panose="020B0604030504040204" pitchFamily="34" charset="-120"/>
                <a:cs typeface="Arial" panose="020B0604020202020204" pitchFamily="34" charset="0"/>
              </a:rPr>
              <a:t>香港澳門居民來臺就學辦法</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」或</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以</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國內</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一般</a:t>
            </a: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升學管道</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入學，並具正式學籍之港澳學生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大陸</a:t>
            </a:r>
            <a:r>
              <a:rPr lang="zh-TW" altLang="zh-TW" sz="1800" b="1" dirty="0">
                <a:latin typeface="Arial" panose="020B0604020202020204" pitchFamily="34" charset="0"/>
                <a:ea typeface="微軟正黑體" panose="020B0604030504040204" pitchFamily="34" charset="-120"/>
                <a:cs typeface="Arial" panose="020B0604020202020204" pitchFamily="34" charset="0"/>
              </a:rPr>
              <a:t>地區來臺</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800" dirty="0">
                <a:latin typeface="Arial" panose="020B0604020202020204" pitchFamily="34" charset="0"/>
                <a:ea typeface="微軟正黑體" panose="020B0604030504040204" pitchFamily="34" charset="-120"/>
                <a:cs typeface="Arial" panose="020B0604020202020204" pitchFamily="34" charset="0"/>
              </a:rPr>
              <a:t>指依「</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大陸地區人民來臺就讀專科以上學校辦法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」入學並具正式學籍之大陸地區學生。</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839586" y="209961"/>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4-1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僑</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生、港澳生及大陸地區來</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臺</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畢業</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050161691"/>
              </p:ext>
            </p:extLst>
          </p:nvPr>
        </p:nvGraphicFramePr>
        <p:xfrm>
          <a:off x="394516" y="1161562"/>
          <a:ext cx="8242412" cy="1485699"/>
        </p:xfrm>
        <a:graphic>
          <a:graphicData uri="http://schemas.openxmlformats.org/drawingml/2006/table">
            <a:tbl>
              <a:tblPr firstRow="1" firstCol="1" lastRow="1" lastCol="1" bandRow="1" bandCol="1"/>
              <a:tblGrid>
                <a:gridCol w="597328">
                  <a:extLst>
                    <a:ext uri="{9D8B030D-6E8A-4147-A177-3AD203B41FA5}">
                      <a16:colId xmlns:a16="http://schemas.microsoft.com/office/drawing/2014/main" val="2388873803"/>
                    </a:ext>
                  </a:extLst>
                </a:gridCol>
                <a:gridCol w="685365">
                  <a:extLst>
                    <a:ext uri="{9D8B030D-6E8A-4147-A177-3AD203B41FA5}">
                      <a16:colId xmlns:a16="http://schemas.microsoft.com/office/drawing/2014/main" val="199170048"/>
                    </a:ext>
                  </a:extLst>
                </a:gridCol>
                <a:gridCol w="685365">
                  <a:extLst>
                    <a:ext uri="{9D8B030D-6E8A-4147-A177-3AD203B41FA5}">
                      <a16:colId xmlns:a16="http://schemas.microsoft.com/office/drawing/2014/main" val="1052036885"/>
                    </a:ext>
                  </a:extLst>
                </a:gridCol>
                <a:gridCol w="930139">
                  <a:extLst>
                    <a:ext uri="{9D8B030D-6E8A-4147-A177-3AD203B41FA5}">
                      <a16:colId xmlns:a16="http://schemas.microsoft.com/office/drawing/2014/main" val="2341296544"/>
                    </a:ext>
                  </a:extLst>
                </a:gridCol>
                <a:gridCol w="1015625">
                  <a:extLst>
                    <a:ext uri="{9D8B030D-6E8A-4147-A177-3AD203B41FA5}">
                      <a16:colId xmlns:a16="http://schemas.microsoft.com/office/drawing/2014/main" val="3222527173"/>
                    </a:ext>
                  </a:extLst>
                </a:gridCol>
                <a:gridCol w="763480">
                  <a:extLst>
                    <a:ext uri="{9D8B030D-6E8A-4147-A177-3AD203B41FA5}">
                      <a16:colId xmlns:a16="http://schemas.microsoft.com/office/drawing/2014/main" val="3655472307"/>
                    </a:ext>
                  </a:extLst>
                </a:gridCol>
                <a:gridCol w="1291465">
                  <a:extLst>
                    <a:ext uri="{9D8B030D-6E8A-4147-A177-3AD203B41FA5}">
                      <a16:colId xmlns:a16="http://schemas.microsoft.com/office/drawing/2014/main" val="3492528559"/>
                    </a:ext>
                  </a:extLst>
                </a:gridCol>
                <a:gridCol w="1312115">
                  <a:extLst>
                    <a:ext uri="{9D8B030D-6E8A-4147-A177-3AD203B41FA5}">
                      <a16:colId xmlns:a16="http://schemas.microsoft.com/office/drawing/2014/main" val="3690040392"/>
                    </a:ext>
                  </a:extLst>
                </a:gridCol>
                <a:gridCol w="961530">
                  <a:extLst>
                    <a:ext uri="{9D8B030D-6E8A-4147-A177-3AD203B41FA5}">
                      <a16:colId xmlns:a16="http://schemas.microsoft.com/office/drawing/2014/main" val="3128240696"/>
                    </a:ext>
                  </a:extLst>
                </a:gridCol>
              </a:tblGrid>
              <a:tr h="257453">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身分類別</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僑居地國別</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省</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市</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200"/>
                        </a:lnSpc>
                        <a:spcAft>
                          <a:spcPts val="0"/>
                        </a:spcAft>
                      </a:pP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生、港澳生、大陸地區來</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臺</a:t>
                      </a:r>
                      <a:r>
                        <a:rPr lang="zh-TW" alt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0278" marR="60278" marT="0" marB="0" anchor="b">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6954735"/>
                  </a:ext>
                </a:extLst>
              </a:tr>
              <a:tr h="2219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45854294"/>
                  </a:ext>
                </a:extLst>
              </a:tr>
              <a:tr h="1006305">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p>
                      <a:pPr marL="0" indent="-15240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□大陸地區來臺</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indent="-152400" algn="ctr" defTabSz="914400" rtl="0" eaLnBrk="1" latinLnBrk="0" hangingPunct="1">
                        <a:lnSpc>
                          <a:spcPts val="12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278" marR="60278"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11627728"/>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748156096"/>
      </p:ext>
    </p:extLst>
  </p:cSld>
  <p:clrMapOvr>
    <a:masterClrMapping/>
  </p:clrMapOvr>
  <p:transition>
    <p:random/>
  </p:transition>
  <p:timing>
    <p:tnLst>
      <p:par>
        <p:cT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53784" y="2071059"/>
            <a:ext cx="8836428" cy="4696157"/>
          </a:xfrm>
          <a:prstGeom prst="rect">
            <a:avLst/>
          </a:prstGeom>
        </p:spPr>
        <p:txBody>
          <a:bodyPr wrap="square">
            <a:spAutoFit/>
          </a:bodyPr>
          <a:lstStyle/>
          <a:p>
            <a:pPr algn="just">
              <a:lnSpc>
                <a:spcPct val="150000"/>
              </a:lnSpc>
              <a:spcBef>
                <a:spcPts val="200"/>
              </a:spcBef>
              <a:spcAft>
                <a:spcPts val="2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日之現有資料為填報基準。</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洲</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學生所屬國別（地區）之洲別。</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國別</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地區</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：學生所屬國別</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外國學生</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依</a:t>
            </a:r>
            <a:r>
              <a:rPr lang="zh-TW" altLang="zh-TW" sz="1800" b="1" dirty="0">
                <a:latin typeface="Arial" panose="020B0604020202020204" pitchFamily="34" charset="0"/>
                <a:ea typeface="微軟正黑體" panose="020B0604030504040204" pitchFamily="34" charset="-120"/>
                <a:cs typeface="Arial" panose="020B0604020202020204" pitchFamily="34" charset="0"/>
              </a:rPr>
              <a:t>就學辦法來臺之外國學生</a:t>
            </a:r>
            <a:r>
              <a:rPr lang="zh-TW" altLang="zh-TW" sz="1800" dirty="0">
                <a:latin typeface="Arial" panose="020B0604020202020204" pitchFamily="34" charset="0"/>
                <a:ea typeface="微軟正黑體" panose="020B0604030504040204" pitchFamily="34" charset="-120"/>
                <a:cs typeface="Arial" panose="020B0604020202020204" pitchFamily="34" charset="0"/>
              </a:rPr>
              <a:t>：符合「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外國學生來臺就學辦法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」入學並具正式學籍之外國學生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依</a:t>
            </a:r>
            <a:r>
              <a:rPr lang="zh-TW" altLang="zh-TW" sz="1800" b="1" dirty="0">
                <a:latin typeface="Arial" panose="020B0604020202020204" pitchFamily="34" charset="0"/>
                <a:ea typeface="微軟正黑體" panose="020B0604030504040204" pitchFamily="34" charset="-120"/>
                <a:cs typeface="Arial" panose="020B0604020202020204" pitchFamily="34" charset="0"/>
              </a:rPr>
              <a:t>一般管道就讀之外國學生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：係指非以「外國學生來臺就學辦法」申請入學者，而係以</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國內一般學生升學管道</a:t>
            </a:r>
            <a:r>
              <a:rPr lang="zh-TW" altLang="zh-TW" sz="1800" dirty="0">
                <a:latin typeface="Arial" panose="020B0604020202020204" pitchFamily="34" charset="0"/>
                <a:ea typeface="微軟正黑體" panose="020B0604030504040204" pitchFamily="34" charset="-120"/>
                <a:cs typeface="Arial" panose="020B0604020202020204" pitchFamily="34" charset="0"/>
              </a:rPr>
              <a:t>入學之外國學生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7484" y="236030"/>
            <a:ext cx="8312728" cy="791315"/>
          </a:xfrm>
        </p:spPr>
        <p:txBody>
          <a:bodyPr/>
          <a:lstStyle/>
          <a:p>
            <a:r>
              <a:rPr lang="zh-TW" altLang="en-US"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5</a:t>
            </a:r>
            <a:r>
              <a:rPr lang="en-US" altLang="zh-TW"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dirty="0">
                <a:solidFill>
                  <a:srgbClr val="000000"/>
                </a:solidFill>
                <a:latin typeface="Arial" panose="020B0604020202020204" pitchFamily="34" charset="0"/>
                <a:ea typeface="微軟正黑體" panose="020B0604030504040204" pitchFamily="34" charset="-120"/>
                <a:cs typeface="Arial" panose="020B0604020202020204" pitchFamily="34" charset="0"/>
              </a:rPr>
              <a:t>外國學生資料統計表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期起校庫</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自行蒐集</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899791276"/>
              </p:ext>
            </p:extLst>
          </p:nvPr>
        </p:nvGraphicFramePr>
        <p:xfrm>
          <a:off x="214844" y="1191711"/>
          <a:ext cx="8714308" cy="879348"/>
        </p:xfrm>
        <a:graphic>
          <a:graphicData uri="http://schemas.openxmlformats.org/drawingml/2006/table">
            <a:tbl>
              <a:tblPr firstRow="1" firstCol="1" bandRow="1" bandCol="1"/>
              <a:tblGrid>
                <a:gridCol w="173838">
                  <a:extLst>
                    <a:ext uri="{9D8B030D-6E8A-4147-A177-3AD203B41FA5}">
                      <a16:colId xmlns:a16="http://schemas.microsoft.com/office/drawing/2014/main" val="800058551"/>
                    </a:ext>
                  </a:extLst>
                </a:gridCol>
                <a:gridCol w="169380">
                  <a:extLst>
                    <a:ext uri="{9D8B030D-6E8A-4147-A177-3AD203B41FA5}">
                      <a16:colId xmlns:a16="http://schemas.microsoft.com/office/drawing/2014/main" val="3032672261"/>
                    </a:ext>
                  </a:extLst>
                </a:gridCol>
                <a:gridCol w="177851">
                  <a:extLst>
                    <a:ext uri="{9D8B030D-6E8A-4147-A177-3AD203B41FA5}">
                      <a16:colId xmlns:a16="http://schemas.microsoft.com/office/drawing/2014/main" val="594355077"/>
                    </a:ext>
                  </a:extLst>
                </a:gridCol>
                <a:gridCol w="177851">
                  <a:extLst>
                    <a:ext uri="{9D8B030D-6E8A-4147-A177-3AD203B41FA5}">
                      <a16:colId xmlns:a16="http://schemas.microsoft.com/office/drawing/2014/main" val="2539756505"/>
                    </a:ext>
                  </a:extLst>
                </a:gridCol>
                <a:gridCol w="389575">
                  <a:extLst>
                    <a:ext uri="{9D8B030D-6E8A-4147-A177-3AD203B41FA5}">
                      <a16:colId xmlns:a16="http://schemas.microsoft.com/office/drawing/2014/main" val="3143214578"/>
                    </a:ext>
                  </a:extLst>
                </a:gridCol>
                <a:gridCol w="203258">
                  <a:extLst>
                    <a:ext uri="{9D8B030D-6E8A-4147-A177-3AD203B41FA5}">
                      <a16:colId xmlns:a16="http://schemas.microsoft.com/office/drawing/2014/main" val="235807534"/>
                    </a:ext>
                  </a:extLst>
                </a:gridCol>
                <a:gridCol w="414999">
                  <a:extLst>
                    <a:ext uri="{9D8B030D-6E8A-4147-A177-3AD203B41FA5}">
                      <a16:colId xmlns:a16="http://schemas.microsoft.com/office/drawing/2014/main" val="225086005"/>
                    </a:ext>
                  </a:extLst>
                </a:gridCol>
                <a:gridCol w="1007982">
                  <a:extLst>
                    <a:ext uri="{9D8B030D-6E8A-4147-A177-3AD203B41FA5}">
                      <a16:colId xmlns:a16="http://schemas.microsoft.com/office/drawing/2014/main" val="2503337882"/>
                    </a:ext>
                  </a:extLst>
                </a:gridCol>
                <a:gridCol w="678682">
                  <a:extLst>
                    <a:ext uri="{9D8B030D-6E8A-4147-A177-3AD203B41FA5}">
                      <a16:colId xmlns:a16="http://schemas.microsoft.com/office/drawing/2014/main" val="3738690062"/>
                    </a:ext>
                  </a:extLst>
                </a:gridCol>
                <a:gridCol w="828328">
                  <a:extLst>
                    <a:ext uri="{9D8B030D-6E8A-4147-A177-3AD203B41FA5}">
                      <a16:colId xmlns:a16="http://schemas.microsoft.com/office/drawing/2014/main" val="3222494762"/>
                    </a:ext>
                  </a:extLst>
                </a:gridCol>
                <a:gridCol w="890727">
                  <a:extLst>
                    <a:ext uri="{9D8B030D-6E8A-4147-A177-3AD203B41FA5}">
                      <a16:colId xmlns:a16="http://schemas.microsoft.com/office/drawing/2014/main" val="3434124164"/>
                    </a:ext>
                  </a:extLst>
                </a:gridCol>
                <a:gridCol w="1051553">
                  <a:extLst>
                    <a:ext uri="{9D8B030D-6E8A-4147-A177-3AD203B41FA5}">
                      <a16:colId xmlns:a16="http://schemas.microsoft.com/office/drawing/2014/main" val="4293494601"/>
                    </a:ext>
                  </a:extLst>
                </a:gridCol>
                <a:gridCol w="520317">
                  <a:extLst>
                    <a:ext uri="{9D8B030D-6E8A-4147-A177-3AD203B41FA5}">
                      <a16:colId xmlns:a16="http://schemas.microsoft.com/office/drawing/2014/main" val="2441204411"/>
                    </a:ext>
                  </a:extLst>
                </a:gridCol>
                <a:gridCol w="529045">
                  <a:extLst>
                    <a:ext uri="{9D8B030D-6E8A-4147-A177-3AD203B41FA5}">
                      <a16:colId xmlns:a16="http://schemas.microsoft.com/office/drawing/2014/main" val="2292162162"/>
                    </a:ext>
                  </a:extLst>
                </a:gridCol>
                <a:gridCol w="849392">
                  <a:extLst>
                    <a:ext uri="{9D8B030D-6E8A-4147-A177-3AD203B41FA5}">
                      <a16:colId xmlns:a16="http://schemas.microsoft.com/office/drawing/2014/main" val="3677610094"/>
                    </a:ext>
                  </a:extLst>
                </a:gridCol>
                <a:gridCol w="651530">
                  <a:extLst>
                    <a:ext uri="{9D8B030D-6E8A-4147-A177-3AD203B41FA5}">
                      <a16:colId xmlns:a16="http://schemas.microsoft.com/office/drawing/2014/main" val="4003854310"/>
                    </a:ext>
                  </a:extLst>
                </a:gridCol>
              </a:tblGrid>
              <a:tr h="313921">
                <a:tc rowSpan="3">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洲</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200"/>
                        </a:lnSpc>
                        <a:spcAft>
                          <a:spcPts val="0"/>
                        </a:spcAft>
                      </a:pP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國別</a:t>
                      </a:r>
                      <a:r>
                        <a:rPr 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grid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境外專班外國學生人數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hMerge="1">
                  <a:txBody>
                    <a:bodyPr/>
                    <a:lstStyle/>
                    <a:p>
                      <a:endParaRPr lang="zh-TW" altLang="en-US"/>
                    </a:p>
                  </a:txBody>
                  <a:tcPr/>
                </a:tc>
                <a:tc rowSpan="2" gridSpan="2">
                  <a:txBody>
                    <a:bodyPr/>
                    <a:lstStyle/>
                    <a:p>
                      <a:pPr marL="0" algn="ctr" defTabSz="914400" rtl="0" eaLnBrk="1" latinLnBrk="0" hangingPunct="1">
                        <a:lnSpc>
                          <a:spcPts val="12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在臺雙聯學制外國學生人數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hMerge="1">
                  <a:txBody>
                    <a:bodyPr/>
                    <a:lstStyle/>
                    <a:p>
                      <a:endParaRPr lang="zh-TW" altLang="en-US"/>
                    </a:p>
                  </a:txBody>
                  <a:tcPr/>
                </a:tc>
                <a:extLst>
                  <a:ext uri="{0D108BD9-81ED-4DB2-BD59-A6C34878D82A}">
                    <a16:rowId xmlns:a16="http://schemas.microsoft.com/office/drawing/2014/main" val="3122177718"/>
                  </a:ext>
                </a:extLst>
              </a:tr>
              <a:tr h="25745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依就學辦法來臺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依一般升學管道就學者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extLst>
                  <a:ext uri="{0D108BD9-81ED-4DB2-BD59-A6C34878D82A}">
                    <a16:rowId xmlns:a16="http://schemas.microsoft.com/office/drawing/2014/main" val="3028401518"/>
                  </a:ext>
                </a:extLst>
              </a:tr>
              <a:tr h="30797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03245892"/>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829211698"/>
      </p:ext>
    </p:extLst>
  </p:cSld>
  <p:clrMapOvr>
    <a:masterClrMapping/>
  </p:clrMapOvr>
  <p:transition>
    <p:random/>
  </p:transition>
  <p:timing>
    <p:tnLst>
      <p:par>
        <p:cTn id="1" dur="indefinite" restart="never" nodeType="tmRoot"/>
      </p:par>
    </p:tn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53784" y="2262251"/>
            <a:ext cx="8836428" cy="4075796"/>
          </a:xfrm>
          <a:prstGeom prst="rect">
            <a:avLst/>
          </a:prstGeom>
        </p:spPr>
        <p:txBody>
          <a:bodyPr wrap="square">
            <a:spAutoFit/>
          </a:bodyPr>
          <a:lstStyle/>
          <a:p>
            <a:pPr algn="just">
              <a:lnSpc>
                <a:spcPct val="150000"/>
              </a:lnSpc>
              <a:spcBef>
                <a:spcPts val="200"/>
              </a:spcBef>
              <a:spcAft>
                <a:spcPts val="2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境外</a:t>
            </a:r>
            <a:r>
              <a:rPr lang="zh-TW" altLang="zh-TW" sz="1800" b="1" dirty="0">
                <a:latin typeface="Arial" panose="020B0604020202020204" pitchFamily="34" charset="0"/>
                <a:ea typeface="微軟正黑體" panose="020B0604030504040204" pitchFamily="34" charset="-120"/>
                <a:cs typeface="Arial" panose="020B0604020202020204" pitchFamily="34" charset="0"/>
              </a:rPr>
              <a:t>專班外國學生</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請學校填報</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教育部核定設立之境外專班外國學生人數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在臺雙聯學制外國學生</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雙</a:t>
            </a:r>
            <a:r>
              <a:rPr lang="zh-TW" altLang="zh-TW" sz="1800" b="1" dirty="0">
                <a:latin typeface="Arial" panose="020B0604020202020204" pitchFamily="34" charset="0"/>
                <a:ea typeface="微軟正黑體" panose="020B0604030504040204" pitchFamily="34" charset="-120"/>
                <a:cs typeface="Arial" panose="020B0604020202020204" pitchFamily="34" charset="0"/>
              </a:rPr>
              <a:t>聯學制學生</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：係指國內各大學校院透過與國外大學建立學術合作關係簽訂合作合約，並符合「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大學辦理國外學歷採認辦法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」之相關規定者，且於二校當地修習學分數，累計須各達獲頒學位所需總學分數之</a:t>
            </a:r>
            <a:r>
              <a:rPr lang="en-US" altLang="zh-TW" sz="1800" dirty="0">
                <a:latin typeface="Arial" panose="020B0604020202020204" pitchFamily="34" charset="0"/>
                <a:ea typeface="微軟正黑體" panose="020B0604030504040204" pitchFamily="34" charset="-120"/>
                <a:cs typeface="Arial" panose="020B0604020202020204" pitchFamily="34" charset="0"/>
              </a:rPr>
              <a:t>1/3</a:t>
            </a:r>
            <a:r>
              <a:rPr lang="zh-TW" altLang="zh-TW" sz="1800" dirty="0">
                <a:latin typeface="Arial" panose="020B0604020202020204" pitchFamily="34" charset="0"/>
                <a:ea typeface="微軟正黑體" panose="020B0604030504040204" pitchFamily="34" charset="-120"/>
                <a:cs typeface="Arial" panose="020B0604020202020204" pitchFamily="34" charset="0"/>
              </a:rPr>
              <a:t>以上，同時符合「</a:t>
            </a:r>
            <a:r>
              <a:rPr lang="en-US" altLang="zh-TW" sz="1800" dirty="0">
                <a:latin typeface="Arial" panose="020B0604020202020204" pitchFamily="34" charset="0"/>
                <a:ea typeface="微軟正黑體" panose="020B0604030504040204" pitchFamily="34" charset="-120"/>
                <a:cs typeface="Arial" panose="020B0604020202020204" pitchFamily="34" charset="0"/>
              </a:rPr>
              <a:t>大學辦理國外學歷採認辦法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」第</a:t>
            </a:r>
            <a:r>
              <a:rPr lang="en-US" altLang="zh-TW" sz="1800"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a:latin typeface="Arial" panose="020B0604020202020204" pitchFamily="34" charset="0"/>
                <a:ea typeface="微軟正黑體" panose="020B0604030504040204" pitchFamily="34" charset="-120"/>
                <a:cs typeface="Arial" panose="020B0604020202020204" pitchFamily="34" charset="0"/>
              </a:rPr>
              <a:t>條修讀期間之規定，並</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由二校各頒或共頒合乎各校所遵行之教育法令之學位</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latin typeface="Arial" panose="020B0604020202020204" pitchFamily="34" charset="0"/>
                <a:ea typeface="微軟正黑體" panose="020B0604030504040204" pitchFamily="34" charset="-120"/>
                <a:cs typeface="Arial" panose="020B0604020202020204" pitchFamily="34" charset="0"/>
              </a:rPr>
              <a:t>欄位</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僅蒐集雙聯學制在臺之外國學生數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677484" y="228473"/>
            <a:ext cx="8312728" cy="791315"/>
          </a:xfrm>
        </p:spPr>
        <p:txBody>
          <a:bodyPr/>
          <a:lstStyle/>
          <a:p>
            <a:r>
              <a:rPr lang="zh-TW" altLang="en-US"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5</a:t>
            </a:r>
            <a:r>
              <a:rPr lang="en-US" altLang="zh-TW"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dirty="0">
                <a:solidFill>
                  <a:srgbClr val="000000"/>
                </a:solidFill>
                <a:latin typeface="Arial" panose="020B0604020202020204" pitchFamily="34" charset="0"/>
                <a:ea typeface="微軟正黑體" panose="020B0604030504040204" pitchFamily="34" charset="-120"/>
                <a:cs typeface="Arial" panose="020B0604020202020204" pitchFamily="34" charset="0"/>
              </a:rPr>
              <a:t>外國學生資料統計表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自</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期起校庫</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自行蒐集</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698451557"/>
              </p:ext>
            </p:extLst>
          </p:nvPr>
        </p:nvGraphicFramePr>
        <p:xfrm>
          <a:off x="58186" y="1115384"/>
          <a:ext cx="9027624" cy="955675"/>
        </p:xfrm>
        <a:graphic>
          <a:graphicData uri="http://schemas.openxmlformats.org/drawingml/2006/table">
            <a:tbl>
              <a:tblPr firstRow="1" firstCol="1" bandRow="1" bandCol="1"/>
              <a:tblGrid>
                <a:gridCol w="176726">
                  <a:extLst>
                    <a:ext uri="{9D8B030D-6E8A-4147-A177-3AD203B41FA5}">
                      <a16:colId xmlns:a16="http://schemas.microsoft.com/office/drawing/2014/main" val="800058551"/>
                    </a:ext>
                  </a:extLst>
                </a:gridCol>
                <a:gridCol w="172194">
                  <a:extLst>
                    <a:ext uri="{9D8B030D-6E8A-4147-A177-3AD203B41FA5}">
                      <a16:colId xmlns:a16="http://schemas.microsoft.com/office/drawing/2014/main" val="3032672261"/>
                    </a:ext>
                  </a:extLst>
                </a:gridCol>
                <a:gridCol w="180805">
                  <a:extLst>
                    <a:ext uri="{9D8B030D-6E8A-4147-A177-3AD203B41FA5}">
                      <a16:colId xmlns:a16="http://schemas.microsoft.com/office/drawing/2014/main" val="594355077"/>
                    </a:ext>
                  </a:extLst>
                </a:gridCol>
                <a:gridCol w="180805">
                  <a:extLst>
                    <a:ext uri="{9D8B030D-6E8A-4147-A177-3AD203B41FA5}">
                      <a16:colId xmlns:a16="http://schemas.microsoft.com/office/drawing/2014/main" val="2539756505"/>
                    </a:ext>
                  </a:extLst>
                </a:gridCol>
                <a:gridCol w="396046">
                  <a:extLst>
                    <a:ext uri="{9D8B030D-6E8A-4147-A177-3AD203B41FA5}">
                      <a16:colId xmlns:a16="http://schemas.microsoft.com/office/drawing/2014/main" val="3143214578"/>
                    </a:ext>
                  </a:extLst>
                </a:gridCol>
                <a:gridCol w="206634">
                  <a:extLst>
                    <a:ext uri="{9D8B030D-6E8A-4147-A177-3AD203B41FA5}">
                      <a16:colId xmlns:a16="http://schemas.microsoft.com/office/drawing/2014/main" val="235807534"/>
                    </a:ext>
                  </a:extLst>
                </a:gridCol>
                <a:gridCol w="576850">
                  <a:extLst>
                    <a:ext uri="{9D8B030D-6E8A-4147-A177-3AD203B41FA5}">
                      <a16:colId xmlns:a16="http://schemas.microsoft.com/office/drawing/2014/main" val="225086005"/>
                    </a:ext>
                  </a:extLst>
                </a:gridCol>
                <a:gridCol w="750913">
                  <a:extLst>
                    <a:ext uri="{9D8B030D-6E8A-4147-A177-3AD203B41FA5}">
                      <a16:colId xmlns:a16="http://schemas.microsoft.com/office/drawing/2014/main" val="2503337882"/>
                    </a:ext>
                  </a:extLst>
                </a:gridCol>
                <a:gridCol w="570237">
                  <a:extLst>
                    <a:ext uri="{9D8B030D-6E8A-4147-A177-3AD203B41FA5}">
                      <a16:colId xmlns:a16="http://schemas.microsoft.com/office/drawing/2014/main" val="3738690062"/>
                    </a:ext>
                  </a:extLst>
                </a:gridCol>
                <a:gridCol w="704088">
                  <a:extLst>
                    <a:ext uri="{9D8B030D-6E8A-4147-A177-3AD203B41FA5}">
                      <a16:colId xmlns:a16="http://schemas.microsoft.com/office/drawing/2014/main" val="3222494762"/>
                    </a:ext>
                  </a:extLst>
                </a:gridCol>
                <a:gridCol w="811113">
                  <a:extLst>
                    <a:ext uri="{9D8B030D-6E8A-4147-A177-3AD203B41FA5}">
                      <a16:colId xmlns:a16="http://schemas.microsoft.com/office/drawing/2014/main" val="3434124164"/>
                    </a:ext>
                  </a:extLst>
                </a:gridCol>
                <a:gridCol w="876370">
                  <a:extLst>
                    <a:ext uri="{9D8B030D-6E8A-4147-A177-3AD203B41FA5}">
                      <a16:colId xmlns:a16="http://schemas.microsoft.com/office/drawing/2014/main" val="4293494601"/>
                    </a:ext>
                  </a:extLst>
                </a:gridCol>
                <a:gridCol w="826194">
                  <a:extLst>
                    <a:ext uri="{9D8B030D-6E8A-4147-A177-3AD203B41FA5}">
                      <a16:colId xmlns:a16="http://schemas.microsoft.com/office/drawing/2014/main" val="2441204411"/>
                    </a:ext>
                  </a:extLst>
                </a:gridCol>
                <a:gridCol w="904233">
                  <a:extLst>
                    <a:ext uri="{9D8B030D-6E8A-4147-A177-3AD203B41FA5}">
                      <a16:colId xmlns:a16="http://schemas.microsoft.com/office/drawing/2014/main" val="2292162162"/>
                    </a:ext>
                  </a:extLst>
                </a:gridCol>
                <a:gridCol w="863501">
                  <a:extLst>
                    <a:ext uri="{9D8B030D-6E8A-4147-A177-3AD203B41FA5}">
                      <a16:colId xmlns:a16="http://schemas.microsoft.com/office/drawing/2014/main" val="3677610094"/>
                    </a:ext>
                  </a:extLst>
                </a:gridCol>
                <a:gridCol w="830915">
                  <a:extLst>
                    <a:ext uri="{9D8B030D-6E8A-4147-A177-3AD203B41FA5}">
                      <a16:colId xmlns:a16="http://schemas.microsoft.com/office/drawing/2014/main" val="4003854310"/>
                    </a:ext>
                  </a:extLst>
                </a:gridCol>
              </a:tblGrid>
              <a:tr h="215900">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洲</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國別</a:t>
                      </a: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gridSpan="2">
                  <a:txBody>
                    <a:bodyPr/>
                    <a:lstStyle/>
                    <a:p>
                      <a:pPr marL="0" algn="ctr" defTabSz="914400" rtl="0" eaLnBrk="1" latinLnBrk="0" hangingPunct="1">
                        <a:lnSpc>
                          <a:spcPts val="18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境外專班外國學生人數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hMerge="1">
                  <a:txBody>
                    <a:bodyPr/>
                    <a:lstStyle/>
                    <a:p>
                      <a:endParaRPr lang="zh-TW" altLang="en-US"/>
                    </a:p>
                  </a:txBody>
                  <a:tcPr/>
                </a:tc>
                <a:tc rowSpan="2" gridSpan="2">
                  <a:txBody>
                    <a:bodyPr/>
                    <a:lstStyle/>
                    <a:p>
                      <a:pPr marL="0" algn="ctr" defTabSz="914400" rtl="0" eaLnBrk="1" latinLnBrk="0" hangingPunct="1">
                        <a:lnSpc>
                          <a:spcPts val="18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在臺雙聯學制外國學生人數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hMerge="1">
                  <a:txBody>
                    <a:bodyPr/>
                    <a:lstStyle/>
                    <a:p>
                      <a:endParaRPr lang="zh-TW" altLang="en-US"/>
                    </a:p>
                  </a:txBody>
                  <a:tcPr/>
                </a:tc>
                <a:extLst>
                  <a:ext uri="{0D108BD9-81ED-4DB2-BD59-A6C34878D82A}">
                    <a16:rowId xmlns:a16="http://schemas.microsoft.com/office/drawing/2014/main" val="3122177718"/>
                  </a:ext>
                </a:extLst>
              </a:tr>
              <a:tr h="4318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依就學辦法來臺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依一般升學管道就學者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extLst>
                  <a:ext uri="{0D108BD9-81ED-4DB2-BD59-A6C34878D82A}">
                    <a16:rowId xmlns:a16="http://schemas.microsoft.com/office/drawing/2014/main" val="3028401518"/>
                  </a:ext>
                </a:extLst>
              </a:tr>
              <a:tr h="30797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03245892"/>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50784699"/>
      </p:ext>
    </p:extLst>
  </p:cSld>
  <p:clrMapOvr>
    <a:masterClrMapping/>
  </p:clrMapOvr>
  <p:transition>
    <p:random/>
  </p:transition>
  <p:timing>
    <p:tnLst>
      <p:par>
        <p:cTn id="1" dur="indefinite" restart="never" nodeType="tmRoot"/>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080" y="2391355"/>
            <a:ext cx="8986735" cy="392928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a:latin typeface="Arial" panose="020B0604020202020204" pitchFamily="34" charset="0"/>
                <a:ea typeface="微軟正黑體" panose="020B0604030504040204" pitchFamily="34" charset="-120"/>
                <a:cs typeface="Arial" panose="020B0604020202020204" pitchFamily="34" charset="0"/>
              </a:rPr>
              <a:t>學年度</a:t>
            </a:r>
            <a:r>
              <a:rPr lang="zh-TW" altLang="en-US"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en-US"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前一學年度</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資料。</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8</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a:t>
            </a:r>
            <a:r>
              <a:rPr lang="zh-TW" altLang="zh-TW" sz="17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7</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31</a:t>
            </a:r>
            <a:r>
              <a:rPr lang="zh-TW" altLang="zh-TW" sz="1700" dirty="0">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資料。</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a:latin typeface="微軟正黑體" panose="020B0604030504040204" pitchFamily="34" charset="-120"/>
                <a:ea typeface="微軟正黑體" panose="020B0604030504040204" pitchFamily="34" charset="-120"/>
                <a:cs typeface="Arial" panose="020B0604020202020204" pitchFamily="34" charset="0"/>
              </a:rPr>
              <a:t>洲</a:t>
            </a:r>
            <a:r>
              <a:rPr lang="zh-TW" altLang="en-US" sz="1700" b="1" dirty="0" smtClean="0">
                <a:latin typeface="微軟正黑體" panose="020B0604030504040204" pitchFamily="34" charset="-120"/>
                <a:ea typeface="微軟正黑體" panose="020B0604030504040204" pitchFamily="34" charset="-120"/>
                <a:cs typeface="Arial" panose="020B0604020202020204" pitchFamily="34" charset="0"/>
              </a:rPr>
              <a:t>別</a:t>
            </a:r>
            <a:r>
              <a:rPr lang="zh-TW" altLang="en-US" sz="1700"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800" dirty="0">
                <a:latin typeface="微軟正黑體" panose="020B0604030504040204" pitchFamily="34" charset="-120"/>
                <a:ea typeface="微軟正黑體" panose="020B0604030504040204" pitchFamily="34" charset="-120"/>
              </a:rPr>
              <a:t>請由下拉式選單填報學生所屬國別（地區）之洲別</a:t>
            </a:r>
            <a:r>
              <a:rPr lang="zh-TW" altLang="zh-TW" sz="1800" dirty="0" smtClean="0">
                <a:latin typeface="微軟正黑體" panose="020B0604030504040204" pitchFamily="34" charset="-120"/>
                <a:ea typeface="微軟正黑體" panose="020B0604030504040204" pitchFamily="34" charset="-120"/>
              </a:rPr>
              <a:t>。</a:t>
            </a:r>
            <a:endParaRPr lang="en-US" altLang="zh-TW" sz="1700" dirty="0">
              <a:latin typeface="微軟正黑體" panose="020B0604030504040204" pitchFamily="34" charset="-120"/>
              <a:ea typeface="微軟正黑體" panose="020B0604030504040204" pitchFamily="34" charset="-120"/>
              <a:cs typeface="Arial" panose="020B0604020202020204" pitchFamily="34" charset="0"/>
            </a:endParaRPr>
          </a:p>
          <a:p>
            <a:pPr marL="342900" indent="-34290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smtClean="0">
                <a:latin typeface="微軟正黑體" panose="020B0604030504040204" pitchFamily="34" charset="-120"/>
                <a:ea typeface="微軟正黑體" panose="020B0604030504040204" pitchFamily="34" charset="-120"/>
                <a:cs typeface="Arial" panose="020B0604020202020204" pitchFamily="34" charset="0"/>
              </a:rPr>
              <a:t>國別</a:t>
            </a:r>
            <a:r>
              <a:rPr lang="en-US" altLang="zh-TW" sz="1700" b="1" dirty="0">
                <a:latin typeface="微軟正黑體" panose="020B0604030504040204" pitchFamily="34" charset="-120"/>
                <a:ea typeface="微軟正黑體" panose="020B0604030504040204" pitchFamily="34" charset="-120"/>
                <a:cs typeface="Arial" panose="020B0604020202020204" pitchFamily="34" charset="0"/>
              </a:rPr>
              <a:t>(</a:t>
            </a:r>
            <a:r>
              <a:rPr lang="zh-TW" altLang="en-US" sz="1700" b="1" dirty="0">
                <a:latin typeface="微軟正黑體" panose="020B0604030504040204" pitchFamily="34" charset="-120"/>
                <a:ea typeface="微軟正黑體" panose="020B0604030504040204" pitchFamily="34" charset="-120"/>
                <a:cs typeface="Arial" panose="020B0604020202020204" pitchFamily="34" charset="0"/>
              </a:rPr>
              <a:t>地區</a:t>
            </a:r>
            <a:r>
              <a:rPr lang="en-US" altLang="zh-TW" sz="1700" b="1" dirty="0">
                <a:latin typeface="微軟正黑體" panose="020B0604030504040204" pitchFamily="34" charset="-120"/>
                <a:ea typeface="微軟正黑體" panose="020B0604030504040204" pitchFamily="34" charset="-120"/>
                <a:cs typeface="Arial" panose="020B0604020202020204" pitchFamily="34" charset="0"/>
              </a:rPr>
              <a:t>)</a:t>
            </a:r>
            <a:r>
              <a:rPr lang="zh-TW" altLang="en-US" sz="1700" dirty="0" smtClean="0">
                <a:latin typeface="微軟正黑體" panose="020B0604030504040204" pitchFamily="34" charset="-120"/>
                <a:ea typeface="微軟正黑體" panose="020B0604030504040204" pitchFamily="34" charset="-120"/>
                <a:cs typeface="Arial" panose="020B0604020202020204" pitchFamily="34" charset="0"/>
              </a:rPr>
              <a:t>：</a:t>
            </a:r>
            <a:r>
              <a:rPr lang="zh-TW" altLang="zh-TW" sz="1800" dirty="0">
                <a:latin typeface="微軟正黑體" panose="020B0604030504040204" pitchFamily="34" charset="-120"/>
                <a:ea typeface="微軟正黑體" panose="020B0604030504040204" pitchFamily="34" charset="-120"/>
              </a:rPr>
              <a:t>請由下拉式選單填報學生所屬國別</a:t>
            </a:r>
            <a:r>
              <a:rPr lang="en-US" altLang="zh-TW" sz="1800" dirty="0">
                <a:latin typeface="微軟正黑體" panose="020B0604030504040204" pitchFamily="34" charset="-120"/>
                <a:ea typeface="微軟正黑體" panose="020B0604030504040204" pitchFamily="34" charset="-120"/>
              </a:rPr>
              <a:t>(</a:t>
            </a:r>
            <a:r>
              <a:rPr lang="zh-TW" altLang="zh-TW" sz="1800" dirty="0">
                <a:latin typeface="微軟正黑體" panose="020B0604030504040204" pitchFamily="34" charset="-120"/>
                <a:ea typeface="微軟正黑體" panose="020B0604030504040204" pitchFamily="34" charset="-120"/>
              </a:rPr>
              <a:t>地區</a:t>
            </a:r>
            <a:r>
              <a:rPr lang="en-US" altLang="zh-TW" sz="1800" dirty="0" smtClean="0">
                <a:latin typeface="微軟正黑體" panose="020B0604030504040204" pitchFamily="34" charset="-120"/>
                <a:ea typeface="微軟正黑體" panose="020B0604030504040204" pitchFamily="34" charset="-120"/>
              </a:rPr>
              <a:t>)</a:t>
            </a:r>
            <a:r>
              <a:rPr lang="zh-TW" altLang="zh-TW" sz="1800" dirty="0">
                <a:latin typeface="微軟正黑體" panose="020B0604030504040204" pitchFamily="34" charset="-120"/>
                <a:ea typeface="微軟正黑體" panose="020B0604030504040204" pitchFamily="34" charset="-120"/>
              </a:rPr>
              <a:t> 。</a:t>
            </a:r>
            <a:endParaRPr lang="en-US" altLang="zh-TW" sz="1800" dirty="0" smtClean="0">
              <a:latin typeface="微軟正黑體" panose="020B0604030504040204" pitchFamily="34" charset="-120"/>
              <a:ea typeface="微軟正黑體" panose="020B0604030504040204" pitchFamily="34" charset="-120"/>
            </a:endParaRPr>
          </a:p>
          <a:p>
            <a:pPr marL="342900" indent="-34290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外國</a:t>
            </a:r>
            <a:r>
              <a:rPr lang="zh-TW" altLang="en-US" sz="1700" b="1" dirty="0">
                <a:latin typeface="Arial" panose="020B0604020202020204" pitchFamily="34" charset="0"/>
                <a:ea typeface="微軟正黑體" panose="020B0604030504040204" pitchFamily="34" charset="-120"/>
                <a:cs typeface="Arial" panose="020B0604020202020204" pitchFamily="34" charset="0"/>
              </a:rPr>
              <a:t>畢業</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700" b="1" dirty="0">
                <a:latin typeface="Arial" panose="020B0604020202020204" pitchFamily="34" charset="0"/>
                <a:ea typeface="微軟正黑體" panose="020B0604030504040204" pitchFamily="34" charset="-120"/>
                <a:cs typeface="Arial" panose="020B0604020202020204" pitchFamily="34" charset="0"/>
              </a:rPr>
              <a:t>人數</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：請塡報前一學年度具正式學籍之外國</a:t>
            </a:r>
            <a:r>
              <a:rPr lang="zh-TW" altLang="en-US" sz="1700" dirty="0">
                <a:latin typeface="Arial" panose="020B0604020202020204" pitchFamily="34" charset="0"/>
                <a:ea typeface="微軟正黑體" panose="020B0604030504040204" pitchFamily="34" charset="-120"/>
                <a:cs typeface="Arial" panose="020B0604020202020204" pitchFamily="34" charset="0"/>
              </a:rPr>
              <a:t>畢業學生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男生、女生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數。</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200"/>
              </a:spcBef>
              <a:spcAft>
                <a:spcPts val="2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a:latin typeface="Arial" panose="020B0604020202020204" pitchFamily="34" charset="0"/>
                <a:ea typeface="微軟正黑體" panose="020B0604030504040204" pitchFamily="34" charset="-120"/>
                <a:cs typeface="Arial" panose="020B0604020202020204" pitchFamily="34" charset="0"/>
              </a:rPr>
              <a:t>依</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就學</a:t>
            </a:r>
            <a:r>
              <a:rPr lang="zh-TW" altLang="zh-TW" sz="1700" dirty="0">
                <a:latin typeface="Arial" panose="020B0604020202020204" pitchFamily="34" charset="0"/>
                <a:ea typeface="微軟正黑體" panose="020B0604030504040204" pitchFamily="34" charset="-120"/>
                <a:cs typeface="Arial" panose="020B0604020202020204" pitchFamily="34" charset="0"/>
              </a:rPr>
              <a:t>辦法來</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臺</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係指符合</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外國學生來臺就學辦法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」入學並具正式學籍之外國學生。</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200"/>
              </a:spcBef>
              <a:spcAft>
                <a:spcPts val="2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a:latin typeface="Arial" panose="020B0604020202020204" pitchFamily="34" charset="0"/>
                <a:ea typeface="微軟正黑體" panose="020B0604030504040204" pitchFamily="34" charset="-120"/>
                <a:cs typeface="Arial" panose="020B0604020202020204" pitchFamily="34" charset="0"/>
              </a:rPr>
              <a:t>依一般管道</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就</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學者</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700" dirty="0">
                <a:latin typeface="Arial" panose="020B0604020202020204" pitchFamily="34" charset="0"/>
                <a:ea typeface="微軟正黑體" panose="020B0604030504040204" pitchFamily="34" charset="-120"/>
                <a:cs typeface="Arial" panose="020B0604020202020204" pitchFamily="34" charset="0"/>
              </a:rPr>
              <a:t>指非以「外國學生來臺就學辦法」申請入學者，而係以</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國內一般學生升學管道</a:t>
            </a:r>
            <a:r>
              <a:rPr lang="zh-TW" altLang="zh-TW" sz="1700" dirty="0">
                <a:latin typeface="Arial" panose="020B0604020202020204" pitchFamily="34" charset="0"/>
                <a:ea typeface="微軟正黑體" panose="020B0604030504040204" pitchFamily="34" charset="-120"/>
                <a:cs typeface="Arial" panose="020B0604020202020204" pitchFamily="34" charset="0"/>
              </a:rPr>
              <a:t>入學之外國學生</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1730" y="260840"/>
            <a:ext cx="8312728" cy="791315"/>
          </a:xfrm>
        </p:spPr>
        <p:txBody>
          <a:bodyPr/>
          <a:lstStyle/>
          <a:p>
            <a:r>
              <a:rPr lang="zh-TW" altLang="en-US"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5-1</a:t>
            </a:r>
            <a:r>
              <a:rPr lang="en-US" altLang="zh-TW"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外國</a:t>
            </a:r>
            <a:r>
              <a:rPr lang="zh-TW" altLang="zh-TW" dirty="0">
                <a:solidFill>
                  <a:srgbClr val="000000"/>
                </a:solidFill>
                <a:latin typeface="Arial" panose="020B0604020202020204" pitchFamily="34" charset="0"/>
                <a:ea typeface="微軟正黑體" panose="020B0604030504040204" pitchFamily="34" charset="-120"/>
                <a:cs typeface="Arial" panose="020B0604020202020204" pitchFamily="34" charset="0"/>
              </a:rPr>
              <a:t>畢業學生資料統計表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1941667817"/>
              </p:ext>
            </p:extLst>
          </p:nvPr>
        </p:nvGraphicFramePr>
        <p:xfrm>
          <a:off x="310374" y="1154098"/>
          <a:ext cx="8564146" cy="1033372"/>
        </p:xfrm>
        <a:graphic>
          <a:graphicData uri="http://schemas.openxmlformats.org/drawingml/2006/table">
            <a:tbl>
              <a:tblPr firstRow="1" firstCol="1" bandRow="1" bandCol="1"/>
              <a:tblGrid>
                <a:gridCol w="177119">
                  <a:extLst>
                    <a:ext uri="{9D8B030D-6E8A-4147-A177-3AD203B41FA5}">
                      <a16:colId xmlns:a16="http://schemas.microsoft.com/office/drawing/2014/main" val="800058551"/>
                    </a:ext>
                  </a:extLst>
                </a:gridCol>
                <a:gridCol w="181206">
                  <a:extLst>
                    <a:ext uri="{9D8B030D-6E8A-4147-A177-3AD203B41FA5}">
                      <a16:colId xmlns:a16="http://schemas.microsoft.com/office/drawing/2014/main" val="3386554480"/>
                    </a:ext>
                  </a:extLst>
                </a:gridCol>
                <a:gridCol w="181206">
                  <a:extLst>
                    <a:ext uri="{9D8B030D-6E8A-4147-A177-3AD203B41FA5}">
                      <a16:colId xmlns:a16="http://schemas.microsoft.com/office/drawing/2014/main" val="2539756505"/>
                    </a:ext>
                  </a:extLst>
                </a:gridCol>
                <a:gridCol w="396925">
                  <a:extLst>
                    <a:ext uri="{9D8B030D-6E8A-4147-A177-3AD203B41FA5}">
                      <a16:colId xmlns:a16="http://schemas.microsoft.com/office/drawing/2014/main" val="3143214578"/>
                    </a:ext>
                  </a:extLst>
                </a:gridCol>
                <a:gridCol w="578130">
                  <a:extLst>
                    <a:ext uri="{9D8B030D-6E8A-4147-A177-3AD203B41FA5}">
                      <a16:colId xmlns:a16="http://schemas.microsoft.com/office/drawing/2014/main" val="225086005"/>
                    </a:ext>
                  </a:extLst>
                </a:gridCol>
                <a:gridCol w="1012218">
                  <a:extLst>
                    <a:ext uri="{9D8B030D-6E8A-4147-A177-3AD203B41FA5}">
                      <a16:colId xmlns:a16="http://schemas.microsoft.com/office/drawing/2014/main" val="2503337882"/>
                    </a:ext>
                  </a:extLst>
                </a:gridCol>
                <a:gridCol w="771290">
                  <a:extLst>
                    <a:ext uri="{9D8B030D-6E8A-4147-A177-3AD203B41FA5}">
                      <a16:colId xmlns:a16="http://schemas.microsoft.com/office/drawing/2014/main" val="3738690062"/>
                    </a:ext>
                  </a:extLst>
                </a:gridCol>
                <a:gridCol w="620050">
                  <a:extLst>
                    <a:ext uri="{9D8B030D-6E8A-4147-A177-3AD203B41FA5}">
                      <a16:colId xmlns:a16="http://schemas.microsoft.com/office/drawing/2014/main" val="3222494762"/>
                    </a:ext>
                  </a:extLst>
                </a:gridCol>
                <a:gridCol w="960640">
                  <a:extLst>
                    <a:ext uri="{9D8B030D-6E8A-4147-A177-3AD203B41FA5}">
                      <a16:colId xmlns:a16="http://schemas.microsoft.com/office/drawing/2014/main" val="3434124164"/>
                    </a:ext>
                  </a:extLst>
                </a:gridCol>
                <a:gridCol w="1021771">
                  <a:extLst>
                    <a:ext uri="{9D8B030D-6E8A-4147-A177-3AD203B41FA5}">
                      <a16:colId xmlns:a16="http://schemas.microsoft.com/office/drawing/2014/main" val="4293494601"/>
                    </a:ext>
                  </a:extLst>
                </a:gridCol>
                <a:gridCol w="506519">
                  <a:extLst>
                    <a:ext uri="{9D8B030D-6E8A-4147-A177-3AD203B41FA5}">
                      <a16:colId xmlns:a16="http://schemas.microsoft.com/office/drawing/2014/main" val="2441204411"/>
                    </a:ext>
                  </a:extLst>
                </a:gridCol>
                <a:gridCol w="723576">
                  <a:extLst>
                    <a:ext uri="{9D8B030D-6E8A-4147-A177-3AD203B41FA5}">
                      <a16:colId xmlns:a16="http://schemas.microsoft.com/office/drawing/2014/main" val="2292162162"/>
                    </a:ext>
                  </a:extLst>
                </a:gridCol>
                <a:gridCol w="704582">
                  <a:extLst>
                    <a:ext uri="{9D8B030D-6E8A-4147-A177-3AD203B41FA5}">
                      <a16:colId xmlns:a16="http://schemas.microsoft.com/office/drawing/2014/main" val="3677610094"/>
                    </a:ext>
                  </a:extLst>
                </a:gridCol>
                <a:gridCol w="728914">
                  <a:extLst>
                    <a:ext uri="{9D8B030D-6E8A-4147-A177-3AD203B41FA5}">
                      <a16:colId xmlns:a16="http://schemas.microsoft.com/office/drawing/2014/main" val="4003854310"/>
                    </a:ext>
                  </a:extLst>
                </a:gridCol>
              </a:tblGrid>
              <a:tr h="293597">
                <a:tc rowSpan="3">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洲</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200"/>
                        </a:lnSpc>
                        <a:spcAft>
                          <a:spcPts val="0"/>
                        </a:spcAft>
                      </a:pP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國別</a:t>
                      </a:r>
                      <a:r>
                        <a:rPr 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1600"/>
                        </a:lnSpc>
                        <a:spcAft>
                          <a:spcPts val="0"/>
                        </a:spcAft>
                      </a:pP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gridSpan="2">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hMerge="1">
                  <a:txBody>
                    <a:bodyPr/>
                    <a:lstStyle/>
                    <a:p>
                      <a:endParaRPr lang="zh-TW" altLang="en-US"/>
                    </a:p>
                  </a:txBody>
                  <a:tcPr/>
                </a:tc>
                <a:tc rowSpan="2" gridSpan="2">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臺雙聯學制</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hMerge="1">
                  <a:txBody>
                    <a:bodyPr/>
                    <a:lstStyle/>
                    <a:p>
                      <a:endParaRPr lang="zh-TW" altLang="en-US"/>
                    </a:p>
                  </a:txBody>
                  <a:tcPr/>
                </a:tc>
                <a:extLst>
                  <a:ext uri="{0D108BD9-81ED-4DB2-BD59-A6C34878D82A}">
                    <a16:rowId xmlns:a16="http://schemas.microsoft.com/office/drawing/2014/main" val="3122177718"/>
                  </a:ext>
                </a:extLst>
              </a:tr>
              <a:tr h="4318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依就學辦法來臺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依一般升學管道就學者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extLst>
                  <a:ext uri="{0D108BD9-81ED-4DB2-BD59-A6C34878D82A}">
                    <a16:rowId xmlns:a16="http://schemas.microsoft.com/office/drawing/2014/main" val="3028401518"/>
                  </a:ext>
                </a:extLst>
              </a:tr>
              <a:tr h="30797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803245892"/>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38884945"/>
      </p:ext>
    </p:extLst>
  </p:cSld>
  <p:clrMapOvr>
    <a:masterClrMapping/>
  </p:clrMapOvr>
  <p:transition>
    <p:random/>
  </p:transition>
  <p:timing>
    <p:tnLst>
      <p:par>
        <p:cT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16128" y="2191850"/>
            <a:ext cx="8670177" cy="41960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境外</a:t>
            </a:r>
            <a:r>
              <a:rPr lang="zh-TW" altLang="zh-TW" sz="1700" b="1" dirty="0">
                <a:latin typeface="Arial" panose="020B0604020202020204" pitchFamily="34" charset="0"/>
                <a:ea typeface="微軟正黑體" panose="020B0604030504040204" pitchFamily="34" charset="-120"/>
                <a:cs typeface="Arial" panose="020B0604020202020204" pitchFamily="34" charset="0"/>
              </a:rPr>
              <a:t>專班外</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國學</a:t>
            </a:r>
            <a:r>
              <a:rPr lang="zh-TW" altLang="en-US" sz="1700" b="1" dirty="0">
                <a:latin typeface="Arial" panose="020B0604020202020204" pitchFamily="34" charset="0"/>
                <a:ea typeface="微軟正黑體" panose="020B0604030504040204" pitchFamily="34" charset="-120"/>
                <a:cs typeface="Arial" panose="020B0604020202020204" pitchFamily="34" charset="0"/>
              </a:rPr>
              <a:t>畢業</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700" b="1" dirty="0">
                <a:latin typeface="Arial" panose="020B0604020202020204" pitchFamily="34" charset="0"/>
                <a:ea typeface="微軟正黑體" panose="020B0604030504040204" pitchFamily="34" charset="-120"/>
                <a:cs typeface="Arial" panose="020B0604020202020204" pitchFamily="34" charset="0"/>
              </a:rPr>
              <a:t>人數</a:t>
            </a:r>
            <a:r>
              <a:rPr lang="zh-TW" altLang="en-US"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請填報</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前一學年度具正式學籍之境外專班</a:t>
            </a:r>
            <a:r>
              <a:rPr lang="zh-TW" altLang="en-US" sz="1700" dirty="0">
                <a:latin typeface="Arial" panose="020B0604020202020204" pitchFamily="34" charset="0"/>
                <a:ea typeface="微軟正黑體" panose="020B0604030504040204" pitchFamily="34" charset="-120"/>
                <a:cs typeface="Arial" panose="020B0604020202020204" pitchFamily="34" charset="0"/>
              </a:rPr>
              <a:t>外國畢業學生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男生、女生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數</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u="sng" dirty="0" smtClean="0">
                <a:latin typeface="Arial" panose="020B0604020202020204" pitchFamily="34" charset="0"/>
                <a:ea typeface="微軟正黑體" panose="020B0604030504040204" pitchFamily="34" charset="-120"/>
                <a:cs typeface="Arial" panose="020B0604020202020204" pitchFamily="34" charset="0"/>
              </a:rPr>
              <a:t>境外專班係指教育部核定設立之境外專班</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285750" lvl="1" indent="-28575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在</a:t>
            </a:r>
            <a:r>
              <a:rPr lang="zh-TW" altLang="zh-TW" sz="1700" b="1" dirty="0">
                <a:latin typeface="Arial" panose="020B0604020202020204" pitchFamily="34" charset="0"/>
                <a:ea typeface="微軟正黑體" panose="020B0604030504040204" pitchFamily="34" charset="-120"/>
                <a:cs typeface="Arial" panose="020B0604020202020204" pitchFamily="34" charset="0"/>
              </a:rPr>
              <a:t>臺雙聯學制</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外國</a:t>
            </a:r>
            <a:r>
              <a:rPr lang="zh-TW" altLang="en-US" sz="1700" b="1" dirty="0">
                <a:latin typeface="Arial" panose="020B0604020202020204" pitchFamily="34" charset="0"/>
                <a:ea typeface="微軟正黑體" panose="020B0604030504040204" pitchFamily="34" charset="-120"/>
                <a:cs typeface="Arial" panose="020B0604020202020204" pitchFamily="34" charset="0"/>
              </a:rPr>
              <a:t>畢業</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700" b="1" dirty="0">
                <a:latin typeface="Arial" panose="020B0604020202020204" pitchFamily="34" charset="0"/>
                <a:ea typeface="微軟正黑體" panose="020B0604030504040204" pitchFamily="34" charset="-120"/>
                <a:cs typeface="Arial" panose="020B0604020202020204" pitchFamily="34" charset="0"/>
              </a:rPr>
              <a:t>人數</a:t>
            </a:r>
            <a:r>
              <a:rPr lang="zh-TW" altLang="en-US" sz="1700" dirty="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Bef>
                <a:spcPts val="200"/>
              </a:spcBef>
              <a:spcAft>
                <a:spcPts val="2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請塡報前一學年度具正式學籍之在臺雙聯學制</a:t>
            </a:r>
            <a:r>
              <a:rPr lang="zh-TW" altLang="en-US" sz="1700" dirty="0">
                <a:latin typeface="Arial" panose="020B0604020202020204" pitchFamily="34" charset="0"/>
                <a:ea typeface="微軟正黑體" panose="020B0604030504040204" pitchFamily="34" charset="-120"/>
                <a:cs typeface="Arial" panose="020B0604020202020204" pitchFamily="34" charset="0"/>
              </a:rPr>
              <a:t>外國畢業學生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男生、女生</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數。</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Bef>
                <a:spcPts val="200"/>
              </a:spcBef>
              <a:spcAft>
                <a:spcPts val="2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a:latin typeface="Arial" panose="020B0604020202020204" pitchFamily="34" charset="0"/>
                <a:ea typeface="微軟正黑體" panose="020B0604030504040204" pitchFamily="34" charset="-120"/>
                <a:cs typeface="Arial" panose="020B0604020202020204" pitchFamily="34" charset="0"/>
              </a:rPr>
              <a:t>雙聯學制係指國內各大學校院透過與國外大學建立學術合作關係簽訂合作合約，並符合「</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大學辦理國外學歷採認辦法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」之相關規定者，且於二校當地修習學分數，累計須各達獲頒學位所需總學分數之</a:t>
            </a:r>
            <a:r>
              <a:rPr lang="en-US" altLang="zh-TW" sz="1700" dirty="0">
                <a:latin typeface="Arial" panose="020B0604020202020204" pitchFamily="34" charset="0"/>
                <a:ea typeface="微軟正黑體" panose="020B0604030504040204" pitchFamily="34" charset="-120"/>
                <a:cs typeface="Arial" panose="020B0604020202020204" pitchFamily="34" charset="0"/>
              </a:rPr>
              <a:t>1/3</a:t>
            </a:r>
            <a:r>
              <a:rPr lang="zh-TW" altLang="zh-TW" sz="1700" dirty="0">
                <a:latin typeface="Arial" panose="020B0604020202020204" pitchFamily="34" charset="0"/>
                <a:ea typeface="微軟正黑體" panose="020B0604030504040204" pitchFamily="34" charset="-120"/>
                <a:cs typeface="Arial" panose="020B0604020202020204" pitchFamily="34" charset="0"/>
              </a:rPr>
              <a:t>以上，同時符合「</a:t>
            </a:r>
            <a:r>
              <a:rPr lang="en-US" altLang="zh-TW" sz="1700" dirty="0">
                <a:latin typeface="Arial" panose="020B0604020202020204" pitchFamily="34" charset="0"/>
                <a:ea typeface="微軟正黑體" panose="020B0604030504040204" pitchFamily="34" charset="-120"/>
                <a:cs typeface="Arial" panose="020B0604020202020204" pitchFamily="34" charset="0"/>
              </a:rPr>
              <a:t>大學辦理國外學歷採認辦法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」第</a:t>
            </a:r>
            <a:r>
              <a:rPr lang="en-US" altLang="zh-TW" sz="1700" dirty="0">
                <a:latin typeface="Arial" panose="020B0604020202020204" pitchFamily="34" charset="0"/>
                <a:ea typeface="微軟正黑體" panose="020B0604030504040204" pitchFamily="34" charset="-120"/>
                <a:cs typeface="Arial" panose="020B0604020202020204" pitchFamily="34" charset="0"/>
              </a:rPr>
              <a:t>6</a:t>
            </a:r>
            <a:r>
              <a:rPr lang="zh-TW" altLang="zh-TW" sz="1700" dirty="0">
                <a:latin typeface="Arial" panose="020B0604020202020204" pitchFamily="34" charset="0"/>
                <a:ea typeface="微軟正黑體" panose="020B0604030504040204" pitchFamily="34" charset="-120"/>
                <a:cs typeface="Arial" panose="020B0604020202020204" pitchFamily="34" charset="0"/>
              </a:rPr>
              <a:t>條修讀期間之規定，並</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由二校各頒或共頒合乎各校所遵行之教育法令之學位</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14895" y="263673"/>
            <a:ext cx="8312728" cy="791315"/>
          </a:xfrm>
        </p:spPr>
        <p:txBody>
          <a:bodyPr/>
          <a:lstStyle/>
          <a:p>
            <a:r>
              <a:rPr lang="zh-TW" altLang="en-US"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5-1</a:t>
            </a:r>
            <a:r>
              <a:rPr lang="en-US" altLang="zh-TW"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外國</a:t>
            </a:r>
            <a:r>
              <a:rPr lang="zh-TW" altLang="zh-TW" dirty="0">
                <a:solidFill>
                  <a:srgbClr val="000000"/>
                </a:solidFill>
                <a:latin typeface="Arial" panose="020B0604020202020204" pitchFamily="34" charset="0"/>
                <a:ea typeface="微軟正黑體" panose="020B0604030504040204" pitchFamily="34" charset="-120"/>
                <a:cs typeface="Arial" panose="020B0604020202020204" pitchFamily="34" charset="0"/>
              </a:rPr>
              <a:t>畢業學生資料統計表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2884153270"/>
              </p:ext>
            </p:extLst>
          </p:nvPr>
        </p:nvGraphicFramePr>
        <p:xfrm>
          <a:off x="216128" y="1115384"/>
          <a:ext cx="8811495" cy="955675"/>
        </p:xfrm>
        <a:graphic>
          <a:graphicData uri="http://schemas.openxmlformats.org/drawingml/2006/table">
            <a:tbl>
              <a:tblPr firstRow="1" firstCol="1" bandRow="1" bandCol="1"/>
              <a:tblGrid>
                <a:gridCol w="180051">
                  <a:extLst>
                    <a:ext uri="{9D8B030D-6E8A-4147-A177-3AD203B41FA5}">
                      <a16:colId xmlns:a16="http://schemas.microsoft.com/office/drawing/2014/main" val="800058551"/>
                    </a:ext>
                  </a:extLst>
                </a:gridCol>
                <a:gridCol w="184206">
                  <a:extLst>
                    <a:ext uri="{9D8B030D-6E8A-4147-A177-3AD203B41FA5}">
                      <a16:colId xmlns:a16="http://schemas.microsoft.com/office/drawing/2014/main" val="3386554480"/>
                    </a:ext>
                  </a:extLst>
                </a:gridCol>
                <a:gridCol w="184206">
                  <a:extLst>
                    <a:ext uri="{9D8B030D-6E8A-4147-A177-3AD203B41FA5}">
                      <a16:colId xmlns:a16="http://schemas.microsoft.com/office/drawing/2014/main" val="2539756505"/>
                    </a:ext>
                  </a:extLst>
                </a:gridCol>
                <a:gridCol w="403496">
                  <a:extLst>
                    <a:ext uri="{9D8B030D-6E8A-4147-A177-3AD203B41FA5}">
                      <a16:colId xmlns:a16="http://schemas.microsoft.com/office/drawing/2014/main" val="3143214578"/>
                    </a:ext>
                  </a:extLst>
                </a:gridCol>
                <a:gridCol w="587701">
                  <a:extLst>
                    <a:ext uri="{9D8B030D-6E8A-4147-A177-3AD203B41FA5}">
                      <a16:colId xmlns:a16="http://schemas.microsoft.com/office/drawing/2014/main" val="225086005"/>
                    </a:ext>
                  </a:extLst>
                </a:gridCol>
                <a:gridCol w="765039">
                  <a:extLst>
                    <a:ext uri="{9D8B030D-6E8A-4147-A177-3AD203B41FA5}">
                      <a16:colId xmlns:a16="http://schemas.microsoft.com/office/drawing/2014/main" val="2503337882"/>
                    </a:ext>
                  </a:extLst>
                </a:gridCol>
                <a:gridCol w="580964">
                  <a:extLst>
                    <a:ext uri="{9D8B030D-6E8A-4147-A177-3AD203B41FA5}">
                      <a16:colId xmlns:a16="http://schemas.microsoft.com/office/drawing/2014/main" val="3738690062"/>
                    </a:ext>
                  </a:extLst>
                </a:gridCol>
                <a:gridCol w="688813">
                  <a:extLst>
                    <a:ext uri="{9D8B030D-6E8A-4147-A177-3AD203B41FA5}">
                      <a16:colId xmlns:a16="http://schemas.microsoft.com/office/drawing/2014/main" val="3222494762"/>
                    </a:ext>
                  </a:extLst>
                </a:gridCol>
                <a:gridCol w="854891">
                  <a:extLst>
                    <a:ext uri="{9D8B030D-6E8A-4147-A177-3AD203B41FA5}">
                      <a16:colId xmlns:a16="http://schemas.microsoft.com/office/drawing/2014/main" val="3434124164"/>
                    </a:ext>
                  </a:extLst>
                </a:gridCol>
                <a:gridCol w="840905">
                  <a:extLst>
                    <a:ext uri="{9D8B030D-6E8A-4147-A177-3AD203B41FA5}">
                      <a16:colId xmlns:a16="http://schemas.microsoft.com/office/drawing/2014/main" val="4293494601"/>
                    </a:ext>
                  </a:extLst>
                </a:gridCol>
                <a:gridCol w="893688">
                  <a:extLst>
                    <a:ext uri="{9D8B030D-6E8A-4147-A177-3AD203B41FA5}">
                      <a16:colId xmlns:a16="http://schemas.microsoft.com/office/drawing/2014/main" val="2441204411"/>
                    </a:ext>
                  </a:extLst>
                </a:gridCol>
                <a:gridCol w="1084741">
                  <a:extLst>
                    <a:ext uri="{9D8B030D-6E8A-4147-A177-3AD203B41FA5}">
                      <a16:colId xmlns:a16="http://schemas.microsoft.com/office/drawing/2014/main" val="2292162162"/>
                    </a:ext>
                  </a:extLst>
                </a:gridCol>
                <a:gridCol w="716247">
                  <a:extLst>
                    <a:ext uri="{9D8B030D-6E8A-4147-A177-3AD203B41FA5}">
                      <a16:colId xmlns:a16="http://schemas.microsoft.com/office/drawing/2014/main" val="3677610094"/>
                    </a:ext>
                  </a:extLst>
                </a:gridCol>
                <a:gridCol w="846547">
                  <a:extLst>
                    <a:ext uri="{9D8B030D-6E8A-4147-A177-3AD203B41FA5}">
                      <a16:colId xmlns:a16="http://schemas.microsoft.com/office/drawing/2014/main" val="4003854310"/>
                    </a:ext>
                  </a:extLst>
                </a:gridCol>
              </a:tblGrid>
              <a:tr h="215900">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ctr" defTabSz="914400" rtl="0" eaLnBrk="1" latinLnBrk="0" hangingPunct="1">
                        <a:lnSpc>
                          <a:spcPts val="1200"/>
                        </a:lnSpc>
                        <a:spcAft>
                          <a:spcPts val="0"/>
                        </a:spcAft>
                      </a:pP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a:t>
                      </a:r>
                    </a:p>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洲</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別</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國別</a:t>
                      </a: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gridSpan="2">
                  <a:txBody>
                    <a:bodyPr/>
                    <a:lstStyle/>
                    <a:p>
                      <a:pPr marL="0" algn="ctr" defTabSz="914400" rtl="0" eaLnBrk="1" latinLnBrk="0" hangingPunct="1">
                        <a:lnSpc>
                          <a:spcPts val="1800"/>
                        </a:lnSpc>
                        <a:spcAft>
                          <a:spcPts val="0"/>
                        </a:spcAft>
                      </a:pP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境外</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專班</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hMerge="1">
                  <a:txBody>
                    <a:bodyPr/>
                    <a:lstStyle/>
                    <a:p>
                      <a:endParaRPr lang="zh-TW" altLang="en-US"/>
                    </a:p>
                  </a:txBody>
                  <a:tcPr/>
                </a:tc>
                <a:tc rowSpan="2" gridSpan="2">
                  <a:txBody>
                    <a:bodyPr/>
                    <a:lstStyle/>
                    <a:p>
                      <a:pPr marL="0" algn="ctr" defTabSz="914400" rtl="0" eaLnBrk="1" latinLnBrk="0" hangingPunct="1">
                        <a:lnSpc>
                          <a:spcPts val="1800"/>
                        </a:lnSpc>
                        <a:spcAft>
                          <a:spcPts val="0"/>
                        </a:spcAft>
                      </a:pP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在</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臺雙聯學制</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a:t>
                      </a:r>
                      <a:r>
                        <a:rPr lang="zh-TW" altLang="en-US"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a:t>
                      </a: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hMerge="1">
                  <a:txBody>
                    <a:bodyPr/>
                    <a:lstStyle/>
                    <a:p>
                      <a:endParaRPr lang="zh-TW" altLang="en-US"/>
                    </a:p>
                  </a:txBody>
                  <a:tcPr/>
                </a:tc>
                <a:extLst>
                  <a:ext uri="{0D108BD9-81ED-4DB2-BD59-A6C34878D82A}">
                    <a16:rowId xmlns:a16="http://schemas.microsoft.com/office/drawing/2014/main" val="3122177718"/>
                  </a:ext>
                </a:extLst>
              </a:tr>
              <a:tr h="4318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依就學辦法來臺</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依一般升學管道就學者</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tc gridSpan="2" vMerge="1">
                  <a:txBody>
                    <a:bodyPr/>
                    <a:lstStyle/>
                    <a:p>
                      <a:endParaRPr lang="zh-TW" altLang="en-US"/>
                    </a:p>
                  </a:txBody>
                  <a:tcPr/>
                </a:tc>
                <a:tc hMerge="1" vMerge="1">
                  <a:txBody>
                    <a:bodyPr/>
                    <a:lstStyle/>
                    <a:p>
                      <a:endParaRPr lang="zh-TW" altLang="en-US"/>
                    </a:p>
                  </a:txBody>
                  <a:tcPr/>
                </a:tc>
                <a:extLst>
                  <a:ext uri="{0D108BD9-81ED-4DB2-BD59-A6C34878D82A}">
                    <a16:rowId xmlns:a16="http://schemas.microsoft.com/office/drawing/2014/main" val="3028401518"/>
                  </a:ext>
                </a:extLst>
              </a:tr>
              <a:tr h="307975">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200"/>
                        </a:lnSpc>
                        <a:spcAft>
                          <a:spcPts val="0"/>
                        </a:spcAft>
                      </a:pP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2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803245892"/>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059970902"/>
      </p:ext>
    </p:extLst>
  </p:cSld>
  <p:clrMapOvr>
    <a:masterClrMapping/>
  </p:clrMapOvr>
  <p:transition>
    <p:random/>
  </p:transition>
  <p:timing>
    <p:tnLst>
      <p:par>
        <p:cT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16128" y="2636695"/>
            <a:ext cx="8670177"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是否簽訂學術交流合作契約</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請學校填報外國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境外</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學生來校修讀「非學位」進修、交流，</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學校【是、否】與境外合作學校簽訂書面約定</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（例如合作契約書、合作</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800" dirty="0">
                <a:latin typeface="Arial" panose="020B0604020202020204" pitchFamily="34" charset="0"/>
                <a:ea typeface="微軟正黑體" panose="020B0604030504040204" pitchFamily="34" charset="-120"/>
                <a:cs typeface="Arial" panose="020B0604020202020204" pitchFamily="34" charset="0"/>
              </a:rPr>
              <a:t>書、同意書或備忘錄等資料）。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573577" y="243487"/>
            <a:ext cx="8312728" cy="791315"/>
          </a:xfrm>
        </p:spPr>
        <p:txBody>
          <a:bodyPr/>
          <a:lstStyle/>
          <a:p>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7.</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外國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境外</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學生來校修讀「非學位生」進修、交流統計表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925281514"/>
              </p:ext>
            </p:extLst>
          </p:nvPr>
        </p:nvGraphicFramePr>
        <p:xfrm>
          <a:off x="216127" y="1116055"/>
          <a:ext cx="8786557" cy="1358134"/>
        </p:xfrm>
        <a:graphic>
          <a:graphicData uri="http://schemas.openxmlformats.org/drawingml/2006/table">
            <a:tbl>
              <a:tblPr firstRow="1" firstCol="1" bandRow="1" bandCol="1"/>
              <a:tblGrid>
                <a:gridCol w="457204">
                  <a:extLst>
                    <a:ext uri="{9D8B030D-6E8A-4147-A177-3AD203B41FA5}">
                      <a16:colId xmlns:a16="http://schemas.microsoft.com/office/drawing/2014/main" val="723676859"/>
                    </a:ext>
                  </a:extLst>
                </a:gridCol>
                <a:gridCol w="448887">
                  <a:extLst>
                    <a:ext uri="{9D8B030D-6E8A-4147-A177-3AD203B41FA5}">
                      <a16:colId xmlns:a16="http://schemas.microsoft.com/office/drawing/2014/main" val="3047640755"/>
                    </a:ext>
                  </a:extLst>
                </a:gridCol>
                <a:gridCol w="374073">
                  <a:extLst>
                    <a:ext uri="{9D8B030D-6E8A-4147-A177-3AD203B41FA5}">
                      <a16:colId xmlns:a16="http://schemas.microsoft.com/office/drawing/2014/main" val="4035489316"/>
                    </a:ext>
                  </a:extLst>
                </a:gridCol>
                <a:gridCol w="598516">
                  <a:extLst>
                    <a:ext uri="{9D8B030D-6E8A-4147-A177-3AD203B41FA5}">
                      <a16:colId xmlns:a16="http://schemas.microsoft.com/office/drawing/2014/main" val="3582794647"/>
                    </a:ext>
                  </a:extLst>
                </a:gridCol>
                <a:gridCol w="656706">
                  <a:extLst>
                    <a:ext uri="{9D8B030D-6E8A-4147-A177-3AD203B41FA5}">
                      <a16:colId xmlns:a16="http://schemas.microsoft.com/office/drawing/2014/main" val="3727582482"/>
                    </a:ext>
                  </a:extLst>
                </a:gridCol>
                <a:gridCol w="1167270">
                  <a:extLst>
                    <a:ext uri="{9D8B030D-6E8A-4147-A177-3AD203B41FA5}">
                      <a16:colId xmlns:a16="http://schemas.microsoft.com/office/drawing/2014/main" val="2029920889"/>
                    </a:ext>
                  </a:extLst>
                </a:gridCol>
                <a:gridCol w="665574">
                  <a:extLst>
                    <a:ext uri="{9D8B030D-6E8A-4147-A177-3AD203B41FA5}">
                      <a16:colId xmlns:a16="http://schemas.microsoft.com/office/drawing/2014/main" val="3738914900"/>
                    </a:ext>
                  </a:extLst>
                </a:gridCol>
                <a:gridCol w="696342">
                  <a:extLst>
                    <a:ext uri="{9D8B030D-6E8A-4147-A177-3AD203B41FA5}">
                      <a16:colId xmlns:a16="http://schemas.microsoft.com/office/drawing/2014/main" val="3817540367"/>
                    </a:ext>
                  </a:extLst>
                </a:gridCol>
                <a:gridCol w="771459">
                  <a:extLst>
                    <a:ext uri="{9D8B030D-6E8A-4147-A177-3AD203B41FA5}">
                      <a16:colId xmlns:a16="http://schemas.microsoft.com/office/drawing/2014/main" val="1915096798"/>
                    </a:ext>
                  </a:extLst>
                </a:gridCol>
                <a:gridCol w="769703">
                  <a:extLst>
                    <a:ext uri="{9D8B030D-6E8A-4147-A177-3AD203B41FA5}">
                      <a16:colId xmlns:a16="http://schemas.microsoft.com/office/drawing/2014/main" val="786303837"/>
                    </a:ext>
                  </a:extLst>
                </a:gridCol>
                <a:gridCol w="593971">
                  <a:extLst>
                    <a:ext uri="{9D8B030D-6E8A-4147-A177-3AD203B41FA5}">
                      <a16:colId xmlns:a16="http://schemas.microsoft.com/office/drawing/2014/main" val="2775177750"/>
                    </a:ext>
                  </a:extLst>
                </a:gridCol>
                <a:gridCol w="593971">
                  <a:extLst>
                    <a:ext uri="{9D8B030D-6E8A-4147-A177-3AD203B41FA5}">
                      <a16:colId xmlns:a16="http://schemas.microsoft.com/office/drawing/2014/main" val="4026144157"/>
                    </a:ext>
                  </a:extLst>
                </a:gridCol>
                <a:gridCol w="593971">
                  <a:extLst>
                    <a:ext uri="{9D8B030D-6E8A-4147-A177-3AD203B41FA5}">
                      <a16:colId xmlns:a16="http://schemas.microsoft.com/office/drawing/2014/main" val="3267832713"/>
                    </a:ext>
                  </a:extLst>
                </a:gridCol>
                <a:gridCol w="398910">
                  <a:extLst>
                    <a:ext uri="{9D8B030D-6E8A-4147-A177-3AD203B41FA5}">
                      <a16:colId xmlns:a16="http://schemas.microsoft.com/office/drawing/2014/main" val="2980269131"/>
                    </a:ext>
                  </a:extLst>
                </a:gridCol>
              </a:tblGrid>
              <a:tr h="426260">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9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是否簽訂學術交流合作契約</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對方學校國別</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對方學校名稱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3">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來臺進修、交流期間</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來校修讀非學位生同時在校內附設華語文中心就讀情形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FF"/>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754818931"/>
                  </a:ext>
                </a:extLst>
              </a:tr>
              <a:tr h="14208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中文名稱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英文名稱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gridSpan="2">
                  <a:txBody>
                    <a:bodyPr/>
                    <a:lstStyle/>
                    <a:p>
                      <a:pPr algn="ctr">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algn="ctr">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2711749045"/>
                  </a:ext>
                </a:extLst>
              </a:tr>
              <a:tr h="28417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2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50551828"/>
                  </a:ext>
                </a:extLst>
              </a:tr>
              <a:tr h="284174">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9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a:t>
                      </a:r>
                    </a:p>
                    <a:p>
                      <a:pPr algn="ctr">
                        <a:lnSpc>
                          <a:spcPts val="19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2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676508927"/>
                  </a:ext>
                </a:extLst>
              </a:tr>
            </a:tbl>
          </a:graphicData>
        </a:graphic>
      </p:graphicFrame>
    </p:spTree>
    <p:extLst>
      <p:ext uri="{BB962C8B-B14F-4D97-AF65-F5344CB8AC3E}">
        <p14:creationId xmlns:p14="http://schemas.microsoft.com/office/powerpoint/2010/main" val="1571870942"/>
      </p:ext>
    </p:extLst>
  </p:cSld>
  <p:clrMapOvr>
    <a:masterClrMapping/>
  </p:clrMapOvr>
  <p:transition>
    <p:random/>
  </p:transition>
  <p:timing>
    <p:tnLst>
      <p:par>
        <p:cT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16128" y="2716594"/>
            <a:ext cx="8670177" cy="175432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是否簽訂學術交流合作契約</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本國學生出國進修、交流，</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學校【是、否】與境外合作學校簽訂書面約定</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（例如合作契約書、合作</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意向約定</a:t>
            </a:r>
            <a:r>
              <a:rPr lang="zh-TW" altLang="zh-TW" sz="1800" dirty="0">
                <a:latin typeface="Arial" panose="020B0604020202020204" pitchFamily="34" charset="0"/>
                <a:ea typeface="微軟正黑體" panose="020B0604030504040204" pitchFamily="34" charset="-120"/>
                <a:cs typeface="Arial" panose="020B0604020202020204" pitchFamily="34" charset="0"/>
              </a:rPr>
              <a:t>書、同意書或備忘錄等資料）。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51629" y="27944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8.</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本國學生出國進修、交流統計表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3372154613"/>
              </p:ext>
            </p:extLst>
          </p:nvPr>
        </p:nvGraphicFramePr>
        <p:xfrm>
          <a:off x="216128" y="1116255"/>
          <a:ext cx="8744993" cy="1396127"/>
        </p:xfrm>
        <a:graphic>
          <a:graphicData uri="http://schemas.openxmlformats.org/drawingml/2006/table">
            <a:tbl>
              <a:tblPr firstRow="1" firstCol="1" bandRow="1" bandCol="1"/>
              <a:tblGrid>
                <a:gridCol w="473828">
                  <a:extLst>
                    <a:ext uri="{9D8B030D-6E8A-4147-A177-3AD203B41FA5}">
                      <a16:colId xmlns:a16="http://schemas.microsoft.com/office/drawing/2014/main" val="3092015834"/>
                    </a:ext>
                  </a:extLst>
                </a:gridCol>
                <a:gridCol w="465513">
                  <a:extLst>
                    <a:ext uri="{9D8B030D-6E8A-4147-A177-3AD203B41FA5}">
                      <a16:colId xmlns:a16="http://schemas.microsoft.com/office/drawing/2014/main" val="1981312422"/>
                    </a:ext>
                  </a:extLst>
                </a:gridCol>
                <a:gridCol w="415636">
                  <a:extLst>
                    <a:ext uri="{9D8B030D-6E8A-4147-A177-3AD203B41FA5}">
                      <a16:colId xmlns:a16="http://schemas.microsoft.com/office/drawing/2014/main" val="1979272940"/>
                    </a:ext>
                  </a:extLst>
                </a:gridCol>
                <a:gridCol w="615142">
                  <a:extLst>
                    <a:ext uri="{9D8B030D-6E8A-4147-A177-3AD203B41FA5}">
                      <a16:colId xmlns:a16="http://schemas.microsoft.com/office/drawing/2014/main" val="1046320276"/>
                    </a:ext>
                  </a:extLst>
                </a:gridCol>
                <a:gridCol w="619097">
                  <a:extLst>
                    <a:ext uri="{9D8B030D-6E8A-4147-A177-3AD203B41FA5}">
                      <a16:colId xmlns:a16="http://schemas.microsoft.com/office/drawing/2014/main" val="1610060227"/>
                    </a:ext>
                  </a:extLst>
                </a:gridCol>
                <a:gridCol w="1287262">
                  <a:extLst>
                    <a:ext uri="{9D8B030D-6E8A-4147-A177-3AD203B41FA5}">
                      <a16:colId xmlns:a16="http://schemas.microsoft.com/office/drawing/2014/main" val="2302127988"/>
                    </a:ext>
                  </a:extLst>
                </a:gridCol>
                <a:gridCol w="779356">
                  <a:extLst>
                    <a:ext uri="{9D8B030D-6E8A-4147-A177-3AD203B41FA5}">
                      <a16:colId xmlns:a16="http://schemas.microsoft.com/office/drawing/2014/main" val="600226680"/>
                    </a:ext>
                  </a:extLst>
                </a:gridCol>
                <a:gridCol w="932216">
                  <a:extLst>
                    <a:ext uri="{9D8B030D-6E8A-4147-A177-3AD203B41FA5}">
                      <a16:colId xmlns:a16="http://schemas.microsoft.com/office/drawing/2014/main" val="3745170139"/>
                    </a:ext>
                  </a:extLst>
                </a:gridCol>
                <a:gridCol w="932216">
                  <a:extLst>
                    <a:ext uri="{9D8B030D-6E8A-4147-A177-3AD203B41FA5}">
                      <a16:colId xmlns:a16="http://schemas.microsoft.com/office/drawing/2014/main" val="2331405310"/>
                    </a:ext>
                  </a:extLst>
                </a:gridCol>
                <a:gridCol w="762563">
                  <a:extLst>
                    <a:ext uri="{9D8B030D-6E8A-4147-A177-3AD203B41FA5}">
                      <a16:colId xmlns:a16="http://schemas.microsoft.com/office/drawing/2014/main" val="3616734877"/>
                    </a:ext>
                  </a:extLst>
                </a:gridCol>
                <a:gridCol w="860509">
                  <a:extLst>
                    <a:ext uri="{9D8B030D-6E8A-4147-A177-3AD203B41FA5}">
                      <a16:colId xmlns:a16="http://schemas.microsoft.com/office/drawing/2014/main" val="1013134578"/>
                    </a:ext>
                  </a:extLst>
                </a:gridCol>
                <a:gridCol w="601655">
                  <a:extLst>
                    <a:ext uri="{9D8B030D-6E8A-4147-A177-3AD203B41FA5}">
                      <a16:colId xmlns:a16="http://schemas.microsoft.com/office/drawing/2014/main" val="255633250"/>
                    </a:ext>
                  </a:extLst>
                </a:gridCol>
              </a:tblGrid>
              <a:tr h="201537">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a:t>
                      </a:r>
                    </a:p>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是否簽訂學術交流合作契約</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solidFill>
                      <a:schemeClr val="accent5">
                        <a:lumMod val="20000"/>
                        <a:lumOff val="80000"/>
                      </a:schemeClr>
                    </a:solidFill>
                  </a:tcPr>
                </a:tc>
                <a:tc rowSpan="2">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對方學校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國別</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地區</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對方學校</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出國進修、交流期間</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3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學生出國進修、交流人數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316333900"/>
                  </a:ext>
                </a:extLst>
              </a:tr>
              <a:tr h="63996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dirty="0"/>
                    </a:p>
                  </a:txBody>
                  <a:tcPr>
                    <a:lnT w="12700" cap="flat" cmpd="sng" algn="ctr">
                      <a:solidFill>
                        <a:srgbClr val="000000"/>
                      </a:solidFill>
                      <a:prstDash val="solid"/>
                      <a:round/>
                      <a:headEnd type="none" w="med" len="med"/>
                      <a:tailEnd type="none" w="med" len="med"/>
                    </a:lnT>
                  </a:tcPr>
                </a:tc>
                <a:tc vMerge="1">
                  <a:txBody>
                    <a:bodyPr/>
                    <a:lstStyle/>
                    <a:p>
                      <a:endParaRPr lang="zh-TW" altLang="en-US"/>
                    </a:p>
                  </a:txBody>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中文名稱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英文名稱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280766003"/>
                  </a:ext>
                </a:extLst>
              </a:tr>
              <a:tr h="554621">
                <a:tc>
                  <a:txBody>
                    <a:bodyPr/>
                    <a:lstStyle/>
                    <a:p>
                      <a:pPr marL="0" algn="ctr" defTabSz="914400" rtl="0" eaLnBrk="1" latinLnBrk="0" hangingPunct="1">
                        <a:lnSpc>
                          <a:spcPts val="13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20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a:t>
                      </a:r>
                    </a:p>
                    <a:p>
                      <a:pPr algn="ctr">
                        <a:lnSpc>
                          <a:spcPts val="20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3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4509186"/>
                  </a:ext>
                </a:extLst>
              </a:tr>
            </a:tbl>
          </a:graphicData>
        </a:graphic>
      </p:graphicFrame>
    </p:spTree>
    <p:extLst>
      <p:ext uri="{BB962C8B-B14F-4D97-AF65-F5344CB8AC3E}">
        <p14:creationId xmlns:p14="http://schemas.microsoft.com/office/powerpoint/2010/main" val="3467204240"/>
      </p:ext>
    </p:extLst>
  </p:cSld>
  <p:clrMapOvr>
    <a:masterClrMapping/>
  </p:clrMapOvr>
  <p:transition>
    <p:random/>
  </p:transition>
  <p:timing>
    <p:tnLst>
      <p:par>
        <p:cT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2" y="236838"/>
            <a:ext cx="6096000"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1.1</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校庫定位</a:t>
            </a:r>
            <a:endParaRPr lang="zh-TW" altLang="en-US"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3" name="文字方塊 12"/>
          <p:cNvSpPr txBox="1"/>
          <p:nvPr/>
        </p:nvSpPr>
        <p:spPr>
          <a:xfrm>
            <a:off x="467544" y="3050519"/>
            <a:ext cx="1512168" cy="523220"/>
          </a:xfrm>
          <a:prstGeom prst="rect">
            <a:avLst/>
          </a:prstGeom>
          <a:solidFill>
            <a:schemeClr val="accent6">
              <a:lumMod val="40000"/>
              <a:lumOff val="60000"/>
            </a:schemeClr>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6"/>
          </a:lnRef>
          <a:fillRef idx="2">
            <a:schemeClr val="accent6"/>
          </a:fillRef>
          <a:effectRef idx="1">
            <a:schemeClr val="accent6"/>
          </a:effectRef>
          <a:fontRef idx="minor">
            <a:schemeClr val="dk1"/>
          </a:fontRef>
        </p:style>
        <p:txBody>
          <a:bodyPr>
            <a:spAutoFit/>
          </a:bodyPr>
          <a:lstStyle/>
          <a:p>
            <a:pPr>
              <a:defRPr/>
            </a:pP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教育部及</a:t>
            </a:r>
            <a:endPar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各相關應用單位</a:t>
            </a:r>
          </a:p>
        </p:txBody>
      </p:sp>
      <p:sp>
        <p:nvSpPr>
          <p:cNvPr id="14" name="文字方塊 13"/>
          <p:cNvSpPr txBox="1"/>
          <p:nvPr/>
        </p:nvSpPr>
        <p:spPr>
          <a:xfrm>
            <a:off x="475873" y="4925960"/>
            <a:ext cx="1503839" cy="523220"/>
          </a:xfrm>
          <a:prstGeom prst="rect">
            <a:avLst/>
          </a:prstGeom>
          <a:solidFill>
            <a:srgbClr val="92D050"/>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5"/>
          </a:lnRef>
          <a:fillRef idx="2">
            <a:schemeClr val="accent5"/>
          </a:fillRef>
          <a:effectRef idx="1">
            <a:schemeClr val="accent5"/>
          </a:effectRef>
          <a:fontRef idx="minor">
            <a:schemeClr val="dk1"/>
          </a:fontRef>
        </p:style>
        <p:txBody>
          <a:bodyPr>
            <a:spAutoFit/>
          </a:bodyPr>
          <a:lstStyle/>
          <a:p>
            <a:pPr algn="ctr">
              <a:defRPr/>
            </a:pP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制定定義</a:t>
            </a:r>
            <a:endPar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ctr">
              <a:defRPr/>
            </a:pP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提出需求</a:t>
            </a:r>
          </a:p>
        </p:txBody>
      </p:sp>
      <p:sp>
        <p:nvSpPr>
          <p:cNvPr id="15" name="文字方塊 14"/>
          <p:cNvSpPr txBox="1"/>
          <p:nvPr/>
        </p:nvSpPr>
        <p:spPr>
          <a:xfrm>
            <a:off x="8111840" y="2852111"/>
            <a:ext cx="487325" cy="2677656"/>
          </a:xfrm>
          <a:prstGeom prst="rect">
            <a:avLst/>
          </a:prstGeom>
          <a:solidFill>
            <a:schemeClr val="accent1">
              <a:lumMod val="40000"/>
              <a:lumOff val="60000"/>
            </a:schemeClr>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2"/>
          </a:lnRef>
          <a:fillRef idx="2">
            <a:schemeClr val="accent2"/>
          </a:fillRef>
          <a:effectRef idx="1">
            <a:schemeClr val="accent2"/>
          </a:effectRef>
          <a:fontRef idx="minor">
            <a:schemeClr val="dk1"/>
          </a:fontRef>
        </p:style>
        <p:txBody>
          <a:bodyPr wrap="square">
            <a:spAutoFit/>
          </a:bodyPr>
          <a:lstStyle/>
          <a:p>
            <a:pPr algn="ctr">
              <a:defRPr/>
            </a:pPr>
            <a:endPar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ctr">
              <a:defRPr/>
            </a:pPr>
            <a:endPar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ctr">
              <a:defRPr/>
            </a:pPr>
            <a:endPar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各</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大</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學</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校</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defRPr/>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院</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ctr">
              <a:defRPr/>
            </a:pP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algn="ctr">
              <a:defRPr/>
            </a:pPr>
            <a:endPar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6" name="文字方塊 18"/>
          <p:cNvSpPr txBox="1">
            <a:spLocks noChangeArrowheads="1"/>
          </p:cNvSpPr>
          <p:nvPr/>
        </p:nvSpPr>
        <p:spPr bwMode="auto">
          <a:xfrm>
            <a:off x="3015129" y="1117216"/>
            <a:ext cx="4218316" cy="369332"/>
          </a:xfrm>
          <a:prstGeom prst="rect">
            <a:avLst/>
          </a:prstGeom>
          <a:noFill/>
          <a:ln w="28575">
            <a:solidFill>
              <a:srgbClr val="FF0000"/>
            </a:solidFill>
            <a:miter lim="800000"/>
            <a:headEnd/>
            <a:tailEnd/>
          </a:ln>
          <a:effectLst/>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lgn="ctr">
              <a:spcBef>
                <a:spcPct val="0"/>
              </a:spcBef>
              <a:buFontTx/>
              <a:buNone/>
              <a:defRPr/>
            </a:pPr>
            <a:r>
              <a:rPr lang="zh-TW" altLang="en-US" sz="1800" b="1" dirty="0">
                <a:solidFill>
                  <a:srgbClr val="000000"/>
                </a:solidFill>
                <a:ea typeface="微軟正黑體" panose="020B0604030504040204" pitchFamily="34" charset="-120"/>
                <a:cs typeface="Arial" panose="020B0604020202020204" pitchFamily="34" charset="0"/>
              </a:rPr>
              <a:t>校庫網址</a:t>
            </a:r>
            <a:r>
              <a:rPr lang="en-US" altLang="zh-TW" sz="1800" b="1" dirty="0" smtClean="0">
                <a:solidFill>
                  <a:srgbClr val="000000"/>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a:t>
            </a:r>
            <a:r>
              <a:rPr lang="zh-TW" altLang="en-US" sz="1800" b="1" dirty="0" smtClean="0">
                <a:solidFill>
                  <a:srgbClr val="000000"/>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 </a:t>
            </a:r>
            <a:r>
              <a:rPr lang="en-US" altLang="zh-TW" sz="1800" b="1" dirty="0" smtClean="0">
                <a:solidFill>
                  <a:srgbClr val="000000"/>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https://hedb.</a:t>
            </a:r>
            <a:r>
              <a:rPr lang="en-US" altLang="zh-TW" sz="1800" b="1" dirty="0" smtClean="0">
                <a:solidFill>
                  <a:srgbClr val="FF0000"/>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moe</a:t>
            </a:r>
            <a:r>
              <a:rPr lang="en-US" altLang="zh-TW" sz="1800" b="1" dirty="0" smtClean="0">
                <a:solidFill>
                  <a:srgbClr val="000000"/>
                </a:solidFill>
                <a:effectLst>
                  <a:outerShdw blurRad="38100" dist="38100" dir="2700000" algn="tl">
                    <a:srgbClr val="000000">
                      <a:alpha val="43137"/>
                    </a:srgbClr>
                  </a:outerShdw>
                </a:effectLst>
                <a:ea typeface="微軟正黑體" panose="020B0604030504040204" pitchFamily="34" charset="-120"/>
                <a:cs typeface="Arial" panose="020B0604020202020204" pitchFamily="34" charset="0"/>
              </a:rPr>
              <a:t>.edu.tw/</a:t>
            </a:r>
            <a:endParaRPr lang="zh-TW" altLang="en-US" sz="1800" b="1" dirty="0" smtClean="0">
              <a:effectLst>
                <a:outerShdw blurRad="38100" dist="38100" dir="2700000" algn="tl">
                  <a:srgbClr val="000000">
                    <a:alpha val="43137"/>
                  </a:srgbClr>
                </a:outerShdw>
              </a:effectLst>
              <a:ea typeface="微軟正黑體" panose="020B0604030504040204" pitchFamily="34" charset="-120"/>
              <a:cs typeface="Arial" panose="020B0604020202020204" pitchFamily="34" charset="0"/>
            </a:endParaRPr>
          </a:p>
        </p:txBody>
      </p:sp>
      <p:sp>
        <p:nvSpPr>
          <p:cNvPr id="17" name="向右箭號 16"/>
          <p:cNvSpPr/>
          <p:nvPr/>
        </p:nvSpPr>
        <p:spPr>
          <a:xfrm rot="10800000">
            <a:off x="2156228" y="3068573"/>
            <a:ext cx="1235075" cy="56673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18" name="向右箭號 17"/>
          <p:cNvSpPr/>
          <p:nvPr/>
        </p:nvSpPr>
        <p:spPr>
          <a:xfrm rot="10800000" flipH="1">
            <a:off x="2179056" y="4925960"/>
            <a:ext cx="1333780" cy="56673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19" name="向右箭號 18"/>
          <p:cNvSpPr/>
          <p:nvPr/>
        </p:nvSpPr>
        <p:spPr>
          <a:xfrm rot="5400000">
            <a:off x="520508" y="3961084"/>
            <a:ext cx="1235075" cy="56673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20" name="文字方塊 40"/>
          <p:cNvSpPr txBox="1">
            <a:spLocks noChangeArrowheads="1"/>
          </p:cNvSpPr>
          <p:nvPr/>
        </p:nvSpPr>
        <p:spPr bwMode="auto">
          <a:xfrm>
            <a:off x="2379196" y="2615476"/>
            <a:ext cx="13684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協助各校與</a:t>
            </a:r>
            <a:endParaRPr lang="en-US" altLang="zh-TW" sz="1400" b="1" dirty="0">
              <a:solidFill>
                <a:srgbClr val="000000"/>
              </a:solidFill>
              <a:ea typeface="微軟正黑體" panose="020B0604030504040204" pitchFamily="34" charset="-120"/>
              <a:cs typeface="Arial" panose="020B0604020202020204" pitchFamily="34" charset="0"/>
            </a:endParaRPr>
          </a:p>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部內聯繫</a:t>
            </a:r>
          </a:p>
        </p:txBody>
      </p:sp>
      <p:sp>
        <p:nvSpPr>
          <p:cNvPr id="21" name="文字方塊 41"/>
          <p:cNvSpPr txBox="1">
            <a:spLocks noChangeArrowheads="1"/>
          </p:cNvSpPr>
          <p:nvPr/>
        </p:nvSpPr>
        <p:spPr bwMode="auto">
          <a:xfrm>
            <a:off x="2321781" y="4435395"/>
            <a:ext cx="1368425" cy="5238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校庫作業小組</a:t>
            </a:r>
            <a:endParaRPr lang="en-US" altLang="zh-TW" sz="1400" b="1" dirty="0">
              <a:solidFill>
                <a:srgbClr val="000000"/>
              </a:solidFill>
              <a:ea typeface="微軟正黑體" panose="020B0604030504040204" pitchFamily="34" charset="-120"/>
              <a:cs typeface="Arial" panose="020B0604020202020204" pitchFamily="34" charset="0"/>
            </a:endParaRPr>
          </a:p>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編製手冊</a:t>
            </a:r>
          </a:p>
        </p:txBody>
      </p:sp>
      <p:sp>
        <p:nvSpPr>
          <p:cNvPr id="22" name="向右箭號 21"/>
          <p:cNvSpPr/>
          <p:nvPr/>
        </p:nvSpPr>
        <p:spPr>
          <a:xfrm rot="10800000">
            <a:off x="6735738" y="3083578"/>
            <a:ext cx="1235075" cy="56673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23" name="向右箭號 22"/>
          <p:cNvSpPr/>
          <p:nvPr/>
        </p:nvSpPr>
        <p:spPr>
          <a:xfrm>
            <a:off x="6735738" y="4899163"/>
            <a:ext cx="1235075" cy="56673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24" name="文字方塊 17"/>
          <p:cNvSpPr txBox="1">
            <a:spLocks noChangeArrowheads="1"/>
          </p:cNvSpPr>
          <p:nvPr/>
        </p:nvSpPr>
        <p:spPr bwMode="auto">
          <a:xfrm>
            <a:off x="6804193" y="2555532"/>
            <a:ext cx="1366837" cy="5222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洽詢相關問題</a:t>
            </a:r>
            <a:endParaRPr lang="en-US" altLang="zh-TW" sz="1400" b="1" dirty="0">
              <a:solidFill>
                <a:srgbClr val="000000"/>
              </a:solidFill>
              <a:ea typeface="微軟正黑體" panose="020B0604030504040204" pitchFamily="34" charset="-120"/>
              <a:cs typeface="Arial" panose="020B0604020202020204" pitchFamily="34" charset="0"/>
            </a:endParaRPr>
          </a:p>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與提出建議</a:t>
            </a:r>
          </a:p>
        </p:txBody>
      </p:sp>
      <p:sp>
        <p:nvSpPr>
          <p:cNvPr id="25" name="文字方塊 39"/>
          <p:cNvSpPr txBox="1">
            <a:spLocks noChangeArrowheads="1"/>
          </p:cNvSpPr>
          <p:nvPr/>
        </p:nvSpPr>
        <p:spPr bwMode="auto">
          <a:xfrm>
            <a:off x="6785021" y="4452733"/>
            <a:ext cx="1368425" cy="522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提供各校作為</a:t>
            </a:r>
            <a:endParaRPr lang="en-US" altLang="zh-TW" sz="1400" b="1" dirty="0">
              <a:solidFill>
                <a:srgbClr val="000000"/>
              </a:solidFill>
              <a:ea typeface="微軟正黑體" panose="020B0604030504040204" pitchFamily="34" charset="-120"/>
              <a:cs typeface="Arial" panose="020B0604020202020204" pitchFamily="34" charset="0"/>
            </a:endParaRPr>
          </a:p>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填報基準</a:t>
            </a:r>
          </a:p>
        </p:txBody>
      </p:sp>
      <p:grpSp>
        <p:nvGrpSpPr>
          <p:cNvPr id="3" name="群組 2"/>
          <p:cNvGrpSpPr/>
          <p:nvPr/>
        </p:nvGrpSpPr>
        <p:grpSpPr>
          <a:xfrm>
            <a:off x="3613191" y="1574145"/>
            <a:ext cx="3022192" cy="4949931"/>
            <a:chOff x="3613191" y="1574145"/>
            <a:chExt cx="3022192" cy="4949931"/>
          </a:xfrm>
        </p:grpSpPr>
        <p:grpSp>
          <p:nvGrpSpPr>
            <p:cNvPr id="5" name="群組 1"/>
            <p:cNvGrpSpPr>
              <a:grpSpLocks/>
            </p:cNvGrpSpPr>
            <p:nvPr/>
          </p:nvGrpSpPr>
          <p:grpSpPr bwMode="auto">
            <a:xfrm>
              <a:off x="3613191" y="1574145"/>
              <a:ext cx="3022192" cy="4949931"/>
              <a:chOff x="3652425" y="1947499"/>
              <a:chExt cx="2575751" cy="4275110"/>
            </a:xfrm>
          </p:grpSpPr>
          <p:sp>
            <p:nvSpPr>
              <p:cNvPr id="6" name="文字方塊 3"/>
              <p:cNvSpPr txBox="1">
                <a:spLocks noChangeArrowheads="1"/>
              </p:cNvSpPr>
              <p:nvPr/>
            </p:nvSpPr>
            <p:spPr bwMode="auto">
              <a:xfrm>
                <a:off x="3718063" y="3740357"/>
                <a:ext cx="2398408" cy="265818"/>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   大學校院校務資料庫作業小組</a:t>
                </a:r>
              </a:p>
            </p:txBody>
          </p:sp>
          <p:sp>
            <p:nvSpPr>
              <p:cNvPr id="7" name="圓角矩形 6"/>
              <p:cNvSpPr/>
              <p:nvPr/>
            </p:nvSpPr>
            <p:spPr>
              <a:xfrm>
                <a:off x="3652425" y="1947499"/>
                <a:ext cx="2575751" cy="4275110"/>
              </a:xfrm>
              <a:prstGeom prst="roundRect">
                <a:avLst/>
              </a:prstGeom>
              <a:noFill/>
              <a:ln w="38100">
                <a:solidFill>
                  <a:srgbClr val="FF0000"/>
                </a:solidFill>
                <a:prstDash val="dash"/>
              </a:ln>
            </p:spPr>
            <p:style>
              <a:lnRef idx="2">
                <a:schemeClr val="accent1">
                  <a:shade val="50000"/>
                </a:schemeClr>
              </a:lnRef>
              <a:fillRef idx="1">
                <a:schemeClr val="accent1"/>
              </a:fillRef>
              <a:effectRef idx="0">
                <a:schemeClr val="accent1"/>
              </a:effectRef>
              <a:fontRef idx="minor">
                <a:schemeClr val="lt1"/>
              </a:fontRef>
            </p:style>
            <p:txBody>
              <a:bodyPr anchor="ctr"/>
              <a:lstStyle>
                <a:lvl1pPr>
                  <a:defRPr>
                    <a:solidFill>
                      <a:schemeClr val="tx1"/>
                    </a:solidFill>
                    <a:latin typeface="Arial" panose="020B0604020202020204" pitchFamily="34" charset="0"/>
                    <a:cs typeface="Arial" panose="020B0604020202020204" pitchFamily="34" charset="0"/>
                  </a:defRPr>
                </a:lvl1pPr>
                <a:lvl2pPr marL="742950" indent="-285750">
                  <a:defRPr>
                    <a:solidFill>
                      <a:schemeClr val="tx1"/>
                    </a:solidFill>
                    <a:latin typeface="Arial" panose="020B0604020202020204" pitchFamily="34" charset="0"/>
                    <a:cs typeface="Arial" panose="020B0604020202020204" pitchFamily="34" charset="0"/>
                  </a:defRPr>
                </a:lvl2pPr>
                <a:lvl3pPr marL="1143000" indent="-228600">
                  <a:defRPr>
                    <a:solidFill>
                      <a:schemeClr val="tx1"/>
                    </a:solidFill>
                    <a:latin typeface="Arial" panose="020B0604020202020204" pitchFamily="34" charset="0"/>
                    <a:cs typeface="Arial" panose="020B0604020202020204" pitchFamily="34" charset="0"/>
                  </a:defRPr>
                </a:lvl3pPr>
                <a:lvl4pPr marL="1600200" indent="-228600">
                  <a:defRPr>
                    <a:solidFill>
                      <a:schemeClr val="tx1"/>
                    </a:solidFill>
                    <a:latin typeface="Arial" panose="020B0604020202020204" pitchFamily="34" charset="0"/>
                    <a:cs typeface="Arial" panose="020B0604020202020204" pitchFamily="34" charset="0"/>
                  </a:defRPr>
                </a:lvl4pPr>
                <a:lvl5pPr marL="2057400" indent="-228600">
                  <a:defRPr>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a:solidFill>
                      <a:schemeClr val="tx1"/>
                    </a:solidFill>
                    <a:latin typeface="Arial" panose="020B0604020202020204" pitchFamily="34" charset="0"/>
                    <a:cs typeface="Arial" panose="020B0604020202020204" pitchFamily="34" charset="0"/>
                  </a:defRPr>
                </a:lvl9pPr>
              </a:lstStyle>
              <a:p>
                <a:pPr algn="ctr">
                  <a:defRPr/>
                </a:pPr>
                <a:endParaRPr lang="zh-TW" altLang="en-US" sz="1400" b="1" smtClean="0">
                  <a:solidFill>
                    <a:srgbClr val="FFFFFF"/>
                  </a:solidFill>
                  <a:ea typeface="微軟正黑體" panose="020B0604030504040204" pitchFamily="34" charset="-120"/>
                </a:endParaRPr>
              </a:p>
            </p:txBody>
          </p:sp>
          <p:sp>
            <p:nvSpPr>
              <p:cNvPr id="8" name="文字方塊 42"/>
              <p:cNvSpPr txBox="1">
                <a:spLocks noChangeArrowheads="1"/>
              </p:cNvSpPr>
              <p:nvPr/>
            </p:nvSpPr>
            <p:spPr bwMode="auto">
              <a:xfrm>
                <a:off x="4134261" y="5832943"/>
                <a:ext cx="1646216" cy="265818"/>
              </a:xfrm>
              <a:prstGeom prst="rect">
                <a:avLst/>
              </a:prstGeom>
              <a:noFill/>
              <a:ln w="38100">
                <a:solidFill>
                  <a:srgbClr val="000000"/>
                </a:solidFill>
                <a:miter lim="800000"/>
                <a:headEnd/>
                <a:tailEnd/>
              </a:ln>
              <a:extLst>
                <a:ext uri="{909E8E84-426E-40DD-AFC4-6F175D3DCCD1}">
                  <a14:hiddenFill xmlns:a14="http://schemas.microsoft.com/office/drawing/2010/main">
                    <a:solidFill>
                      <a:srgbClr val="FFFFFF"/>
                    </a:solidFill>
                  </a14:hiddenFill>
                </a:ext>
              </a:extLst>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a:spcBef>
                    <a:spcPct val="0"/>
                  </a:spcBef>
                  <a:buFontTx/>
                  <a:buNone/>
                </a:pPr>
                <a:r>
                  <a:rPr lang="zh-TW" altLang="en-US" sz="1400" b="1" dirty="0">
                    <a:solidFill>
                      <a:srgbClr val="000000"/>
                    </a:solidFill>
                    <a:ea typeface="微軟正黑體" panose="020B0604030504040204" pitchFamily="34" charset="-120"/>
                    <a:cs typeface="Arial" panose="020B0604020202020204" pitchFamily="34" charset="0"/>
                  </a:rPr>
                  <a:t>            填表手冊</a:t>
                </a:r>
              </a:p>
            </p:txBody>
          </p:sp>
        </p:grpSp>
        <p:pic>
          <p:nvPicPr>
            <p:cNvPr id="9" name="Picture 2"/>
            <p:cNvPicPr>
              <a:picLocks noChangeAspect="1" noChangeArrowheads="1"/>
            </p:cNvPicPr>
            <p:nvPr/>
          </p:nvPicPr>
          <p:blipFill>
            <a:blip r:embed="rId3">
              <a:extLst>
                <a:ext uri="{28A0092B-C50C-407E-A947-70E740481C1C}">
                  <a14:useLocalDpi xmlns:a14="http://schemas.microsoft.com/office/drawing/2010/main" val="0"/>
                </a:ext>
              </a:extLst>
            </a:blip>
            <a:srcRect l="26405" t="7990" r="26025" b="20255"/>
            <a:stretch>
              <a:fillRect/>
            </a:stretch>
          </p:blipFill>
          <p:spPr bwMode="auto">
            <a:xfrm>
              <a:off x="3717232" y="1801149"/>
              <a:ext cx="2814110" cy="178752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grpSp>
      <p:pic>
        <p:nvPicPr>
          <p:cNvPr id="2" name="圖片 1"/>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4325902" y="3961517"/>
            <a:ext cx="1556080" cy="2083103"/>
          </a:xfrm>
          <a:prstGeom prst="rect">
            <a:avLst/>
          </a:prstGeom>
        </p:spPr>
      </p:pic>
    </p:spTree>
    <p:extLst>
      <p:ext uri="{BB962C8B-B14F-4D97-AF65-F5344CB8AC3E}">
        <p14:creationId xmlns:p14="http://schemas.microsoft.com/office/powerpoint/2010/main" val="3176115527"/>
      </p:ext>
    </p:extLst>
  </p:cSld>
  <p:clrMapOvr>
    <a:masterClrMapping/>
  </p:clrMapOvr>
  <p:transition>
    <p:random/>
  </p:transition>
  <p:timing>
    <p:tnLst>
      <p:par>
        <p:cT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78382" y="2905604"/>
            <a:ext cx="8541665"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年級</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依各單位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例如系所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選擇年級；有關年級填報請參考本手冊</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第</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21</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頁</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「資料調查說明」之「四、年級說明」填報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延</a:t>
            </a:r>
            <a:r>
              <a:rPr lang="zh-TW" altLang="zh-TW" sz="1800" dirty="0">
                <a:latin typeface="Arial" panose="020B0604020202020204" pitchFamily="34" charset="0"/>
                <a:ea typeface="微軟正黑體" panose="020B0604030504040204" pitchFamily="34" charset="-120"/>
                <a:cs typeface="Arial" panose="020B0604020202020204" pitchFamily="34" charset="0"/>
              </a:rPr>
              <a:t>修生之年級計算，請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依「修業年限</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延修第◎年」填報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，亦即</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若學生延修第</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年，其年級計算為「修業年限</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（以此類推），例如部分學校建築系修業年限為</a:t>
            </a:r>
            <a:r>
              <a:rPr lang="en-US" altLang="zh-TW" sz="1800" dirty="0">
                <a:latin typeface="Arial" panose="020B0604020202020204" pitchFamily="34" charset="0"/>
                <a:ea typeface="微軟正黑體" panose="020B0604030504040204" pitchFamily="34" charset="-120"/>
                <a:cs typeface="Arial" panose="020B0604020202020204" pitchFamily="34" charset="0"/>
              </a:rPr>
              <a:t>5</a:t>
            </a:r>
            <a:r>
              <a:rPr lang="zh-TW" altLang="zh-TW" sz="1800" dirty="0">
                <a:latin typeface="Arial" panose="020B0604020202020204" pitchFamily="34" charset="0"/>
                <a:ea typeface="微軟正黑體" panose="020B0604030504040204" pitchFamily="34" charset="-120"/>
                <a:cs typeface="Arial" panose="020B0604020202020204" pitchFamily="34" charset="0"/>
              </a:rPr>
              <a:t>年，則第</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年延修生其年級應為</a:t>
            </a:r>
            <a:r>
              <a:rPr lang="en-US" altLang="zh-TW" sz="1800" dirty="0">
                <a:latin typeface="Arial" panose="020B0604020202020204" pitchFamily="34" charset="0"/>
                <a:ea typeface="微軟正黑體" panose="020B0604030504040204" pitchFamily="34" charset="-120"/>
                <a:cs typeface="Arial" panose="020B0604020202020204" pitchFamily="34" charset="0"/>
              </a:rPr>
              <a:t>6</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5+1</a:t>
            </a:r>
            <a:r>
              <a:rPr lang="zh-TW" altLang="zh-TW" sz="1800" dirty="0">
                <a:latin typeface="Arial" panose="020B0604020202020204" pitchFamily="34" charset="0"/>
                <a:ea typeface="微軟正黑體" panose="020B0604030504040204" pitchFamily="34" charset="-120"/>
                <a:cs typeface="Arial" panose="020B0604020202020204" pitchFamily="34" charset="0"/>
              </a:rPr>
              <a:t>）年級、第</a:t>
            </a:r>
            <a:r>
              <a:rPr lang="en-US" altLang="zh-TW" sz="1800" dirty="0">
                <a:latin typeface="Arial" panose="020B0604020202020204" pitchFamily="34" charset="0"/>
                <a:ea typeface="微軟正黑體" panose="020B0604030504040204" pitchFamily="34" charset="-120"/>
                <a:cs typeface="Arial" panose="020B0604020202020204" pitchFamily="34" charset="0"/>
              </a:rPr>
              <a:t>2</a:t>
            </a:r>
            <a:r>
              <a:rPr lang="zh-TW" altLang="zh-TW" sz="1800" dirty="0">
                <a:latin typeface="Arial" panose="020B0604020202020204" pitchFamily="34" charset="0"/>
                <a:ea typeface="微軟正黑體" panose="020B0604030504040204" pitchFamily="34" charset="-120"/>
                <a:cs typeface="Arial" panose="020B0604020202020204" pitchFamily="34" charset="0"/>
              </a:rPr>
              <a:t>年延修生其年級應為</a:t>
            </a:r>
            <a:r>
              <a:rPr lang="en-US" altLang="zh-TW" sz="1800" dirty="0">
                <a:latin typeface="Arial" panose="020B0604020202020204" pitchFamily="34" charset="0"/>
                <a:ea typeface="微軟正黑體" panose="020B0604030504040204" pitchFamily="34" charset="-120"/>
                <a:cs typeface="Arial" panose="020B0604020202020204" pitchFamily="34" charset="0"/>
              </a:rPr>
              <a:t>7(5+2)</a:t>
            </a:r>
            <a:r>
              <a:rPr lang="zh-TW" altLang="zh-TW" sz="1800" dirty="0">
                <a:latin typeface="Arial" panose="020B0604020202020204" pitchFamily="34" charset="0"/>
                <a:ea typeface="微軟正黑體" panose="020B0604030504040204" pitchFamily="34" charset="-120"/>
                <a:cs typeface="Arial" panose="020B0604020202020204" pitchFamily="34" charset="0"/>
              </a:rPr>
              <a:t>年級，依此類推。</a:t>
            </a:r>
          </a:p>
        </p:txBody>
      </p:sp>
      <p:sp>
        <p:nvSpPr>
          <p:cNvPr id="7" name="Rectangle 2"/>
          <p:cNvSpPr>
            <a:spLocks noGrp="1" noChangeArrowheads="1"/>
          </p:cNvSpPr>
          <p:nvPr>
            <p:ph type="title"/>
          </p:nvPr>
        </p:nvSpPr>
        <p:spPr>
          <a:xfrm>
            <a:off x="652126" y="227514"/>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人數及時數統計表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311539496"/>
              </p:ext>
            </p:extLst>
          </p:nvPr>
        </p:nvGraphicFramePr>
        <p:xfrm>
          <a:off x="394516" y="1076254"/>
          <a:ext cx="8570338" cy="1714500"/>
        </p:xfrm>
        <a:graphic>
          <a:graphicData uri="http://schemas.openxmlformats.org/drawingml/2006/table">
            <a:tbl>
              <a:tblPr firstRow="1" firstCol="1" bandRow="1"/>
              <a:tblGrid>
                <a:gridCol w="337424">
                  <a:extLst>
                    <a:ext uri="{9D8B030D-6E8A-4147-A177-3AD203B41FA5}">
                      <a16:colId xmlns:a16="http://schemas.microsoft.com/office/drawing/2014/main" val="909800917"/>
                    </a:ext>
                  </a:extLst>
                </a:gridCol>
                <a:gridCol w="337424">
                  <a:extLst>
                    <a:ext uri="{9D8B030D-6E8A-4147-A177-3AD203B41FA5}">
                      <a16:colId xmlns:a16="http://schemas.microsoft.com/office/drawing/2014/main" val="1777981840"/>
                    </a:ext>
                  </a:extLst>
                </a:gridCol>
                <a:gridCol w="337424">
                  <a:extLst>
                    <a:ext uri="{9D8B030D-6E8A-4147-A177-3AD203B41FA5}">
                      <a16:colId xmlns:a16="http://schemas.microsoft.com/office/drawing/2014/main" val="3771534722"/>
                    </a:ext>
                  </a:extLst>
                </a:gridCol>
                <a:gridCol w="337424">
                  <a:extLst>
                    <a:ext uri="{9D8B030D-6E8A-4147-A177-3AD203B41FA5}">
                      <a16:colId xmlns:a16="http://schemas.microsoft.com/office/drawing/2014/main" val="1420321229"/>
                    </a:ext>
                  </a:extLst>
                </a:gridCol>
                <a:gridCol w="225907">
                  <a:extLst>
                    <a:ext uri="{9D8B030D-6E8A-4147-A177-3AD203B41FA5}">
                      <a16:colId xmlns:a16="http://schemas.microsoft.com/office/drawing/2014/main" val="2805844691"/>
                    </a:ext>
                  </a:extLst>
                </a:gridCol>
                <a:gridCol w="897775">
                  <a:extLst>
                    <a:ext uri="{9D8B030D-6E8A-4147-A177-3AD203B41FA5}">
                      <a16:colId xmlns:a16="http://schemas.microsoft.com/office/drawing/2014/main" val="2916486273"/>
                    </a:ext>
                  </a:extLst>
                </a:gridCol>
                <a:gridCol w="1047404">
                  <a:extLst>
                    <a:ext uri="{9D8B030D-6E8A-4147-A177-3AD203B41FA5}">
                      <a16:colId xmlns:a16="http://schemas.microsoft.com/office/drawing/2014/main" val="663444812"/>
                    </a:ext>
                  </a:extLst>
                </a:gridCol>
                <a:gridCol w="457200">
                  <a:extLst>
                    <a:ext uri="{9D8B030D-6E8A-4147-A177-3AD203B41FA5}">
                      <a16:colId xmlns:a16="http://schemas.microsoft.com/office/drawing/2014/main" val="3633716698"/>
                    </a:ext>
                  </a:extLst>
                </a:gridCol>
                <a:gridCol w="1005284">
                  <a:extLst>
                    <a:ext uri="{9D8B030D-6E8A-4147-A177-3AD203B41FA5}">
                      <a16:colId xmlns:a16="http://schemas.microsoft.com/office/drawing/2014/main" val="151248209"/>
                    </a:ext>
                  </a:extLst>
                </a:gridCol>
                <a:gridCol w="1010484">
                  <a:extLst>
                    <a:ext uri="{9D8B030D-6E8A-4147-A177-3AD203B41FA5}">
                      <a16:colId xmlns:a16="http://schemas.microsoft.com/office/drawing/2014/main" val="538164624"/>
                    </a:ext>
                  </a:extLst>
                </a:gridCol>
                <a:gridCol w="1436140">
                  <a:extLst>
                    <a:ext uri="{9D8B030D-6E8A-4147-A177-3AD203B41FA5}">
                      <a16:colId xmlns:a16="http://schemas.microsoft.com/office/drawing/2014/main" val="2725240748"/>
                    </a:ext>
                  </a:extLst>
                </a:gridCol>
                <a:gridCol w="347008">
                  <a:extLst>
                    <a:ext uri="{9D8B030D-6E8A-4147-A177-3AD203B41FA5}">
                      <a16:colId xmlns:a16="http://schemas.microsoft.com/office/drawing/2014/main" val="475090804"/>
                    </a:ext>
                  </a:extLst>
                </a:gridCol>
                <a:gridCol w="266007">
                  <a:extLst>
                    <a:ext uri="{9D8B030D-6E8A-4147-A177-3AD203B41FA5}">
                      <a16:colId xmlns:a16="http://schemas.microsoft.com/office/drawing/2014/main" val="2501091212"/>
                    </a:ext>
                  </a:extLst>
                </a:gridCol>
                <a:gridCol w="527433">
                  <a:extLst>
                    <a:ext uri="{9D8B030D-6E8A-4147-A177-3AD203B41FA5}">
                      <a16:colId xmlns:a16="http://schemas.microsoft.com/office/drawing/2014/main" val="3407640841"/>
                    </a:ext>
                  </a:extLst>
                </a:gridCol>
              </a:tblGrid>
              <a:tr h="162735">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20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是否屬專門職業技術人員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醫事人員、社會工作師</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應考資格規定之實習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證明文件類型</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實習人數</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次</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及時數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974053468"/>
                  </a:ext>
                </a:extLst>
              </a:tr>
              <a:tr h="325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3764775"/>
                  </a:ext>
                </a:extLst>
              </a:tr>
              <a:tr h="571688">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條件</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□政府機構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□企業機構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□其他機構</a:t>
                      </a:r>
                    </a:p>
                    <a:p>
                      <a:pPr marL="0" indent="-1092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□就讀學校附屬機構實習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□公函</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□其他證明文件</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159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73974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3.2.19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12068652"/>
      </p:ext>
    </p:extLst>
  </p:cSld>
  <p:clrMapOvr>
    <a:masterClrMapping/>
  </p:clrMapOvr>
  <p:transition>
    <p:random/>
  </p:transition>
  <p:timing>
    <p:tnLst>
      <p:par>
        <p:cTn id="1" dur="indefinite" restart="never" nodeType="tmRoot"/>
      </p:par>
    </p:tn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59590" y="2920478"/>
            <a:ext cx="8749487" cy="3924151"/>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欄位補充</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實習屬性</a:t>
            </a:r>
            <a:r>
              <a:rPr lang="zh-TW" altLang="en-US"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本表實習學生人數，請以</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106</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學年度具備正式學籍之在學學生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參與實務實習，且其</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實務</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必</a:t>
            </a:r>
            <a:r>
              <a:rPr lang="zh-TW" altLang="en-US"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須</a:t>
            </a: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具備</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「學分者」或「畢業條件」者</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，始得認列</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a:p>
            <a:pPr marL="800100" lvl="1" indent="-342900">
              <a:lnSpc>
                <a:spcPct val="150000"/>
              </a:lnSpc>
              <a:spcBef>
                <a:spcPts val="0"/>
              </a:spcBef>
              <a:spcAft>
                <a:spcPts val="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填報各系、所、學位學程安排學生進行實習，係因【必修課程；選修課程；畢業</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條件】</a:t>
            </a:r>
            <a:r>
              <a:rPr lang="zh-TW" altLang="zh-TW" sz="1600" dirty="0">
                <a:latin typeface="Arial" panose="020B0604020202020204" pitchFamily="34" charset="0"/>
                <a:ea typeface="微軟正黑體" panose="020B0604030504040204" pitchFamily="34" charset="-120"/>
                <a:cs typeface="Arial" panose="020B0604020202020204" pitchFamily="34" charset="0"/>
              </a:rPr>
              <a:t>等因素所進行，若學生實習係因「課程」衍生之實習，請依各該課程屬性【必修；選修】擇一填報，若有同一門課程，同時兼具必修、選修性質，請以【必修】填報，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並填報各該必修；選修課程之【</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0"/>
              </a:spcBef>
              <a:spcAft>
                <a:spcPts val="0"/>
              </a:spcAft>
              <a:buFont typeface="+mj-lt"/>
              <a:buAutoNum type="arabicPeriod"/>
            </a:pPr>
            <a:r>
              <a:rPr lang="zh-TW" altLang="zh-TW" sz="1600" b="1" dirty="0">
                <a:latin typeface="Arial" panose="020B0604020202020204" pitchFamily="34" charset="0"/>
                <a:ea typeface="微軟正黑體" panose="020B0604030504040204" pitchFamily="34" charset="-120"/>
                <a:cs typeface="Arial" panose="020B0604020202020204" pitchFamily="34" charset="0"/>
              </a:rPr>
              <a:t>請統整各系所各年級實習課程必、選修學分數，並依據</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相同的實習屬性及學分數進行歸類填報</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839586" y="13869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人數及時數統計表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534858699"/>
              </p:ext>
            </p:extLst>
          </p:nvPr>
        </p:nvGraphicFramePr>
        <p:xfrm>
          <a:off x="338739" y="1064443"/>
          <a:ext cx="8570338" cy="1905000"/>
        </p:xfrm>
        <a:graphic>
          <a:graphicData uri="http://schemas.openxmlformats.org/drawingml/2006/table">
            <a:tbl>
              <a:tblPr firstRow="1" firstCol="1" bandRow="1"/>
              <a:tblGrid>
                <a:gridCol w="337424">
                  <a:extLst>
                    <a:ext uri="{9D8B030D-6E8A-4147-A177-3AD203B41FA5}">
                      <a16:colId xmlns:a16="http://schemas.microsoft.com/office/drawing/2014/main" val="909800917"/>
                    </a:ext>
                  </a:extLst>
                </a:gridCol>
                <a:gridCol w="337424">
                  <a:extLst>
                    <a:ext uri="{9D8B030D-6E8A-4147-A177-3AD203B41FA5}">
                      <a16:colId xmlns:a16="http://schemas.microsoft.com/office/drawing/2014/main" val="1777981840"/>
                    </a:ext>
                  </a:extLst>
                </a:gridCol>
                <a:gridCol w="337424">
                  <a:extLst>
                    <a:ext uri="{9D8B030D-6E8A-4147-A177-3AD203B41FA5}">
                      <a16:colId xmlns:a16="http://schemas.microsoft.com/office/drawing/2014/main" val="3771534722"/>
                    </a:ext>
                  </a:extLst>
                </a:gridCol>
                <a:gridCol w="337424">
                  <a:extLst>
                    <a:ext uri="{9D8B030D-6E8A-4147-A177-3AD203B41FA5}">
                      <a16:colId xmlns:a16="http://schemas.microsoft.com/office/drawing/2014/main" val="1420321229"/>
                    </a:ext>
                  </a:extLst>
                </a:gridCol>
                <a:gridCol w="225907">
                  <a:extLst>
                    <a:ext uri="{9D8B030D-6E8A-4147-A177-3AD203B41FA5}">
                      <a16:colId xmlns:a16="http://schemas.microsoft.com/office/drawing/2014/main" val="2805844691"/>
                    </a:ext>
                  </a:extLst>
                </a:gridCol>
                <a:gridCol w="1147157">
                  <a:extLst>
                    <a:ext uri="{9D8B030D-6E8A-4147-A177-3AD203B41FA5}">
                      <a16:colId xmlns:a16="http://schemas.microsoft.com/office/drawing/2014/main" val="2916486273"/>
                    </a:ext>
                  </a:extLst>
                </a:gridCol>
                <a:gridCol w="798022">
                  <a:extLst>
                    <a:ext uri="{9D8B030D-6E8A-4147-A177-3AD203B41FA5}">
                      <a16:colId xmlns:a16="http://schemas.microsoft.com/office/drawing/2014/main" val="663444812"/>
                    </a:ext>
                  </a:extLst>
                </a:gridCol>
                <a:gridCol w="457200">
                  <a:extLst>
                    <a:ext uri="{9D8B030D-6E8A-4147-A177-3AD203B41FA5}">
                      <a16:colId xmlns:a16="http://schemas.microsoft.com/office/drawing/2014/main" val="3633716698"/>
                    </a:ext>
                  </a:extLst>
                </a:gridCol>
                <a:gridCol w="1005284">
                  <a:extLst>
                    <a:ext uri="{9D8B030D-6E8A-4147-A177-3AD203B41FA5}">
                      <a16:colId xmlns:a16="http://schemas.microsoft.com/office/drawing/2014/main" val="151248209"/>
                    </a:ext>
                  </a:extLst>
                </a:gridCol>
                <a:gridCol w="657261">
                  <a:extLst>
                    <a:ext uri="{9D8B030D-6E8A-4147-A177-3AD203B41FA5}">
                      <a16:colId xmlns:a16="http://schemas.microsoft.com/office/drawing/2014/main" val="538164624"/>
                    </a:ext>
                  </a:extLst>
                </a:gridCol>
                <a:gridCol w="1789363">
                  <a:extLst>
                    <a:ext uri="{9D8B030D-6E8A-4147-A177-3AD203B41FA5}">
                      <a16:colId xmlns:a16="http://schemas.microsoft.com/office/drawing/2014/main" val="2725240748"/>
                    </a:ext>
                  </a:extLst>
                </a:gridCol>
                <a:gridCol w="347008">
                  <a:extLst>
                    <a:ext uri="{9D8B030D-6E8A-4147-A177-3AD203B41FA5}">
                      <a16:colId xmlns:a16="http://schemas.microsoft.com/office/drawing/2014/main" val="475090804"/>
                    </a:ext>
                  </a:extLst>
                </a:gridCol>
                <a:gridCol w="266007">
                  <a:extLst>
                    <a:ext uri="{9D8B030D-6E8A-4147-A177-3AD203B41FA5}">
                      <a16:colId xmlns:a16="http://schemas.microsoft.com/office/drawing/2014/main" val="2501091212"/>
                    </a:ext>
                  </a:extLst>
                </a:gridCol>
                <a:gridCol w="527433">
                  <a:extLst>
                    <a:ext uri="{9D8B030D-6E8A-4147-A177-3AD203B41FA5}">
                      <a16:colId xmlns:a16="http://schemas.microsoft.com/office/drawing/2014/main" val="3407640841"/>
                    </a:ext>
                  </a:extLst>
                </a:gridCol>
              </a:tblGrid>
              <a:tr h="162735">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是否屬專門職業技術人員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醫事人員、社會工作師</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應考資格規定之實習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證明文件類型</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實習人數</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次</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及時數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974053468"/>
                  </a:ext>
                </a:extLst>
              </a:tr>
              <a:tr h="325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3764775"/>
                  </a:ext>
                </a:extLst>
              </a:tr>
              <a:tr h="571688">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□必修</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＿學分</a:t>
                      </a:r>
                    </a:p>
                    <a:p>
                      <a:pPr marL="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□選修</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＿學分</a:t>
                      </a:r>
                    </a:p>
                    <a:p>
                      <a:pPr marL="0" indent="-16002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條件</a:t>
                      </a:r>
                      <a:endPar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□政府機構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□企業機構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□其他機構</a:t>
                      </a:r>
                    </a:p>
                    <a:p>
                      <a:pPr marL="0" indent="-1092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□就讀學校附屬機構實習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□公函</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□其他證明文件</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159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73974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232796880"/>
      </p:ext>
    </p:extLst>
  </p:cSld>
  <p:clrMapOvr>
    <a:masterClrMapping/>
  </p:clrMapOvr>
  <p:transition>
    <p:random/>
  </p:transition>
  <p:timing>
    <p:tnLst>
      <p:par>
        <p:cTn id="1" dur="indefinite" restart="never" nodeType="tmRoot"/>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24451" y="1202291"/>
            <a:ext cx="8537810" cy="2354491"/>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填表</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範例</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2000" dirty="0">
                <a:latin typeface="Arial" panose="020B0604020202020204" pitchFamily="34" charset="0"/>
                <a:ea typeface="微軟正黑體" panose="020B0604030504040204" pitchFamily="34" charset="-120"/>
                <a:cs typeface="Arial" panose="020B0604020202020204" pitchFamily="34" charset="0"/>
              </a:rPr>
              <a:t>甲</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校</a:t>
            </a:r>
            <a:r>
              <a:rPr lang="zh-TW" altLang="zh-TW" sz="2000" dirty="0">
                <a:latin typeface="Arial" panose="020B0604020202020204" pitchFamily="34" charset="0"/>
                <a:ea typeface="微軟正黑體" panose="020B0604030504040204" pitchFamily="34" charset="-120"/>
                <a:cs typeface="Arial" panose="020B0604020202020204" pitchFamily="34" charset="0"/>
              </a:rPr>
              <a:t>企業管理學系學士班</a:t>
            </a:r>
            <a:r>
              <a:rPr lang="en-US" altLang="zh-TW" sz="2000" dirty="0">
                <a:latin typeface="Arial" panose="020B0604020202020204" pitchFamily="34" charset="0"/>
                <a:ea typeface="微軟正黑體" panose="020B0604030504040204" pitchFamily="34" charset="-120"/>
                <a:cs typeface="Arial" panose="020B0604020202020204" pitchFamily="34" charset="0"/>
              </a:rPr>
              <a:t>3</a:t>
            </a:r>
            <a:r>
              <a:rPr lang="zh-TW" altLang="zh-TW" sz="2000" dirty="0">
                <a:latin typeface="Arial" panose="020B0604020202020204" pitchFamily="34" charset="0"/>
                <a:ea typeface="微軟正黑體" panose="020B0604030504040204" pitchFamily="34" charset="-120"/>
                <a:cs typeface="Arial" panose="020B0604020202020204" pitchFamily="34" charset="0"/>
              </a:rPr>
              <a:t>年級學生共</a:t>
            </a:r>
            <a:r>
              <a:rPr lang="en-US" altLang="zh-TW" sz="2000" dirty="0">
                <a:latin typeface="Arial" panose="020B0604020202020204" pitchFamily="34" charset="0"/>
                <a:ea typeface="微軟正黑體" panose="020B0604030504040204" pitchFamily="34" charset="-120"/>
                <a:cs typeface="Arial" panose="020B0604020202020204" pitchFamily="34" charset="0"/>
              </a:rPr>
              <a:t>30</a:t>
            </a:r>
            <a:r>
              <a:rPr lang="zh-TW" altLang="zh-TW" sz="2000" dirty="0">
                <a:latin typeface="Arial" panose="020B0604020202020204" pitchFamily="34" charset="0"/>
                <a:ea typeface="微軟正黑體" panose="020B0604030504040204" pitchFamily="34" charset="-120"/>
                <a:cs typeface="Arial" panose="020B0604020202020204" pitchFamily="34" charset="0"/>
              </a:rPr>
              <a:t>名，其中</a:t>
            </a:r>
            <a:r>
              <a:rPr lang="en-US" altLang="zh-TW" sz="2000" dirty="0">
                <a:latin typeface="Arial" panose="020B0604020202020204" pitchFamily="34" charset="0"/>
                <a:ea typeface="微軟正黑體" panose="020B0604030504040204" pitchFamily="34" charset="-120"/>
                <a:cs typeface="Arial" panose="020B0604020202020204" pitchFamily="34" charset="0"/>
              </a:rPr>
              <a:t>10</a:t>
            </a:r>
            <a:r>
              <a:rPr lang="zh-TW" altLang="zh-TW" sz="2000" dirty="0">
                <a:latin typeface="Arial" panose="020B0604020202020204" pitchFamily="34" charset="0"/>
                <a:ea typeface="微軟正黑體" panose="020B0604030504040204" pitchFamily="34" charset="-120"/>
                <a:cs typeface="Arial" panose="020B0604020202020204" pitchFamily="34" charset="0"/>
              </a:rPr>
              <a:t>人</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因</a:t>
            </a:r>
            <a:r>
              <a:rPr lang="en-US" altLang="zh-TW" sz="2000" dirty="0">
                <a:latin typeface="Arial" panose="020B0604020202020204" pitchFamily="34" charset="0"/>
                <a:ea typeface="微軟正黑體" panose="020B0604030504040204" pitchFamily="34" charset="-120"/>
                <a:cs typeface="Arial" panose="020B0604020202020204" pitchFamily="34" charset="0"/>
              </a:rPr>
              <a:t>A</a:t>
            </a:r>
            <a:r>
              <a:rPr lang="zh-TW" altLang="en-US" sz="2000" dirty="0">
                <a:latin typeface="Arial" panose="020B0604020202020204" pitchFamily="34" charset="0"/>
                <a:ea typeface="微軟正黑體" panose="020B0604030504040204" pitchFamily="34" charset="-120"/>
                <a:cs typeface="Arial" panose="020B0604020202020204" pitchFamily="34" charset="0"/>
              </a:rPr>
              <a:t>課程</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必修</a:t>
            </a:r>
            <a:r>
              <a:rPr lang="en-US" altLang="zh-TW" sz="2000" dirty="0">
                <a:latin typeface="Arial" panose="020B0604020202020204" pitchFamily="34" charset="0"/>
                <a:ea typeface="微軟正黑體" panose="020B0604030504040204" pitchFamily="34" charset="-120"/>
                <a:cs typeface="Arial" panose="020B0604020202020204" pitchFamily="34" charset="0"/>
              </a:rPr>
              <a:t>3</a:t>
            </a:r>
            <a:r>
              <a:rPr lang="zh-TW" altLang="zh-TW" sz="2000" dirty="0">
                <a:latin typeface="Arial" panose="020B0604020202020204" pitchFamily="34" charset="0"/>
                <a:ea typeface="微軟正黑體" panose="020B0604030504040204" pitchFamily="34" charset="-120"/>
                <a:cs typeface="Arial" panose="020B0604020202020204" pitchFamily="34" charset="0"/>
              </a:rPr>
              <a:t>學分</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」參與</a:t>
            </a:r>
            <a:r>
              <a:rPr lang="zh-TW" altLang="zh-TW" sz="2000" dirty="0">
                <a:latin typeface="Arial" panose="020B0604020202020204" pitchFamily="34" charset="0"/>
                <a:ea typeface="微軟正黑體" panose="020B0604030504040204" pitchFamily="34" charset="-120"/>
                <a:cs typeface="Arial" panose="020B0604020202020204" pitchFamily="34" charset="0"/>
              </a:rPr>
              <a:t>實習；</a:t>
            </a:r>
            <a:r>
              <a:rPr lang="en-US" altLang="zh-TW" sz="2000" dirty="0">
                <a:latin typeface="Arial" panose="020B0604020202020204" pitchFamily="34" charset="0"/>
                <a:ea typeface="微軟正黑體" panose="020B0604030504040204" pitchFamily="34" charset="-120"/>
                <a:cs typeface="Arial" panose="020B0604020202020204" pitchFamily="34" charset="0"/>
              </a:rPr>
              <a:t>5</a:t>
            </a:r>
            <a:r>
              <a:rPr lang="zh-TW" altLang="zh-TW" sz="2000" dirty="0">
                <a:latin typeface="Arial" panose="020B0604020202020204" pitchFamily="34" charset="0"/>
                <a:ea typeface="微軟正黑體" panose="020B0604030504040204" pitchFamily="34" charset="-120"/>
                <a:cs typeface="Arial" panose="020B0604020202020204" pitchFamily="34" charset="0"/>
              </a:rPr>
              <a:t>人</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因</a:t>
            </a:r>
            <a:r>
              <a:rPr lang="en-US" altLang="zh-TW" sz="2000" dirty="0">
                <a:latin typeface="Arial" panose="020B0604020202020204" pitchFamily="34" charset="0"/>
                <a:ea typeface="微軟正黑體" panose="020B0604030504040204" pitchFamily="34" charset="-120"/>
                <a:cs typeface="Arial" panose="020B0604020202020204" pitchFamily="34" charset="0"/>
              </a:rPr>
              <a:t>B</a:t>
            </a:r>
            <a:r>
              <a:rPr lang="zh-TW" altLang="en-US" sz="2000" dirty="0">
                <a:latin typeface="Arial" panose="020B0604020202020204" pitchFamily="34" charset="0"/>
                <a:ea typeface="微軟正黑體" panose="020B0604030504040204" pitchFamily="34" charset="-120"/>
                <a:cs typeface="Arial" panose="020B0604020202020204" pitchFamily="34" charset="0"/>
              </a:rPr>
              <a:t>課程</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2000" dirty="0">
                <a:latin typeface="Arial" panose="020B0604020202020204" pitchFamily="34" charset="0"/>
                <a:ea typeface="微軟正黑體" panose="020B0604030504040204" pitchFamily="34" charset="-120"/>
                <a:cs typeface="Arial" panose="020B0604020202020204" pitchFamily="34" charset="0"/>
              </a:rPr>
              <a:t>必修</a:t>
            </a:r>
            <a:r>
              <a:rPr lang="en-US" altLang="zh-TW" sz="2000" dirty="0">
                <a:latin typeface="Arial" panose="020B0604020202020204" pitchFamily="34" charset="0"/>
                <a:ea typeface="微軟正黑體" panose="020B0604030504040204" pitchFamily="34" charset="-120"/>
                <a:cs typeface="Arial" panose="020B0604020202020204" pitchFamily="34" charset="0"/>
              </a:rPr>
              <a:t>2</a:t>
            </a:r>
            <a:r>
              <a:rPr lang="zh-TW" altLang="zh-TW" sz="2000" dirty="0">
                <a:latin typeface="Arial" panose="020B0604020202020204" pitchFamily="34" charset="0"/>
                <a:ea typeface="微軟正黑體" panose="020B0604030504040204" pitchFamily="34" charset="-120"/>
                <a:cs typeface="Arial" panose="020B0604020202020204" pitchFamily="34" charset="0"/>
              </a:rPr>
              <a:t>學分</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」參與</a:t>
            </a:r>
            <a:r>
              <a:rPr lang="zh-TW" altLang="zh-TW" sz="2000" dirty="0">
                <a:latin typeface="Arial" panose="020B0604020202020204" pitchFamily="34" charset="0"/>
                <a:ea typeface="微軟正黑體" panose="020B0604030504040204" pitchFamily="34" charset="-120"/>
                <a:cs typeface="Arial" panose="020B0604020202020204" pitchFamily="34" charset="0"/>
              </a:rPr>
              <a:t>實習；其餘</a:t>
            </a:r>
            <a:r>
              <a:rPr lang="en-US" altLang="zh-TW" sz="2000" dirty="0">
                <a:latin typeface="Arial" panose="020B0604020202020204" pitchFamily="34" charset="0"/>
                <a:ea typeface="微軟正黑體" panose="020B0604030504040204" pitchFamily="34" charset="-120"/>
                <a:cs typeface="Arial" panose="020B0604020202020204" pitchFamily="34" charset="0"/>
              </a:rPr>
              <a:t>8</a:t>
            </a:r>
            <a:r>
              <a:rPr lang="zh-TW" altLang="zh-TW" sz="2000" dirty="0">
                <a:latin typeface="Arial" panose="020B0604020202020204" pitchFamily="34" charset="0"/>
                <a:ea typeface="微軟正黑體" panose="020B0604030504040204" pitchFamily="34" charset="-120"/>
                <a:cs typeface="Arial" panose="020B0604020202020204" pitchFamily="34" charset="0"/>
              </a:rPr>
              <a:t>人</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因</a:t>
            </a:r>
            <a:r>
              <a:rPr lang="en-US" altLang="zh-TW" sz="2000" dirty="0">
                <a:latin typeface="Arial" panose="020B0604020202020204" pitchFamily="34" charset="0"/>
                <a:ea typeface="微軟正黑體" panose="020B0604030504040204" pitchFamily="34" charset="-120"/>
                <a:cs typeface="Arial" panose="020B0604020202020204" pitchFamily="34" charset="0"/>
              </a:rPr>
              <a:t>C</a:t>
            </a:r>
            <a:r>
              <a:rPr lang="zh-TW" altLang="en-US" sz="2000" dirty="0">
                <a:latin typeface="Arial" panose="020B0604020202020204" pitchFamily="34" charset="0"/>
                <a:ea typeface="微軟正黑體" panose="020B0604030504040204" pitchFamily="34" charset="-120"/>
                <a:cs typeface="Arial" panose="020B0604020202020204" pitchFamily="34" charset="0"/>
              </a:rPr>
              <a:t>課程</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「選修</a:t>
            </a:r>
            <a:r>
              <a:rPr lang="en-US" altLang="zh-TW" sz="2000" dirty="0">
                <a:latin typeface="Arial" panose="020B0604020202020204" pitchFamily="34" charset="0"/>
                <a:ea typeface="微軟正黑體" panose="020B0604030504040204" pitchFamily="34" charset="-120"/>
                <a:cs typeface="Arial" panose="020B0604020202020204" pitchFamily="34" charset="0"/>
              </a:rPr>
              <a:t>2</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學分」及</a:t>
            </a:r>
            <a:r>
              <a:rPr lang="en-US" altLang="zh-TW" sz="2000" dirty="0">
                <a:latin typeface="Arial" panose="020B0604020202020204" pitchFamily="34" charset="0"/>
                <a:ea typeface="微軟正黑體" panose="020B0604030504040204" pitchFamily="34" charset="-120"/>
                <a:cs typeface="Arial" panose="020B0604020202020204" pitchFamily="34" charset="0"/>
              </a:rPr>
              <a:t>7</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人因</a:t>
            </a:r>
            <a:r>
              <a:rPr lang="en-US" altLang="zh-TW" sz="2000" dirty="0" smtClean="0">
                <a:latin typeface="Arial" panose="020B0604020202020204" pitchFamily="34" charset="0"/>
                <a:ea typeface="微軟正黑體" panose="020B0604030504040204" pitchFamily="34" charset="-120"/>
                <a:cs typeface="Arial" panose="020B0604020202020204" pitchFamily="34" charset="0"/>
              </a:rPr>
              <a:t>D</a:t>
            </a:r>
            <a:r>
              <a:rPr lang="zh-TW" altLang="en-US" sz="2000" dirty="0" smtClean="0">
                <a:latin typeface="Arial" panose="020B0604020202020204" pitchFamily="34" charset="0"/>
                <a:ea typeface="微軟正黑體" panose="020B0604030504040204" pitchFamily="34" charset="-120"/>
                <a:cs typeface="Arial" panose="020B0604020202020204" pitchFamily="34" charset="0"/>
              </a:rPr>
              <a:t>課程</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「選修</a:t>
            </a:r>
            <a:r>
              <a:rPr lang="en-US" altLang="zh-TW" sz="2000" dirty="0">
                <a:latin typeface="Arial" panose="020B0604020202020204" pitchFamily="34" charset="0"/>
                <a:ea typeface="微軟正黑體" panose="020B0604030504040204" pitchFamily="34" charset="-120"/>
                <a:cs typeface="Arial" panose="020B0604020202020204" pitchFamily="34" charset="0"/>
              </a:rPr>
              <a:t>2</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學分</a:t>
            </a:r>
            <a:r>
              <a:rPr lang="zh-TW" altLang="zh-TW" sz="2000" dirty="0">
                <a:latin typeface="Arial" panose="020B0604020202020204" pitchFamily="34" charset="0"/>
                <a:ea typeface="微軟正黑體" panose="020B0604030504040204" pitchFamily="34" charset="-120"/>
                <a:cs typeface="Arial" panose="020B0604020202020204" pitchFamily="34" charset="0"/>
              </a:rPr>
              <a:t>」進行實習，</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故</a:t>
            </a:r>
            <a:r>
              <a:rPr lang="zh-TW" altLang="en-US" sz="2000" dirty="0">
                <a:latin typeface="Arial" panose="020B0604020202020204" pitchFamily="34" charset="0"/>
                <a:ea typeface="微軟正黑體" panose="020B0604030504040204" pitchFamily="34" charset="-120"/>
                <a:cs typeface="Arial" panose="020B0604020202020204" pitchFamily="34" charset="0"/>
              </a:rPr>
              <a:t>甲</a:t>
            </a:r>
            <a:r>
              <a:rPr lang="zh-TW" altLang="en-US" sz="2000" dirty="0" smtClean="0">
                <a:latin typeface="Arial" panose="020B0604020202020204" pitchFamily="34" charset="0"/>
                <a:ea typeface="微軟正黑體" panose="020B0604030504040204" pitchFamily="34" charset="-120"/>
                <a:cs typeface="Arial" panose="020B0604020202020204" pitchFamily="34" charset="0"/>
              </a:rPr>
              <a:t>校歸類</a:t>
            </a:r>
            <a:r>
              <a:rPr lang="zh-TW" altLang="zh-TW" sz="20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2000" dirty="0">
                <a:latin typeface="Arial" panose="020B0604020202020204" pitchFamily="34" charset="0"/>
                <a:ea typeface="微軟正黑體" panose="020B0604030504040204" pitchFamily="34" charset="-120"/>
                <a:cs typeface="Arial" panose="020B0604020202020204" pitchFamily="34" charset="0"/>
              </a:rPr>
              <a:t>如下：</a:t>
            </a:r>
          </a:p>
        </p:txBody>
      </p:sp>
      <p:sp>
        <p:nvSpPr>
          <p:cNvPr id="7" name="Rectangle 2"/>
          <p:cNvSpPr>
            <a:spLocks noGrp="1" noChangeArrowheads="1"/>
          </p:cNvSpPr>
          <p:nvPr>
            <p:ph type="title"/>
          </p:nvPr>
        </p:nvSpPr>
        <p:spPr>
          <a:xfrm>
            <a:off x="661206" y="196639"/>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人數及時數統計表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050874339"/>
              </p:ext>
            </p:extLst>
          </p:nvPr>
        </p:nvGraphicFramePr>
        <p:xfrm>
          <a:off x="224447" y="3602214"/>
          <a:ext cx="8749487" cy="1582345"/>
        </p:xfrm>
        <a:graphic>
          <a:graphicData uri="http://schemas.openxmlformats.org/drawingml/2006/table">
            <a:tbl>
              <a:tblPr firstRow="1" firstCol="1" bandRow="1"/>
              <a:tblGrid>
                <a:gridCol w="773080">
                  <a:extLst>
                    <a:ext uri="{9D8B030D-6E8A-4147-A177-3AD203B41FA5}">
                      <a16:colId xmlns:a16="http://schemas.microsoft.com/office/drawing/2014/main" val="3550840210"/>
                    </a:ext>
                  </a:extLst>
                </a:gridCol>
                <a:gridCol w="980902">
                  <a:extLst>
                    <a:ext uri="{9D8B030D-6E8A-4147-A177-3AD203B41FA5}">
                      <a16:colId xmlns:a16="http://schemas.microsoft.com/office/drawing/2014/main" val="1612544120"/>
                    </a:ext>
                  </a:extLst>
                </a:gridCol>
                <a:gridCol w="1283274">
                  <a:extLst>
                    <a:ext uri="{9D8B030D-6E8A-4147-A177-3AD203B41FA5}">
                      <a16:colId xmlns:a16="http://schemas.microsoft.com/office/drawing/2014/main" val="3111495805"/>
                    </a:ext>
                  </a:extLst>
                </a:gridCol>
                <a:gridCol w="947137">
                  <a:extLst>
                    <a:ext uri="{9D8B030D-6E8A-4147-A177-3AD203B41FA5}">
                      <a16:colId xmlns:a16="http://schemas.microsoft.com/office/drawing/2014/main" val="3531594163"/>
                    </a:ext>
                  </a:extLst>
                </a:gridCol>
                <a:gridCol w="568816">
                  <a:extLst>
                    <a:ext uri="{9D8B030D-6E8A-4147-A177-3AD203B41FA5}">
                      <a16:colId xmlns:a16="http://schemas.microsoft.com/office/drawing/2014/main" val="3425780065"/>
                    </a:ext>
                  </a:extLst>
                </a:gridCol>
                <a:gridCol w="1042051">
                  <a:extLst>
                    <a:ext uri="{9D8B030D-6E8A-4147-A177-3AD203B41FA5}">
                      <a16:colId xmlns:a16="http://schemas.microsoft.com/office/drawing/2014/main" val="3189167018"/>
                    </a:ext>
                  </a:extLst>
                </a:gridCol>
                <a:gridCol w="847423">
                  <a:extLst>
                    <a:ext uri="{9D8B030D-6E8A-4147-A177-3AD203B41FA5}">
                      <a16:colId xmlns:a16="http://schemas.microsoft.com/office/drawing/2014/main" val="2935379484"/>
                    </a:ext>
                  </a:extLst>
                </a:gridCol>
                <a:gridCol w="1255395">
                  <a:extLst>
                    <a:ext uri="{9D8B030D-6E8A-4147-A177-3AD203B41FA5}">
                      <a16:colId xmlns:a16="http://schemas.microsoft.com/office/drawing/2014/main" val="3470974603"/>
                    </a:ext>
                  </a:extLst>
                </a:gridCol>
                <a:gridCol w="1051409">
                  <a:extLst>
                    <a:ext uri="{9D8B030D-6E8A-4147-A177-3AD203B41FA5}">
                      <a16:colId xmlns:a16="http://schemas.microsoft.com/office/drawing/2014/main" val="2534569902"/>
                    </a:ext>
                  </a:extLst>
                </a:gridCol>
              </a:tblGrid>
              <a:tr h="316469">
                <a:tc rowSpan="2">
                  <a:txBody>
                    <a:bodyPr/>
                    <a:lstStyle/>
                    <a:p>
                      <a:pPr marR="20955"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rowSpan="2">
                  <a:txBody>
                    <a:bodyPr/>
                    <a:lstStyle/>
                    <a:p>
                      <a:pPr marR="20955"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學院</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rowSpan="2">
                  <a:txBody>
                    <a:bodyPr/>
                    <a:lstStyle/>
                    <a:p>
                      <a:pPr marR="20955"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單位名稱</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rowSpan="2">
                  <a:txBody>
                    <a:bodyPr/>
                    <a:lstStyle/>
                    <a:p>
                      <a:pPr marR="20955" algn="ctr">
                        <a:lnSpc>
                          <a:spcPts val="1600"/>
                        </a:lnSpc>
                        <a:spcAft>
                          <a:spcPts val="0"/>
                        </a:spcAft>
                      </a:pPr>
                      <a:r>
                        <a:rPr lang="zh-TW" sz="14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學制班別</a:t>
                      </a:r>
                      <a:endParaRPr lang="zh-TW" sz="14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rowSpan="2">
                  <a:txBody>
                    <a:bodyPr/>
                    <a:lstStyle/>
                    <a:p>
                      <a:pPr marR="20955" algn="ctr">
                        <a:lnSpc>
                          <a:spcPts val="1600"/>
                        </a:lnSpc>
                        <a:spcAft>
                          <a:spcPts val="0"/>
                        </a:spcAft>
                      </a:pPr>
                      <a:r>
                        <a:rPr lang="zh-TW" sz="14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年級</a:t>
                      </a:r>
                      <a:endParaRPr lang="zh-TW" sz="14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rowSpan="2">
                  <a:txBody>
                    <a:bodyPr/>
                    <a:lstStyle/>
                    <a:p>
                      <a:pPr marR="20955" algn="ctr">
                        <a:lnSpc>
                          <a:spcPts val="16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rowSpan="2">
                  <a:txBody>
                    <a:bodyPr/>
                    <a:lstStyle/>
                    <a:p>
                      <a:pPr marR="20955" algn="ctr">
                        <a:lnSpc>
                          <a:spcPts val="1600"/>
                        </a:lnSpc>
                        <a:spcAft>
                          <a:spcPts val="0"/>
                        </a:spcAft>
                      </a:pP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gridSpan="2">
                  <a:txBody>
                    <a:bodyPr/>
                    <a:lstStyle/>
                    <a:p>
                      <a:pPr algn="ctr">
                        <a:lnSpc>
                          <a:spcPts val="1600"/>
                        </a:lnSpc>
                        <a:spcAft>
                          <a:spcPts val="0"/>
                        </a:spcAf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實習人數</a:t>
                      </a: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次</a:t>
                      </a:r>
                      <a:r>
                        <a:rPr lang="en-US"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及時數</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hMerge="1">
                  <a:txBody>
                    <a:bodyPr/>
                    <a:lstStyle/>
                    <a:p>
                      <a:endParaRPr lang="zh-TW" altLang="en-US"/>
                    </a:p>
                  </a:txBody>
                  <a:tcPr/>
                </a:tc>
                <a:extLst>
                  <a:ext uri="{0D108BD9-81ED-4DB2-BD59-A6C34878D82A}">
                    <a16:rowId xmlns:a16="http://schemas.microsoft.com/office/drawing/2014/main" val="3845154293"/>
                  </a:ext>
                </a:extLst>
              </a:tr>
              <a:tr h="31646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DE9D9"/>
                    </a:solidFill>
                  </a:tcPr>
                </a:tc>
                <a:extLst>
                  <a:ext uri="{0D108BD9-81ED-4DB2-BD59-A6C34878D82A}">
                    <a16:rowId xmlns:a16="http://schemas.microsoft.com/office/drawing/2014/main" val="689603168"/>
                  </a:ext>
                </a:extLst>
              </a:tr>
              <a:tr h="316469">
                <a:tc rowSpan="3">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106</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管理學院</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企業管理學系</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學士班</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必修</a:t>
                      </a: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學分</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74489873"/>
                  </a:ext>
                </a:extLst>
              </a:tr>
              <a:tr h="31646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必修</a:t>
                      </a: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r>
                        <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學分</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a:t>
                      </a:r>
                      <a:endPar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49605653"/>
                  </a:ext>
                </a:extLst>
              </a:tr>
              <a:tr h="31646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選修</a:t>
                      </a:r>
                      <a:r>
                        <a:rPr lang="en-US" alt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r>
                        <a:rPr lang="zh-TW" sz="1400" b="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學分</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sz="1400" b="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400" b="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tabLst>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400" b="0" kern="10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899" marR="6789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213252050"/>
                  </a:ext>
                </a:extLst>
              </a:tr>
            </a:tbl>
          </a:graphicData>
        </a:graphic>
      </p:graphicFrame>
    </p:spTree>
    <p:extLst>
      <p:ext uri="{BB962C8B-B14F-4D97-AF65-F5344CB8AC3E}">
        <p14:creationId xmlns:p14="http://schemas.microsoft.com/office/powerpoint/2010/main" val="998101423"/>
      </p:ext>
    </p:extLst>
  </p:cSld>
  <p:clrMapOvr>
    <a:masterClrMapping/>
  </p:clrMapOvr>
  <p:transition>
    <p:random/>
  </p:transition>
  <p:timing>
    <p:tnLst>
      <p:par>
        <p:cTn id="1" dur="indefinite" restart="never" nodeType="tmRoot"/>
      </p:par>
    </p:tn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78382" y="3287992"/>
            <a:ext cx="8541665"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是否屬專門職業技術人員</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醫事人員、社會工作師</a:t>
            </a:r>
            <a:r>
              <a:rPr lang="en-US" altLang="zh-TW" sz="1800" b="1" kern="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應考資格規定之實習</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請學校填報系、所、學位學程之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「實習」【是、否】</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屬</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考選部專門職業及技術人員「醫事人員」、「社會工作師」</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應考資格規定之實習</a:t>
            </a:r>
            <a:r>
              <a:rPr lang="zh-TW" altLang="zh-TW" sz="1800" dirty="0">
                <a:latin typeface="Arial" panose="020B0604020202020204" pitchFamily="34" charset="0"/>
                <a:ea typeface="微軟正黑體" panose="020B0604030504040204" pitchFamily="34" charset="-120"/>
                <a:cs typeface="Arial" panose="020B0604020202020204" pitchFamily="34" charset="0"/>
              </a:rPr>
              <a:t>，包括報考社會工作師、營養師、臨床心理師、諮商心理師、法醫師、呼吸治療師、語言治療師、聽力師、牙體技術師、驗光人員、獸醫師、醫師、牙醫師、中醫師、藥師、醫事檢驗師、醫事放射師、物理治療師、職能治療師、護理師、助產師等考試之實習。</a:t>
            </a:r>
          </a:p>
        </p:txBody>
      </p:sp>
      <p:sp>
        <p:nvSpPr>
          <p:cNvPr id="7" name="Rectangle 2"/>
          <p:cNvSpPr>
            <a:spLocks noGrp="1" noChangeArrowheads="1"/>
          </p:cNvSpPr>
          <p:nvPr>
            <p:ph type="title"/>
          </p:nvPr>
        </p:nvSpPr>
        <p:spPr>
          <a:xfrm>
            <a:off x="698363" y="249800"/>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人數及時數統計表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122508139"/>
              </p:ext>
            </p:extLst>
          </p:nvPr>
        </p:nvGraphicFramePr>
        <p:xfrm>
          <a:off x="287648" y="1148613"/>
          <a:ext cx="8432399" cy="2159000"/>
        </p:xfrm>
        <a:graphic>
          <a:graphicData uri="http://schemas.openxmlformats.org/drawingml/2006/table">
            <a:tbl>
              <a:tblPr firstRow="1" firstCol="1" bandRow="1"/>
              <a:tblGrid>
                <a:gridCol w="176166">
                  <a:extLst>
                    <a:ext uri="{9D8B030D-6E8A-4147-A177-3AD203B41FA5}">
                      <a16:colId xmlns:a16="http://schemas.microsoft.com/office/drawing/2014/main" val="909800917"/>
                    </a:ext>
                  </a:extLst>
                </a:gridCol>
                <a:gridCol w="337351">
                  <a:extLst>
                    <a:ext uri="{9D8B030D-6E8A-4147-A177-3AD203B41FA5}">
                      <a16:colId xmlns:a16="http://schemas.microsoft.com/office/drawing/2014/main" val="1777981840"/>
                    </a:ext>
                  </a:extLst>
                </a:gridCol>
                <a:gridCol w="292963">
                  <a:extLst>
                    <a:ext uri="{9D8B030D-6E8A-4147-A177-3AD203B41FA5}">
                      <a16:colId xmlns:a16="http://schemas.microsoft.com/office/drawing/2014/main" val="3771534722"/>
                    </a:ext>
                  </a:extLst>
                </a:gridCol>
                <a:gridCol w="275208">
                  <a:extLst>
                    <a:ext uri="{9D8B030D-6E8A-4147-A177-3AD203B41FA5}">
                      <a16:colId xmlns:a16="http://schemas.microsoft.com/office/drawing/2014/main" val="1420321229"/>
                    </a:ext>
                  </a:extLst>
                </a:gridCol>
                <a:gridCol w="292963">
                  <a:extLst>
                    <a:ext uri="{9D8B030D-6E8A-4147-A177-3AD203B41FA5}">
                      <a16:colId xmlns:a16="http://schemas.microsoft.com/office/drawing/2014/main" val="2805844691"/>
                    </a:ext>
                  </a:extLst>
                </a:gridCol>
                <a:gridCol w="896645">
                  <a:extLst>
                    <a:ext uri="{9D8B030D-6E8A-4147-A177-3AD203B41FA5}">
                      <a16:colId xmlns:a16="http://schemas.microsoft.com/office/drawing/2014/main" val="2916486273"/>
                    </a:ext>
                  </a:extLst>
                </a:gridCol>
                <a:gridCol w="1249486">
                  <a:extLst>
                    <a:ext uri="{9D8B030D-6E8A-4147-A177-3AD203B41FA5}">
                      <a16:colId xmlns:a16="http://schemas.microsoft.com/office/drawing/2014/main" val="663444812"/>
                    </a:ext>
                  </a:extLst>
                </a:gridCol>
                <a:gridCol w="457200">
                  <a:extLst>
                    <a:ext uri="{9D8B030D-6E8A-4147-A177-3AD203B41FA5}">
                      <a16:colId xmlns:a16="http://schemas.microsoft.com/office/drawing/2014/main" val="3633716698"/>
                    </a:ext>
                  </a:extLst>
                </a:gridCol>
                <a:gridCol w="1005284">
                  <a:extLst>
                    <a:ext uri="{9D8B030D-6E8A-4147-A177-3AD203B41FA5}">
                      <a16:colId xmlns:a16="http://schemas.microsoft.com/office/drawing/2014/main" val="151248209"/>
                    </a:ext>
                  </a:extLst>
                </a:gridCol>
                <a:gridCol w="1010484">
                  <a:extLst>
                    <a:ext uri="{9D8B030D-6E8A-4147-A177-3AD203B41FA5}">
                      <a16:colId xmlns:a16="http://schemas.microsoft.com/office/drawing/2014/main" val="538164624"/>
                    </a:ext>
                  </a:extLst>
                </a:gridCol>
                <a:gridCol w="1436140">
                  <a:extLst>
                    <a:ext uri="{9D8B030D-6E8A-4147-A177-3AD203B41FA5}">
                      <a16:colId xmlns:a16="http://schemas.microsoft.com/office/drawing/2014/main" val="2725240748"/>
                    </a:ext>
                  </a:extLst>
                </a:gridCol>
                <a:gridCol w="347008">
                  <a:extLst>
                    <a:ext uri="{9D8B030D-6E8A-4147-A177-3AD203B41FA5}">
                      <a16:colId xmlns:a16="http://schemas.microsoft.com/office/drawing/2014/main" val="475090804"/>
                    </a:ext>
                  </a:extLst>
                </a:gridCol>
                <a:gridCol w="266007">
                  <a:extLst>
                    <a:ext uri="{9D8B030D-6E8A-4147-A177-3AD203B41FA5}">
                      <a16:colId xmlns:a16="http://schemas.microsoft.com/office/drawing/2014/main" val="2501091212"/>
                    </a:ext>
                  </a:extLst>
                </a:gridCol>
                <a:gridCol w="389494">
                  <a:extLst>
                    <a:ext uri="{9D8B030D-6E8A-4147-A177-3AD203B41FA5}">
                      <a16:colId xmlns:a16="http://schemas.microsoft.com/office/drawing/2014/main" val="3407640841"/>
                    </a:ext>
                  </a:extLst>
                </a:gridCol>
              </a:tblGrid>
              <a:tr h="162735">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是否屬專門職業技術人員</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醫事人員、社會工作師</a:t>
                      </a: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應考資格規定之實習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證明文件類型</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3">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實習人數</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次</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及時數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974053468"/>
                  </a:ext>
                </a:extLst>
              </a:tr>
              <a:tr h="325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3764775"/>
                  </a:ext>
                </a:extLst>
              </a:tr>
              <a:tr h="571688">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條件</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□是</a:t>
                      </a:r>
                    </a:p>
                    <a:p>
                      <a:pPr marL="0" algn="l"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□政府機構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□企業機構</a:t>
                      </a:r>
                    </a:p>
                    <a:p>
                      <a:pPr marL="0" indent="-1600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□其他機構</a:t>
                      </a:r>
                    </a:p>
                    <a:p>
                      <a:pPr marL="0" indent="-10922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□就讀學校附屬機構實習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□公函</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□其他證明文件</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159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73974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579364557"/>
      </p:ext>
    </p:extLst>
  </p:cSld>
  <p:clrMapOvr>
    <a:masterClrMapping/>
  </p:clrMapOvr>
  <p:transition>
    <p:random/>
  </p:transition>
  <p:timing>
    <p:tnLst>
      <p:par>
        <p:cT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78382" y="3013673"/>
            <a:ext cx="8749487" cy="3486404"/>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欄位補充</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lvl="0" indent="-45720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時間</a:t>
            </a:r>
            <a:r>
              <a:rPr lang="zh-TW" altLang="en-US"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請填報學生實習時間為【</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全學年；寒假實習；暑假實習；單一學期實習；學期期間實習</a:t>
            </a:r>
            <a:r>
              <a:rPr lang="zh-TW" altLang="zh-TW" sz="1600" dirty="0">
                <a:latin typeface="Arial" panose="020B0604020202020204" pitchFamily="34" charset="0"/>
                <a:ea typeface="微軟正黑體" panose="020B0604030504040204" pitchFamily="34" charset="-120"/>
                <a:cs typeface="Arial" panose="020B0604020202020204" pitchFamily="34" charset="0"/>
              </a:rPr>
              <a:t>】等類別。</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寒假期間、暑假期間、單一學期、學期期間</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人次</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：係指學生於調查期間內</a:t>
            </a:r>
            <a:r>
              <a:rPr lang="en-US" altLang="zh-TW" sz="1600" dirty="0">
                <a:latin typeface="Arial" panose="020B0604020202020204" pitchFamily="34" charset="0"/>
                <a:ea typeface="微軟正黑體" panose="020B0604030504040204" pitchFamily="34" charset="-120"/>
                <a:cs typeface="Arial" panose="020B0604020202020204" pitchFamily="34" charset="0"/>
              </a:rPr>
              <a:t>(106</a:t>
            </a:r>
            <a:r>
              <a:rPr lang="zh-TW" altLang="zh-TW" sz="1600" dirty="0">
                <a:latin typeface="Arial" panose="020B0604020202020204" pitchFamily="34" charset="0"/>
                <a:ea typeface="微軟正黑體" panose="020B0604030504040204" pitchFamily="34" charset="-120"/>
                <a:cs typeface="Arial" panose="020B0604020202020204" pitchFamily="34" charset="0"/>
              </a:rPr>
              <a:t>年</a:t>
            </a:r>
            <a:r>
              <a:rPr lang="en-US" altLang="zh-TW" sz="1600" dirty="0">
                <a:latin typeface="Arial" panose="020B0604020202020204" pitchFamily="34" charset="0"/>
                <a:ea typeface="微軟正黑體" panose="020B0604030504040204" pitchFamily="34" charset="-120"/>
                <a:cs typeface="Arial" panose="020B0604020202020204" pitchFamily="34" charset="0"/>
              </a:rPr>
              <a:t>8</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年</a:t>
            </a:r>
            <a:r>
              <a:rPr lang="en-US" altLang="zh-TW" sz="1600" dirty="0">
                <a:latin typeface="Arial" panose="020B0604020202020204" pitchFamily="34" charset="0"/>
                <a:ea typeface="微軟正黑體" panose="020B0604030504040204" pitchFamily="34" charset="-120"/>
                <a:cs typeface="Arial" panose="020B0604020202020204" pitchFamily="34" charset="0"/>
              </a:rPr>
              <a:t>7</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31</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因【學生實習課程之實際授課（開課）學年度】之課程進行部分學分實習者，並請填報時間為【寒假期間；暑假期間；單一學期；學期期間】等類別填報，其中</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【單一學期實習】係指學生實習時間為「整學期」皆於實習機構從事實習活動</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實習時間為【寒假實習；暑假實習；單一學期實習；學期期間實習】等皆</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屬於部分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者。</a:t>
            </a:r>
            <a:endPar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86163" y="13869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人數及時數統計表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741612340"/>
              </p:ext>
            </p:extLst>
          </p:nvPr>
        </p:nvGraphicFramePr>
        <p:xfrm>
          <a:off x="338739" y="1064443"/>
          <a:ext cx="8570338" cy="1905000"/>
        </p:xfrm>
        <a:graphic>
          <a:graphicData uri="http://schemas.openxmlformats.org/drawingml/2006/table">
            <a:tbl>
              <a:tblPr firstRow="1" firstCol="1" bandRow="1"/>
              <a:tblGrid>
                <a:gridCol w="337424">
                  <a:extLst>
                    <a:ext uri="{9D8B030D-6E8A-4147-A177-3AD203B41FA5}">
                      <a16:colId xmlns:a16="http://schemas.microsoft.com/office/drawing/2014/main" val="909800917"/>
                    </a:ext>
                  </a:extLst>
                </a:gridCol>
                <a:gridCol w="337424">
                  <a:extLst>
                    <a:ext uri="{9D8B030D-6E8A-4147-A177-3AD203B41FA5}">
                      <a16:colId xmlns:a16="http://schemas.microsoft.com/office/drawing/2014/main" val="1777981840"/>
                    </a:ext>
                  </a:extLst>
                </a:gridCol>
                <a:gridCol w="337424">
                  <a:extLst>
                    <a:ext uri="{9D8B030D-6E8A-4147-A177-3AD203B41FA5}">
                      <a16:colId xmlns:a16="http://schemas.microsoft.com/office/drawing/2014/main" val="3771534722"/>
                    </a:ext>
                  </a:extLst>
                </a:gridCol>
                <a:gridCol w="337424">
                  <a:extLst>
                    <a:ext uri="{9D8B030D-6E8A-4147-A177-3AD203B41FA5}">
                      <a16:colId xmlns:a16="http://schemas.microsoft.com/office/drawing/2014/main" val="1420321229"/>
                    </a:ext>
                  </a:extLst>
                </a:gridCol>
                <a:gridCol w="225907">
                  <a:extLst>
                    <a:ext uri="{9D8B030D-6E8A-4147-A177-3AD203B41FA5}">
                      <a16:colId xmlns:a16="http://schemas.microsoft.com/office/drawing/2014/main" val="2805844691"/>
                    </a:ext>
                  </a:extLst>
                </a:gridCol>
                <a:gridCol w="1147157">
                  <a:extLst>
                    <a:ext uri="{9D8B030D-6E8A-4147-A177-3AD203B41FA5}">
                      <a16:colId xmlns:a16="http://schemas.microsoft.com/office/drawing/2014/main" val="2916486273"/>
                    </a:ext>
                  </a:extLst>
                </a:gridCol>
                <a:gridCol w="798022">
                  <a:extLst>
                    <a:ext uri="{9D8B030D-6E8A-4147-A177-3AD203B41FA5}">
                      <a16:colId xmlns:a16="http://schemas.microsoft.com/office/drawing/2014/main" val="663444812"/>
                    </a:ext>
                  </a:extLst>
                </a:gridCol>
                <a:gridCol w="457200">
                  <a:extLst>
                    <a:ext uri="{9D8B030D-6E8A-4147-A177-3AD203B41FA5}">
                      <a16:colId xmlns:a16="http://schemas.microsoft.com/office/drawing/2014/main" val="3633716698"/>
                    </a:ext>
                  </a:extLst>
                </a:gridCol>
                <a:gridCol w="1005284">
                  <a:extLst>
                    <a:ext uri="{9D8B030D-6E8A-4147-A177-3AD203B41FA5}">
                      <a16:colId xmlns:a16="http://schemas.microsoft.com/office/drawing/2014/main" val="151248209"/>
                    </a:ext>
                  </a:extLst>
                </a:gridCol>
                <a:gridCol w="657261">
                  <a:extLst>
                    <a:ext uri="{9D8B030D-6E8A-4147-A177-3AD203B41FA5}">
                      <a16:colId xmlns:a16="http://schemas.microsoft.com/office/drawing/2014/main" val="538164624"/>
                    </a:ext>
                  </a:extLst>
                </a:gridCol>
                <a:gridCol w="1789363">
                  <a:extLst>
                    <a:ext uri="{9D8B030D-6E8A-4147-A177-3AD203B41FA5}">
                      <a16:colId xmlns:a16="http://schemas.microsoft.com/office/drawing/2014/main" val="2725240748"/>
                    </a:ext>
                  </a:extLst>
                </a:gridCol>
                <a:gridCol w="347008">
                  <a:extLst>
                    <a:ext uri="{9D8B030D-6E8A-4147-A177-3AD203B41FA5}">
                      <a16:colId xmlns:a16="http://schemas.microsoft.com/office/drawing/2014/main" val="475090804"/>
                    </a:ext>
                  </a:extLst>
                </a:gridCol>
                <a:gridCol w="266007">
                  <a:extLst>
                    <a:ext uri="{9D8B030D-6E8A-4147-A177-3AD203B41FA5}">
                      <a16:colId xmlns:a16="http://schemas.microsoft.com/office/drawing/2014/main" val="2501091212"/>
                    </a:ext>
                  </a:extLst>
                </a:gridCol>
                <a:gridCol w="527433">
                  <a:extLst>
                    <a:ext uri="{9D8B030D-6E8A-4147-A177-3AD203B41FA5}">
                      <a16:colId xmlns:a16="http://schemas.microsoft.com/office/drawing/2014/main" val="3407640841"/>
                    </a:ext>
                  </a:extLst>
                </a:gridCol>
              </a:tblGrid>
              <a:tr h="162735">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是否屬專門職業技術人員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醫事人員、社會工作師</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應考資格規定之實習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證明文件類型</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5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實習人數</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次</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及時數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974053468"/>
                  </a:ext>
                </a:extLst>
              </a:tr>
              <a:tr h="32547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總時數</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303764775"/>
                  </a:ext>
                </a:extLst>
              </a:tr>
              <a:tr h="571688">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條件</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□是</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□否</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□政府機構</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□企業機構</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□其他機構</a:t>
                      </a:r>
                    </a:p>
                    <a:p>
                      <a:pPr marL="0" indent="-1092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□就讀學校附屬機構實習</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□合約</a:t>
                      </a:r>
                    </a:p>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□公函</a:t>
                      </a:r>
                    </a:p>
                    <a:p>
                      <a:pPr marL="0" indent="-16002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□其他證明文件</a:t>
                      </a: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159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□全學年</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□寒假實習</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□暑假實習</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□單一學期實習</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marR="15240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□學期期間實習</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97" marR="60897"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10173974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821209661"/>
      </p:ext>
    </p:extLst>
  </p:cSld>
  <p:clrMapOvr>
    <a:masterClrMapping/>
  </p:clrMapOvr>
  <p:transition>
    <p:random/>
  </p:transition>
  <p:timing>
    <p:tnLst>
      <p:par>
        <p:cTn id="1" dur="indefinite" restart="never" nodeType="tmRoot"/>
      </p:par>
    </p:tn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3224728"/>
            <a:ext cx="8789015"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學年度：</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月填報前一學年度資料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7</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31</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學年實習</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學生人數」及「部分學分實習學生人數」之實習經費補助來源。</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學生實習</a:t>
            </a:r>
            <a:r>
              <a:rPr lang="zh-TW" altLang="zh-TW" sz="1800" dirty="0">
                <a:latin typeface="Arial" panose="020B0604020202020204" pitchFamily="34" charset="0"/>
                <a:ea typeface="微軟正黑體" panose="020B0604030504040204" pitchFamily="34" charset="-120"/>
                <a:cs typeface="Arial" panose="020B0604020202020204" pitchFamily="34" charset="0"/>
              </a:rPr>
              <a:t>：係請學校依校內訂定計算實習學分之「</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學生實習辦法</a:t>
            </a:r>
            <a:r>
              <a:rPr lang="zh-TW" altLang="zh-TW" sz="1800" dirty="0">
                <a:latin typeface="Arial" panose="020B0604020202020204" pitchFamily="34" charset="0"/>
                <a:ea typeface="微軟正黑體" panose="020B0604030504040204" pitchFamily="34" charset="-120"/>
                <a:cs typeface="Arial" panose="020B0604020202020204" pitchFamily="34" charset="0"/>
              </a:rPr>
              <a:t>」規定辦理，</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亦</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即</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latin typeface="Arial" panose="020B0604020202020204" pitchFamily="34" charset="0"/>
                <a:ea typeface="微軟正黑體" panose="020B0604030504040204" pitchFamily="34" charset="-120"/>
                <a:cs typeface="Arial" panose="020B0604020202020204" pitchFamily="34" charset="0"/>
              </a:rPr>
              <a:t>系所規劃具有學分或時數之必修或選修課程，且安排學生進行實務與理論課程實習，並於實習終了取得考核證明繳回學校後，始得</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獲得</a:t>
            </a:r>
            <a:r>
              <a:rPr lang="zh-TW" altLang="zh-TW" sz="1800" u="sng" dirty="0" smtClean="0">
                <a:latin typeface="Arial" panose="020B0604020202020204" pitchFamily="34" charset="0"/>
                <a:ea typeface="微軟正黑體" panose="020B0604030504040204" pitchFamily="34" charset="-120"/>
                <a:cs typeface="Arial" panose="020B0604020202020204" pitchFamily="34" charset="0"/>
              </a:rPr>
              <a:t>學分</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或</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滿足畢業條件</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者。</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14894" y="20164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3893546343"/>
              </p:ext>
            </p:extLst>
          </p:nvPr>
        </p:nvGraphicFramePr>
        <p:xfrm>
          <a:off x="238607" y="1142170"/>
          <a:ext cx="8664324" cy="2095500"/>
        </p:xfrm>
        <a:graphic>
          <a:graphicData uri="http://schemas.openxmlformats.org/drawingml/2006/table">
            <a:tbl>
              <a:tblPr firstRow="1" firstCol="1" bandRow="1"/>
              <a:tblGrid>
                <a:gridCol w="268469">
                  <a:extLst>
                    <a:ext uri="{9D8B030D-6E8A-4147-A177-3AD203B41FA5}">
                      <a16:colId xmlns:a16="http://schemas.microsoft.com/office/drawing/2014/main" val="1197238586"/>
                    </a:ext>
                  </a:extLst>
                </a:gridCol>
                <a:gridCol w="340822">
                  <a:extLst>
                    <a:ext uri="{9D8B030D-6E8A-4147-A177-3AD203B41FA5}">
                      <a16:colId xmlns:a16="http://schemas.microsoft.com/office/drawing/2014/main" val="3164765482"/>
                    </a:ext>
                  </a:extLst>
                </a:gridCol>
                <a:gridCol w="315884">
                  <a:extLst>
                    <a:ext uri="{9D8B030D-6E8A-4147-A177-3AD203B41FA5}">
                      <a16:colId xmlns:a16="http://schemas.microsoft.com/office/drawing/2014/main" val="2609519862"/>
                    </a:ext>
                  </a:extLst>
                </a:gridCol>
                <a:gridCol w="365760">
                  <a:extLst>
                    <a:ext uri="{9D8B030D-6E8A-4147-A177-3AD203B41FA5}">
                      <a16:colId xmlns:a16="http://schemas.microsoft.com/office/drawing/2014/main" val="252239463"/>
                    </a:ext>
                  </a:extLst>
                </a:gridCol>
                <a:gridCol w="1099785">
                  <a:extLst>
                    <a:ext uri="{9D8B030D-6E8A-4147-A177-3AD203B41FA5}">
                      <a16:colId xmlns:a16="http://schemas.microsoft.com/office/drawing/2014/main" val="1020312345"/>
                    </a:ext>
                  </a:extLst>
                </a:gridCol>
                <a:gridCol w="331721">
                  <a:extLst>
                    <a:ext uri="{9D8B030D-6E8A-4147-A177-3AD203B41FA5}">
                      <a16:colId xmlns:a16="http://schemas.microsoft.com/office/drawing/2014/main" val="914725145"/>
                    </a:ext>
                  </a:extLst>
                </a:gridCol>
                <a:gridCol w="907286">
                  <a:extLst>
                    <a:ext uri="{9D8B030D-6E8A-4147-A177-3AD203B41FA5}">
                      <a16:colId xmlns:a16="http://schemas.microsoft.com/office/drawing/2014/main" val="532341075"/>
                    </a:ext>
                  </a:extLst>
                </a:gridCol>
                <a:gridCol w="412615">
                  <a:extLst>
                    <a:ext uri="{9D8B030D-6E8A-4147-A177-3AD203B41FA5}">
                      <a16:colId xmlns:a16="http://schemas.microsoft.com/office/drawing/2014/main" val="1098613446"/>
                    </a:ext>
                  </a:extLst>
                </a:gridCol>
                <a:gridCol w="577312">
                  <a:extLst>
                    <a:ext uri="{9D8B030D-6E8A-4147-A177-3AD203B41FA5}">
                      <a16:colId xmlns:a16="http://schemas.microsoft.com/office/drawing/2014/main" val="942992252"/>
                    </a:ext>
                  </a:extLst>
                </a:gridCol>
                <a:gridCol w="495254">
                  <a:extLst>
                    <a:ext uri="{9D8B030D-6E8A-4147-A177-3AD203B41FA5}">
                      <a16:colId xmlns:a16="http://schemas.microsoft.com/office/drawing/2014/main" val="2278314153"/>
                    </a:ext>
                  </a:extLst>
                </a:gridCol>
                <a:gridCol w="331721">
                  <a:extLst>
                    <a:ext uri="{9D8B030D-6E8A-4147-A177-3AD203B41FA5}">
                      <a16:colId xmlns:a16="http://schemas.microsoft.com/office/drawing/2014/main" val="4133743437"/>
                    </a:ext>
                  </a:extLst>
                </a:gridCol>
                <a:gridCol w="247336">
                  <a:extLst>
                    <a:ext uri="{9D8B030D-6E8A-4147-A177-3AD203B41FA5}">
                      <a16:colId xmlns:a16="http://schemas.microsoft.com/office/drawing/2014/main" val="931686395"/>
                    </a:ext>
                  </a:extLst>
                </a:gridCol>
                <a:gridCol w="494672">
                  <a:extLst>
                    <a:ext uri="{9D8B030D-6E8A-4147-A177-3AD203B41FA5}">
                      <a16:colId xmlns:a16="http://schemas.microsoft.com/office/drawing/2014/main" val="1256332919"/>
                    </a:ext>
                  </a:extLst>
                </a:gridCol>
                <a:gridCol w="494672">
                  <a:extLst>
                    <a:ext uri="{9D8B030D-6E8A-4147-A177-3AD203B41FA5}">
                      <a16:colId xmlns:a16="http://schemas.microsoft.com/office/drawing/2014/main" val="1959833024"/>
                    </a:ext>
                  </a:extLst>
                </a:gridCol>
                <a:gridCol w="412615">
                  <a:extLst>
                    <a:ext uri="{9D8B030D-6E8A-4147-A177-3AD203B41FA5}">
                      <a16:colId xmlns:a16="http://schemas.microsoft.com/office/drawing/2014/main" val="3136597112"/>
                    </a:ext>
                  </a:extLst>
                </a:gridCol>
                <a:gridCol w="412615">
                  <a:extLst>
                    <a:ext uri="{9D8B030D-6E8A-4147-A177-3AD203B41FA5}">
                      <a16:colId xmlns:a16="http://schemas.microsoft.com/office/drawing/2014/main" val="3533270933"/>
                    </a:ext>
                  </a:extLst>
                </a:gridCol>
                <a:gridCol w="331721">
                  <a:extLst>
                    <a:ext uri="{9D8B030D-6E8A-4147-A177-3AD203B41FA5}">
                      <a16:colId xmlns:a16="http://schemas.microsoft.com/office/drawing/2014/main" val="2425966737"/>
                    </a:ext>
                  </a:extLst>
                </a:gridCol>
                <a:gridCol w="412032">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160228836"/>
      </p:ext>
    </p:extLst>
  </p:cSld>
  <p:clrMapOvr>
    <a:masterClrMapping/>
  </p:clrMapOvr>
  <p:transition>
    <p:random/>
  </p:transition>
  <p:timing>
    <p:tnLst>
      <p:par>
        <p:cTn id="1" dur="indefinite" restart="never" nodeType="tmRoot"/>
      </p:par>
    </p:tn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29400" y="3237670"/>
            <a:ext cx="8789015" cy="304698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600" dirty="0">
                <a:latin typeface="Arial" panose="020B0604020202020204" pitchFamily="34" charset="0"/>
                <a:ea typeface="微軟正黑體" panose="020B0604030504040204" pitchFamily="34" charset="-120"/>
                <a:cs typeface="Arial" panose="020B0604020202020204" pitchFamily="34" charset="0"/>
              </a:rPr>
              <a:t>表實習學生人數，請以</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106</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學年度具備正式學籍之在學學生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參與實務實習，且其</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實務實習</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必</a:t>
            </a:r>
            <a:r>
              <a:rPr lang="zh-TW" altLang="en-US"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須</a:t>
            </a: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具備</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「學分者」或「畢業條件」</a:t>
            </a: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始得認列</a:t>
            </a:r>
            <a:r>
              <a:rPr lang="zh-TW" altLang="zh-TW" sz="1600" dirty="0">
                <a:latin typeface="Arial" panose="020B0604020202020204" pitchFamily="34" charset="0"/>
                <a:ea typeface="微軟正黑體" panose="020B0604030504040204" pitchFamily="34" charset="-120"/>
                <a:cs typeface="Arial" panose="020B0604020202020204" pitchFamily="34" charset="0"/>
              </a:rPr>
              <a:t>。 </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填報各系、所、學位學程安排學生進行實習，係因【必修課程；選修課程；畢業</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條件】</a:t>
            </a:r>
            <a:r>
              <a:rPr lang="zh-TW" altLang="zh-TW" sz="1600" dirty="0">
                <a:latin typeface="Arial" panose="020B0604020202020204" pitchFamily="34" charset="0"/>
                <a:ea typeface="微軟正黑體" panose="020B0604030504040204" pitchFamily="34" charset="-120"/>
                <a:cs typeface="Arial" panose="020B0604020202020204" pitchFamily="34" charset="0"/>
              </a:rPr>
              <a:t>等因素所進行，</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若學生實習係因「課程」衍生之實習，請依各該課程屬性【必修；選修】擇一填報並敘明其【學分數】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dirty="0">
                <a:latin typeface="Arial" panose="020B0604020202020204" pitchFamily="34" charset="0"/>
                <a:ea typeface="微軟正黑體" panose="020B0604030504040204" pitchFamily="34" charset="-120"/>
                <a:cs typeface="Arial" panose="020B0604020202020204" pitchFamily="34" charset="0"/>
              </a:rPr>
              <a:t>請統整各系所實習課程必、選修學分數，並</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依據相同的實習屬性及學分數進行歸類填報</a:t>
            </a:r>
            <a:r>
              <a:rPr lang="zh-TW" altLang="zh-TW" sz="1600" dirty="0">
                <a:latin typeface="Arial" panose="020B0604020202020204" pitchFamily="34" charset="0"/>
                <a:ea typeface="微軟正黑體" panose="020B0604030504040204" pitchFamily="34" charset="-120"/>
                <a:cs typeface="Arial" panose="020B0604020202020204" pitchFamily="34" charset="0"/>
              </a:rPr>
              <a:t>，其</a:t>
            </a:r>
            <a:r>
              <a:rPr lang="zh-TW" altLang="zh-TW" sz="1600" b="1" dirty="0">
                <a:latin typeface="Arial" panose="020B0604020202020204" pitchFamily="34" charset="0"/>
                <a:ea typeface="微軟正黑體" panose="020B0604030504040204" pitchFamily="34" charset="-120"/>
                <a:cs typeface="Arial" panose="020B0604020202020204" pitchFamily="34" charset="0"/>
              </a:rPr>
              <a:t>填報方式可參考「學</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學生實習人數及時數統計表」之「實習屬性」定義</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590203" y="237159"/>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ext uri="{D42A27DB-BD31-4B8C-83A1-F6EECF244321}">
                <p14:modId xmlns:p14="http://schemas.microsoft.com/office/powerpoint/2010/main" val="548000448"/>
              </p:ext>
            </p:extLst>
          </p:nvPr>
        </p:nvGraphicFramePr>
        <p:xfrm>
          <a:off x="238607" y="1142170"/>
          <a:ext cx="8664324" cy="2095500"/>
        </p:xfrm>
        <a:graphic>
          <a:graphicData uri="http://schemas.openxmlformats.org/drawingml/2006/table">
            <a:tbl>
              <a:tblPr firstRow="1" firstCol="1" bandRow="1"/>
              <a:tblGrid>
                <a:gridCol w="268469">
                  <a:extLst>
                    <a:ext uri="{9D8B030D-6E8A-4147-A177-3AD203B41FA5}">
                      <a16:colId xmlns:a16="http://schemas.microsoft.com/office/drawing/2014/main" val="1197238586"/>
                    </a:ext>
                  </a:extLst>
                </a:gridCol>
                <a:gridCol w="340822">
                  <a:extLst>
                    <a:ext uri="{9D8B030D-6E8A-4147-A177-3AD203B41FA5}">
                      <a16:colId xmlns:a16="http://schemas.microsoft.com/office/drawing/2014/main" val="3164765482"/>
                    </a:ext>
                  </a:extLst>
                </a:gridCol>
                <a:gridCol w="315884">
                  <a:extLst>
                    <a:ext uri="{9D8B030D-6E8A-4147-A177-3AD203B41FA5}">
                      <a16:colId xmlns:a16="http://schemas.microsoft.com/office/drawing/2014/main" val="2609519862"/>
                    </a:ext>
                  </a:extLst>
                </a:gridCol>
                <a:gridCol w="283278">
                  <a:extLst>
                    <a:ext uri="{9D8B030D-6E8A-4147-A177-3AD203B41FA5}">
                      <a16:colId xmlns:a16="http://schemas.microsoft.com/office/drawing/2014/main" val="252239463"/>
                    </a:ext>
                  </a:extLst>
                </a:gridCol>
                <a:gridCol w="1182267">
                  <a:extLst>
                    <a:ext uri="{9D8B030D-6E8A-4147-A177-3AD203B41FA5}">
                      <a16:colId xmlns:a16="http://schemas.microsoft.com/office/drawing/2014/main" val="1020312345"/>
                    </a:ext>
                  </a:extLst>
                </a:gridCol>
                <a:gridCol w="362448">
                  <a:extLst>
                    <a:ext uri="{9D8B030D-6E8A-4147-A177-3AD203B41FA5}">
                      <a16:colId xmlns:a16="http://schemas.microsoft.com/office/drawing/2014/main" val="914725145"/>
                    </a:ext>
                  </a:extLst>
                </a:gridCol>
                <a:gridCol w="843378">
                  <a:extLst>
                    <a:ext uri="{9D8B030D-6E8A-4147-A177-3AD203B41FA5}">
                      <a16:colId xmlns:a16="http://schemas.microsoft.com/office/drawing/2014/main" val="532341075"/>
                    </a:ext>
                  </a:extLst>
                </a:gridCol>
                <a:gridCol w="445796">
                  <a:extLst>
                    <a:ext uri="{9D8B030D-6E8A-4147-A177-3AD203B41FA5}">
                      <a16:colId xmlns:a16="http://schemas.microsoft.com/office/drawing/2014/main" val="1098613446"/>
                    </a:ext>
                  </a:extLst>
                </a:gridCol>
                <a:gridCol w="577312">
                  <a:extLst>
                    <a:ext uri="{9D8B030D-6E8A-4147-A177-3AD203B41FA5}">
                      <a16:colId xmlns:a16="http://schemas.microsoft.com/office/drawing/2014/main" val="942992252"/>
                    </a:ext>
                  </a:extLst>
                </a:gridCol>
                <a:gridCol w="495254">
                  <a:extLst>
                    <a:ext uri="{9D8B030D-6E8A-4147-A177-3AD203B41FA5}">
                      <a16:colId xmlns:a16="http://schemas.microsoft.com/office/drawing/2014/main" val="2278314153"/>
                    </a:ext>
                  </a:extLst>
                </a:gridCol>
                <a:gridCol w="331721">
                  <a:extLst>
                    <a:ext uri="{9D8B030D-6E8A-4147-A177-3AD203B41FA5}">
                      <a16:colId xmlns:a16="http://schemas.microsoft.com/office/drawing/2014/main" val="4133743437"/>
                    </a:ext>
                  </a:extLst>
                </a:gridCol>
                <a:gridCol w="247336">
                  <a:extLst>
                    <a:ext uri="{9D8B030D-6E8A-4147-A177-3AD203B41FA5}">
                      <a16:colId xmlns:a16="http://schemas.microsoft.com/office/drawing/2014/main" val="931686395"/>
                    </a:ext>
                  </a:extLst>
                </a:gridCol>
                <a:gridCol w="494672">
                  <a:extLst>
                    <a:ext uri="{9D8B030D-6E8A-4147-A177-3AD203B41FA5}">
                      <a16:colId xmlns:a16="http://schemas.microsoft.com/office/drawing/2014/main" val="1256332919"/>
                    </a:ext>
                  </a:extLst>
                </a:gridCol>
                <a:gridCol w="494672">
                  <a:extLst>
                    <a:ext uri="{9D8B030D-6E8A-4147-A177-3AD203B41FA5}">
                      <a16:colId xmlns:a16="http://schemas.microsoft.com/office/drawing/2014/main" val="1959833024"/>
                    </a:ext>
                  </a:extLst>
                </a:gridCol>
                <a:gridCol w="412615">
                  <a:extLst>
                    <a:ext uri="{9D8B030D-6E8A-4147-A177-3AD203B41FA5}">
                      <a16:colId xmlns:a16="http://schemas.microsoft.com/office/drawing/2014/main" val="3136597112"/>
                    </a:ext>
                  </a:extLst>
                </a:gridCol>
                <a:gridCol w="412615">
                  <a:extLst>
                    <a:ext uri="{9D8B030D-6E8A-4147-A177-3AD203B41FA5}">
                      <a16:colId xmlns:a16="http://schemas.microsoft.com/office/drawing/2014/main" val="3533270933"/>
                    </a:ext>
                  </a:extLst>
                </a:gridCol>
                <a:gridCol w="331721">
                  <a:extLst>
                    <a:ext uri="{9D8B030D-6E8A-4147-A177-3AD203B41FA5}">
                      <a16:colId xmlns:a16="http://schemas.microsoft.com/office/drawing/2014/main" val="2425966737"/>
                    </a:ext>
                  </a:extLst>
                </a:gridCol>
                <a:gridCol w="412032">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800"/>
                        </a:lnSpc>
                        <a:spcAft>
                          <a:spcPts val="0"/>
                        </a:spcAft>
                      </a:pPr>
                      <a:r>
                        <a:rPr lang="zh-TW" sz="18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□必修</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＿學分</a:t>
                      </a:r>
                    </a:p>
                    <a:p>
                      <a:pPr marL="0" marR="20955" algn="l" defTabSz="914400" rtl="0" eaLnBrk="1" latinLnBrk="0" hangingPunct="1">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□選修</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＿學分</a:t>
                      </a:r>
                    </a:p>
                    <a:p>
                      <a:pPr marL="0" marR="20955" indent="-160020" algn="l" defTabSz="914400" rtl="0" eaLnBrk="1" latinLnBrk="0" hangingPunct="1">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29225162"/>
      </p:ext>
    </p:extLst>
  </p:cSld>
  <p:clrMapOvr>
    <a:masterClrMapping/>
  </p:clrMapOvr>
  <p:transition>
    <p:random/>
  </p:transition>
  <p:timing>
    <p:tnLst>
      <p:par>
        <p:cTn id="1" dur="indefinite" restart="never" nodeType="tmRoot"/>
      </p:par>
    </p:tn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3346882"/>
            <a:ext cx="8722513" cy="2949846"/>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實習場所國別：</a:t>
            </a:r>
            <a:endParaRPr lang="en-US" altLang="zh-TW" sz="1800" b="1"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填報前一學年度學生【實習場所國別】，並以下拉式選單選填實習之國別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，若為國內實習，請選填</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中華民國；</a:t>
            </a:r>
            <a:r>
              <a:rPr lang="zh-TW" altLang="zh-TW" sz="1800" dirty="0">
                <a:latin typeface="Arial" panose="020B0604020202020204" pitchFamily="34" charset="0"/>
                <a:ea typeface="微軟正黑體" panose="020B0604030504040204" pitchFamily="34" charset="-120"/>
                <a:cs typeface="Arial" panose="020B0604020202020204" pitchFamily="34" charset="0"/>
              </a:rPr>
              <a:t>若為境外實習，請參照【附錄一】填表代號，且</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不同國別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請分開填寫</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欄資訊應與學校填報</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月「學</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學生實習人數及時數統計表」之「</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實習場所國別</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」資訊一致</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8392" y="21940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2996501308"/>
              </p:ext>
            </p:extLst>
          </p:nvPr>
        </p:nvGraphicFramePr>
        <p:xfrm>
          <a:off x="238607" y="1130626"/>
          <a:ext cx="8664324" cy="2216256"/>
        </p:xfrm>
        <a:graphic>
          <a:graphicData uri="http://schemas.openxmlformats.org/drawingml/2006/table">
            <a:tbl>
              <a:tblPr firstRow="1" firstCol="1" bandRow="1"/>
              <a:tblGrid>
                <a:gridCol w="268469">
                  <a:extLst>
                    <a:ext uri="{9D8B030D-6E8A-4147-A177-3AD203B41FA5}">
                      <a16:colId xmlns:a16="http://schemas.microsoft.com/office/drawing/2014/main" val="1197238586"/>
                    </a:ext>
                  </a:extLst>
                </a:gridCol>
                <a:gridCol w="340822">
                  <a:extLst>
                    <a:ext uri="{9D8B030D-6E8A-4147-A177-3AD203B41FA5}">
                      <a16:colId xmlns:a16="http://schemas.microsoft.com/office/drawing/2014/main" val="3164765482"/>
                    </a:ext>
                  </a:extLst>
                </a:gridCol>
                <a:gridCol w="315884">
                  <a:extLst>
                    <a:ext uri="{9D8B030D-6E8A-4147-A177-3AD203B41FA5}">
                      <a16:colId xmlns:a16="http://schemas.microsoft.com/office/drawing/2014/main" val="2609519862"/>
                    </a:ext>
                  </a:extLst>
                </a:gridCol>
                <a:gridCol w="365760">
                  <a:extLst>
                    <a:ext uri="{9D8B030D-6E8A-4147-A177-3AD203B41FA5}">
                      <a16:colId xmlns:a16="http://schemas.microsoft.com/office/drawing/2014/main" val="252239463"/>
                    </a:ext>
                  </a:extLst>
                </a:gridCol>
                <a:gridCol w="731520">
                  <a:extLst>
                    <a:ext uri="{9D8B030D-6E8A-4147-A177-3AD203B41FA5}">
                      <a16:colId xmlns:a16="http://schemas.microsoft.com/office/drawing/2014/main" val="1020312345"/>
                    </a:ext>
                  </a:extLst>
                </a:gridCol>
                <a:gridCol w="437750">
                  <a:extLst>
                    <a:ext uri="{9D8B030D-6E8A-4147-A177-3AD203B41FA5}">
                      <a16:colId xmlns:a16="http://schemas.microsoft.com/office/drawing/2014/main" val="914725145"/>
                    </a:ext>
                  </a:extLst>
                </a:gridCol>
                <a:gridCol w="1169522">
                  <a:extLst>
                    <a:ext uri="{9D8B030D-6E8A-4147-A177-3AD203B41FA5}">
                      <a16:colId xmlns:a16="http://schemas.microsoft.com/office/drawing/2014/main" val="532341075"/>
                    </a:ext>
                  </a:extLst>
                </a:gridCol>
                <a:gridCol w="412615">
                  <a:extLst>
                    <a:ext uri="{9D8B030D-6E8A-4147-A177-3AD203B41FA5}">
                      <a16:colId xmlns:a16="http://schemas.microsoft.com/office/drawing/2014/main" val="1098613446"/>
                    </a:ext>
                  </a:extLst>
                </a:gridCol>
                <a:gridCol w="577312">
                  <a:extLst>
                    <a:ext uri="{9D8B030D-6E8A-4147-A177-3AD203B41FA5}">
                      <a16:colId xmlns:a16="http://schemas.microsoft.com/office/drawing/2014/main" val="942992252"/>
                    </a:ext>
                  </a:extLst>
                </a:gridCol>
                <a:gridCol w="495254">
                  <a:extLst>
                    <a:ext uri="{9D8B030D-6E8A-4147-A177-3AD203B41FA5}">
                      <a16:colId xmlns:a16="http://schemas.microsoft.com/office/drawing/2014/main" val="2278314153"/>
                    </a:ext>
                  </a:extLst>
                </a:gridCol>
                <a:gridCol w="331721">
                  <a:extLst>
                    <a:ext uri="{9D8B030D-6E8A-4147-A177-3AD203B41FA5}">
                      <a16:colId xmlns:a16="http://schemas.microsoft.com/office/drawing/2014/main" val="4133743437"/>
                    </a:ext>
                  </a:extLst>
                </a:gridCol>
                <a:gridCol w="247336">
                  <a:extLst>
                    <a:ext uri="{9D8B030D-6E8A-4147-A177-3AD203B41FA5}">
                      <a16:colId xmlns:a16="http://schemas.microsoft.com/office/drawing/2014/main" val="931686395"/>
                    </a:ext>
                  </a:extLst>
                </a:gridCol>
                <a:gridCol w="494672">
                  <a:extLst>
                    <a:ext uri="{9D8B030D-6E8A-4147-A177-3AD203B41FA5}">
                      <a16:colId xmlns:a16="http://schemas.microsoft.com/office/drawing/2014/main" val="1256332919"/>
                    </a:ext>
                  </a:extLst>
                </a:gridCol>
                <a:gridCol w="494672">
                  <a:extLst>
                    <a:ext uri="{9D8B030D-6E8A-4147-A177-3AD203B41FA5}">
                      <a16:colId xmlns:a16="http://schemas.microsoft.com/office/drawing/2014/main" val="1959833024"/>
                    </a:ext>
                  </a:extLst>
                </a:gridCol>
                <a:gridCol w="412615">
                  <a:extLst>
                    <a:ext uri="{9D8B030D-6E8A-4147-A177-3AD203B41FA5}">
                      <a16:colId xmlns:a16="http://schemas.microsoft.com/office/drawing/2014/main" val="3136597112"/>
                    </a:ext>
                  </a:extLst>
                </a:gridCol>
                <a:gridCol w="412615">
                  <a:extLst>
                    <a:ext uri="{9D8B030D-6E8A-4147-A177-3AD203B41FA5}">
                      <a16:colId xmlns:a16="http://schemas.microsoft.com/office/drawing/2014/main" val="3533270933"/>
                    </a:ext>
                  </a:extLst>
                </a:gridCol>
                <a:gridCol w="331721">
                  <a:extLst>
                    <a:ext uri="{9D8B030D-6E8A-4147-A177-3AD203B41FA5}">
                      <a16:colId xmlns:a16="http://schemas.microsoft.com/office/drawing/2014/main" val="2425966737"/>
                    </a:ext>
                  </a:extLst>
                </a:gridCol>
                <a:gridCol w="412032">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1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1073256">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l"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526420771"/>
      </p:ext>
    </p:extLst>
  </p:cSld>
  <p:clrMapOvr>
    <a:masterClrMapping/>
  </p:clrMapOvr>
  <p:transition>
    <p:random/>
  </p:transition>
  <p:timing>
    <p:tnLst>
      <p:par>
        <p:cTn id="1" dur="indefinite" restart="never" nodeType="tmRoot"/>
      </p:par>
    </p:tn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66505" y="3260453"/>
            <a:ext cx="8961120" cy="3046988"/>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實習時間：</a:t>
            </a:r>
            <a:endParaRPr lang="en-US" altLang="zh-TW" sz="1600" b="1"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請填報學生實習時間為【</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全學年；寒假實習；暑假實習；單一學期實習；學期期間實習</a:t>
            </a:r>
            <a:r>
              <a:rPr lang="zh-TW" altLang="zh-TW" sz="1600" dirty="0">
                <a:latin typeface="Arial" panose="020B0604020202020204" pitchFamily="34" charset="0"/>
                <a:ea typeface="微軟正黑體" panose="020B0604030504040204" pitchFamily="34" charset="-120"/>
                <a:cs typeface="Arial" panose="020B0604020202020204" pitchFamily="34" charset="0"/>
              </a:rPr>
              <a:t>】等類別</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學生於【寒假實習；暑假實習；單一學期實習；學期期間實習】皆</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屬於部分</a:t>
            </a:r>
            <a:r>
              <a:rPr lang="zh-TW" altLang="zh-TW" sz="1600" dirty="0">
                <a:latin typeface="Arial" panose="020B0604020202020204" pitchFamily="34" charset="0"/>
                <a:ea typeface="微軟正黑體" panose="020B0604030504040204" pitchFamily="34" charset="-120"/>
                <a:cs typeface="Arial" panose="020B0604020202020204" pitchFamily="34" charset="0"/>
              </a:rPr>
              <a:t>學分</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實習者</a:t>
            </a:r>
            <a:r>
              <a:rPr lang="zh-TW" altLang="zh-TW" sz="16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【單一學期實習】係指學生實習時間為「整學期」皆於實習機構從事實習活動</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Clr>
                <a:schemeClr val="tx1"/>
              </a:buClr>
              <a:buFont typeface="+mj-lt"/>
              <a:buAutoNum type="arabicPeriod"/>
            </a:pP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欄資訊應與學校填報</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月「學</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學生實習人數及時數統計表」之「</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實習時間</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」資訊一致。</a:t>
            </a:r>
          </a:p>
        </p:txBody>
      </p:sp>
      <p:sp>
        <p:nvSpPr>
          <p:cNvPr id="7" name="Rectangle 2"/>
          <p:cNvSpPr>
            <a:spLocks noGrp="1" noChangeArrowheads="1"/>
          </p:cNvSpPr>
          <p:nvPr>
            <p:ph type="title"/>
          </p:nvPr>
        </p:nvSpPr>
        <p:spPr>
          <a:xfrm>
            <a:off x="590203" y="259412"/>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2504156536"/>
              </p:ext>
            </p:extLst>
          </p:nvPr>
        </p:nvGraphicFramePr>
        <p:xfrm>
          <a:off x="238607" y="1050727"/>
          <a:ext cx="8664324" cy="2095500"/>
        </p:xfrm>
        <a:graphic>
          <a:graphicData uri="http://schemas.openxmlformats.org/drawingml/2006/table">
            <a:tbl>
              <a:tblPr firstRow="1" firstCol="1" bandRow="1"/>
              <a:tblGrid>
                <a:gridCol w="268469">
                  <a:extLst>
                    <a:ext uri="{9D8B030D-6E8A-4147-A177-3AD203B41FA5}">
                      <a16:colId xmlns:a16="http://schemas.microsoft.com/office/drawing/2014/main" val="1197238586"/>
                    </a:ext>
                  </a:extLst>
                </a:gridCol>
                <a:gridCol w="340822">
                  <a:extLst>
                    <a:ext uri="{9D8B030D-6E8A-4147-A177-3AD203B41FA5}">
                      <a16:colId xmlns:a16="http://schemas.microsoft.com/office/drawing/2014/main" val="3164765482"/>
                    </a:ext>
                  </a:extLst>
                </a:gridCol>
                <a:gridCol w="315884">
                  <a:extLst>
                    <a:ext uri="{9D8B030D-6E8A-4147-A177-3AD203B41FA5}">
                      <a16:colId xmlns:a16="http://schemas.microsoft.com/office/drawing/2014/main" val="2609519862"/>
                    </a:ext>
                  </a:extLst>
                </a:gridCol>
                <a:gridCol w="365760">
                  <a:extLst>
                    <a:ext uri="{9D8B030D-6E8A-4147-A177-3AD203B41FA5}">
                      <a16:colId xmlns:a16="http://schemas.microsoft.com/office/drawing/2014/main" val="252239463"/>
                    </a:ext>
                  </a:extLst>
                </a:gridCol>
                <a:gridCol w="731520">
                  <a:extLst>
                    <a:ext uri="{9D8B030D-6E8A-4147-A177-3AD203B41FA5}">
                      <a16:colId xmlns:a16="http://schemas.microsoft.com/office/drawing/2014/main" val="1020312345"/>
                    </a:ext>
                  </a:extLst>
                </a:gridCol>
                <a:gridCol w="432262">
                  <a:extLst>
                    <a:ext uri="{9D8B030D-6E8A-4147-A177-3AD203B41FA5}">
                      <a16:colId xmlns:a16="http://schemas.microsoft.com/office/drawing/2014/main" val="914725145"/>
                    </a:ext>
                  </a:extLst>
                </a:gridCol>
                <a:gridCol w="1175010">
                  <a:extLst>
                    <a:ext uri="{9D8B030D-6E8A-4147-A177-3AD203B41FA5}">
                      <a16:colId xmlns:a16="http://schemas.microsoft.com/office/drawing/2014/main" val="532341075"/>
                    </a:ext>
                  </a:extLst>
                </a:gridCol>
                <a:gridCol w="412615">
                  <a:extLst>
                    <a:ext uri="{9D8B030D-6E8A-4147-A177-3AD203B41FA5}">
                      <a16:colId xmlns:a16="http://schemas.microsoft.com/office/drawing/2014/main" val="1098613446"/>
                    </a:ext>
                  </a:extLst>
                </a:gridCol>
                <a:gridCol w="577312">
                  <a:extLst>
                    <a:ext uri="{9D8B030D-6E8A-4147-A177-3AD203B41FA5}">
                      <a16:colId xmlns:a16="http://schemas.microsoft.com/office/drawing/2014/main" val="942992252"/>
                    </a:ext>
                  </a:extLst>
                </a:gridCol>
                <a:gridCol w="495254">
                  <a:extLst>
                    <a:ext uri="{9D8B030D-6E8A-4147-A177-3AD203B41FA5}">
                      <a16:colId xmlns:a16="http://schemas.microsoft.com/office/drawing/2014/main" val="2278314153"/>
                    </a:ext>
                  </a:extLst>
                </a:gridCol>
                <a:gridCol w="331721">
                  <a:extLst>
                    <a:ext uri="{9D8B030D-6E8A-4147-A177-3AD203B41FA5}">
                      <a16:colId xmlns:a16="http://schemas.microsoft.com/office/drawing/2014/main" val="4133743437"/>
                    </a:ext>
                  </a:extLst>
                </a:gridCol>
                <a:gridCol w="247336">
                  <a:extLst>
                    <a:ext uri="{9D8B030D-6E8A-4147-A177-3AD203B41FA5}">
                      <a16:colId xmlns:a16="http://schemas.microsoft.com/office/drawing/2014/main" val="931686395"/>
                    </a:ext>
                  </a:extLst>
                </a:gridCol>
                <a:gridCol w="494672">
                  <a:extLst>
                    <a:ext uri="{9D8B030D-6E8A-4147-A177-3AD203B41FA5}">
                      <a16:colId xmlns:a16="http://schemas.microsoft.com/office/drawing/2014/main" val="1256332919"/>
                    </a:ext>
                  </a:extLst>
                </a:gridCol>
                <a:gridCol w="494672">
                  <a:extLst>
                    <a:ext uri="{9D8B030D-6E8A-4147-A177-3AD203B41FA5}">
                      <a16:colId xmlns:a16="http://schemas.microsoft.com/office/drawing/2014/main" val="1959833024"/>
                    </a:ext>
                  </a:extLst>
                </a:gridCol>
                <a:gridCol w="412615">
                  <a:extLst>
                    <a:ext uri="{9D8B030D-6E8A-4147-A177-3AD203B41FA5}">
                      <a16:colId xmlns:a16="http://schemas.microsoft.com/office/drawing/2014/main" val="3136597112"/>
                    </a:ext>
                  </a:extLst>
                </a:gridCol>
                <a:gridCol w="412615">
                  <a:extLst>
                    <a:ext uri="{9D8B030D-6E8A-4147-A177-3AD203B41FA5}">
                      <a16:colId xmlns:a16="http://schemas.microsoft.com/office/drawing/2014/main" val="3533270933"/>
                    </a:ext>
                  </a:extLst>
                </a:gridCol>
                <a:gridCol w="331721">
                  <a:extLst>
                    <a:ext uri="{9D8B030D-6E8A-4147-A177-3AD203B41FA5}">
                      <a16:colId xmlns:a16="http://schemas.microsoft.com/office/drawing/2014/main" val="2425966737"/>
                    </a:ext>
                  </a:extLst>
                </a:gridCol>
                <a:gridCol w="412032">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1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627621195"/>
      </p:ext>
    </p:extLst>
  </p:cSld>
  <p:clrMapOvr>
    <a:masterClrMapping/>
  </p:clrMapOvr>
  <p:transition>
    <p:random/>
  </p:transition>
  <p:timing>
    <p:tnLst>
      <p:par>
        <p:cTn id="1" dur="indefinite" restart="never" nodeType="tmRoot"/>
      </p:par>
    </p:tn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3335267"/>
            <a:ext cx="8722513" cy="3323987"/>
          </a:xfrm>
          <a:prstGeom prst="rect">
            <a:avLst/>
          </a:prstGeom>
        </p:spPr>
        <p:txBody>
          <a:bodyPr wrap="square">
            <a:spAutoFit/>
          </a:bodyPr>
          <a:lstStyle/>
          <a:p>
            <a:pPr algn="just">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gn="just">
              <a:spcBef>
                <a:spcPts val="500"/>
              </a:spcBef>
              <a:spcAft>
                <a:spcPts val="5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請學校填報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學生實習「主要」補助經費來源</a:t>
            </a:r>
            <a:r>
              <a:rPr lang="zh-TW" altLang="zh-TW" sz="1600" dirty="0">
                <a:latin typeface="Arial" panose="020B0604020202020204" pitchFamily="34" charset="0"/>
                <a:ea typeface="微軟正黑體" panose="020B0604030504040204" pitchFamily="34" charset="-120"/>
                <a:cs typeface="Arial" panose="020B0604020202020204" pitchFamily="34" charset="0"/>
              </a:rPr>
              <a:t>為【教育部補助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高等教育深耕計畫；教育部補助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新南向計畫之個別型學校；教育部補助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新南向計畫之學海築夢；教育部學海築夢計畫；教育部補助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其他計畫；其他政府部門；國內民間單位；境外政府或民間單位；學校自有資金；無須經費補助；其他】等類別之人數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人次</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教育部補助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高等教育深耕計畫</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教育部</a:t>
            </a:r>
            <a:r>
              <a:rPr lang="zh-TW" altLang="zh-TW" sz="1600" dirty="0">
                <a:latin typeface="Arial" panose="020B0604020202020204" pitchFamily="34" charset="0"/>
                <a:ea typeface="微軟正黑體" panose="020B0604030504040204" pitchFamily="34" charset="-120"/>
                <a:cs typeface="Arial" panose="020B0604020202020204" pitchFamily="34" charset="0"/>
              </a:rPr>
              <a:t>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新南向計畫之</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個別型學校</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教育部</a:t>
            </a:r>
            <a:r>
              <a:rPr lang="zh-TW" altLang="zh-TW" sz="1600" dirty="0">
                <a:latin typeface="Arial" panose="020B0604020202020204" pitchFamily="34" charset="0"/>
                <a:ea typeface="微軟正黑體" panose="020B0604030504040204" pitchFamily="34" charset="-120"/>
                <a:cs typeface="Arial" panose="020B0604020202020204" pitchFamily="34" charset="0"/>
              </a:rPr>
              <a:t>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新南向計畫之</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學海築夢</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教育部</a:t>
            </a:r>
            <a:r>
              <a:rPr lang="zh-TW" altLang="zh-TW" sz="1600" dirty="0">
                <a:latin typeface="Arial" panose="020B0604020202020204" pitchFamily="34" charset="0"/>
                <a:ea typeface="微軟正黑體" panose="020B0604030504040204" pitchFamily="34" charset="-120"/>
                <a:cs typeface="Arial" panose="020B0604020202020204" pitchFamily="34" charset="0"/>
              </a:rPr>
              <a:t>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學海築夢</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教育部</a:t>
            </a:r>
            <a:r>
              <a:rPr lang="zh-TW" altLang="zh-TW" sz="1600" dirty="0">
                <a:latin typeface="Arial" panose="020B0604020202020204" pitchFamily="34" charset="0"/>
                <a:ea typeface="微軟正黑體" panose="020B0604030504040204" pitchFamily="34" charset="-120"/>
                <a:cs typeface="Arial" panose="020B0604020202020204" pitchFamily="34" charset="0"/>
              </a:rPr>
              <a:t>補助</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其他計畫</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8392" y="25325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4213470393"/>
              </p:ext>
            </p:extLst>
          </p:nvPr>
        </p:nvGraphicFramePr>
        <p:xfrm>
          <a:off x="238607" y="1142170"/>
          <a:ext cx="8664324" cy="2071116"/>
        </p:xfrm>
        <a:graphic>
          <a:graphicData uri="http://schemas.openxmlformats.org/drawingml/2006/table">
            <a:tbl>
              <a:tblPr firstRow="1" firstCol="1" bandRow="1"/>
              <a:tblGrid>
                <a:gridCol w="268469">
                  <a:extLst>
                    <a:ext uri="{9D8B030D-6E8A-4147-A177-3AD203B41FA5}">
                      <a16:colId xmlns:a16="http://schemas.microsoft.com/office/drawing/2014/main" val="1197238586"/>
                    </a:ext>
                  </a:extLst>
                </a:gridCol>
                <a:gridCol w="340822">
                  <a:extLst>
                    <a:ext uri="{9D8B030D-6E8A-4147-A177-3AD203B41FA5}">
                      <a16:colId xmlns:a16="http://schemas.microsoft.com/office/drawing/2014/main" val="3164765482"/>
                    </a:ext>
                  </a:extLst>
                </a:gridCol>
                <a:gridCol w="315884">
                  <a:extLst>
                    <a:ext uri="{9D8B030D-6E8A-4147-A177-3AD203B41FA5}">
                      <a16:colId xmlns:a16="http://schemas.microsoft.com/office/drawing/2014/main" val="2609519862"/>
                    </a:ext>
                  </a:extLst>
                </a:gridCol>
                <a:gridCol w="365760">
                  <a:extLst>
                    <a:ext uri="{9D8B030D-6E8A-4147-A177-3AD203B41FA5}">
                      <a16:colId xmlns:a16="http://schemas.microsoft.com/office/drawing/2014/main" val="252239463"/>
                    </a:ext>
                  </a:extLst>
                </a:gridCol>
                <a:gridCol w="731520">
                  <a:extLst>
                    <a:ext uri="{9D8B030D-6E8A-4147-A177-3AD203B41FA5}">
                      <a16:colId xmlns:a16="http://schemas.microsoft.com/office/drawing/2014/main" val="1020312345"/>
                    </a:ext>
                  </a:extLst>
                </a:gridCol>
                <a:gridCol w="324196">
                  <a:extLst>
                    <a:ext uri="{9D8B030D-6E8A-4147-A177-3AD203B41FA5}">
                      <a16:colId xmlns:a16="http://schemas.microsoft.com/office/drawing/2014/main" val="914725145"/>
                    </a:ext>
                  </a:extLst>
                </a:gridCol>
                <a:gridCol w="889462">
                  <a:extLst>
                    <a:ext uri="{9D8B030D-6E8A-4147-A177-3AD203B41FA5}">
                      <a16:colId xmlns:a16="http://schemas.microsoft.com/office/drawing/2014/main" val="532341075"/>
                    </a:ext>
                  </a:extLst>
                </a:gridCol>
                <a:gridCol w="573578">
                  <a:extLst>
                    <a:ext uri="{9D8B030D-6E8A-4147-A177-3AD203B41FA5}">
                      <a16:colId xmlns:a16="http://schemas.microsoft.com/office/drawing/2014/main" val="1098613446"/>
                    </a:ext>
                  </a:extLst>
                </a:gridCol>
                <a:gridCol w="623455">
                  <a:extLst>
                    <a:ext uri="{9D8B030D-6E8A-4147-A177-3AD203B41FA5}">
                      <a16:colId xmlns:a16="http://schemas.microsoft.com/office/drawing/2014/main" val="942992252"/>
                    </a:ext>
                  </a:extLst>
                </a:gridCol>
                <a:gridCol w="590203">
                  <a:extLst>
                    <a:ext uri="{9D8B030D-6E8A-4147-A177-3AD203B41FA5}">
                      <a16:colId xmlns:a16="http://schemas.microsoft.com/office/drawing/2014/main" val="2278314153"/>
                    </a:ext>
                  </a:extLst>
                </a:gridCol>
                <a:gridCol w="423280">
                  <a:extLst>
                    <a:ext uri="{9D8B030D-6E8A-4147-A177-3AD203B41FA5}">
                      <a16:colId xmlns:a16="http://schemas.microsoft.com/office/drawing/2014/main" val="4133743437"/>
                    </a:ext>
                  </a:extLst>
                </a:gridCol>
                <a:gridCol w="247336">
                  <a:extLst>
                    <a:ext uri="{9D8B030D-6E8A-4147-A177-3AD203B41FA5}">
                      <a16:colId xmlns:a16="http://schemas.microsoft.com/office/drawing/2014/main" val="931686395"/>
                    </a:ext>
                  </a:extLst>
                </a:gridCol>
                <a:gridCol w="494672">
                  <a:extLst>
                    <a:ext uri="{9D8B030D-6E8A-4147-A177-3AD203B41FA5}">
                      <a16:colId xmlns:a16="http://schemas.microsoft.com/office/drawing/2014/main" val="1256332919"/>
                    </a:ext>
                  </a:extLst>
                </a:gridCol>
                <a:gridCol w="494672">
                  <a:extLst>
                    <a:ext uri="{9D8B030D-6E8A-4147-A177-3AD203B41FA5}">
                      <a16:colId xmlns:a16="http://schemas.microsoft.com/office/drawing/2014/main" val="1959833024"/>
                    </a:ext>
                  </a:extLst>
                </a:gridCol>
                <a:gridCol w="412615">
                  <a:extLst>
                    <a:ext uri="{9D8B030D-6E8A-4147-A177-3AD203B41FA5}">
                      <a16:colId xmlns:a16="http://schemas.microsoft.com/office/drawing/2014/main" val="3136597112"/>
                    </a:ext>
                  </a:extLst>
                </a:gridCol>
                <a:gridCol w="412615">
                  <a:extLst>
                    <a:ext uri="{9D8B030D-6E8A-4147-A177-3AD203B41FA5}">
                      <a16:colId xmlns:a16="http://schemas.microsoft.com/office/drawing/2014/main" val="3533270933"/>
                    </a:ext>
                  </a:extLst>
                </a:gridCol>
                <a:gridCol w="331721">
                  <a:extLst>
                    <a:ext uri="{9D8B030D-6E8A-4147-A177-3AD203B41FA5}">
                      <a16:colId xmlns:a16="http://schemas.microsoft.com/office/drawing/2014/main" val="2425966737"/>
                    </a:ext>
                  </a:extLst>
                </a:gridCol>
                <a:gridCol w="412032">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12">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marL="0" marR="20955" algn="ctr" defTabSz="914400" rtl="0" eaLnBrk="1" latinLnBrk="0" hangingPunct="1">
                        <a:lnSpc>
                          <a:spcPts val="15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l"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273516021"/>
      </p:ext>
    </p:extLst>
  </p:cSld>
  <p:clrMapOvr>
    <a:masterClrMapping/>
  </p:clrMapOvr>
  <p:transition>
    <p:random/>
  </p:transition>
  <p:timing>
    <p:tnLst>
      <p:par>
        <p:cTn id="1" dur="indefinite" restart="never" nodeType="tmRoot"/>
      </p:par>
    </p:tn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1.2</a:t>
            </a:r>
            <a:r>
              <a:rPr lang="zh-TW" altLang="en-US" sz="4400" i="0" dirty="0" smtClean="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 校庫定位</a:t>
            </a:r>
            <a:r>
              <a:rPr lang="en-US" altLang="zh-TW" sz="4400" i="0" dirty="0">
                <a:solidFill>
                  <a:srgbClr val="0033CC"/>
                </a:solidFill>
                <a:latin typeface="Arial" panose="020B0604020202020204" pitchFamily="34" charset="0"/>
                <a:ea typeface="微軟正黑體" panose="020B0604030504040204" pitchFamily="34" charset="-120"/>
                <a:cs typeface="Arial" panose="020B0604020202020204" pitchFamily="34" charset="0"/>
              </a:rPr>
              <a:t>-</a:t>
            </a:r>
            <a:r>
              <a:rPr lang="zh-TW" altLang="en-US" sz="4400" i="0" dirty="0">
                <a:solidFill>
                  <a:srgbClr val="0033CC"/>
                </a:solidFill>
                <a:latin typeface="Arial" panose="020B0604020202020204" pitchFamily="34" charset="0"/>
                <a:ea typeface="微軟正黑體" panose="020B0604030504040204" pitchFamily="34" charset="-120"/>
                <a:cs typeface="Arial" panose="020B0604020202020204" pitchFamily="34" charset="0"/>
              </a:rPr>
              <a:t>意見處理流程</a:t>
            </a:r>
            <a:endParaRPr lang="zh-TW" altLang="en-US" sz="4400" i="0" dirty="0">
              <a:solidFill>
                <a:srgbClr val="7030A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6" name="文字方塊 5"/>
          <p:cNvSpPr txBox="1"/>
          <p:nvPr/>
        </p:nvSpPr>
        <p:spPr>
          <a:xfrm>
            <a:off x="458553" y="2974772"/>
            <a:ext cx="2055389" cy="1785104"/>
          </a:xfrm>
          <a:prstGeom prst="rect">
            <a:avLst/>
          </a:prstGeom>
          <a:solidFill>
            <a:schemeClr val="accent1">
              <a:lumMod val="40000"/>
              <a:lumOff val="60000"/>
            </a:schemeClr>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2"/>
          </a:lnRef>
          <a:fillRef idx="2">
            <a:schemeClr val="accent2"/>
          </a:fillRef>
          <a:effectRef idx="1">
            <a:schemeClr val="accent2"/>
          </a:effectRef>
          <a:fontRef idx="minor">
            <a:schemeClr val="dk1"/>
          </a:fontRef>
        </p:style>
        <p:txBody>
          <a:bodyPr wrap="square">
            <a:spAutoFit/>
          </a:bodyPr>
          <a:lstStyle/>
          <a:p>
            <a:pPr lvl="0">
              <a:lnSpc>
                <a:spcPts val="2160"/>
              </a:lnSpc>
              <a:spcAft>
                <a:spcPts val="0"/>
              </a:spcAft>
            </a:pPr>
            <a:r>
              <a:rPr lang="zh-TW" altLang="en-US"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a:p>
            <a:pPr lvl="0">
              <a:lnSpc>
                <a:spcPts val="2160"/>
              </a:lnSpc>
              <a:spcAft>
                <a:spcPts val="0"/>
              </a:spcAft>
            </a:pP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意見蒐集方式 </a:t>
            </a:r>
            <a:endPar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nSpc>
                <a:spcPts val="2160"/>
              </a:lnSpc>
              <a:spcAft>
                <a:spcPts val="0"/>
              </a:spcAf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說明會 </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nSpc>
                <a:spcPts val="2160"/>
              </a:lnSpc>
              <a:spcAft>
                <a:spcPts val="0"/>
              </a:spcAft>
            </a:pP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公務電話 </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公務電子信箱</a:t>
            </a:r>
            <a:endPar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nSpc>
                <a:spcPts val="2160"/>
              </a:lnSpc>
              <a:spcAft>
                <a:spcPts val="0"/>
              </a:spcAft>
            </a:pPr>
            <a:r>
              <a:rPr lang="zh-TW" altLang="en-US"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7" name="文字方塊 6"/>
          <p:cNvSpPr txBox="1"/>
          <p:nvPr/>
        </p:nvSpPr>
        <p:spPr>
          <a:xfrm>
            <a:off x="3813081" y="2337310"/>
            <a:ext cx="1633373" cy="800219"/>
          </a:xfrm>
          <a:prstGeom prst="rect">
            <a:avLst/>
          </a:prstGeom>
          <a:solidFill>
            <a:srgbClr val="00B0F0"/>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6"/>
          </a:lnRef>
          <a:fillRef idx="2">
            <a:schemeClr val="accent6"/>
          </a:fillRef>
          <a:effectRef idx="1">
            <a:schemeClr val="accent6"/>
          </a:effectRef>
          <a:fontRef idx="minor">
            <a:schemeClr val="dk1"/>
          </a:fontRef>
        </p:style>
        <p:txBody>
          <a:bodyPr wrap="square">
            <a:spAutoFit/>
          </a:bodyPr>
          <a:lstStyle/>
          <a:p>
            <a:pPr lvl="0" algn="ctr"/>
            <a:endParaRPr lang="en-US" altLang="zh-TW"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a:p>
            <a:pPr lvl="0" algn="ctr"/>
            <a:r>
              <a:rPr lang="zh-TW" altLang="en-US"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立即</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可</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解決 </a:t>
            </a:r>
            <a:endPar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gn="ctr"/>
            <a:endParaRPr lang="en-US" altLang="zh-TW" sz="1400" b="1"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8" name="文字方塊 7"/>
          <p:cNvSpPr txBox="1"/>
          <p:nvPr/>
        </p:nvSpPr>
        <p:spPr>
          <a:xfrm>
            <a:off x="6801961" y="2337310"/>
            <a:ext cx="1857965" cy="800219"/>
          </a:xfrm>
          <a:prstGeom prst="rect">
            <a:avLst/>
          </a:prstGeom>
          <a:solidFill>
            <a:srgbClr val="92D050"/>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5"/>
          </a:lnRef>
          <a:fillRef idx="2">
            <a:schemeClr val="accent5"/>
          </a:fillRef>
          <a:effectRef idx="1">
            <a:schemeClr val="accent5"/>
          </a:effectRef>
          <a:fontRef idx="minor">
            <a:schemeClr val="dk1"/>
          </a:fontRef>
        </p:style>
        <p:txBody>
          <a:bodyPr wrap="square">
            <a:spAutoFit/>
          </a:bodyPr>
          <a:lstStyle/>
          <a:p>
            <a:pPr lvl="0" algn="ctr"/>
            <a:r>
              <a:rPr lang="zh-TW" altLang="en-US"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a:p>
            <a:pPr lvl="0" algn="ct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即時處理</a:t>
            </a:r>
            <a:endPar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gn="ctr"/>
            <a:endParaRPr lang="zh-TW" altLang="en-US" sz="1400" b="1"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9" name="文字方塊 8"/>
          <p:cNvSpPr txBox="1"/>
          <p:nvPr/>
        </p:nvSpPr>
        <p:spPr>
          <a:xfrm>
            <a:off x="3813081" y="4267162"/>
            <a:ext cx="1633373" cy="1138773"/>
          </a:xfrm>
          <a:prstGeom prst="rect">
            <a:avLst/>
          </a:prstGeom>
          <a:solidFill>
            <a:schemeClr val="tx2">
              <a:lumMod val="20000"/>
              <a:lumOff val="80000"/>
            </a:schemeClr>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6"/>
          </a:lnRef>
          <a:fillRef idx="2">
            <a:schemeClr val="accent6"/>
          </a:fillRef>
          <a:effectRef idx="1">
            <a:schemeClr val="accent6"/>
          </a:effectRef>
          <a:fontRef idx="minor">
            <a:schemeClr val="dk1"/>
          </a:fontRef>
        </p:style>
        <p:txBody>
          <a:bodyPr wrap="square">
            <a:spAutoFit/>
          </a:bodyPr>
          <a:lstStyle/>
          <a:p>
            <a:pPr lvl="0"/>
            <a:r>
              <a:rPr lang="zh-TW" altLang="en-US" sz="16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16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a:p>
            <a:pPr lvl="0"/>
            <a:r>
              <a:rPr lang="zh-TW" altLang="en-US"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需</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與應用</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單位 </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審慎討論</a:t>
            </a:r>
            <a:endPar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r>
              <a:rPr lang="zh-TW" altLang="en-US" sz="16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zh-TW" altLang="en-US" sz="1600" b="1"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0" name="文字方塊 9"/>
          <p:cNvSpPr txBox="1"/>
          <p:nvPr/>
        </p:nvSpPr>
        <p:spPr>
          <a:xfrm>
            <a:off x="6801961" y="4267162"/>
            <a:ext cx="1857965" cy="1138773"/>
          </a:xfrm>
          <a:prstGeom prst="rect">
            <a:avLst/>
          </a:prstGeom>
          <a:solidFill>
            <a:schemeClr val="accent3">
              <a:lumMod val="40000"/>
              <a:lumOff val="60000"/>
            </a:schemeClr>
          </a:solidFill>
          <a:effectLst>
            <a:outerShdw blurRad="50800" dist="38100" dir="2700000" algn="tl" rotWithShape="0">
              <a:prstClr val="black">
                <a:alpha val="40000"/>
              </a:prstClr>
            </a:outerShdw>
          </a:effectLst>
          <a:scene3d>
            <a:camera prst="orthographicFront"/>
            <a:lightRig rig="threePt" dir="t"/>
          </a:scene3d>
          <a:sp3d>
            <a:bevelT/>
          </a:sp3d>
        </p:spPr>
        <p:style>
          <a:lnRef idx="1">
            <a:schemeClr val="accent5"/>
          </a:lnRef>
          <a:fillRef idx="2">
            <a:schemeClr val="accent5"/>
          </a:fillRef>
          <a:effectRef idx="1">
            <a:schemeClr val="accent5"/>
          </a:effectRef>
          <a:fontRef idx="minor">
            <a:schemeClr val="dk1"/>
          </a:fontRef>
        </p:style>
        <p:txBody>
          <a:bodyPr wrap="square">
            <a:spAutoFit/>
          </a:bodyPr>
          <a:lstStyle/>
          <a:p>
            <a:pPr lvl="0" algn="ctr"/>
            <a:r>
              <a:rPr lang="zh-TW" altLang="en-US"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r>
              <a:rPr lang="zh-TW" altLang="en-US"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en-US" altLang="zh-TW" sz="18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a:p>
            <a:pPr lvl="0" algn="ct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定期</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檢討</a:t>
            </a:r>
            <a:endPar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gn="ct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每年六、七月</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4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endParaRPr>
          </a:p>
          <a:p>
            <a:pPr lvl="0" algn="ctr"/>
            <a:r>
              <a:rPr lang="zh-TW" altLang="en-US" sz="1400" b="1" dirty="0" smtClean="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rPr>
              <a:t> </a:t>
            </a:r>
            <a:endParaRPr lang="zh-TW" altLang="en-US" sz="1400" b="1" dirty="0">
              <a:solidFill>
                <a:srgbClr val="000000"/>
              </a:solidFill>
              <a:effectLst>
                <a:outerShdw blurRad="38100" dist="38100" dir="2700000" algn="tl">
                  <a:srgbClr val="000000">
                    <a:alpha val="43137"/>
                  </a:srgbClr>
                </a:outerShdw>
              </a:effectLst>
              <a:latin typeface="Arial" panose="020B0604020202020204" pitchFamily="34" charset="0"/>
              <a:ea typeface="微軟正黑體" panose="020B0604030504040204" pitchFamily="34" charset="-120"/>
              <a:cs typeface="Arial" panose="020B0604020202020204" pitchFamily="34" charset="0"/>
            </a:endParaRPr>
          </a:p>
        </p:txBody>
      </p:sp>
      <p:sp>
        <p:nvSpPr>
          <p:cNvPr id="11" name="向右箭號 10"/>
          <p:cNvSpPr/>
          <p:nvPr/>
        </p:nvSpPr>
        <p:spPr>
          <a:xfrm rot="19516874">
            <a:off x="2642991" y="2883151"/>
            <a:ext cx="995308" cy="50875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defRPr/>
            </a:pP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12" name="向右箭號 11"/>
          <p:cNvSpPr/>
          <p:nvPr/>
        </p:nvSpPr>
        <p:spPr>
          <a:xfrm rot="2295653">
            <a:off x="2637339" y="4327791"/>
            <a:ext cx="995308" cy="50875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13" name="向右箭號 12"/>
          <p:cNvSpPr/>
          <p:nvPr/>
        </p:nvSpPr>
        <p:spPr>
          <a:xfrm>
            <a:off x="5652408" y="2483040"/>
            <a:ext cx="995308" cy="50875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
        <p:nvSpPr>
          <p:cNvPr id="14" name="向右箭號 13"/>
          <p:cNvSpPr/>
          <p:nvPr/>
        </p:nvSpPr>
        <p:spPr>
          <a:xfrm>
            <a:off x="5667120" y="4582169"/>
            <a:ext cx="995308" cy="508758"/>
          </a:xfrm>
          <a:prstGeom prst="rightArrow">
            <a:avLst/>
          </a:prstGeom>
          <a:solidFill>
            <a:schemeClr val="accent2">
              <a:lumMod val="60000"/>
              <a:lumOff val="40000"/>
            </a:schemeClr>
          </a:solidFill>
          <a:ln>
            <a:solidFill>
              <a:schemeClr val="accent2">
                <a:lumMod val="75000"/>
              </a:schemeClr>
            </a:solidFill>
          </a:ln>
        </p:spPr>
        <p:style>
          <a:lnRef idx="2">
            <a:schemeClr val="dk1">
              <a:shade val="50000"/>
            </a:schemeClr>
          </a:lnRef>
          <a:fillRef idx="1">
            <a:schemeClr val="dk1"/>
          </a:fillRef>
          <a:effectRef idx="0">
            <a:schemeClr val="dk1"/>
          </a:effectRef>
          <a:fontRef idx="minor">
            <a:schemeClr val="lt1"/>
          </a:fontRef>
        </p:style>
        <p:txBody>
          <a:bodyPr anchor="ctr"/>
          <a:lstStyle/>
          <a:p>
            <a:pPr algn="ctr"/>
            <a:endParaRPr lang="zh-TW" altLang="en-US" sz="1400" b="1">
              <a:latin typeface="Arial" panose="020B0604020202020204" pitchFamily="34" charset="0"/>
              <a:ea typeface="微軟正黑體" panose="020B0604030504040204" pitchFamily="34" charset="-120"/>
              <a:cs typeface="Arial" panose="020B0604020202020204" pitchFamily="34" charset="0"/>
            </a:endParaRPr>
          </a:p>
        </p:txBody>
      </p:sp>
    </p:spTree>
    <p:extLst>
      <p:ext uri="{BB962C8B-B14F-4D97-AF65-F5344CB8AC3E}">
        <p14:creationId xmlns:p14="http://schemas.microsoft.com/office/powerpoint/2010/main" val="238382085"/>
      </p:ext>
    </p:extLst>
  </p:cSld>
  <p:clrMapOvr>
    <a:masterClrMapping/>
  </p:clrMapOvr>
  <p:transition>
    <p:random/>
  </p:transition>
  <p:timing>
    <p:tnLst>
      <p:par>
        <p:cT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753" y="3368513"/>
            <a:ext cx="8861367" cy="3323987"/>
          </a:xfrm>
          <a:prstGeom prst="rect">
            <a:avLst/>
          </a:prstGeom>
        </p:spPr>
        <p:txBody>
          <a:bodyPr wrap="square">
            <a:spAutoFit/>
          </a:bodyPr>
          <a:lstStyle/>
          <a:p>
            <a:pPr algn="just">
              <a:spcBef>
                <a:spcPts val="500"/>
              </a:spcBef>
              <a:spcAft>
                <a:spcPts val="5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600" b="1" dirty="0">
                <a:latin typeface="Arial" panose="020B0604020202020204" pitchFamily="34" charset="0"/>
                <a:ea typeface="微軟正黑體" panose="020B0604030504040204" pitchFamily="34" charset="-120"/>
                <a:cs typeface="Arial" panose="020B0604020202020204" pitchFamily="34" charset="0"/>
              </a:rPr>
              <a:t>實習「主要」補助經費</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來源：</a:t>
            </a:r>
            <a:endParaRPr lang="en-US" altLang="zh-TW" sz="1600" b="1"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a:latin typeface="Arial" panose="020B0604020202020204" pitchFamily="34" charset="0"/>
                <a:ea typeface="微軟正黑體" panose="020B0604030504040204" pitchFamily="34" charset="-120"/>
                <a:cs typeface="Arial" panose="020B0604020202020204" pitchFamily="34" charset="0"/>
              </a:rPr>
              <a:t>其他政府部門</a:t>
            </a:r>
            <a:r>
              <a:rPr lang="zh-TW" altLang="zh-TW" sz="1600" dirty="0">
                <a:latin typeface="Arial" panose="020B0604020202020204" pitchFamily="34" charset="0"/>
                <a:ea typeface="微軟正黑體" panose="020B0604030504040204" pitchFamily="34" charset="-120"/>
                <a:cs typeface="Arial" panose="020B0604020202020204" pitchFamily="34" charset="0"/>
              </a:rPr>
              <a:t>：包括由科技部所訂定之「中華民國科技機構名錄」之總統府及行政院各部會所屬科技機構部分，例如：中央研究院、教育部、經濟部、農委會、科技部…等</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國內</a:t>
            </a:r>
            <a:r>
              <a:rPr lang="zh-TW" altLang="zh-TW" sz="1600" b="1" dirty="0">
                <a:latin typeface="Arial" panose="020B0604020202020204" pitchFamily="34" charset="0"/>
                <a:ea typeface="微軟正黑體" panose="020B0604030504040204" pitchFamily="34" charset="-120"/>
                <a:cs typeface="Arial" panose="020B0604020202020204" pitchFamily="34" charset="0"/>
              </a:rPr>
              <a:t>民間單位</a:t>
            </a:r>
            <a:r>
              <a:rPr lang="zh-TW" altLang="zh-TW" sz="1600" dirty="0">
                <a:latin typeface="Arial" panose="020B0604020202020204" pitchFamily="34" charset="0"/>
                <a:ea typeface="微軟正黑體" panose="020B0604030504040204" pitchFamily="34" charset="-120"/>
                <a:cs typeface="Arial" panose="020B0604020202020204" pitchFamily="34" charset="0"/>
              </a:rPr>
              <a:t>：包括國營企業、民營企業、私人企業、學會、專業學術團體及其他非營利機構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境外</a:t>
            </a:r>
            <a:r>
              <a:rPr lang="zh-TW" altLang="zh-TW" sz="1600" b="1" dirty="0">
                <a:latin typeface="Arial" panose="020B0604020202020204" pitchFamily="34" charset="0"/>
                <a:ea typeface="微軟正黑體" panose="020B0604030504040204" pitchFamily="34" charset="-120"/>
                <a:cs typeface="Arial" panose="020B0604020202020204" pitchFamily="34" charset="0"/>
              </a:rPr>
              <a:t>政府或民間單位</a:t>
            </a:r>
            <a:r>
              <a:rPr lang="zh-TW" altLang="zh-TW" sz="1600" dirty="0">
                <a:latin typeface="Arial" panose="020B0604020202020204" pitchFamily="34" charset="0"/>
                <a:ea typeface="微軟正黑體" panose="020B0604030504040204" pitchFamily="34" charset="-120"/>
                <a:cs typeface="Arial" panose="020B0604020202020204" pitchFamily="34" charset="0"/>
              </a:rPr>
              <a:t>：境外政府及境外民間機構等</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600" b="1" dirty="0">
                <a:latin typeface="Arial" panose="020B0604020202020204" pitchFamily="34" charset="0"/>
                <a:ea typeface="微軟正黑體" panose="020B0604030504040204" pitchFamily="34" charset="-120"/>
                <a:cs typeface="Arial" panose="020B0604020202020204" pitchFamily="34" charset="0"/>
              </a:rPr>
              <a:t>自有資金</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：係指學校以自有資金補助學生進行實務實習活動，該經費不包括政府機關補助或委辦之經費</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無</a:t>
            </a:r>
            <a:r>
              <a:rPr lang="zh-TW" altLang="zh-TW" sz="1600" b="1" dirty="0">
                <a:latin typeface="Arial" panose="020B0604020202020204" pitchFamily="34" charset="0"/>
                <a:ea typeface="微軟正黑體" panose="020B0604030504040204" pitchFamily="34" charset="-120"/>
                <a:cs typeface="Arial" panose="020B0604020202020204" pitchFamily="34" charset="0"/>
              </a:rPr>
              <a:t>經費補助</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：係指學生實習活動無須相關補助經費或學生實習活動係以學生自費進行</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500"/>
              </a:spcBef>
              <a:spcAft>
                <a:spcPts val="500"/>
              </a:spcAft>
              <a:buFont typeface="+mj-lt"/>
              <a:buAutoNum type="arabicPeriod" startAt="6"/>
            </a:pPr>
            <a:r>
              <a:rPr lang="zh-TW" altLang="zh-TW" sz="1600" b="1" dirty="0">
                <a:latin typeface="Arial" panose="020B0604020202020204" pitchFamily="34" charset="0"/>
                <a:ea typeface="微軟正黑體" panose="020B0604030504040204" pitchFamily="34" charset="-120"/>
                <a:cs typeface="Arial" panose="020B0604020202020204" pitchFamily="34" charset="0"/>
              </a:rPr>
              <a:t>其他</a:t>
            </a:r>
            <a:r>
              <a:rPr lang="zh-TW" altLang="zh-TW" sz="1600" dirty="0">
                <a:latin typeface="Arial" panose="020B0604020202020204" pitchFamily="34" charset="0"/>
                <a:ea typeface="微軟正黑體" panose="020B0604030504040204" pitchFamily="34" charset="-120"/>
                <a:cs typeface="Arial" panose="020B0604020202020204" pitchFamily="34" charset="0"/>
              </a:rPr>
              <a:t>：非屬上述項目者，並以</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字敘明經費來源</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33874" y="267725"/>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1715405943"/>
              </p:ext>
            </p:extLst>
          </p:nvPr>
        </p:nvGraphicFramePr>
        <p:xfrm>
          <a:off x="238607" y="1059040"/>
          <a:ext cx="8664324" cy="2095500"/>
        </p:xfrm>
        <a:graphic>
          <a:graphicData uri="http://schemas.openxmlformats.org/drawingml/2006/table">
            <a:tbl>
              <a:tblPr firstRow="1" firstCol="1" bandRow="1"/>
              <a:tblGrid>
                <a:gridCol w="177029">
                  <a:extLst>
                    <a:ext uri="{9D8B030D-6E8A-4147-A177-3AD203B41FA5}">
                      <a16:colId xmlns:a16="http://schemas.microsoft.com/office/drawing/2014/main" val="1197238586"/>
                    </a:ext>
                  </a:extLst>
                </a:gridCol>
                <a:gridCol w="166255">
                  <a:extLst>
                    <a:ext uri="{9D8B030D-6E8A-4147-A177-3AD203B41FA5}">
                      <a16:colId xmlns:a16="http://schemas.microsoft.com/office/drawing/2014/main" val="3164765482"/>
                    </a:ext>
                  </a:extLst>
                </a:gridCol>
                <a:gridCol w="232756">
                  <a:extLst>
                    <a:ext uri="{9D8B030D-6E8A-4147-A177-3AD203B41FA5}">
                      <a16:colId xmlns:a16="http://schemas.microsoft.com/office/drawing/2014/main" val="2609519862"/>
                    </a:ext>
                  </a:extLst>
                </a:gridCol>
                <a:gridCol w="324197">
                  <a:extLst>
                    <a:ext uri="{9D8B030D-6E8A-4147-A177-3AD203B41FA5}">
                      <a16:colId xmlns:a16="http://schemas.microsoft.com/office/drawing/2014/main" val="252239463"/>
                    </a:ext>
                  </a:extLst>
                </a:gridCol>
                <a:gridCol w="764771">
                  <a:extLst>
                    <a:ext uri="{9D8B030D-6E8A-4147-A177-3AD203B41FA5}">
                      <a16:colId xmlns:a16="http://schemas.microsoft.com/office/drawing/2014/main" val="1020312345"/>
                    </a:ext>
                  </a:extLst>
                </a:gridCol>
                <a:gridCol w="307570">
                  <a:extLst>
                    <a:ext uri="{9D8B030D-6E8A-4147-A177-3AD203B41FA5}">
                      <a16:colId xmlns:a16="http://schemas.microsoft.com/office/drawing/2014/main" val="914725145"/>
                    </a:ext>
                  </a:extLst>
                </a:gridCol>
                <a:gridCol w="972590">
                  <a:extLst>
                    <a:ext uri="{9D8B030D-6E8A-4147-A177-3AD203B41FA5}">
                      <a16:colId xmlns:a16="http://schemas.microsoft.com/office/drawing/2014/main" val="532341075"/>
                    </a:ext>
                  </a:extLst>
                </a:gridCol>
                <a:gridCol w="532014">
                  <a:extLst>
                    <a:ext uri="{9D8B030D-6E8A-4147-A177-3AD203B41FA5}">
                      <a16:colId xmlns:a16="http://schemas.microsoft.com/office/drawing/2014/main" val="1098613446"/>
                    </a:ext>
                  </a:extLst>
                </a:gridCol>
                <a:gridCol w="465513">
                  <a:extLst>
                    <a:ext uri="{9D8B030D-6E8A-4147-A177-3AD203B41FA5}">
                      <a16:colId xmlns:a16="http://schemas.microsoft.com/office/drawing/2014/main" val="942992252"/>
                    </a:ext>
                  </a:extLst>
                </a:gridCol>
                <a:gridCol w="440574">
                  <a:extLst>
                    <a:ext uri="{9D8B030D-6E8A-4147-A177-3AD203B41FA5}">
                      <a16:colId xmlns:a16="http://schemas.microsoft.com/office/drawing/2014/main" val="2278314153"/>
                    </a:ext>
                  </a:extLst>
                </a:gridCol>
                <a:gridCol w="299259">
                  <a:extLst>
                    <a:ext uri="{9D8B030D-6E8A-4147-A177-3AD203B41FA5}">
                      <a16:colId xmlns:a16="http://schemas.microsoft.com/office/drawing/2014/main" val="4133743437"/>
                    </a:ext>
                  </a:extLst>
                </a:gridCol>
                <a:gridCol w="274320">
                  <a:extLst>
                    <a:ext uri="{9D8B030D-6E8A-4147-A177-3AD203B41FA5}">
                      <a16:colId xmlns:a16="http://schemas.microsoft.com/office/drawing/2014/main" val="931686395"/>
                    </a:ext>
                  </a:extLst>
                </a:gridCol>
                <a:gridCol w="615141">
                  <a:extLst>
                    <a:ext uri="{9D8B030D-6E8A-4147-A177-3AD203B41FA5}">
                      <a16:colId xmlns:a16="http://schemas.microsoft.com/office/drawing/2014/main" val="1256332919"/>
                    </a:ext>
                  </a:extLst>
                </a:gridCol>
                <a:gridCol w="448888">
                  <a:extLst>
                    <a:ext uri="{9D8B030D-6E8A-4147-A177-3AD203B41FA5}">
                      <a16:colId xmlns:a16="http://schemas.microsoft.com/office/drawing/2014/main" val="1959833024"/>
                    </a:ext>
                  </a:extLst>
                </a:gridCol>
                <a:gridCol w="731520">
                  <a:extLst>
                    <a:ext uri="{9D8B030D-6E8A-4147-A177-3AD203B41FA5}">
                      <a16:colId xmlns:a16="http://schemas.microsoft.com/office/drawing/2014/main" val="3136597112"/>
                    </a:ext>
                  </a:extLst>
                </a:gridCol>
                <a:gridCol w="473825">
                  <a:extLst>
                    <a:ext uri="{9D8B030D-6E8A-4147-A177-3AD203B41FA5}">
                      <a16:colId xmlns:a16="http://schemas.microsoft.com/office/drawing/2014/main" val="3533270933"/>
                    </a:ext>
                  </a:extLst>
                </a:gridCol>
                <a:gridCol w="623455">
                  <a:extLst>
                    <a:ext uri="{9D8B030D-6E8A-4147-A177-3AD203B41FA5}">
                      <a16:colId xmlns:a16="http://schemas.microsoft.com/office/drawing/2014/main" val="2425966737"/>
                    </a:ext>
                  </a:extLst>
                </a:gridCol>
                <a:gridCol w="402615">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12">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l"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3402982231"/>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3.2.29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94860885"/>
      </p:ext>
    </p:extLst>
  </p:cSld>
  <p:clrMapOvr>
    <a:masterClrMapping/>
  </p:clrMapOvr>
  <p:transition>
    <p:random/>
  </p:transition>
  <p:timing>
    <p:tnLst>
      <p:par>
        <p:cTn id="1" dur="indefinite" restart="never" nodeType="tmRoot"/>
      </p:par>
    </p:tn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3459957"/>
            <a:ext cx="8722513" cy="2246769"/>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800" b="1" dirty="0">
                <a:latin typeface="Arial" panose="020B0604020202020204" pitchFamily="34" charset="0"/>
                <a:ea typeface="微軟正黑體" panose="020B0604030504040204" pitchFamily="34" charset="-120"/>
                <a:cs typeface="Arial" panose="020B0604020202020204" pitchFamily="34" charset="0"/>
              </a:rPr>
              <a:t>實習「主要」補助經費</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來源：</a:t>
            </a:r>
            <a:endParaRPr lang="en-US" altLang="zh-TW" sz="1800" b="1"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nSpc>
                <a:spcPct val="150000"/>
              </a:lnSpc>
              <a:spcBef>
                <a:spcPts val="300"/>
              </a:spcBef>
              <a:spcAft>
                <a:spcPts val="300"/>
              </a:spcAft>
              <a:buFont typeface="Wingdings" panose="05000000000000000000" pitchFamily="2" charset="2"/>
              <a:buChar char="l"/>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學生實習經費由前揭多項經費來源挹注者，請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以「主要」</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經費來源擇一填報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，其中</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各類計畫補助經費之挹注人數之【小計】應與「學</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學生實習人數及時數統計」之「全</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學年實習</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學生人數」及「部分學分實習學生人數」一致</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，請學校確認數據之正確性。</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16119" y="210266"/>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之經費來</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源</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1671633163"/>
              </p:ext>
            </p:extLst>
          </p:nvPr>
        </p:nvGraphicFramePr>
        <p:xfrm>
          <a:off x="238607" y="1059040"/>
          <a:ext cx="8664324" cy="2286000"/>
        </p:xfrm>
        <a:graphic>
          <a:graphicData uri="http://schemas.openxmlformats.org/drawingml/2006/table">
            <a:tbl>
              <a:tblPr firstRow="1" firstCol="1" bandRow="1"/>
              <a:tblGrid>
                <a:gridCol w="197206">
                  <a:extLst>
                    <a:ext uri="{9D8B030D-6E8A-4147-A177-3AD203B41FA5}">
                      <a16:colId xmlns:a16="http://schemas.microsoft.com/office/drawing/2014/main" val="1197238586"/>
                    </a:ext>
                  </a:extLst>
                </a:gridCol>
                <a:gridCol w="146078">
                  <a:extLst>
                    <a:ext uri="{9D8B030D-6E8A-4147-A177-3AD203B41FA5}">
                      <a16:colId xmlns:a16="http://schemas.microsoft.com/office/drawing/2014/main" val="3164765482"/>
                    </a:ext>
                  </a:extLst>
                </a:gridCol>
                <a:gridCol w="232756">
                  <a:extLst>
                    <a:ext uri="{9D8B030D-6E8A-4147-A177-3AD203B41FA5}">
                      <a16:colId xmlns:a16="http://schemas.microsoft.com/office/drawing/2014/main" val="2609519862"/>
                    </a:ext>
                  </a:extLst>
                </a:gridCol>
                <a:gridCol w="324197">
                  <a:extLst>
                    <a:ext uri="{9D8B030D-6E8A-4147-A177-3AD203B41FA5}">
                      <a16:colId xmlns:a16="http://schemas.microsoft.com/office/drawing/2014/main" val="252239463"/>
                    </a:ext>
                  </a:extLst>
                </a:gridCol>
                <a:gridCol w="764771">
                  <a:extLst>
                    <a:ext uri="{9D8B030D-6E8A-4147-A177-3AD203B41FA5}">
                      <a16:colId xmlns:a16="http://schemas.microsoft.com/office/drawing/2014/main" val="1020312345"/>
                    </a:ext>
                  </a:extLst>
                </a:gridCol>
                <a:gridCol w="307570">
                  <a:extLst>
                    <a:ext uri="{9D8B030D-6E8A-4147-A177-3AD203B41FA5}">
                      <a16:colId xmlns:a16="http://schemas.microsoft.com/office/drawing/2014/main" val="914725145"/>
                    </a:ext>
                  </a:extLst>
                </a:gridCol>
                <a:gridCol w="972590">
                  <a:extLst>
                    <a:ext uri="{9D8B030D-6E8A-4147-A177-3AD203B41FA5}">
                      <a16:colId xmlns:a16="http://schemas.microsoft.com/office/drawing/2014/main" val="532341075"/>
                    </a:ext>
                  </a:extLst>
                </a:gridCol>
                <a:gridCol w="532014">
                  <a:extLst>
                    <a:ext uri="{9D8B030D-6E8A-4147-A177-3AD203B41FA5}">
                      <a16:colId xmlns:a16="http://schemas.microsoft.com/office/drawing/2014/main" val="1098613446"/>
                    </a:ext>
                  </a:extLst>
                </a:gridCol>
                <a:gridCol w="465513">
                  <a:extLst>
                    <a:ext uri="{9D8B030D-6E8A-4147-A177-3AD203B41FA5}">
                      <a16:colId xmlns:a16="http://schemas.microsoft.com/office/drawing/2014/main" val="942992252"/>
                    </a:ext>
                  </a:extLst>
                </a:gridCol>
                <a:gridCol w="440574">
                  <a:extLst>
                    <a:ext uri="{9D8B030D-6E8A-4147-A177-3AD203B41FA5}">
                      <a16:colId xmlns:a16="http://schemas.microsoft.com/office/drawing/2014/main" val="2278314153"/>
                    </a:ext>
                  </a:extLst>
                </a:gridCol>
                <a:gridCol w="299259">
                  <a:extLst>
                    <a:ext uri="{9D8B030D-6E8A-4147-A177-3AD203B41FA5}">
                      <a16:colId xmlns:a16="http://schemas.microsoft.com/office/drawing/2014/main" val="4133743437"/>
                    </a:ext>
                  </a:extLst>
                </a:gridCol>
                <a:gridCol w="274320">
                  <a:extLst>
                    <a:ext uri="{9D8B030D-6E8A-4147-A177-3AD203B41FA5}">
                      <a16:colId xmlns:a16="http://schemas.microsoft.com/office/drawing/2014/main" val="931686395"/>
                    </a:ext>
                  </a:extLst>
                </a:gridCol>
                <a:gridCol w="615141">
                  <a:extLst>
                    <a:ext uri="{9D8B030D-6E8A-4147-A177-3AD203B41FA5}">
                      <a16:colId xmlns:a16="http://schemas.microsoft.com/office/drawing/2014/main" val="1256332919"/>
                    </a:ext>
                  </a:extLst>
                </a:gridCol>
                <a:gridCol w="448888">
                  <a:extLst>
                    <a:ext uri="{9D8B030D-6E8A-4147-A177-3AD203B41FA5}">
                      <a16:colId xmlns:a16="http://schemas.microsoft.com/office/drawing/2014/main" val="1959833024"/>
                    </a:ext>
                  </a:extLst>
                </a:gridCol>
                <a:gridCol w="731520">
                  <a:extLst>
                    <a:ext uri="{9D8B030D-6E8A-4147-A177-3AD203B41FA5}">
                      <a16:colId xmlns:a16="http://schemas.microsoft.com/office/drawing/2014/main" val="3136597112"/>
                    </a:ext>
                  </a:extLst>
                </a:gridCol>
                <a:gridCol w="473825">
                  <a:extLst>
                    <a:ext uri="{9D8B030D-6E8A-4147-A177-3AD203B41FA5}">
                      <a16:colId xmlns:a16="http://schemas.microsoft.com/office/drawing/2014/main" val="3533270933"/>
                    </a:ext>
                  </a:extLst>
                </a:gridCol>
                <a:gridCol w="623455">
                  <a:extLst>
                    <a:ext uri="{9D8B030D-6E8A-4147-A177-3AD203B41FA5}">
                      <a16:colId xmlns:a16="http://schemas.microsoft.com/office/drawing/2014/main" val="2425966737"/>
                    </a:ext>
                  </a:extLst>
                </a:gridCol>
                <a:gridCol w="402615">
                  <a:extLst>
                    <a:ext uri="{9D8B030D-6E8A-4147-A177-3AD203B41FA5}">
                      <a16:colId xmlns:a16="http://schemas.microsoft.com/office/drawing/2014/main" val="4222339098"/>
                    </a:ext>
                  </a:extLst>
                </a:gridCol>
                <a:gridCol w="412032">
                  <a:extLst>
                    <a:ext uri="{9D8B030D-6E8A-4147-A177-3AD203B41FA5}">
                      <a16:colId xmlns:a16="http://schemas.microsoft.com/office/drawing/2014/main" val="1948237939"/>
                    </a:ext>
                  </a:extLst>
                </a:gridCol>
              </a:tblGrid>
              <a:tr h="109027">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實習屬性</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4">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實習時間</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12">
                  <a:txBody>
                    <a:bodyPr/>
                    <a:lstStyle/>
                    <a:p>
                      <a:pPr marL="0" marR="20955"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學生實習主要經費來源人數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人次</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959566"/>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5">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其他政府部門補助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國內民間單位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境外政府或民間單位</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學校自有資金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無經費補助</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3">
                  <a:txBody>
                    <a:bodyPr/>
                    <a:lstStyle/>
                    <a:p>
                      <a:pPr marL="0" marR="20955"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小計</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72970644"/>
                  </a:ext>
                </a:extLst>
              </a:tr>
              <a:tr h="1090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高等教育深耕計畫</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新南向計畫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marR="20955"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其他計畫</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73634346"/>
                  </a:ext>
                </a:extLst>
              </a:tr>
              <a:tr h="407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個別型學校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學海築夢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902949360"/>
                  </a:ext>
                </a:extLst>
              </a:tr>
              <a:tr h="609152">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□必修＿學分</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□選修＿學分</a:t>
                      </a:r>
                    </a:p>
                    <a:p>
                      <a:pPr marL="0" marR="20955" indent="-16002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□畢業條件</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l"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indent="-127000"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□全學年</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□寒假實習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□暑假實習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□單一學期實習</a:t>
                      </a:r>
                    </a:p>
                    <a:p>
                      <a:pPr marL="0" marR="20955" algn="l"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□學期期間實習</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marR="20955"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應與學</a:t>
                      </a:r>
                      <a:r>
                        <a:rPr lang="en-US"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10</a:t>
                      </a: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一致</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402982231"/>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55902631"/>
      </p:ext>
    </p:extLst>
  </p:cSld>
  <p:clrMapOvr>
    <a:masterClrMapping/>
  </p:clrMapOvr>
  <p:transition>
    <p:random/>
  </p:transition>
  <p:timing>
    <p:tnLst>
      <p:par>
        <p:cTn id="1" dur="indefinite" restart="never" nodeType="tmRoot"/>
      </p:par>
    </p:tn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586761"/>
            <a:ext cx="8722513" cy="387798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月填報前一學年度資料</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a:t>
            </a:r>
            <a:r>
              <a:rPr lang="en-US" altLang="zh-TW" sz="1800" dirty="0">
                <a:latin typeface="Arial" panose="020B0604020202020204" pitchFamily="34" charset="0"/>
                <a:ea typeface="微軟正黑體" panose="020B0604030504040204" pitchFamily="34" charset="-120"/>
                <a:cs typeface="Arial" panose="020B0604020202020204" pitchFamily="34" charset="0"/>
              </a:rPr>
              <a:t>(106</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8</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a:t>
            </a:r>
            <a:r>
              <a:rPr lang="zh-TW" altLang="zh-TW" sz="1800" dirty="0">
                <a:latin typeface="Arial" panose="020B0604020202020204" pitchFamily="34" charset="0"/>
                <a:ea typeface="微軟正黑體" panose="020B0604030504040204" pitchFamily="34" charset="-120"/>
                <a:cs typeface="Arial" panose="020B0604020202020204" pitchFamily="34" charset="0"/>
              </a:rPr>
              <a:t>日至</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7</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31</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之「全</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學年實習</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學生人數」及「部分學分實習學生人數」之實習機構及權益保障等相關資訊。</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900" lvl="0" indent="-34290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實習場所國別</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800" dirty="0">
                <a:latin typeface="Arial" panose="020B0604020202020204" pitchFamily="34" charset="0"/>
                <a:ea typeface="微軟正黑體" panose="020B0604030504040204" pitchFamily="34" charset="-120"/>
                <a:cs typeface="Arial" panose="020B0604020202020204" pitchFamily="34" charset="0"/>
              </a:rPr>
              <a:t>本選單資料由學校填報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月「學</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學生實習人數及時數統計表」之「實習場所國別」資訊匯入。</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若</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實習機構為「</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」機構</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單位</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者，後續實習機構資訊之</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統一編號；縣市別】無須填報</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，但【行業別；機構名稱；地址】等仍須填報</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16119" y="255765"/>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733952118"/>
              </p:ext>
            </p:extLst>
          </p:nvPr>
        </p:nvGraphicFramePr>
        <p:xfrm>
          <a:off x="205156" y="1376038"/>
          <a:ext cx="8755963" cy="898048"/>
        </p:xfrm>
        <a:graphic>
          <a:graphicData uri="http://schemas.openxmlformats.org/drawingml/2006/table">
            <a:tbl>
              <a:tblPr firstRow="1" firstCol="1" bandRow="1"/>
              <a:tblGrid>
                <a:gridCol w="226881">
                  <a:extLst>
                    <a:ext uri="{9D8B030D-6E8A-4147-A177-3AD203B41FA5}">
                      <a16:colId xmlns:a16="http://schemas.microsoft.com/office/drawing/2014/main" val="998256918"/>
                    </a:ext>
                  </a:extLst>
                </a:gridCol>
                <a:gridCol w="226881">
                  <a:extLst>
                    <a:ext uri="{9D8B030D-6E8A-4147-A177-3AD203B41FA5}">
                      <a16:colId xmlns:a16="http://schemas.microsoft.com/office/drawing/2014/main" val="1539150376"/>
                    </a:ext>
                  </a:extLst>
                </a:gridCol>
                <a:gridCol w="302510">
                  <a:extLst>
                    <a:ext uri="{9D8B030D-6E8A-4147-A177-3AD203B41FA5}">
                      <a16:colId xmlns:a16="http://schemas.microsoft.com/office/drawing/2014/main" val="209454419"/>
                    </a:ext>
                  </a:extLst>
                </a:gridCol>
                <a:gridCol w="260494">
                  <a:extLst>
                    <a:ext uri="{9D8B030D-6E8A-4147-A177-3AD203B41FA5}">
                      <a16:colId xmlns:a16="http://schemas.microsoft.com/office/drawing/2014/main" val="390191383"/>
                    </a:ext>
                  </a:extLst>
                </a:gridCol>
                <a:gridCol w="1050380">
                  <a:extLst>
                    <a:ext uri="{9D8B030D-6E8A-4147-A177-3AD203B41FA5}">
                      <a16:colId xmlns:a16="http://schemas.microsoft.com/office/drawing/2014/main" val="150386953"/>
                    </a:ext>
                  </a:extLst>
                </a:gridCol>
                <a:gridCol w="656508">
                  <a:extLst>
                    <a:ext uri="{9D8B030D-6E8A-4147-A177-3AD203B41FA5}">
                      <a16:colId xmlns:a16="http://schemas.microsoft.com/office/drawing/2014/main" val="277751310"/>
                    </a:ext>
                  </a:extLst>
                </a:gridCol>
                <a:gridCol w="656508">
                  <a:extLst>
                    <a:ext uri="{9D8B030D-6E8A-4147-A177-3AD203B41FA5}">
                      <a16:colId xmlns:a16="http://schemas.microsoft.com/office/drawing/2014/main" val="1835202289"/>
                    </a:ext>
                  </a:extLst>
                </a:gridCol>
                <a:gridCol w="656508">
                  <a:extLst>
                    <a:ext uri="{9D8B030D-6E8A-4147-A177-3AD203B41FA5}">
                      <a16:colId xmlns:a16="http://schemas.microsoft.com/office/drawing/2014/main" val="2427828887"/>
                    </a:ext>
                  </a:extLst>
                </a:gridCol>
                <a:gridCol w="747383">
                  <a:extLst>
                    <a:ext uri="{9D8B030D-6E8A-4147-A177-3AD203B41FA5}">
                      <a16:colId xmlns:a16="http://schemas.microsoft.com/office/drawing/2014/main" val="3641645799"/>
                    </a:ext>
                  </a:extLst>
                </a:gridCol>
                <a:gridCol w="677919">
                  <a:extLst>
                    <a:ext uri="{9D8B030D-6E8A-4147-A177-3AD203B41FA5}">
                      <a16:colId xmlns:a16="http://schemas.microsoft.com/office/drawing/2014/main" val="3295013358"/>
                    </a:ext>
                  </a:extLst>
                </a:gridCol>
                <a:gridCol w="551482">
                  <a:extLst>
                    <a:ext uri="{9D8B030D-6E8A-4147-A177-3AD203B41FA5}">
                      <a16:colId xmlns:a16="http://schemas.microsoft.com/office/drawing/2014/main" val="609231456"/>
                    </a:ext>
                  </a:extLst>
                </a:gridCol>
                <a:gridCol w="676887">
                  <a:extLst>
                    <a:ext uri="{9D8B030D-6E8A-4147-A177-3AD203B41FA5}">
                      <a16:colId xmlns:a16="http://schemas.microsoft.com/office/drawing/2014/main" val="348425807"/>
                    </a:ext>
                  </a:extLst>
                </a:gridCol>
                <a:gridCol w="560538">
                  <a:extLst>
                    <a:ext uri="{9D8B030D-6E8A-4147-A177-3AD203B41FA5}">
                      <a16:colId xmlns:a16="http://schemas.microsoft.com/office/drawing/2014/main" val="1229771403"/>
                    </a:ext>
                  </a:extLst>
                </a:gridCol>
                <a:gridCol w="560538">
                  <a:extLst>
                    <a:ext uri="{9D8B030D-6E8A-4147-A177-3AD203B41FA5}">
                      <a16:colId xmlns:a16="http://schemas.microsoft.com/office/drawing/2014/main" val="2649043904"/>
                    </a:ext>
                  </a:extLst>
                </a:gridCol>
                <a:gridCol w="472273">
                  <a:extLst>
                    <a:ext uri="{9D8B030D-6E8A-4147-A177-3AD203B41FA5}">
                      <a16:colId xmlns:a16="http://schemas.microsoft.com/office/drawing/2014/main" val="250175253"/>
                    </a:ext>
                  </a:extLst>
                </a:gridCol>
                <a:gridCol w="472273">
                  <a:extLst>
                    <a:ext uri="{9D8B030D-6E8A-4147-A177-3AD203B41FA5}">
                      <a16:colId xmlns:a16="http://schemas.microsoft.com/office/drawing/2014/main" val="3150566058"/>
                    </a:ext>
                  </a:extLst>
                </a:gridCol>
              </a:tblGrid>
              <a:tr h="224512">
                <a:tc row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6">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學生實習權益人次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22451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44902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830223015"/>
      </p:ext>
    </p:extLst>
  </p:cSld>
  <p:clrMapOvr>
    <a:masterClrMapping/>
  </p:clrMapOvr>
  <p:transition>
    <p:random/>
  </p:transition>
  <p:timing>
    <p:tnLst>
      <p:par>
        <p:cTn id="1" dur="indefinite" restart="never" nodeType="tmRoot"/>
      </p:par>
    </p:tn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1866467"/>
            <a:ext cx="8722513" cy="452431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smtClean="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buClr>
                <a:schemeClr val="tx1"/>
              </a:buClr>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行業別：</a:t>
            </a:r>
            <a:endParaRPr lang="en-US" altLang="zh-TW" sz="1600" b="1"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Clr>
                <a:schemeClr val="tx1"/>
              </a:buClr>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學生實習：係請學校依校內訂定計算實習學分之「學生實習辦法」規定辦理，</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亦即學校</a:t>
            </a:r>
            <a:r>
              <a:rPr lang="zh-TW" altLang="zh-TW" sz="1600" dirty="0">
                <a:latin typeface="Arial" panose="020B0604020202020204" pitchFamily="34" charset="0"/>
                <a:ea typeface="微軟正黑體" panose="020B0604030504040204" pitchFamily="34" charset="-120"/>
                <a:cs typeface="Arial" panose="020B0604020202020204" pitchFamily="34" charset="0"/>
              </a:rPr>
              <a:t>系所規劃具有學分或時數之必修或選修課程，且安排學生進行實務與理論課程實習，並於實習終了取得考核證明繳回學校後，始得獲得</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學分</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或</a:t>
            </a:r>
            <a:r>
              <a:rPr lang="zh-TW" altLang="zh-TW" sz="1600" dirty="0">
                <a:latin typeface="Arial" panose="020B0604020202020204" pitchFamily="34" charset="0"/>
                <a:ea typeface="微軟正黑體" panose="020B0604030504040204" pitchFamily="34" charset="-120"/>
                <a:cs typeface="Arial" panose="020B0604020202020204" pitchFamily="34" charset="0"/>
              </a:rPr>
              <a:t>滿足畢業條件者。</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Clr>
                <a:schemeClr val="tx1"/>
              </a:buClr>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本表學生</a:t>
            </a:r>
            <a:r>
              <a:rPr lang="zh-TW" altLang="en-US" sz="1600" dirty="0">
                <a:latin typeface="Arial" panose="020B0604020202020204" pitchFamily="34" charset="0"/>
                <a:ea typeface="微軟正黑體" panose="020B0604030504040204" pitchFamily="34" charset="-120"/>
                <a:cs typeface="Arial" panose="020B0604020202020204" pitchFamily="34" charset="0"/>
              </a:rPr>
              <a:t>實習機構及權益保障等資料</a:t>
            </a:r>
            <a:r>
              <a:rPr lang="zh-TW" altLang="zh-TW" sz="1600" dirty="0">
                <a:latin typeface="Arial" panose="020B0604020202020204" pitchFamily="34" charset="0"/>
                <a:ea typeface="微軟正黑體" panose="020B0604030504040204" pitchFamily="34" charset="-120"/>
                <a:cs typeface="Arial" panose="020B0604020202020204" pitchFamily="34" charset="0"/>
              </a:rPr>
              <a:t>，請以</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106</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學年度具備正式學籍之在學學生</a:t>
            </a:r>
            <a:r>
              <a:rPr lang="zh-TW" altLang="zh-TW" sz="1600" dirty="0">
                <a:latin typeface="Arial" panose="020B0604020202020204" pitchFamily="34" charset="0"/>
                <a:ea typeface="微軟正黑體" panose="020B0604030504040204" pitchFamily="34" charset="-120"/>
                <a:cs typeface="Arial" panose="020B0604020202020204" pitchFamily="34" charset="0"/>
              </a:rPr>
              <a:t>參與實務實習，且其</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實務實習</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必</a:t>
            </a:r>
            <a:r>
              <a:rPr lang="zh-TW" altLang="en-US"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須</a:t>
            </a: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具備</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「學分者」或「畢業條件」</a:t>
            </a:r>
            <a:r>
              <a:rPr lang="zh-TW" altLang="zh-TW"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者</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始得認列</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Clr>
                <a:schemeClr val="tx1"/>
              </a:buClr>
              <a:buFont typeface="+mj-lt"/>
              <a:buAutoNum type="arabicPeriod" startAt="3"/>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填報前一學年度各系所學位學程安排學生實習之國內、境外機構歸屬【行業別】，惟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若「不同學系」至「相同國內、國外機構實習」者，請學校由專責單位統籌填報該實習機構之行業別及本表相關資訊等，避免機構歸屬類別不同</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Clr>
                <a:schemeClr val="tx1"/>
              </a:buClr>
              <a:buFont typeface="+mj-lt"/>
              <a:buAutoNum type="arabicPeriod" startAt="3"/>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該</a:t>
            </a:r>
            <a:r>
              <a:rPr lang="zh-TW" altLang="zh-TW" sz="1600" dirty="0">
                <a:latin typeface="Arial" panose="020B0604020202020204" pitchFamily="34" charset="0"/>
                <a:ea typeface="微軟正黑體" panose="020B0604030504040204" pitchFamily="34" charset="-120"/>
                <a:cs typeface="Arial" panose="020B0604020202020204" pitchFamily="34" charset="0"/>
              </a:rPr>
              <a:t>實習機構之行業別請參考</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行政院第</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次修訂「</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行業標準分類</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(105</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填報。若實習機構為「境外機構」者，亦請學校統整，並依機構類型填報其【行業別】。</a:t>
            </a:r>
            <a:endPar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582954" y="255071"/>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062372338"/>
              </p:ext>
            </p:extLst>
          </p:nvPr>
        </p:nvGraphicFramePr>
        <p:xfrm>
          <a:off x="299259" y="1052248"/>
          <a:ext cx="8661861" cy="609600"/>
        </p:xfrm>
        <a:graphic>
          <a:graphicData uri="http://schemas.openxmlformats.org/drawingml/2006/table">
            <a:tbl>
              <a:tblPr firstRow="1" firstCol="1" bandRow="1"/>
              <a:tblGrid>
                <a:gridCol w="266006">
                  <a:extLst>
                    <a:ext uri="{9D8B030D-6E8A-4147-A177-3AD203B41FA5}">
                      <a16:colId xmlns:a16="http://schemas.microsoft.com/office/drawing/2014/main" val="998256918"/>
                    </a:ext>
                  </a:extLst>
                </a:gridCol>
                <a:gridCol w="257695">
                  <a:extLst>
                    <a:ext uri="{9D8B030D-6E8A-4147-A177-3AD203B41FA5}">
                      <a16:colId xmlns:a16="http://schemas.microsoft.com/office/drawing/2014/main" val="1539150376"/>
                    </a:ext>
                  </a:extLst>
                </a:gridCol>
                <a:gridCol w="507076">
                  <a:extLst>
                    <a:ext uri="{9D8B030D-6E8A-4147-A177-3AD203B41FA5}">
                      <a16:colId xmlns:a16="http://schemas.microsoft.com/office/drawing/2014/main" val="209454419"/>
                    </a:ext>
                  </a:extLst>
                </a:gridCol>
                <a:gridCol w="507076">
                  <a:extLst>
                    <a:ext uri="{9D8B030D-6E8A-4147-A177-3AD203B41FA5}">
                      <a16:colId xmlns:a16="http://schemas.microsoft.com/office/drawing/2014/main" val="390191383"/>
                    </a:ext>
                  </a:extLst>
                </a:gridCol>
                <a:gridCol w="507076">
                  <a:extLst>
                    <a:ext uri="{9D8B030D-6E8A-4147-A177-3AD203B41FA5}">
                      <a16:colId xmlns:a16="http://schemas.microsoft.com/office/drawing/2014/main" val="150386953"/>
                    </a:ext>
                  </a:extLst>
                </a:gridCol>
                <a:gridCol w="649453">
                  <a:extLst>
                    <a:ext uri="{9D8B030D-6E8A-4147-A177-3AD203B41FA5}">
                      <a16:colId xmlns:a16="http://schemas.microsoft.com/office/drawing/2014/main" val="277751310"/>
                    </a:ext>
                  </a:extLst>
                </a:gridCol>
                <a:gridCol w="649453">
                  <a:extLst>
                    <a:ext uri="{9D8B030D-6E8A-4147-A177-3AD203B41FA5}">
                      <a16:colId xmlns:a16="http://schemas.microsoft.com/office/drawing/2014/main" val="1835202289"/>
                    </a:ext>
                  </a:extLst>
                </a:gridCol>
                <a:gridCol w="649453">
                  <a:extLst>
                    <a:ext uri="{9D8B030D-6E8A-4147-A177-3AD203B41FA5}">
                      <a16:colId xmlns:a16="http://schemas.microsoft.com/office/drawing/2014/main" val="2427828887"/>
                    </a:ext>
                  </a:extLst>
                </a:gridCol>
                <a:gridCol w="739351">
                  <a:extLst>
                    <a:ext uri="{9D8B030D-6E8A-4147-A177-3AD203B41FA5}">
                      <a16:colId xmlns:a16="http://schemas.microsoft.com/office/drawing/2014/main" val="3641645799"/>
                    </a:ext>
                  </a:extLst>
                </a:gridCol>
                <a:gridCol w="670633">
                  <a:extLst>
                    <a:ext uri="{9D8B030D-6E8A-4147-A177-3AD203B41FA5}">
                      <a16:colId xmlns:a16="http://schemas.microsoft.com/office/drawing/2014/main" val="3295013358"/>
                    </a:ext>
                  </a:extLst>
                </a:gridCol>
                <a:gridCol w="545555">
                  <a:extLst>
                    <a:ext uri="{9D8B030D-6E8A-4147-A177-3AD203B41FA5}">
                      <a16:colId xmlns:a16="http://schemas.microsoft.com/office/drawing/2014/main" val="609231456"/>
                    </a:ext>
                  </a:extLst>
                </a:gridCol>
                <a:gridCol w="669612">
                  <a:extLst>
                    <a:ext uri="{9D8B030D-6E8A-4147-A177-3AD203B41FA5}">
                      <a16:colId xmlns:a16="http://schemas.microsoft.com/office/drawing/2014/main" val="348425807"/>
                    </a:ext>
                  </a:extLst>
                </a:gridCol>
                <a:gridCol w="554514">
                  <a:extLst>
                    <a:ext uri="{9D8B030D-6E8A-4147-A177-3AD203B41FA5}">
                      <a16:colId xmlns:a16="http://schemas.microsoft.com/office/drawing/2014/main" val="1229771403"/>
                    </a:ext>
                  </a:extLst>
                </a:gridCol>
                <a:gridCol w="554514">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190513">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6">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學生實習權益人次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907201552"/>
      </p:ext>
    </p:extLst>
  </p:cSld>
  <p:clrMapOvr>
    <a:masterClrMapping/>
  </p:clrMapOvr>
  <p:transition>
    <p:random/>
  </p:transition>
  <p:timing>
    <p:tnLst>
      <p:par>
        <p:cTn id="1" dur="indefinite" restart="never" nodeType="tmRoot"/>
      </p:par>
    </p:tn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689486" y="236466"/>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3" name="矩形 2"/>
          <p:cNvSpPr/>
          <p:nvPr/>
        </p:nvSpPr>
        <p:spPr>
          <a:xfrm>
            <a:off x="135037" y="689227"/>
            <a:ext cx="3855072" cy="338554"/>
          </a:xfrm>
          <a:prstGeom prst="rect">
            <a:avLst/>
          </a:prstGeom>
        </p:spPr>
        <p:txBody>
          <a:bodyPr wrap="square">
            <a:spAutoFit/>
          </a:bodyPr>
          <a:lstStyle/>
          <a:p>
            <a:pPr marL="342900" indent="-342900">
              <a:buFont typeface="Wingdings" panose="05000000000000000000" pitchFamily="2" charset="2"/>
              <a:buChar char="l"/>
            </a:pPr>
            <a:r>
              <a:rPr lang="zh-TW" altLang="zh-TW" sz="16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行政院第</a:t>
            </a:r>
            <a:r>
              <a:rPr lang="en-US" altLang="zh-TW" sz="16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次修訂「行業標準</a:t>
            </a:r>
            <a:r>
              <a:rPr lang="zh-TW" altLang="zh-TW" sz="16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分</a:t>
            </a:r>
            <a:r>
              <a:rPr lang="zh-TW" altLang="en-US" sz="16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類：</a:t>
            </a:r>
            <a:endParaRPr lang="zh-TW" altLang="en-US" sz="1600" b="1" dirty="0">
              <a:solidFill>
                <a:srgbClr val="0000FF"/>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3132949357"/>
              </p:ext>
            </p:extLst>
          </p:nvPr>
        </p:nvGraphicFramePr>
        <p:xfrm>
          <a:off x="247257" y="1044279"/>
          <a:ext cx="8622422" cy="5628801"/>
        </p:xfrm>
        <a:graphic>
          <a:graphicData uri="http://schemas.openxmlformats.org/drawingml/2006/table">
            <a:tbl>
              <a:tblPr firstRow="1" firstCol="1" bandRow="1">
                <a:noFill/>
                <a:tableStyleId>{BDBED569-4797-4DF1-A0F4-6AAB3CD982D8}</a:tableStyleId>
              </a:tblPr>
              <a:tblGrid>
                <a:gridCol w="1138583">
                  <a:extLst>
                    <a:ext uri="{9D8B030D-6E8A-4147-A177-3AD203B41FA5}">
                      <a16:colId xmlns:a16="http://schemas.microsoft.com/office/drawing/2014/main" val="3568174955"/>
                    </a:ext>
                  </a:extLst>
                </a:gridCol>
                <a:gridCol w="2717671">
                  <a:extLst>
                    <a:ext uri="{9D8B030D-6E8A-4147-A177-3AD203B41FA5}">
                      <a16:colId xmlns:a16="http://schemas.microsoft.com/office/drawing/2014/main" val="167456982"/>
                    </a:ext>
                  </a:extLst>
                </a:gridCol>
                <a:gridCol w="4766168">
                  <a:extLst>
                    <a:ext uri="{9D8B030D-6E8A-4147-A177-3AD203B41FA5}">
                      <a16:colId xmlns:a16="http://schemas.microsoft.com/office/drawing/2014/main" val="430304398"/>
                    </a:ext>
                  </a:extLst>
                </a:gridCol>
              </a:tblGrid>
              <a:tr h="162721">
                <a:tc gridSpan="2">
                  <a:txBody>
                    <a:bodyPr/>
                    <a:lstStyle/>
                    <a:p>
                      <a:pPr algn="ctr">
                        <a:lnSpc>
                          <a:spcPct val="100000"/>
                        </a:lnSpc>
                        <a:spcBef>
                          <a:spcPts val="300"/>
                        </a:spcBef>
                        <a:spcAft>
                          <a:spcPts val="300"/>
                        </a:spcAft>
                      </a:pPr>
                      <a:r>
                        <a:rPr lang="en-US" sz="1200" kern="100" dirty="0" smtClean="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19</a:t>
                      </a:r>
                      <a:r>
                        <a:rPr lang="zh-TW" sz="1200" kern="100" dirty="0" smtClean="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行業</a:t>
                      </a:r>
                      <a:r>
                        <a:rPr lang="zh-TW" sz="1200" kern="10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別</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3E1EF"/>
                    </a:solidFill>
                  </a:tcPr>
                </a:tc>
                <a:tc hMerge="1">
                  <a:txBody>
                    <a:bodyPr/>
                    <a:lstStyle/>
                    <a:p>
                      <a:endParaRPr lang="zh-TW" altLang="en-US"/>
                    </a:p>
                  </a:txBody>
                  <a:tcPr/>
                </a:tc>
                <a:tc rowSpan="2">
                  <a:txBody>
                    <a:bodyPr/>
                    <a:lstStyle/>
                    <a:p>
                      <a:pPr marL="1270" algn="ctr">
                        <a:lnSpc>
                          <a:spcPct val="100000"/>
                        </a:lnSpc>
                        <a:spcBef>
                          <a:spcPts val="300"/>
                        </a:spcBef>
                        <a:spcAft>
                          <a:spcPts val="300"/>
                        </a:spcAft>
                      </a:pPr>
                      <a:r>
                        <a:rPr lang="zh-TW" sz="8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說明</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3E1EF"/>
                    </a:solidFill>
                  </a:tcPr>
                </a:tc>
                <a:extLst>
                  <a:ext uri="{0D108BD9-81ED-4DB2-BD59-A6C34878D82A}">
                    <a16:rowId xmlns:a16="http://schemas.microsoft.com/office/drawing/2014/main" val="2536355564"/>
                  </a:ext>
                </a:extLst>
              </a:tr>
              <a:tr h="162721">
                <a:tc>
                  <a:txBody>
                    <a:bodyPr/>
                    <a:lstStyle/>
                    <a:p>
                      <a:pPr algn="ctr">
                        <a:lnSpc>
                          <a:spcPct val="100000"/>
                        </a:lnSpc>
                        <a:spcBef>
                          <a:spcPts val="300"/>
                        </a:spcBef>
                        <a:spcAft>
                          <a:spcPts val="300"/>
                        </a:spcAft>
                      </a:pPr>
                      <a:r>
                        <a:rPr lang="zh-TW" sz="8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系統填表代碼</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3E1EF"/>
                    </a:solidFill>
                  </a:tcPr>
                </a:tc>
                <a:tc>
                  <a:txBody>
                    <a:bodyPr/>
                    <a:lstStyle/>
                    <a:p>
                      <a:pPr algn="ctr">
                        <a:lnSpc>
                          <a:spcPct val="100000"/>
                        </a:lnSpc>
                        <a:spcBef>
                          <a:spcPts val="300"/>
                        </a:spcBef>
                        <a:spcAft>
                          <a:spcPts val="300"/>
                        </a:spcAft>
                      </a:pPr>
                      <a:r>
                        <a:rPr lang="zh-TW" sz="8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solidFill>
                      <a:srgbClr val="B3E1EF"/>
                    </a:solidFill>
                  </a:tcPr>
                </a:tc>
                <a:tc vMerge="1">
                  <a:txBody>
                    <a:bodyPr/>
                    <a:lstStyle/>
                    <a:p>
                      <a:endParaRPr lang="zh-TW" altLang="en-US"/>
                    </a:p>
                  </a:txBody>
                  <a:tcPr/>
                </a:tc>
                <a:extLst>
                  <a:ext uri="{0D108BD9-81ED-4DB2-BD59-A6C34878D82A}">
                    <a16:rowId xmlns:a16="http://schemas.microsoft.com/office/drawing/2014/main" val="805727074"/>
                  </a:ext>
                </a:extLst>
              </a:tr>
              <a:tr h="180801">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農、林、漁、牧業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從事農作物栽培、畜牧、農事及畜牧服務、造林、伐木及採集、漁撈及水產養殖等之行業等。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67907894"/>
                  </a:ext>
                </a:extLst>
              </a:tr>
              <a:tr h="180801">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2</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礦業及土石採取業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石油及天然氣、砂、石及黏土、其他礦業及土石採取業等。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909516295"/>
                  </a:ext>
                </a:extLst>
              </a:tr>
              <a:tr h="542404">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3</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製造業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半導體、影像顯示、生技醫藥、智慧手持裝置與通訊設備、食品製造、紡織、紙業及印刷業、石油、化學材料及製品業、非金屬製品業、金屬工業、機械設備業、電子零組件、電力設備製造業、汽車及其零件製造業、其他運輸工具製造業、產業用機械設備維修及安裝業、其他製造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394398317"/>
                  </a:ext>
                </a:extLst>
              </a:tr>
              <a:tr h="180801">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電力及燃氣供應業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從事電力、氣體燃料及蒸汽供應之行業等。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00673114"/>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5</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用水供應及污染整治業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用水供應業、廢（污）水處理、廢棄物清除、處理及資源回收業等。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834901495"/>
                  </a:ext>
                </a:extLst>
              </a:tr>
              <a:tr h="180801">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6</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營建工程業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建築工程、土木工程、專門營造等。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012738668"/>
                  </a:ext>
                </a:extLst>
              </a:tr>
              <a:tr h="361603">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7</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批發及零售業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從事有形商品之批發、零售、經紀及代理之行業；銷售商品所附帶不改變商品本質之簡單處理，如包裝、清洗、分級、摻混、運送、安裝、修理等亦歸入本類。</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377202192"/>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8</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運輸及倉儲業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海陸空運輸、郵政及快遞、倉儲等。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753627055"/>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9</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住宿及餐飲業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從事短期或臨時性住宿服務及餐飲服務之行業等。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02892036"/>
                  </a:ext>
                </a:extLst>
              </a:tr>
              <a:tr h="361603">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出版、影音製作、傳播及資通訊服務業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包含數位遊戲、電腦動畫、行動應用服務、數位影音、數位學習、數位出版典藏、出版、影片服務、聲音錄製及音樂出版、傳播及節目播送、電信服務、電腦系統設計服務、資料處理及資訊供應服務。</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824655732"/>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11</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金融及保險業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金融仲介、保險、證券期貨及其他金融業等。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630514351"/>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12</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不動產業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不動產開發、都市更新、不動產經營及相關服務等。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751715725"/>
                  </a:ext>
                </a:extLst>
              </a:tr>
              <a:tr h="361603">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13</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專業、科學及技術服務業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法律、會計、企業總管理機構及管理顧問、建築、工程服務及技術檢測、分析服務、能源技術服務、研究發展、廣告及市場研究、專門設計、獸醫、攝影、翻譯、藝人及模特兒等。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21674568"/>
                  </a:ext>
                </a:extLst>
              </a:tr>
              <a:tr h="361603">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14</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支援服務業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租賃業、就業服務業、旅行業、保全及私家偵探、建築物及綠化服務、會議展覽服務、業務及辦公室支援服務等。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2477000703"/>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15</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公共行政及國防、強制性社會安全</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公共行政業、國防事務、強制性社會安全、國際組織及外國機構等。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11558954"/>
                  </a:ext>
                </a:extLst>
              </a:tr>
              <a:tr h="337082">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16</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學前、小學、中學、大專校院、特殊教育、外語教育、藝術教育、運動及休閒教育商業、資訊及專業管理教育等。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915977968"/>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17</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醫療保健及社會工作服務業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醫療保健服務、居住照顧服務、其他社會工作服務等。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000098171"/>
                  </a:ext>
                </a:extLst>
              </a:tr>
              <a:tr h="180801">
                <a:tc>
                  <a:txBody>
                    <a:bodyPr/>
                    <a:lstStyle/>
                    <a:p>
                      <a:pPr marL="1270" algn="ctr">
                        <a:lnSpc>
                          <a:spcPct val="100000"/>
                        </a:lnSpc>
                        <a:spcBef>
                          <a:spcPts val="300"/>
                        </a:spcBef>
                        <a:spcAft>
                          <a:spcPts val="300"/>
                        </a:spcAft>
                      </a:pPr>
                      <a:r>
                        <a:rPr lang="en-US"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18</a:t>
                      </a:r>
                      <a:endParaRPr lang="zh-TW" sz="1200" b="1"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藝術、娛樂及休閒服務業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創作及藝術表演、圖書館、檔案保存、博物館及類似機構、博弈業、運動、娛樂及休閒服務等。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476049100"/>
                  </a:ext>
                </a:extLst>
              </a:tr>
              <a:tr h="180801">
                <a:tc>
                  <a:txBody>
                    <a:bodyPr/>
                    <a:lstStyle/>
                    <a:p>
                      <a:pPr marL="1270" algn="ctr">
                        <a:lnSpc>
                          <a:spcPct val="100000"/>
                        </a:lnSpc>
                        <a:spcBef>
                          <a:spcPts val="300"/>
                        </a:spcBef>
                        <a:spcAft>
                          <a:spcPts val="300"/>
                        </a:spcAft>
                      </a:pPr>
                      <a:r>
                        <a:rPr lang="en-US"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19</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l">
                        <a:lnSpc>
                          <a:spcPts val="1600"/>
                        </a:lnSpc>
                        <a:spcBef>
                          <a:spcPts val="0"/>
                        </a:spcBef>
                        <a:spcAft>
                          <a:spcPts val="0"/>
                        </a:spcAft>
                      </a:pPr>
                      <a:r>
                        <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其他服務業</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marL="1270" algn="l">
                        <a:lnSpc>
                          <a:spcPts val="1600"/>
                        </a:lnSpc>
                        <a:spcBef>
                          <a:spcPts val="0"/>
                        </a:spcBef>
                        <a:spcAft>
                          <a:spcPts val="0"/>
                        </a:spcAft>
                      </a:pPr>
                      <a:r>
                        <a:rPr lang="zh-TW" sz="80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工商業團體、宗教、職業及類似組織、個人及家庭用品維修、洗衣、理容、殯葬、家事等。</a:t>
                      </a:r>
                    </a:p>
                  </a:txBody>
                  <a:tcPr marL="50632" marR="50632" marT="0" marB="0"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386153156"/>
                  </a:ext>
                </a:extLst>
              </a:tr>
            </a:tbl>
          </a:graphicData>
        </a:graphic>
      </p:graphicFrame>
      <p:sp>
        <p:nvSpPr>
          <p:cNvPr id="8"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627028711"/>
      </p:ext>
    </p:extLst>
  </p:cSld>
  <p:clrMapOvr>
    <a:masterClrMapping/>
  </p:clrMapOvr>
  <p:transition>
    <p:random/>
  </p:transition>
  <p:timing>
    <p:tnLst>
      <p:par>
        <p:cTn id="1" dur="indefinite" restart="never" nodeType="tmRoot"/>
      </p:par>
    </p:tn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087101"/>
            <a:ext cx="8722513" cy="452431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buClr>
                <a:schemeClr val="tx1"/>
              </a:buClr>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機構</a:t>
            </a:r>
            <a:r>
              <a:rPr lang="zh-TW" altLang="en-US" sz="1600" b="1" dirty="0">
                <a:latin typeface="Arial" panose="020B0604020202020204" pitchFamily="34" charset="0"/>
                <a:ea typeface="微軟正黑體" panose="020B0604030504040204" pitchFamily="34" charset="-120"/>
                <a:cs typeface="Arial" panose="020B0604020202020204" pitchFamily="34" charset="0"/>
              </a:rPr>
              <a:t>名稱</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b="1"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請學校填報前一學年度安排學生實習之【國內、境外機構之完整名稱】，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請填寫機構「全銜」</a:t>
            </a:r>
            <a:r>
              <a:rPr lang="zh-TW" altLang="zh-TW" sz="1600" dirty="0">
                <a:latin typeface="Arial" panose="020B0604020202020204" pitchFamily="34" charset="0"/>
                <a:ea typeface="微軟正黑體" panose="020B0604030504040204" pitchFamily="34" charset="-120"/>
                <a:cs typeface="Arial" panose="020B0604020202020204" pitchFamily="34" charset="0"/>
              </a:rPr>
              <a:t>，例如財團法人資訊工業策進會、台灣積體電路製造股份有限公司</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等。</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若學生實習機構為「境外」國家之政府部門或企業機構者，則請填報該單位或機構之</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【中文</a:t>
            </a:r>
            <a:r>
              <a:rPr lang="zh-TW" altLang="zh-TW" sz="1600" dirty="0">
                <a:latin typeface="Arial" panose="020B0604020202020204" pitchFamily="34" charset="0"/>
                <a:ea typeface="微軟正黑體" panose="020B0604030504040204" pitchFamily="34" charset="-120"/>
                <a:cs typeface="Arial" panose="020B0604020202020204" pitchFamily="34" charset="0"/>
              </a:rPr>
              <a:t>或英文名稱】。</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本欄位僅蒐集實習機構之「</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中文或英譯機構名稱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請勿填報非英語之外文</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nSpc>
                <a:spcPct val="150000"/>
              </a:lnSpc>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統一編號</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請學校填報前一學年度安排學生實習之【國內機構統一編號】，請填報該機構登記之統一編號</a:t>
            </a:r>
            <a:r>
              <a:rPr lang="zh-TW" altLang="en-US"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若學生</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實習機構為「</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國家之政府部門或企業機構者，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則</a:t>
            </a:r>
            <a:r>
              <a:rPr lang="zh-TW" altLang="zh-TW" sz="1600" b="1" u="heavy"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該</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單位或機構之【</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統一編號</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8392" y="22231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276684679"/>
              </p:ext>
            </p:extLst>
          </p:nvPr>
        </p:nvGraphicFramePr>
        <p:xfrm>
          <a:off x="299259" y="1109709"/>
          <a:ext cx="8661861" cy="812800"/>
        </p:xfrm>
        <a:graphic>
          <a:graphicData uri="http://schemas.openxmlformats.org/drawingml/2006/table">
            <a:tbl>
              <a:tblPr firstRow="1" firstCol="1" bandRow="1"/>
              <a:tblGrid>
                <a:gridCol w="224443">
                  <a:extLst>
                    <a:ext uri="{9D8B030D-6E8A-4147-A177-3AD203B41FA5}">
                      <a16:colId xmlns:a16="http://schemas.microsoft.com/office/drawing/2014/main" val="998256918"/>
                    </a:ext>
                  </a:extLst>
                </a:gridCol>
                <a:gridCol w="224443">
                  <a:extLst>
                    <a:ext uri="{9D8B030D-6E8A-4147-A177-3AD203B41FA5}">
                      <a16:colId xmlns:a16="http://schemas.microsoft.com/office/drawing/2014/main" val="1539150376"/>
                    </a:ext>
                  </a:extLst>
                </a:gridCol>
                <a:gridCol w="299259">
                  <a:extLst>
                    <a:ext uri="{9D8B030D-6E8A-4147-A177-3AD203B41FA5}">
                      <a16:colId xmlns:a16="http://schemas.microsoft.com/office/drawing/2014/main" val="209454419"/>
                    </a:ext>
                  </a:extLst>
                </a:gridCol>
                <a:gridCol w="257694">
                  <a:extLst>
                    <a:ext uri="{9D8B030D-6E8A-4147-A177-3AD203B41FA5}">
                      <a16:colId xmlns:a16="http://schemas.microsoft.com/office/drawing/2014/main" val="390191383"/>
                    </a:ext>
                  </a:extLst>
                </a:gridCol>
                <a:gridCol w="1039091">
                  <a:extLst>
                    <a:ext uri="{9D8B030D-6E8A-4147-A177-3AD203B41FA5}">
                      <a16:colId xmlns:a16="http://schemas.microsoft.com/office/drawing/2014/main" val="150386953"/>
                    </a:ext>
                  </a:extLst>
                </a:gridCol>
                <a:gridCol w="645989">
                  <a:extLst>
                    <a:ext uri="{9D8B030D-6E8A-4147-A177-3AD203B41FA5}">
                      <a16:colId xmlns:a16="http://schemas.microsoft.com/office/drawing/2014/main" val="277751310"/>
                    </a:ext>
                  </a:extLst>
                </a:gridCol>
                <a:gridCol w="563018">
                  <a:extLst>
                    <a:ext uri="{9D8B030D-6E8A-4147-A177-3AD203B41FA5}">
                      <a16:colId xmlns:a16="http://schemas.microsoft.com/office/drawing/2014/main" val="1835202289"/>
                    </a:ext>
                  </a:extLst>
                </a:gridCol>
                <a:gridCol w="739351">
                  <a:extLst>
                    <a:ext uri="{9D8B030D-6E8A-4147-A177-3AD203B41FA5}">
                      <a16:colId xmlns:a16="http://schemas.microsoft.com/office/drawing/2014/main" val="2427828887"/>
                    </a:ext>
                  </a:extLst>
                </a:gridCol>
                <a:gridCol w="739351">
                  <a:extLst>
                    <a:ext uri="{9D8B030D-6E8A-4147-A177-3AD203B41FA5}">
                      <a16:colId xmlns:a16="http://schemas.microsoft.com/office/drawing/2014/main" val="3641645799"/>
                    </a:ext>
                  </a:extLst>
                </a:gridCol>
                <a:gridCol w="670633">
                  <a:extLst>
                    <a:ext uri="{9D8B030D-6E8A-4147-A177-3AD203B41FA5}">
                      <a16:colId xmlns:a16="http://schemas.microsoft.com/office/drawing/2014/main" val="3295013358"/>
                    </a:ext>
                  </a:extLst>
                </a:gridCol>
                <a:gridCol w="545555">
                  <a:extLst>
                    <a:ext uri="{9D8B030D-6E8A-4147-A177-3AD203B41FA5}">
                      <a16:colId xmlns:a16="http://schemas.microsoft.com/office/drawing/2014/main" val="609231456"/>
                    </a:ext>
                  </a:extLst>
                </a:gridCol>
                <a:gridCol w="669612">
                  <a:extLst>
                    <a:ext uri="{9D8B030D-6E8A-4147-A177-3AD203B41FA5}">
                      <a16:colId xmlns:a16="http://schemas.microsoft.com/office/drawing/2014/main" val="348425807"/>
                    </a:ext>
                  </a:extLst>
                </a:gridCol>
                <a:gridCol w="554514">
                  <a:extLst>
                    <a:ext uri="{9D8B030D-6E8A-4147-A177-3AD203B41FA5}">
                      <a16:colId xmlns:a16="http://schemas.microsoft.com/office/drawing/2014/main" val="1229771403"/>
                    </a:ext>
                  </a:extLst>
                </a:gridCol>
                <a:gridCol w="554514">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244595">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6">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學生實習權益人次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083677335"/>
      </p:ext>
    </p:extLst>
  </p:cSld>
  <p:clrMapOvr>
    <a:masterClrMapping/>
  </p:clrMapOvr>
  <p:transition>
    <p:random/>
  </p:transition>
  <p:timing>
    <p:tnLst>
      <p:par>
        <p:cTn id="1" dur="indefinite" restart="never" nodeType="tmRoot"/>
      </p:par>
    </p:tn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270876"/>
            <a:ext cx="8722513" cy="4370427"/>
          </a:xfrm>
          <a:prstGeom prst="rect">
            <a:avLst/>
          </a:prstGeom>
        </p:spPr>
        <p:txBody>
          <a:bodyPr wrap="square">
            <a:spAutoFit/>
          </a:bodyPr>
          <a:lstStyle/>
          <a:p>
            <a:pPr algn="just">
              <a:spcBef>
                <a:spcPts val="600"/>
              </a:spcBef>
              <a:spcAft>
                <a:spcPts val="6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spcBef>
                <a:spcPts val="600"/>
              </a:spcBef>
              <a:spcAft>
                <a:spcPts val="600"/>
              </a:spcAft>
              <a:buFont typeface="Wingdings" panose="05000000000000000000" pitchFamily="2" charset="2"/>
              <a:buChar char="l"/>
            </a:pPr>
            <a:r>
              <a:rPr lang="zh-TW" altLang="en-US" sz="1600" b="1" kern="0" dirty="0" smtClean="0">
                <a:latin typeface="Arial" panose="020B0604020202020204" pitchFamily="34" charset="0"/>
                <a:ea typeface="微軟正黑體" panose="020B0604030504040204" pitchFamily="34" charset="-120"/>
                <a:cs typeface="Arial" panose="020B0604020202020204" pitchFamily="34" charset="0"/>
              </a:rPr>
              <a:t>縣市別</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600"/>
              </a:spcBef>
              <a:spcAft>
                <a:spcPts val="6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學校填報前一學年度安排學生實習之</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實際實習單位【縣市別】</a:t>
            </a:r>
            <a:r>
              <a:rPr lang="zh-TW" altLang="zh-TW" sz="1600" dirty="0">
                <a:latin typeface="Arial" panose="020B0604020202020204" pitchFamily="34" charset="0"/>
                <a:ea typeface="微軟正黑體" panose="020B0604030504040204" pitchFamily="34" charset="-120"/>
                <a:cs typeface="Arial" panose="020B0604020202020204" pitchFamily="34" charset="0"/>
              </a:rPr>
              <a:t>，例如【雲林縣】</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600"/>
              </a:spcBef>
              <a:spcAft>
                <a:spcPts val="600"/>
              </a:spcAft>
              <a:buFont typeface="+mj-lt"/>
              <a:buAutoNum type="arabicPeriod"/>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實際實習機構為「</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」地區，則</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其【</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縣市別</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spcBef>
                <a:spcPts val="600"/>
              </a:spcBef>
              <a:spcAft>
                <a:spcPts val="600"/>
              </a:spcAft>
              <a:buFont typeface="Wingdings" panose="05000000000000000000" pitchFamily="2" charset="2"/>
              <a:buChar char="l"/>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地址</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600"/>
              </a:spcBef>
              <a:spcAft>
                <a:spcPts val="60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請學校填報前一學年度安排</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之</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實際</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國內、境外</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機構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單位【</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地址】</a:t>
            </a:r>
            <a:r>
              <a:rPr lang="zh-TW" altLang="zh-TW" sz="1600" dirty="0">
                <a:latin typeface="Arial" panose="020B0604020202020204" pitchFamily="34" charset="0"/>
                <a:ea typeface="微軟正黑體" panose="020B0604030504040204" pitchFamily="34" charset="-120"/>
                <a:cs typeface="Arial" panose="020B0604020202020204" pitchFamily="34" charset="0"/>
              </a:rPr>
              <a:t>，其中街道路段、巷、弄…等</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數字碼，請以阿拉伯數字填報</a:t>
            </a:r>
            <a:r>
              <a:rPr lang="zh-TW" altLang="zh-TW" sz="1600" dirty="0">
                <a:latin typeface="Arial" panose="020B0604020202020204" pitchFamily="34" charset="0"/>
                <a:ea typeface="微軟正黑體" panose="020B0604030504040204" pitchFamily="34" charset="-120"/>
                <a:cs typeface="Arial" panose="020B0604020202020204" pitchFamily="34" charset="0"/>
              </a:rPr>
              <a:t>，例如：雲林縣斗六市大學路</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段</a:t>
            </a:r>
            <a:r>
              <a:rPr lang="en-US" altLang="zh-TW" sz="1600" dirty="0">
                <a:latin typeface="Arial" panose="020B0604020202020204" pitchFamily="34" charset="0"/>
                <a:ea typeface="微軟正黑體" panose="020B0604030504040204" pitchFamily="34" charset="-120"/>
                <a:cs typeface="Arial" panose="020B0604020202020204" pitchFamily="34" charset="0"/>
              </a:rPr>
              <a:t>123</a:t>
            </a:r>
            <a:r>
              <a:rPr lang="zh-TW" altLang="zh-TW" sz="1600" dirty="0">
                <a:latin typeface="Arial" panose="020B0604020202020204" pitchFamily="34" charset="0"/>
                <a:ea typeface="微軟正黑體" panose="020B0604030504040204" pitchFamily="34" charset="-120"/>
                <a:cs typeface="Arial" panose="020B0604020202020204" pitchFamily="34" charset="0"/>
              </a:rPr>
              <a:t>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914400" indent="-457200">
              <a:spcBef>
                <a:spcPts val="600"/>
              </a:spcBef>
              <a:spcAft>
                <a:spcPts val="600"/>
              </a:spcAft>
            </a:pPr>
            <a:r>
              <a:rPr lang="en-US" altLang="zh-TW" sz="16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600" b="1"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en-US" altLang="zh-TW" sz="1600" dirty="0">
                <a:latin typeface="Arial" panose="020B0604020202020204" pitchFamily="34" charset="0"/>
                <a:ea typeface="微軟正黑體" panose="020B0604030504040204" pitchFamily="34" charset="-120"/>
                <a:cs typeface="Arial" panose="020B0604020202020204" pitchFamily="34" charset="0"/>
              </a:rPr>
              <a:t>A</a:t>
            </a:r>
            <a:r>
              <a:rPr lang="zh-TW" altLang="zh-TW" sz="1600" dirty="0">
                <a:latin typeface="Arial" panose="020B0604020202020204" pitchFamily="34" charset="0"/>
                <a:ea typeface="微軟正黑體" panose="020B0604030504040204" pitchFamily="34" charset="-120"/>
                <a:cs typeface="Arial" panose="020B0604020202020204" pitchFamily="34" charset="0"/>
              </a:rPr>
              <a:t>校與「國賓大飯店」合作學生實習教學，但考量學生居住地因素，則安排學生至「新竹國賓大飯店」進行實習，故請填報學生實際實習場所之地址【新竹市中華路</a:t>
            </a:r>
            <a:r>
              <a:rPr lang="en-US" altLang="zh-TW" sz="1600" dirty="0">
                <a:latin typeface="Arial" panose="020B0604020202020204" pitchFamily="34" charset="0"/>
                <a:ea typeface="微軟正黑體" panose="020B0604030504040204" pitchFamily="34" charset="-120"/>
                <a:cs typeface="Arial" panose="020B0604020202020204" pitchFamily="34" charset="0"/>
              </a:rPr>
              <a:t>2</a:t>
            </a:r>
            <a:r>
              <a:rPr lang="zh-TW" altLang="zh-TW" sz="1600" dirty="0">
                <a:latin typeface="Arial" panose="020B0604020202020204" pitchFamily="34" charset="0"/>
                <a:ea typeface="微軟正黑體" panose="020B0604030504040204" pitchFamily="34" charset="-120"/>
                <a:cs typeface="Arial" panose="020B0604020202020204" pitchFamily="34" charset="0"/>
              </a:rPr>
              <a:t>段</a:t>
            </a:r>
            <a:r>
              <a:rPr lang="en-US" altLang="zh-TW" sz="1600" dirty="0">
                <a:latin typeface="Arial" panose="020B0604020202020204" pitchFamily="34" charset="0"/>
                <a:ea typeface="微軟正黑體" panose="020B0604030504040204" pitchFamily="34" charset="-120"/>
                <a:cs typeface="Arial" panose="020B0604020202020204" pitchFamily="34" charset="0"/>
              </a:rPr>
              <a:t>188</a:t>
            </a:r>
            <a:r>
              <a:rPr lang="zh-TW" altLang="zh-TW" sz="1600" dirty="0">
                <a:latin typeface="Arial" panose="020B0604020202020204" pitchFamily="34" charset="0"/>
                <a:ea typeface="微軟正黑體" panose="020B0604030504040204" pitchFamily="34" charset="-120"/>
                <a:cs typeface="Arial" panose="020B0604020202020204" pitchFamily="34" charset="0"/>
              </a:rPr>
              <a:t>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新竹國賓大飯店</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914400" lvl="1" indent="-457200">
              <a:spcBef>
                <a:spcPts val="600"/>
              </a:spcBef>
              <a:spcAft>
                <a:spcPts val="600"/>
              </a:spcAft>
              <a:buFont typeface="+mj-lt"/>
              <a:buAutoNum type="arabicPeriod" startAt="2"/>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學生實際實習機構為「境外」地區，請填報該單位或機構之【</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中文或英譯地址</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請勿填報非英語之外文</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16119" y="23131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685720823"/>
              </p:ext>
            </p:extLst>
          </p:nvPr>
        </p:nvGraphicFramePr>
        <p:xfrm>
          <a:off x="292977" y="1197407"/>
          <a:ext cx="8661861" cy="812800"/>
        </p:xfrm>
        <a:graphic>
          <a:graphicData uri="http://schemas.openxmlformats.org/drawingml/2006/table">
            <a:tbl>
              <a:tblPr firstRow="1" firstCol="1" bandRow="1"/>
              <a:tblGrid>
                <a:gridCol w="224443">
                  <a:extLst>
                    <a:ext uri="{9D8B030D-6E8A-4147-A177-3AD203B41FA5}">
                      <a16:colId xmlns:a16="http://schemas.microsoft.com/office/drawing/2014/main" val="998256918"/>
                    </a:ext>
                  </a:extLst>
                </a:gridCol>
                <a:gridCol w="224443">
                  <a:extLst>
                    <a:ext uri="{9D8B030D-6E8A-4147-A177-3AD203B41FA5}">
                      <a16:colId xmlns:a16="http://schemas.microsoft.com/office/drawing/2014/main" val="1539150376"/>
                    </a:ext>
                  </a:extLst>
                </a:gridCol>
                <a:gridCol w="299259">
                  <a:extLst>
                    <a:ext uri="{9D8B030D-6E8A-4147-A177-3AD203B41FA5}">
                      <a16:colId xmlns:a16="http://schemas.microsoft.com/office/drawing/2014/main" val="209454419"/>
                    </a:ext>
                  </a:extLst>
                </a:gridCol>
                <a:gridCol w="257694">
                  <a:extLst>
                    <a:ext uri="{9D8B030D-6E8A-4147-A177-3AD203B41FA5}">
                      <a16:colId xmlns:a16="http://schemas.microsoft.com/office/drawing/2014/main" val="390191383"/>
                    </a:ext>
                  </a:extLst>
                </a:gridCol>
                <a:gridCol w="1039091">
                  <a:extLst>
                    <a:ext uri="{9D8B030D-6E8A-4147-A177-3AD203B41FA5}">
                      <a16:colId xmlns:a16="http://schemas.microsoft.com/office/drawing/2014/main" val="150386953"/>
                    </a:ext>
                  </a:extLst>
                </a:gridCol>
                <a:gridCol w="645989">
                  <a:extLst>
                    <a:ext uri="{9D8B030D-6E8A-4147-A177-3AD203B41FA5}">
                      <a16:colId xmlns:a16="http://schemas.microsoft.com/office/drawing/2014/main" val="277751310"/>
                    </a:ext>
                  </a:extLst>
                </a:gridCol>
                <a:gridCol w="563018">
                  <a:extLst>
                    <a:ext uri="{9D8B030D-6E8A-4147-A177-3AD203B41FA5}">
                      <a16:colId xmlns:a16="http://schemas.microsoft.com/office/drawing/2014/main" val="1835202289"/>
                    </a:ext>
                  </a:extLst>
                </a:gridCol>
                <a:gridCol w="739351">
                  <a:extLst>
                    <a:ext uri="{9D8B030D-6E8A-4147-A177-3AD203B41FA5}">
                      <a16:colId xmlns:a16="http://schemas.microsoft.com/office/drawing/2014/main" val="2427828887"/>
                    </a:ext>
                  </a:extLst>
                </a:gridCol>
                <a:gridCol w="739351">
                  <a:extLst>
                    <a:ext uri="{9D8B030D-6E8A-4147-A177-3AD203B41FA5}">
                      <a16:colId xmlns:a16="http://schemas.microsoft.com/office/drawing/2014/main" val="3641645799"/>
                    </a:ext>
                  </a:extLst>
                </a:gridCol>
                <a:gridCol w="827364">
                  <a:extLst>
                    <a:ext uri="{9D8B030D-6E8A-4147-A177-3AD203B41FA5}">
                      <a16:colId xmlns:a16="http://schemas.microsoft.com/office/drawing/2014/main" val="3295013358"/>
                    </a:ext>
                  </a:extLst>
                </a:gridCol>
                <a:gridCol w="594804">
                  <a:extLst>
                    <a:ext uri="{9D8B030D-6E8A-4147-A177-3AD203B41FA5}">
                      <a16:colId xmlns:a16="http://schemas.microsoft.com/office/drawing/2014/main" val="609231456"/>
                    </a:ext>
                  </a:extLst>
                </a:gridCol>
                <a:gridCol w="463632">
                  <a:extLst>
                    <a:ext uri="{9D8B030D-6E8A-4147-A177-3AD203B41FA5}">
                      <a16:colId xmlns:a16="http://schemas.microsoft.com/office/drawing/2014/main" val="348425807"/>
                    </a:ext>
                  </a:extLst>
                </a:gridCol>
                <a:gridCol w="554514">
                  <a:extLst>
                    <a:ext uri="{9D8B030D-6E8A-4147-A177-3AD203B41FA5}">
                      <a16:colId xmlns:a16="http://schemas.microsoft.com/office/drawing/2014/main" val="1229771403"/>
                    </a:ext>
                  </a:extLst>
                </a:gridCol>
                <a:gridCol w="554514">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253473">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20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6">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學生實習權益人次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976400576"/>
      </p:ext>
    </p:extLst>
  </p:cSld>
  <p:clrMapOvr>
    <a:masterClrMapping/>
  </p:clrMapOvr>
  <p:transition>
    <p:random/>
  </p:transition>
  <p:timing>
    <p:tnLst>
      <p:par>
        <p:cTn id="1" dur="indefinite" restart="never" nodeType="tmRoot"/>
      </p:par>
    </p:tn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182100"/>
            <a:ext cx="8722513" cy="4247317"/>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nSpc>
                <a:spcPct val="150000"/>
              </a:lnSpc>
              <a:spcBef>
                <a:spcPts val="0"/>
              </a:spcBef>
              <a:spcAft>
                <a:spcPts val="0"/>
              </a:spcAft>
              <a:buFont typeface="Wingdings" panose="05000000000000000000" pitchFamily="2" charset="2"/>
              <a:buChar char="l"/>
            </a:pP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投保</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情形</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請填報學校前一學年度安排學生實習【有；無】依據「</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勞工保險</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大專校院校外實習學生團體保險</a:t>
            </a:r>
            <a:r>
              <a:rPr lang="zh-TW" altLang="zh-TW" sz="1800" dirty="0">
                <a:latin typeface="Arial" panose="020B0604020202020204" pitchFamily="34" charset="0"/>
                <a:ea typeface="微軟正黑體" panose="020B0604030504040204" pitchFamily="34" charset="-120"/>
                <a:cs typeface="Arial" panose="020B0604020202020204" pitchFamily="34" charset="0"/>
              </a:rPr>
              <a:t>」等相關規定辦理相關保險，並請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填報投保情形之</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人次</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spcBef>
                <a:spcPts val="0"/>
              </a:spcBef>
              <a:spcAft>
                <a:spcPts val="0"/>
              </a:spcAft>
              <a:buFont typeface="+mj-lt"/>
              <a:buAutoNum type="arabicPeriod"/>
            </a:pPr>
            <a:r>
              <a:rPr lang="zh-TW" altLang="zh-TW" sz="1800" b="1" dirty="0">
                <a:latin typeface="Arial" panose="020B0604020202020204" pitchFamily="34" charset="0"/>
                <a:ea typeface="微軟正黑體" panose="020B0604030504040204" pitchFamily="34" charset="-120"/>
                <a:cs typeface="Arial" panose="020B0604020202020204" pitchFamily="34" charset="0"/>
              </a:rPr>
              <a:t>「有」保險</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：係指學校於學生實習期間，有為學生投保「勞工保險」或「大專校院校外實習學生團體保險」，亦即</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期間受到「勞工保險」、「大專校院校外實習學生團體保險」或「兩者皆有」的保障</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spcBef>
                <a:spcPts val="0"/>
              </a:spcBef>
              <a:spcAft>
                <a:spcPts val="0"/>
              </a:spcAft>
              <a:buFont typeface="+mj-lt"/>
              <a:buAutoNum type="arabicPeriod"/>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無」保險</a:t>
            </a:r>
            <a:r>
              <a:rPr lang="zh-TW" altLang="zh-TW" sz="1800" dirty="0">
                <a:latin typeface="Arial" panose="020B0604020202020204" pitchFamily="34" charset="0"/>
                <a:ea typeface="微軟正黑體" panose="020B0604030504040204" pitchFamily="34" charset="-120"/>
                <a:cs typeface="Arial" panose="020B0604020202020204" pitchFamily="34" charset="0"/>
              </a:rPr>
              <a:t>：係指學校於學生實習期間，未替學生投保「勞工保險」或「大專校院校外實習學生團體保險」，亦即</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實習</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期間並未受到「勞工保險」及「大專校院校外實習學生團體保險」的保障</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42752" y="250062"/>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75096643"/>
              </p:ext>
            </p:extLst>
          </p:nvPr>
        </p:nvGraphicFramePr>
        <p:xfrm>
          <a:off x="299259" y="1151104"/>
          <a:ext cx="8661861" cy="812800"/>
        </p:xfrm>
        <a:graphic>
          <a:graphicData uri="http://schemas.openxmlformats.org/drawingml/2006/table">
            <a:tbl>
              <a:tblPr firstRow="1" firstCol="1" bandRow="1"/>
              <a:tblGrid>
                <a:gridCol w="224443">
                  <a:extLst>
                    <a:ext uri="{9D8B030D-6E8A-4147-A177-3AD203B41FA5}">
                      <a16:colId xmlns:a16="http://schemas.microsoft.com/office/drawing/2014/main" val="998256918"/>
                    </a:ext>
                  </a:extLst>
                </a:gridCol>
                <a:gridCol w="224443">
                  <a:extLst>
                    <a:ext uri="{9D8B030D-6E8A-4147-A177-3AD203B41FA5}">
                      <a16:colId xmlns:a16="http://schemas.microsoft.com/office/drawing/2014/main" val="1539150376"/>
                    </a:ext>
                  </a:extLst>
                </a:gridCol>
                <a:gridCol w="299259">
                  <a:extLst>
                    <a:ext uri="{9D8B030D-6E8A-4147-A177-3AD203B41FA5}">
                      <a16:colId xmlns:a16="http://schemas.microsoft.com/office/drawing/2014/main" val="209454419"/>
                    </a:ext>
                  </a:extLst>
                </a:gridCol>
                <a:gridCol w="257694">
                  <a:extLst>
                    <a:ext uri="{9D8B030D-6E8A-4147-A177-3AD203B41FA5}">
                      <a16:colId xmlns:a16="http://schemas.microsoft.com/office/drawing/2014/main" val="390191383"/>
                    </a:ext>
                  </a:extLst>
                </a:gridCol>
                <a:gridCol w="1039091">
                  <a:extLst>
                    <a:ext uri="{9D8B030D-6E8A-4147-A177-3AD203B41FA5}">
                      <a16:colId xmlns:a16="http://schemas.microsoft.com/office/drawing/2014/main" val="150386953"/>
                    </a:ext>
                  </a:extLst>
                </a:gridCol>
                <a:gridCol w="645989">
                  <a:extLst>
                    <a:ext uri="{9D8B030D-6E8A-4147-A177-3AD203B41FA5}">
                      <a16:colId xmlns:a16="http://schemas.microsoft.com/office/drawing/2014/main" val="277751310"/>
                    </a:ext>
                  </a:extLst>
                </a:gridCol>
                <a:gridCol w="563018">
                  <a:extLst>
                    <a:ext uri="{9D8B030D-6E8A-4147-A177-3AD203B41FA5}">
                      <a16:colId xmlns:a16="http://schemas.microsoft.com/office/drawing/2014/main" val="1835202289"/>
                    </a:ext>
                  </a:extLst>
                </a:gridCol>
                <a:gridCol w="739351">
                  <a:extLst>
                    <a:ext uri="{9D8B030D-6E8A-4147-A177-3AD203B41FA5}">
                      <a16:colId xmlns:a16="http://schemas.microsoft.com/office/drawing/2014/main" val="2427828887"/>
                    </a:ext>
                  </a:extLst>
                </a:gridCol>
                <a:gridCol w="739351">
                  <a:extLst>
                    <a:ext uri="{9D8B030D-6E8A-4147-A177-3AD203B41FA5}">
                      <a16:colId xmlns:a16="http://schemas.microsoft.com/office/drawing/2014/main" val="3641645799"/>
                    </a:ext>
                  </a:extLst>
                </a:gridCol>
                <a:gridCol w="463380">
                  <a:extLst>
                    <a:ext uri="{9D8B030D-6E8A-4147-A177-3AD203B41FA5}">
                      <a16:colId xmlns:a16="http://schemas.microsoft.com/office/drawing/2014/main" val="3295013358"/>
                    </a:ext>
                  </a:extLst>
                </a:gridCol>
                <a:gridCol w="752808">
                  <a:extLst>
                    <a:ext uri="{9D8B030D-6E8A-4147-A177-3AD203B41FA5}">
                      <a16:colId xmlns:a16="http://schemas.microsoft.com/office/drawing/2014/main" val="609231456"/>
                    </a:ext>
                  </a:extLst>
                </a:gridCol>
                <a:gridCol w="669612">
                  <a:extLst>
                    <a:ext uri="{9D8B030D-6E8A-4147-A177-3AD203B41FA5}">
                      <a16:colId xmlns:a16="http://schemas.microsoft.com/office/drawing/2014/main" val="348425807"/>
                    </a:ext>
                  </a:extLst>
                </a:gridCol>
                <a:gridCol w="554514">
                  <a:extLst>
                    <a:ext uri="{9D8B030D-6E8A-4147-A177-3AD203B41FA5}">
                      <a16:colId xmlns:a16="http://schemas.microsoft.com/office/drawing/2014/main" val="1229771403"/>
                    </a:ext>
                  </a:extLst>
                </a:gridCol>
                <a:gridCol w="554514">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190513">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6">
                  <a:txBody>
                    <a:bodyPr/>
                    <a:lstStyle/>
                    <a:p>
                      <a:pPr algn="ctr">
                        <a:lnSpc>
                          <a:spcPts val="21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學生實習權益</a:t>
                      </a:r>
                      <a:r>
                        <a:rPr lang="zh-TW" sz="15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4">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522292988"/>
      </p:ext>
    </p:extLst>
  </p:cSld>
  <p:clrMapOvr>
    <a:masterClrMapping/>
  </p:clrMapOvr>
  <p:transition>
    <p:random/>
  </p:transition>
  <p:timing>
    <p:tnLst>
      <p:par>
        <p:cTn id="1" dur="indefinite" restart="never" nodeType="tmRoot"/>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7" y="2310983"/>
            <a:ext cx="8722513" cy="4303742"/>
          </a:xfrm>
          <a:prstGeom prst="rect">
            <a:avLst/>
          </a:prstGeom>
        </p:spPr>
        <p:txBody>
          <a:bodyPr wrap="square">
            <a:spAutoFit/>
          </a:bodyPr>
          <a:lstStyle/>
          <a:p>
            <a:pPr algn="just">
              <a:spcBef>
                <a:spcPts val="700"/>
              </a:spcBef>
              <a:spcAft>
                <a:spcPts val="7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spcBef>
                <a:spcPts val="700"/>
              </a:spcBef>
              <a:spcAft>
                <a:spcPts val="700"/>
              </a:spcAft>
              <a:buFont typeface="Wingdings" panose="05000000000000000000" pitchFamily="2" charset="2"/>
              <a:buChar char="l"/>
            </a:pPr>
            <a:r>
              <a:rPr lang="zh-TW" altLang="en-US" sz="1600" b="1" kern="0" dirty="0" smtClean="0">
                <a:latin typeface="Arial" panose="020B0604020202020204" pitchFamily="34" charset="0"/>
                <a:ea typeface="微軟正黑體" panose="020B0604030504040204" pitchFamily="34" charset="-120"/>
                <a:cs typeface="Arial" panose="020B0604020202020204" pitchFamily="34" charset="0"/>
              </a:rPr>
              <a:t>實習待遇</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請填報學校前一學年度安排學生實習待遇為【工資；獎學金；津貼；無】等類待遇之人次</a:t>
            </a:r>
            <a:r>
              <a:rPr lang="zh-TW" altLang="en-US" sz="1600" kern="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700"/>
              </a:spcBef>
              <a:spcAft>
                <a:spcPts val="700"/>
              </a:spcAft>
              <a:buFont typeface="+mj-lt"/>
              <a:buAutoNum type="arabicPeriod"/>
            </a:pPr>
            <a:r>
              <a:rPr lang="zh-TW" altLang="zh-TW" sz="1600" b="1" kern="0" dirty="0">
                <a:latin typeface="Arial" panose="020B0604020202020204" pitchFamily="34" charset="0"/>
                <a:ea typeface="微軟正黑體" panose="020B0604030504040204" pitchFamily="34" charset="-120"/>
                <a:cs typeface="Arial" panose="020B0604020202020204" pitchFamily="34" charset="0"/>
              </a:rPr>
              <a:t>工資</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：係指學生實習之機構按照「</a:t>
            </a:r>
            <a:r>
              <a:rPr lang="zh-TW" altLang="zh-TW" sz="1600" u="sng" kern="0" dirty="0">
                <a:latin typeface="Arial" panose="020B0604020202020204" pitchFamily="34" charset="0"/>
                <a:ea typeface="微軟正黑體" panose="020B0604030504040204" pitchFamily="34" charset="-120"/>
                <a:cs typeface="Arial" panose="020B0604020202020204" pitchFamily="34" charset="0"/>
              </a:rPr>
              <a:t>勞動基準法</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」規定，給予學生符合最低基本月薪工資之待遇</a:t>
            </a:r>
            <a:r>
              <a:rPr lang="zh-TW" altLang="zh-TW"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700"/>
              </a:spcBef>
              <a:spcAft>
                <a:spcPts val="700"/>
              </a:spcAft>
              <a:buFont typeface="+mj-lt"/>
              <a:buAutoNum type="arabicPeriod"/>
            </a:pPr>
            <a:r>
              <a:rPr lang="zh-TW" altLang="zh-TW" sz="1600" b="1" kern="0" dirty="0" smtClean="0">
                <a:latin typeface="Arial" panose="020B0604020202020204" pitchFamily="34" charset="0"/>
                <a:ea typeface="微軟正黑體" panose="020B0604030504040204" pitchFamily="34" charset="-120"/>
                <a:cs typeface="Arial" panose="020B0604020202020204" pitchFamily="34" charset="0"/>
              </a:rPr>
              <a:t>獎學金</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：係指學生實習機構「給予」實習學生一定金額的獎勵金</a:t>
            </a:r>
            <a:r>
              <a:rPr lang="zh-TW" altLang="zh-TW"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700"/>
              </a:spcBef>
              <a:spcAft>
                <a:spcPts val="700"/>
              </a:spcAft>
              <a:buFont typeface="+mj-lt"/>
              <a:buAutoNum type="arabicPeriod"/>
            </a:pPr>
            <a:r>
              <a:rPr lang="zh-TW" altLang="zh-TW" sz="1600" b="1" kern="0" dirty="0" smtClean="0">
                <a:latin typeface="Arial" panose="020B0604020202020204" pitchFamily="34" charset="0"/>
                <a:ea typeface="微軟正黑體" panose="020B0604030504040204" pitchFamily="34" charset="-120"/>
                <a:cs typeface="Arial" panose="020B0604020202020204" pitchFamily="34" charset="0"/>
              </a:rPr>
              <a:t>津貼</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：係指學生實習之習機構「給予」基本保障的各類津貼</a:t>
            </a:r>
            <a:r>
              <a:rPr lang="en-US" altLang="zh-TW" sz="1600" kern="0" dirty="0">
                <a:latin typeface="Arial" panose="020B0604020202020204" pitchFamily="34" charset="0"/>
                <a:ea typeface="微軟正黑體" panose="020B0604030504040204" pitchFamily="34" charset="-120"/>
                <a:cs typeface="Arial" panose="020B0604020202020204" pitchFamily="34" charset="0"/>
              </a:rPr>
              <a:t>(</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如生活津貼、實習津貼</a:t>
            </a:r>
            <a:r>
              <a:rPr lang="en-US" altLang="zh-TW" sz="1600" kern="0" dirty="0">
                <a:latin typeface="Arial" panose="020B0604020202020204" pitchFamily="34" charset="0"/>
                <a:ea typeface="微軟正黑體" panose="020B0604030504040204" pitchFamily="34" charset="-120"/>
                <a:cs typeface="Arial" panose="020B0604020202020204" pitchFamily="34" charset="0"/>
              </a:rPr>
              <a:t>)</a:t>
            </a:r>
            <a:r>
              <a:rPr lang="zh-TW" altLang="zh-TW"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700"/>
              </a:spcBef>
              <a:spcAft>
                <a:spcPts val="700"/>
              </a:spcAft>
              <a:buFont typeface="+mj-lt"/>
              <a:buAutoNum type="arabicPeriod"/>
            </a:pPr>
            <a:r>
              <a:rPr lang="zh-TW" altLang="zh-TW" sz="1600" b="1" kern="0" dirty="0" smtClean="0">
                <a:latin typeface="Arial" panose="020B0604020202020204" pitchFamily="34" charset="0"/>
                <a:ea typeface="微軟正黑體" panose="020B0604030504040204" pitchFamily="34" charset="-120"/>
                <a:cs typeface="Arial" panose="020B0604020202020204" pitchFamily="34" charset="0"/>
              </a:rPr>
              <a:t>無任</a:t>
            </a:r>
            <a:r>
              <a:rPr lang="zh-TW" altLang="zh-TW" sz="1600" b="1" kern="0" dirty="0">
                <a:latin typeface="Arial" panose="020B0604020202020204" pitchFamily="34" charset="0"/>
                <a:ea typeface="微軟正黑體" panose="020B0604030504040204" pitchFamily="34" charset="-120"/>
                <a:cs typeface="Arial" panose="020B0604020202020204" pitchFamily="34" charset="0"/>
              </a:rPr>
              <a:t>何待遇</a:t>
            </a:r>
            <a:r>
              <a:rPr lang="zh-TW" altLang="zh-TW" sz="1600" kern="0" dirty="0">
                <a:latin typeface="Arial" panose="020B0604020202020204" pitchFamily="34" charset="0"/>
                <a:ea typeface="微軟正黑體" panose="020B0604030504040204" pitchFamily="34" charset="-120"/>
                <a:cs typeface="Arial" panose="020B0604020202020204" pitchFamily="34" charset="0"/>
              </a:rPr>
              <a:t>：係指學生實習之機構並未提供任何待遇</a:t>
            </a:r>
            <a:r>
              <a:rPr lang="zh-TW" altLang="zh-TW"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spcBef>
                <a:spcPts val="700"/>
              </a:spcBef>
              <a:spcAft>
                <a:spcPts val="700"/>
              </a:spcAft>
              <a:buFont typeface="Wingdings" panose="05000000000000000000" pitchFamily="2" charset="2"/>
              <a:buChar char="l"/>
            </a:pPr>
            <a:r>
              <a:rPr lang="zh-TW" altLang="zh-TW" sz="1600" kern="0" dirty="0">
                <a:latin typeface="Arial" panose="020B0604020202020204" pitchFamily="34" charset="0"/>
                <a:ea typeface="微軟正黑體" panose="020B0604030504040204" pitchFamily="34" charset="-120"/>
                <a:cs typeface="Arial" panose="020B0604020202020204" pitchFamily="34" charset="0"/>
              </a:rPr>
              <a:t>本表</a:t>
            </a:r>
            <a:r>
              <a:rPr lang="zh-TW" altLang="zh-TW" sz="16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學生實習【工資；獎學金；津貼；無】等類之</a:t>
            </a:r>
            <a:r>
              <a:rPr lang="zh-TW" altLang="zh-TW" sz="1600" b="1"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待遇人次加總應等於</a:t>
            </a:r>
            <a:r>
              <a:rPr lang="zh-TW" altLang="zh-TW" sz="1600" kern="0" dirty="0">
                <a:solidFill>
                  <a:srgbClr val="FF0000"/>
                </a:solidFill>
                <a:latin typeface="Arial" panose="020B0604020202020204" pitchFamily="34" charset="0"/>
                <a:ea typeface="微軟正黑體" panose="020B0604030504040204" pitchFamily="34" charset="-120"/>
                <a:cs typeface="Arial" panose="020B0604020202020204" pitchFamily="34" charset="0"/>
              </a:rPr>
              <a:t>【有投保及未投保】人次之加總</a:t>
            </a:r>
            <a:r>
              <a:rPr lang="zh-TW" altLang="zh-TW" sz="1600" kern="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kern="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spcBef>
                <a:spcPts val="700"/>
              </a:spcBef>
              <a:spcAft>
                <a:spcPts val="700"/>
              </a:spcAft>
              <a:buClr>
                <a:schemeClr val="tx1"/>
              </a:buClr>
              <a:buFont typeface="Wingdings" panose="05000000000000000000" pitchFamily="2" charset="2"/>
              <a:buChar char="l"/>
            </a:pP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【投保情形】及【實習待遇】</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各自人次加總</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應與「學</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學生實習人數及時數統計」之「</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實習人數</a:t>
            </a:r>
            <a:r>
              <a:rPr lang="en-US"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人次</a:t>
            </a:r>
            <a:r>
              <a:rPr lang="en-US"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」相符</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582953" y="269060"/>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812349419"/>
              </p:ext>
            </p:extLst>
          </p:nvPr>
        </p:nvGraphicFramePr>
        <p:xfrm>
          <a:off x="299259" y="1158629"/>
          <a:ext cx="8661861" cy="1054100"/>
        </p:xfrm>
        <a:graphic>
          <a:graphicData uri="http://schemas.openxmlformats.org/drawingml/2006/table">
            <a:tbl>
              <a:tblPr firstRow="1" firstCol="1" bandRow="1"/>
              <a:tblGrid>
                <a:gridCol w="224443">
                  <a:extLst>
                    <a:ext uri="{9D8B030D-6E8A-4147-A177-3AD203B41FA5}">
                      <a16:colId xmlns:a16="http://schemas.microsoft.com/office/drawing/2014/main" val="998256918"/>
                    </a:ext>
                  </a:extLst>
                </a:gridCol>
                <a:gridCol w="224443">
                  <a:extLst>
                    <a:ext uri="{9D8B030D-6E8A-4147-A177-3AD203B41FA5}">
                      <a16:colId xmlns:a16="http://schemas.microsoft.com/office/drawing/2014/main" val="1539150376"/>
                    </a:ext>
                  </a:extLst>
                </a:gridCol>
                <a:gridCol w="299259">
                  <a:extLst>
                    <a:ext uri="{9D8B030D-6E8A-4147-A177-3AD203B41FA5}">
                      <a16:colId xmlns:a16="http://schemas.microsoft.com/office/drawing/2014/main" val="209454419"/>
                    </a:ext>
                  </a:extLst>
                </a:gridCol>
                <a:gridCol w="257694">
                  <a:extLst>
                    <a:ext uri="{9D8B030D-6E8A-4147-A177-3AD203B41FA5}">
                      <a16:colId xmlns:a16="http://schemas.microsoft.com/office/drawing/2014/main" val="390191383"/>
                    </a:ext>
                  </a:extLst>
                </a:gridCol>
                <a:gridCol w="1039091">
                  <a:extLst>
                    <a:ext uri="{9D8B030D-6E8A-4147-A177-3AD203B41FA5}">
                      <a16:colId xmlns:a16="http://schemas.microsoft.com/office/drawing/2014/main" val="150386953"/>
                    </a:ext>
                  </a:extLst>
                </a:gridCol>
                <a:gridCol w="645989">
                  <a:extLst>
                    <a:ext uri="{9D8B030D-6E8A-4147-A177-3AD203B41FA5}">
                      <a16:colId xmlns:a16="http://schemas.microsoft.com/office/drawing/2014/main" val="277751310"/>
                    </a:ext>
                  </a:extLst>
                </a:gridCol>
                <a:gridCol w="563018">
                  <a:extLst>
                    <a:ext uri="{9D8B030D-6E8A-4147-A177-3AD203B41FA5}">
                      <a16:colId xmlns:a16="http://schemas.microsoft.com/office/drawing/2014/main" val="1835202289"/>
                    </a:ext>
                  </a:extLst>
                </a:gridCol>
                <a:gridCol w="739351">
                  <a:extLst>
                    <a:ext uri="{9D8B030D-6E8A-4147-A177-3AD203B41FA5}">
                      <a16:colId xmlns:a16="http://schemas.microsoft.com/office/drawing/2014/main" val="2427828887"/>
                    </a:ext>
                  </a:extLst>
                </a:gridCol>
                <a:gridCol w="739351">
                  <a:extLst>
                    <a:ext uri="{9D8B030D-6E8A-4147-A177-3AD203B41FA5}">
                      <a16:colId xmlns:a16="http://schemas.microsoft.com/office/drawing/2014/main" val="3641645799"/>
                    </a:ext>
                  </a:extLst>
                </a:gridCol>
                <a:gridCol w="562567">
                  <a:extLst>
                    <a:ext uri="{9D8B030D-6E8A-4147-A177-3AD203B41FA5}">
                      <a16:colId xmlns:a16="http://schemas.microsoft.com/office/drawing/2014/main" val="3295013358"/>
                    </a:ext>
                  </a:extLst>
                </a:gridCol>
                <a:gridCol w="653621">
                  <a:extLst>
                    <a:ext uri="{9D8B030D-6E8A-4147-A177-3AD203B41FA5}">
                      <a16:colId xmlns:a16="http://schemas.microsoft.com/office/drawing/2014/main" val="609231456"/>
                    </a:ext>
                  </a:extLst>
                </a:gridCol>
                <a:gridCol w="669612">
                  <a:extLst>
                    <a:ext uri="{9D8B030D-6E8A-4147-A177-3AD203B41FA5}">
                      <a16:colId xmlns:a16="http://schemas.microsoft.com/office/drawing/2014/main" val="348425807"/>
                    </a:ext>
                  </a:extLst>
                </a:gridCol>
                <a:gridCol w="439066">
                  <a:extLst>
                    <a:ext uri="{9D8B030D-6E8A-4147-A177-3AD203B41FA5}">
                      <a16:colId xmlns:a16="http://schemas.microsoft.com/office/drawing/2014/main" val="1229771403"/>
                    </a:ext>
                  </a:extLst>
                </a:gridCol>
                <a:gridCol w="669962">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182452">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6">
                  <a:txBody>
                    <a:bodyPr/>
                    <a:lstStyle/>
                    <a:p>
                      <a:pPr algn="ctr">
                        <a:lnSpc>
                          <a:spcPts val="27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學生實習權益</a:t>
                      </a:r>
                      <a:r>
                        <a:rPr lang="zh-TW" sz="15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4">
                  <a:txBody>
                    <a:bodyPr/>
                    <a:lstStyle/>
                    <a:p>
                      <a:pPr marL="0" algn="ctr" defTabSz="914400" rtl="0" eaLnBrk="1" latinLnBrk="0" hangingPunct="1">
                        <a:lnSpc>
                          <a:spcPts val="16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15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014161357"/>
      </p:ext>
    </p:extLst>
  </p:cSld>
  <p:clrMapOvr>
    <a:masterClrMapping/>
  </p:clrMapOvr>
  <p:transition>
    <p:random/>
  </p:transition>
  <p:timing>
    <p:tnLst>
      <p:par>
        <p:cTn id="1" dur="indefinite" restart="never" nodeType="tmRoot"/>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87418" y="2152806"/>
            <a:ext cx="9072979" cy="4147289"/>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b="1" kern="0" dirty="0">
                <a:latin typeface="Arial" panose="020B0604020202020204" pitchFamily="34" charset="0"/>
                <a:ea typeface="微軟正黑體" panose="020B0604030504040204" pitchFamily="34" charset="-120"/>
                <a:cs typeface="Arial" panose="020B0604020202020204" pitchFamily="34" charset="0"/>
              </a:rPr>
              <a:t>學生實習權益</a:t>
            </a:r>
            <a:r>
              <a:rPr lang="zh-TW" altLang="zh-TW" sz="1700" b="1" kern="0" dirty="0" smtClean="0">
                <a:latin typeface="Arial" panose="020B0604020202020204" pitchFamily="34" charset="0"/>
                <a:ea typeface="微軟正黑體" panose="020B0604030504040204" pitchFamily="34" charset="-120"/>
                <a:cs typeface="Arial" panose="020B0604020202020204" pitchFamily="34" charset="0"/>
              </a:rPr>
              <a:t>人次</a:t>
            </a:r>
            <a:r>
              <a:rPr lang="en-US" altLang="zh-TW" sz="1700" b="1"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700" b="1" kern="0" dirty="0" smtClean="0">
                <a:latin typeface="Arial" panose="020B0604020202020204" pitchFamily="34" charset="0"/>
                <a:ea typeface="微軟正黑體" panose="020B0604030504040204" pitchFamily="34" charset="-120"/>
                <a:cs typeface="Arial" panose="020B0604020202020204" pitchFamily="34" charset="0"/>
              </a:rPr>
              <a:t>範例說明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spcBef>
                <a:spcPts val="300"/>
              </a:spcBef>
              <a:spcAft>
                <a:spcPts val="300"/>
              </a:spcAft>
              <a:buFont typeface="Wingdings" panose="05000000000000000000" pitchFamily="2" charset="2"/>
              <a:buChar char="l"/>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同一</a:t>
            </a:r>
            <a:r>
              <a:rPr lang="zh-TW" altLang="zh-TW" sz="1700" dirty="0">
                <a:latin typeface="Arial" panose="020B0604020202020204" pitchFamily="34" charset="0"/>
                <a:ea typeface="微軟正黑體" panose="020B0604030504040204" pitchFamily="34" charset="-120"/>
                <a:cs typeface="Arial" panose="020B0604020202020204" pitchFamily="34" charset="0"/>
              </a:rPr>
              <a:t>學生於</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學年度修讀</a:t>
            </a:r>
            <a:r>
              <a:rPr lang="en-US" altLang="zh-TW" sz="1700"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門實習課程，並安排至不同場所進行實習，請分別依【實習單位】給予之【保險及待遇】列計其「人次」；但</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若同一家實習單位，提供同一學生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種待遇，請以</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主要待遇擇一填報</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lvl="0">
              <a:lnSpc>
                <a:spcPts val="2200"/>
              </a:lnSpc>
              <a:spcBef>
                <a:spcPts val="300"/>
              </a:spcBef>
              <a:spcAft>
                <a:spcPts val="300"/>
              </a:spcAft>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     範</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例</a:t>
            </a:r>
            <a:r>
              <a:rPr lang="en-US" altLang="zh-TW" sz="1700" b="1"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B</a:t>
            </a:r>
            <a:r>
              <a:rPr lang="zh-TW" altLang="zh-TW" sz="1700" dirty="0">
                <a:latin typeface="Arial" panose="020B0604020202020204" pitchFamily="34" charset="0"/>
                <a:ea typeface="微軟正黑體" panose="020B0604030504040204" pitchFamily="34" charset="-120"/>
                <a:cs typeface="Arial" panose="020B0604020202020204" pitchFamily="34" charset="0"/>
              </a:rPr>
              <a:t>校餐飲管理學系甲生分別於</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700" dirty="0">
                <a:latin typeface="Arial" panose="020B0604020202020204" pitchFamily="34" charset="0"/>
                <a:ea typeface="微軟正黑體" panose="020B0604030504040204" pitchFamily="34" charset="-120"/>
                <a:cs typeface="Arial" panose="020B0604020202020204" pitchFamily="34" charset="0"/>
              </a:rPr>
              <a:t>1</a:t>
            </a:r>
            <a:r>
              <a:rPr lang="zh-TW" altLang="zh-TW" sz="1700" dirty="0">
                <a:latin typeface="Arial" panose="020B0604020202020204" pitchFamily="34" charset="0"/>
                <a:ea typeface="微軟正黑體" panose="020B0604030504040204" pitchFamily="34" charset="-120"/>
                <a:cs typeface="Arial" panose="020B0604020202020204" pitchFamily="34" charset="0"/>
              </a:rPr>
              <a:t>學期修讀「店舖設計與規劃</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課程」</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lvl="0">
              <a:lnSpc>
                <a:spcPts val="2200"/>
              </a:lnSpc>
              <a:spcBef>
                <a:spcPts val="300"/>
              </a:spcBef>
              <a:spcAft>
                <a:spcPts val="300"/>
              </a:spcAft>
            </a:pPr>
            <a:r>
              <a:rPr lang="zh-TW" altLang="en-US" sz="1700" dirty="0">
                <a:latin typeface="Arial" panose="020B0604020202020204" pitchFamily="34" charset="0"/>
                <a:ea typeface="微軟正黑體" panose="020B0604030504040204" pitchFamily="34" charset="-120"/>
                <a:cs typeface="Arial" panose="020B0604020202020204" pitchFamily="34" charset="0"/>
              </a:rPr>
              <a:t> </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與</a:t>
            </a:r>
            <a:r>
              <a:rPr lang="en-US" altLang="zh-TW" sz="1700" dirty="0">
                <a:latin typeface="Arial" panose="020B0604020202020204" pitchFamily="34" charset="0"/>
                <a:ea typeface="微軟正黑體" panose="020B0604030504040204" pitchFamily="34" charset="-120"/>
                <a:cs typeface="Arial" panose="020B0604020202020204" pitchFamily="34" charset="0"/>
              </a:rPr>
              <a:t>106</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700"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學期修讀「餐旅企業進階實習」，並於暑假與寒假期間至「</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乙</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lvl="0">
              <a:lnSpc>
                <a:spcPts val="2200"/>
              </a:lnSpc>
              <a:spcBef>
                <a:spcPts val="300"/>
              </a:spcBef>
              <a:spcAft>
                <a:spcPts val="300"/>
              </a:spcAft>
            </a:pPr>
            <a:r>
              <a:rPr lang="zh-TW" altLang="en-US" sz="1700" dirty="0">
                <a:latin typeface="Arial" panose="020B0604020202020204" pitchFamily="34" charset="0"/>
                <a:ea typeface="微軟正黑體" panose="020B0604030504040204" pitchFamily="34" charset="-120"/>
                <a:cs typeface="Arial" panose="020B0604020202020204" pitchFamily="34" charset="0"/>
              </a:rPr>
              <a:t> </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飯店</a:t>
            </a:r>
            <a:r>
              <a:rPr lang="zh-TW" altLang="zh-TW" sz="1700" dirty="0">
                <a:latin typeface="Arial" panose="020B0604020202020204" pitchFamily="34" charset="0"/>
                <a:ea typeface="微軟正黑體" panose="020B0604030504040204" pitchFamily="34" charset="-120"/>
                <a:cs typeface="Arial" panose="020B0604020202020204" pitchFamily="34" charset="0"/>
              </a:rPr>
              <a:t>」及「丙飯店」進行實習，</a:t>
            </a:r>
          </a:p>
          <a:p>
            <a:pPr marL="1257300" lvl="2" indent="-342900">
              <a:lnSpc>
                <a:spcPct val="150000"/>
              </a:lnSpc>
              <a:spcBef>
                <a:spcPts val="300"/>
              </a:spcBef>
              <a:spcAft>
                <a:spcPts val="300"/>
              </a:spcAft>
              <a:buFont typeface="+mj-lt"/>
              <a:buAutoNum type="arabicParenR"/>
            </a:pPr>
            <a:r>
              <a:rPr lang="zh-TW" altLang="zh-TW" sz="1700" u="sng" dirty="0">
                <a:latin typeface="Arial" panose="020B0604020202020204" pitchFamily="34" charset="0"/>
                <a:ea typeface="微軟正黑體" panose="020B0604030504040204" pitchFamily="34" charset="-120"/>
                <a:cs typeface="Arial" panose="020B0604020202020204" pitchFamily="34" charset="0"/>
              </a:rPr>
              <a:t>乙、丙等</a:t>
            </a:r>
            <a:r>
              <a:rPr lang="en-US" altLang="zh-TW" sz="1700" u="sng" dirty="0">
                <a:latin typeface="Arial" panose="020B0604020202020204" pitchFamily="34" charset="0"/>
                <a:ea typeface="微軟正黑體" panose="020B0604030504040204" pitchFamily="34" charset="-120"/>
                <a:cs typeface="Arial" panose="020B0604020202020204" pitchFamily="34" charset="0"/>
              </a:rPr>
              <a:t>2</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間飯店皆為甲生投保「勞工保險」，故</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「有投保」選項列計為</a:t>
            </a:r>
            <a:r>
              <a:rPr lang="en-US" altLang="zh-TW" sz="1700" b="1" u="sng" dirty="0">
                <a:latin typeface="Arial" panose="020B0604020202020204" pitchFamily="34" charset="0"/>
                <a:ea typeface="微軟正黑體" panose="020B0604030504040204" pitchFamily="34" charset="-120"/>
                <a:cs typeface="Arial" panose="020B0604020202020204" pitchFamily="34" charset="0"/>
              </a:rPr>
              <a:t>2</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人次</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nSpc>
                <a:spcPct val="150000"/>
              </a:lnSpc>
              <a:spcBef>
                <a:spcPts val="300"/>
              </a:spcBef>
              <a:spcAft>
                <a:spcPts val="300"/>
              </a:spcAft>
              <a:buFont typeface="+mj-lt"/>
              <a:buAutoNum type="arabicParenR"/>
            </a:pPr>
            <a:r>
              <a:rPr lang="zh-TW" altLang="zh-TW" sz="1700" u="sng" dirty="0" smtClean="0">
                <a:latin typeface="Arial" panose="020B0604020202020204" pitchFamily="34" charset="0"/>
                <a:ea typeface="微軟正黑體" panose="020B0604030504040204" pitchFamily="34" charset="-120"/>
                <a:cs typeface="Arial" panose="020B0604020202020204" pitchFamily="34" charset="0"/>
              </a:rPr>
              <a:t>乙</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飯店提供甲生實習待遇為「工資」，丙飯店提供甲生實習待遇為「獎學金」，故請填</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實習待遇為【工資；獎學金】各列計</a:t>
            </a:r>
            <a:r>
              <a:rPr lang="en-US" altLang="zh-TW" sz="1700" b="1" u="sng" dirty="0">
                <a:latin typeface="Arial" panose="020B0604020202020204" pitchFamily="34" charset="0"/>
                <a:ea typeface="微軟正黑體" panose="020B0604030504040204" pitchFamily="34" charset="-120"/>
                <a:cs typeface="Arial" panose="020B0604020202020204" pitchFamily="34" charset="0"/>
              </a:rPr>
              <a:t>1</a:t>
            </a:r>
            <a:r>
              <a:rPr lang="zh-TW" altLang="zh-TW" sz="1700" b="1" u="sng" dirty="0" smtClean="0">
                <a:latin typeface="Arial" panose="020B0604020202020204" pitchFamily="34" charset="0"/>
                <a:ea typeface="微軟正黑體" panose="020B0604030504040204" pitchFamily="34" charset="-120"/>
                <a:cs typeface="Arial" panose="020B0604020202020204" pitchFamily="34" charset="0"/>
              </a:rPr>
              <a:t>人次</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700" kern="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2109" y="252010"/>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10-2</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實習</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機構及權益保障統計</a:t>
            </a: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100092619"/>
              </p:ext>
            </p:extLst>
          </p:nvPr>
        </p:nvGraphicFramePr>
        <p:xfrm>
          <a:off x="292976" y="1133439"/>
          <a:ext cx="8661861" cy="968495"/>
        </p:xfrm>
        <a:graphic>
          <a:graphicData uri="http://schemas.openxmlformats.org/drawingml/2006/table">
            <a:tbl>
              <a:tblPr firstRow="1" firstCol="1" bandRow="1"/>
              <a:tblGrid>
                <a:gridCol w="224443">
                  <a:extLst>
                    <a:ext uri="{9D8B030D-6E8A-4147-A177-3AD203B41FA5}">
                      <a16:colId xmlns:a16="http://schemas.microsoft.com/office/drawing/2014/main" val="998256918"/>
                    </a:ext>
                  </a:extLst>
                </a:gridCol>
                <a:gridCol w="224443">
                  <a:extLst>
                    <a:ext uri="{9D8B030D-6E8A-4147-A177-3AD203B41FA5}">
                      <a16:colId xmlns:a16="http://schemas.microsoft.com/office/drawing/2014/main" val="1539150376"/>
                    </a:ext>
                  </a:extLst>
                </a:gridCol>
                <a:gridCol w="299259">
                  <a:extLst>
                    <a:ext uri="{9D8B030D-6E8A-4147-A177-3AD203B41FA5}">
                      <a16:colId xmlns:a16="http://schemas.microsoft.com/office/drawing/2014/main" val="209454419"/>
                    </a:ext>
                  </a:extLst>
                </a:gridCol>
                <a:gridCol w="257694">
                  <a:extLst>
                    <a:ext uri="{9D8B030D-6E8A-4147-A177-3AD203B41FA5}">
                      <a16:colId xmlns:a16="http://schemas.microsoft.com/office/drawing/2014/main" val="390191383"/>
                    </a:ext>
                  </a:extLst>
                </a:gridCol>
                <a:gridCol w="1039091">
                  <a:extLst>
                    <a:ext uri="{9D8B030D-6E8A-4147-A177-3AD203B41FA5}">
                      <a16:colId xmlns:a16="http://schemas.microsoft.com/office/drawing/2014/main" val="150386953"/>
                    </a:ext>
                  </a:extLst>
                </a:gridCol>
                <a:gridCol w="645989">
                  <a:extLst>
                    <a:ext uri="{9D8B030D-6E8A-4147-A177-3AD203B41FA5}">
                      <a16:colId xmlns:a16="http://schemas.microsoft.com/office/drawing/2014/main" val="277751310"/>
                    </a:ext>
                  </a:extLst>
                </a:gridCol>
                <a:gridCol w="563018">
                  <a:extLst>
                    <a:ext uri="{9D8B030D-6E8A-4147-A177-3AD203B41FA5}">
                      <a16:colId xmlns:a16="http://schemas.microsoft.com/office/drawing/2014/main" val="1835202289"/>
                    </a:ext>
                  </a:extLst>
                </a:gridCol>
                <a:gridCol w="739351">
                  <a:extLst>
                    <a:ext uri="{9D8B030D-6E8A-4147-A177-3AD203B41FA5}">
                      <a16:colId xmlns:a16="http://schemas.microsoft.com/office/drawing/2014/main" val="2427828887"/>
                    </a:ext>
                  </a:extLst>
                </a:gridCol>
                <a:gridCol w="643437">
                  <a:extLst>
                    <a:ext uri="{9D8B030D-6E8A-4147-A177-3AD203B41FA5}">
                      <a16:colId xmlns:a16="http://schemas.microsoft.com/office/drawing/2014/main" val="3641645799"/>
                    </a:ext>
                  </a:extLst>
                </a:gridCol>
                <a:gridCol w="559294">
                  <a:extLst>
                    <a:ext uri="{9D8B030D-6E8A-4147-A177-3AD203B41FA5}">
                      <a16:colId xmlns:a16="http://schemas.microsoft.com/office/drawing/2014/main" val="3295013358"/>
                    </a:ext>
                  </a:extLst>
                </a:gridCol>
                <a:gridCol w="752808">
                  <a:extLst>
                    <a:ext uri="{9D8B030D-6E8A-4147-A177-3AD203B41FA5}">
                      <a16:colId xmlns:a16="http://schemas.microsoft.com/office/drawing/2014/main" val="609231456"/>
                    </a:ext>
                  </a:extLst>
                </a:gridCol>
                <a:gridCol w="669612">
                  <a:extLst>
                    <a:ext uri="{9D8B030D-6E8A-4147-A177-3AD203B41FA5}">
                      <a16:colId xmlns:a16="http://schemas.microsoft.com/office/drawing/2014/main" val="348425807"/>
                    </a:ext>
                  </a:extLst>
                </a:gridCol>
                <a:gridCol w="439066">
                  <a:extLst>
                    <a:ext uri="{9D8B030D-6E8A-4147-A177-3AD203B41FA5}">
                      <a16:colId xmlns:a16="http://schemas.microsoft.com/office/drawing/2014/main" val="1229771403"/>
                    </a:ext>
                  </a:extLst>
                </a:gridCol>
                <a:gridCol w="669962">
                  <a:extLst>
                    <a:ext uri="{9D8B030D-6E8A-4147-A177-3AD203B41FA5}">
                      <a16:colId xmlns:a16="http://schemas.microsoft.com/office/drawing/2014/main" val="2649043904"/>
                    </a:ext>
                  </a:extLst>
                </a:gridCol>
                <a:gridCol w="467197">
                  <a:extLst>
                    <a:ext uri="{9D8B030D-6E8A-4147-A177-3AD203B41FA5}">
                      <a16:colId xmlns:a16="http://schemas.microsoft.com/office/drawing/2014/main" val="250175253"/>
                    </a:ext>
                  </a:extLst>
                </a:gridCol>
                <a:gridCol w="467197">
                  <a:extLst>
                    <a:ext uri="{9D8B030D-6E8A-4147-A177-3AD203B41FA5}">
                      <a16:colId xmlns:a16="http://schemas.microsoft.com/office/drawing/2014/main" val="3150566058"/>
                    </a:ext>
                  </a:extLst>
                </a:gridCol>
              </a:tblGrid>
              <a:tr h="244595">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339" marR="60339"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實習場所國別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實習機構資訊</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學生實際實習場所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6">
                  <a:txBody>
                    <a:bodyPr/>
                    <a:lstStyle/>
                    <a:p>
                      <a:pPr algn="ctr">
                        <a:lnSpc>
                          <a:spcPts val="1600"/>
                        </a:lnSpc>
                        <a:spcAft>
                          <a:spcPts val="0"/>
                        </a:spcAft>
                      </a:pPr>
                      <a:r>
                        <a:rPr lang="zh-TW" sz="15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學生實習權益</a:t>
                      </a:r>
                      <a:r>
                        <a:rPr lang="zh-TW" sz="15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人次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346550101"/>
                  </a:ext>
                </a:extLst>
              </a:tr>
              <a:tr h="108266">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行業別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機構名稱</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統一編號</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縣市別</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地址</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algn="ctr">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投保情形</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4">
                  <a:txBody>
                    <a:bodyPr/>
                    <a:lstStyle/>
                    <a:p>
                      <a:pPr marL="0" algn="ctr"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實習</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待遇</a:t>
                      </a:r>
                      <a:endPar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349245832"/>
                  </a:ext>
                </a:extLst>
              </a:tr>
              <a:tr h="19051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有投保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未投保</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工資</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獎學金</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津貼</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9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無</a:t>
                      </a:r>
                    </a:p>
                  </a:txBody>
                  <a:tcPr marL="60339" marR="60339"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2618610379"/>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783105916"/>
      </p:ext>
    </p:extLst>
  </p:cSld>
  <p:clrMapOvr>
    <a:masterClrMapping/>
  </p:clrMapOvr>
  <p:transition>
    <p:random/>
  </p:transition>
  <p:timing>
    <p:tnLst>
      <p:par>
        <p:cT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1.3</a:t>
            </a:r>
            <a:r>
              <a:rPr lang="zh-TW" altLang="en-US"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 校庫定位</a:t>
            </a:r>
            <a:r>
              <a:rPr lang="en-US" altLang="zh-TW" sz="4400" i="0" dirty="0" smtClean="0">
                <a:solidFill>
                  <a:srgbClr val="0033CC"/>
                </a:solidFill>
                <a:latin typeface="Arial" panose="020B0604020202020204" pitchFamily="34" charset="0"/>
                <a:ea typeface="微軟正黑體" panose="020B0604030504040204" pitchFamily="34" charset="-120"/>
                <a:cs typeface="Arial" panose="020B0604020202020204" pitchFamily="34" charset="0"/>
              </a:rPr>
              <a:t>-</a:t>
            </a:r>
            <a:r>
              <a:rPr lang="zh-TW" altLang="en-US" sz="4400" i="0" dirty="0">
                <a:solidFill>
                  <a:srgbClr val="0033CC"/>
                </a:solidFill>
                <a:latin typeface="Arial" panose="020B0604020202020204" pitchFamily="34" charset="0"/>
                <a:ea typeface="微軟正黑體" panose="020B0604030504040204" pitchFamily="34" charset="-120"/>
                <a:cs typeface="Arial" panose="020B0604020202020204" pitchFamily="34" charset="0"/>
              </a:rPr>
              <a:t>意見處理流程</a:t>
            </a:r>
          </a:p>
        </p:txBody>
      </p:sp>
      <p:sp>
        <p:nvSpPr>
          <p:cNvPr id="6" name="文字方塊 5"/>
          <p:cNvSpPr txBox="1"/>
          <p:nvPr/>
        </p:nvSpPr>
        <p:spPr>
          <a:xfrm>
            <a:off x="566351" y="1532240"/>
            <a:ext cx="3781167" cy="4216539"/>
          </a:xfrm>
          <a:prstGeom prst="rect">
            <a:avLst/>
          </a:prstGeom>
          <a:noFill/>
        </p:spPr>
        <p:txBody>
          <a:bodyPr wrap="square">
            <a:spAutoFit/>
          </a:bodyPr>
          <a:lstStyle/>
          <a:p>
            <a:pPr algn="just">
              <a:defRPr/>
            </a:pPr>
            <a:r>
              <a:rPr lang="zh-TW" altLang="en-US" sz="3200" b="1" u="sng"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pitchFamily="49" charset="-120"/>
              </a:rPr>
              <a:t>本次說明會發言</a:t>
            </a:r>
            <a:r>
              <a:rPr lang="zh-TW" altLang="en-US" sz="3200" b="1" u="sng"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pitchFamily="49" charset="-120"/>
              </a:rPr>
              <a:t>條</a:t>
            </a:r>
            <a:endParaRPr lang="en-US" altLang="zh-TW" sz="3200" b="1" u="sng" dirty="0" smtClean="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pitchFamily="49" charset="-120"/>
            </a:endParaRPr>
          </a:p>
          <a:p>
            <a:pPr algn="just">
              <a:defRPr/>
            </a:pPr>
            <a:endParaRPr lang="en-US" altLang="zh-TW" sz="1200" b="1" u="sng" dirty="0">
              <a:solidFill>
                <a:srgbClr val="FF0000"/>
              </a:solidFill>
              <a:effectLst>
                <a:outerShdw blurRad="38100" dist="38100" dir="2700000" algn="tl">
                  <a:srgbClr val="000000">
                    <a:alpha val="43137"/>
                  </a:srgbClr>
                </a:outerShdw>
              </a:effectLst>
              <a:latin typeface="微軟正黑體" panose="020B0604030504040204" pitchFamily="34" charset="-120"/>
              <a:ea typeface="微軟正黑體" panose="020B0604030504040204" pitchFamily="34" charset="-120"/>
              <a:cs typeface="華康中圓體" pitchFamily="49" charset="-120"/>
            </a:endParaRPr>
          </a:p>
          <a:p>
            <a:pPr algn="just">
              <a:defRPr/>
            </a:pPr>
            <a:r>
              <a:rPr lang="zh-TW" altLang="en-US" sz="3200" b="1" dirty="0" smtClean="0">
                <a:solidFill>
                  <a:srgbClr val="000000"/>
                </a:solidFill>
                <a:latin typeface="微軟正黑體" panose="020B0604030504040204" pitchFamily="34" charset="-120"/>
                <a:ea typeface="微軟正黑體" panose="020B0604030504040204" pitchFamily="34" charset="-120"/>
                <a:cs typeface="華康中圓體" pitchFamily="49" charset="-120"/>
              </a:rPr>
              <a:t>請</a:t>
            </a:r>
            <a:r>
              <a:rPr lang="zh-TW" altLang="en-US" sz="3200" b="1" dirty="0">
                <a:solidFill>
                  <a:srgbClr val="000000"/>
                </a:solidFill>
                <a:latin typeface="微軟正黑體" panose="020B0604030504040204" pitchFamily="34" charset="-120"/>
                <a:ea typeface="微軟正黑體" panose="020B0604030504040204" pitchFamily="34" charset="-120"/>
                <a:cs typeface="華康中圓體" pitchFamily="49" charset="-120"/>
              </a:rPr>
              <a:t>參閱表冊最末頁（如右圖）；若對於本次會議有任何建議事項，請詳細填妥資訊，並於會議休息時間，提繳場邊工作人員</a:t>
            </a:r>
            <a:r>
              <a:rPr lang="zh-TW" altLang="en-US" sz="3200" dirty="0">
                <a:solidFill>
                  <a:srgbClr val="000000"/>
                </a:solidFill>
                <a:latin typeface="微軟正黑體" panose="020B0604030504040204" pitchFamily="34" charset="-120"/>
                <a:ea typeface="微軟正黑體" panose="020B0604030504040204" pitchFamily="34" charset="-120"/>
                <a:cs typeface="華康中圓體" pitchFamily="49" charset="-120"/>
              </a:rPr>
              <a:t>。</a:t>
            </a:r>
          </a:p>
        </p:txBody>
      </p:sp>
      <p:grpSp>
        <p:nvGrpSpPr>
          <p:cNvPr id="2" name="群組 1"/>
          <p:cNvGrpSpPr/>
          <p:nvPr/>
        </p:nvGrpSpPr>
        <p:grpSpPr>
          <a:xfrm>
            <a:off x="4887242" y="1176946"/>
            <a:ext cx="3645198" cy="5473236"/>
            <a:chOff x="4887242" y="1095168"/>
            <a:chExt cx="3645198" cy="5667790"/>
          </a:xfrm>
        </p:grpSpPr>
        <p:pic>
          <p:nvPicPr>
            <p:cNvPr id="5" name="圖片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887242" y="1095168"/>
              <a:ext cx="3645198" cy="5359428"/>
            </a:xfrm>
            <a:prstGeom prst="rect">
              <a:avLst/>
            </a:prstGeom>
          </p:spPr>
        </p:pic>
        <p:sp>
          <p:nvSpPr>
            <p:cNvPr id="7" name="文字方塊 6"/>
            <p:cNvSpPr txBox="1"/>
            <p:nvPr/>
          </p:nvSpPr>
          <p:spPr>
            <a:xfrm>
              <a:off x="6660232" y="6485959"/>
              <a:ext cx="577402" cy="276999"/>
            </a:xfrm>
            <a:prstGeom prst="rect">
              <a:avLst/>
            </a:prstGeom>
            <a:solidFill>
              <a:srgbClr val="FFFF00"/>
            </a:solidFill>
            <a:ln>
              <a:noFill/>
            </a:ln>
          </p:spPr>
          <p:txBody>
            <a:bodyPr wrap="none" rtlCol="0">
              <a:spAutoFit/>
            </a:bodyPr>
            <a:lstStyle/>
            <a:p>
              <a:r>
                <a:rPr lang="zh-TW" altLang="en-US"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例圖</a:t>
              </a:r>
              <a:r>
                <a:rPr lang="en-US" altLang="zh-TW" sz="12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a:t>
              </a:r>
              <a:endParaRPr lang="zh-TW" altLang="en-US" sz="1200" b="1"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pSp>
    </p:spTree>
    <p:extLst>
      <p:ext uri="{BB962C8B-B14F-4D97-AF65-F5344CB8AC3E}">
        <p14:creationId xmlns:p14="http://schemas.microsoft.com/office/powerpoint/2010/main" val="1946459116"/>
      </p:ext>
    </p:extLst>
  </p:cSld>
  <p:clrMapOvr>
    <a:masterClrMapping/>
  </p:clrMapOvr>
  <p:transition>
    <p:random/>
  </p:transition>
  <p:timing>
    <p:tnLst>
      <p:par>
        <p:cT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94515" y="2320138"/>
            <a:ext cx="8541665" cy="1938992"/>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2000" b="1" dirty="0">
                <a:solidFill>
                  <a:srgbClr val="000000"/>
                </a:solidFill>
                <a:ea typeface="微軟正黑體" panose="020B0604030504040204" pitchFamily="34" charset="-120"/>
                <a:cs typeface="Arial" panose="020B0604020202020204" pitchFamily="34" charset="0"/>
              </a:rPr>
              <a:t>【</a:t>
            </a:r>
            <a:r>
              <a:rPr lang="zh-TW" altLang="en-US" sz="2000" b="1" dirty="0">
                <a:solidFill>
                  <a:srgbClr val="000000"/>
                </a:solidFill>
                <a:ea typeface="微軟正黑體" panose="020B0604030504040204" pitchFamily="34" charset="-120"/>
                <a:cs typeface="Arial" panose="020B0604020202020204" pitchFamily="34" charset="0"/>
              </a:rPr>
              <a:t>欄位補充說明</a:t>
            </a:r>
            <a:r>
              <a:rPr lang="en-US" altLang="zh-TW" sz="2000" b="1" dirty="0" smtClean="0">
                <a:solidFill>
                  <a:srgbClr val="000000"/>
                </a:solidFill>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2000" b="1" dirty="0" smtClean="0">
                <a:latin typeface="Arial" panose="020B0604020202020204" pitchFamily="34" charset="0"/>
                <a:ea typeface="微軟正黑體" panose="020B0604030504040204" pitchFamily="34" charset="-120"/>
                <a:cs typeface="Arial" panose="020B0604020202020204" pitchFamily="34" charset="0"/>
              </a:rPr>
              <a:t>畢業總人數：</a:t>
            </a:r>
            <a:r>
              <a:rPr lang="zh-TW" altLang="zh-TW" sz="2000" dirty="0">
                <a:latin typeface="Arial" panose="020B0604020202020204" pitchFamily="34" charset="0"/>
                <a:ea typeface="微軟正黑體" panose="020B0604030504040204" pitchFamily="34" charset="-120"/>
                <a:cs typeface="Arial" panose="020B0604020202020204" pitchFamily="34" charset="0"/>
              </a:rPr>
              <a:t>請填報前一學年度【畢業總人數之男、女生人數】，亦即</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畢業於學校之正式學籍本國</a:t>
            </a: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en-US"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原住民</a:t>
            </a:r>
            <a:r>
              <a:rPr lang="en-US"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外國學生、大陸地區來臺就讀學生、僑生、港澳</a:t>
            </a:r>
            <a:r>
              <a:rPr lang="zh-TW" altLang="zh-TW" sz="20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生等</a:t>
            </a:r>
            <a:r>
              <a:rPr lang="zh-TW" altLang="zh-TW" sz="2000"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畢業生總數</a:t>
            </a:r>
            <a:r>
              <a:rPr lang="zh-TW" altLang="zh-TW" sz="20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741932" y="161976"/>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畢業總學生人數</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r>
            <a:br>
              <a:rPr lang="en-US" altLang="zh-TW" sz="2400" dirty="0" smtClean="0">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3510910472"/>
              </p:ext>
            </p:extLst>
          </p:nvPr>
        </p:nvGraphicFramePr>
        <p:xfrm>
          <a:off x="192157" y="1216714"/>
          <a:ext cx="8744024" cy="938340"/>
        </p:xfrm>
        <a:graphic>
          <a:graphicData uri="http://schemas.openxmlformats.org/drawingml/2006/table">
            <a:tbl>
              <a:tblPr firstRow="1" firstCol="1" bandRow="1"/>
              <a:tblGrid>
                <a:gridCol w="995897">
                  <a:extLst>
                    <a:ext uri="{9D8B030D-6E8A-4147-A177-3AD203B41FA5}">
                      <a16:colId xmlns:a16="http://schemas.microsoft.com/office/drawing/2014/main" val="2464057840"/>
                    </a:ext>
                  </a:extLst>
                </a:gridCol>
                <a:gridCol w="996496">
                  <a:extLst>
                    <a:ext uri="{9D8B030D-6E8A-4147-A177-3AD203B41FA5}">
                      <a16:colId xmlns:a16="http://schemas.microsoft.com/office/drawing/2014/main" val="3356040770"/>
                    </a:ext>
                  </a:extLst>
                </a:gridCol>
                <a:gridCol w="995897">
                  <a:extLst>
                    <a:ext uri="{9D8B030D-6E8A-4147-A177-3AD203B41FA5}">
                      <a16:colId xmlns:a16="http://schemas.microsoft.com/office/drawing/2014/main" val="2788715079"/>
                    </a:ext>
                  </a:extLst>
                </a:gridCol>
                <a:gridCol w="996496">
                  <a:extLst>
                    <a:ext uri="{9D8B030D-6E8A-4147-A177-3AD203B41FA5}">
                      <a16:colId xmlns:a16="http://schemas.microsoft.com/office/drawing/2014/main" val="3832747192"/>
                    </a:ext>
                  </a:extLst>
                </a:gridCol>
                <a:gridCol w="793007">
                  <a:extLst>
                    <a:ext uri="{9D8B030D-6E8A-4147-A177-3AD203B41FA5}">
                      <a16:colId xmlns:a16="http://schemas.microsoft.com/office/drawing/2014/main" val="2752354639"/>
                    </a:ext>
                  </a:extLst>
                </a:gridCol>
                <a:gridCol w="793007">
                  <a:extLst>
                    <a:ext uri="{9D8B030D-6E8A-4147-A177-3AD203B41FA5}">
                      <a16:colId xmlns:a16="http://schemas.microsoft.com/office/drawing/2014/main" val="3666726887"/>
                    </a:ext>
                  </a:extLst>
                </a:gridCol>
                <a:gridCol w="793605">
                  <a:extLst>
                    <a:ext uri="{9D8B030D-6E8A-4147-A177-3AD203B41FA5}">
                      <a16:colId xmlns:a16="http://schemas.microsoft.com/office/drawing/2014/main" val="3030630536"/>
                    </a:ext>
                  </a:extLst>
                </a:gridCol>
                <a:gridCol w="793007">
                  <a:extLst>
                    <a:ext uri="{9D8B030D-6E8A-4147-A177-3AD203B41FA5}">
                      <a16:colId xmlns:a16="http://schemas.microsoft.com/office/drawing/2014/main" val="3942526770"/>
                    </a:ext>
                  </a:extLst>
                </a:gridCol>
                <a:gridCol w="793007">
                  <a:extLst>
                    <a:ext uri="{9D8B030D-6E8A-4147-A177-3AD203B41FA5}">
                      <a16:colId xmlns:a16="http://schemas.microsoft.com/office/drawing/2014/main" val="3230897574"/>
                    </a:ext>
                  </a:extLst>
                </a:gridCol>
                <a:gridCol w="793605">
                  <a:extLst>
                    <a:ext uri="{9D8B030D-6E8A-4147-A177-3AD203B41FA5}">
                      <a16:colId xmlns:a16="http://schemas.microsoft.com/office/drawing/2014/main" val="3400415532"/>
                    </a:ext>
                  </a:extLst>
                </a:gridCol>
              </a:tblGrid>
              <a:tr h="162226">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畢業生</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177140400"/>
                  </a:ext>
                </a:extLst>
              </a:tr>
              <a:tr h="48114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畢業總人數</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取得輔系資格</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endPar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ctr" defTabSz="914400" rtl="0" eaLnBrk="1" latinLnBrk="0" hangingPunct="1">
                        <a:lnSpc>
                          <a:spcPts val="18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期新增</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gridSpan="2">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取得雙主修資格</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人數</a:t>
                      </a:r>
                      <a:endPar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marR="0" indent="0" algn="ctr" defTabSz="914400" rtl="0" eaLnBrk="1" fontAlgn="auto" latinLnBrk="0" hangingPunct="1">
                        <a:lnSpc>
                          <a:spcPts val="1800"/>
                        </a:lnSpc>
                        <a:spcBef>
                          <a:spcPts val="0"/>
                        </a:spcBef>
                        <a:spcAft>
                          <a:spcPts val="0"/>
                        </a:spcAft>
                        <a:buClrTx/>
                        <a:buSzTx/>
                        <a:buFontTx/>
                        <a:buNone/>
                        <a:tabLst/>
                        <a:defRPr/>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期新增</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extLst>
                  <a:ext uri="{0D108BD9-81ED-4DB2-BD59-A6C34878D82A}">
                    <a16:rowId xmlns:a16="http://schemas.microsoft.com/office/drawing/2014/main" val="3614409925"/>
                  </a:ext>
                </a:extLst>
              </a:tr>
              <a:tr h="202783">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8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89750393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3.2.39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74975201"/>
      </p:ext>
    </p:extLst>
  </p:cSld>
  <p:clrMapOvr>
    <a:masterClrMapping/>
  </p:clrMapOvr>
  <p:transition>
    <p:random/>
  </p:transition>
  <p:timing>
    <p:tnLst>
      <p:par>
        <p:cTn id="1" dur="indefinite" restart="never" nodeType="tmRoot"/>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94515" y="2261947"/>
            <a:ext cx="8541665" cy="4547399"/>
          </a:xfrm>
          <a:prstGeom prst="rect">
            <a:avLst/>
          </a:prstGeom>
        </p:spPr>
        <p:txBody>
          <a:bodyPr wrap="square">
            <a:spAutoFit/>
          </a:bodyPr>
          <a:lstStyle/>
          <a:p>
            <a:pPr>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457200" indent="-4572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取得</a:t>
            </a:r>
            <a:r>
              <a:rPr lang="zh-TW" altLang="zh-TW" sz="1700" b="1" dirty="0">
                <a:latin typeface="Arial" panose="020B0604020202020204" pitchFamily="34" charset="0"/>
                <a:ea typeface="微軟正黑體" panose="020B0604030504040204" pitchFamily="34" charset="-120"/>
                <a:cs typeface="Arial" panose="020B0604020202020204" pitchFamily="34" charset="0"/>
              </a:rPr>
              <a:t>輔系資格</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人</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數：</a:t>
            </a:r>
            <a:r>
              <a:rPr lang="zh-TW" altLang="zh-TW" sz="1700" dirty="0">
                <a:latin typeface="Arial" panose="020B0604020202020204" pitchFamily="34" charset="0"/>
                <a:ea typeface="微軟正黑體" panose="020B0604030504040204" pitchFamily="34" charset="-120"/>
                <a:cs typeface="Arial" panose="020B0604020202020204" pitchFamily="34" charset="0"/>
              </a:rPr>
              <a:t>請填報前一學年度畢業總人數中，</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依據學校修讀「輔系辦法」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等相關教務章則規定，完成修讀【輔系】資格條件，並於學位證書加註輔系名稱之【畢業生取得輔系資格之男、</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女</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亦即</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畢業於學校之正式學籍本國</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原住民</a:t>
            </a:r>
            <a:r>
              <a:rPr lang="en-US"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外國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學生、大陸地區來臺就讀學生、僑生、港澳</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生等</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畢業生且取得輔系資格</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457200" indent="-4572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取得</a:t>
            </a:r>
            <a:r>
              <a:rPr lang="zh-TW" altLang="zh-TW" sz="1700" b="1" dirty="0">
                <a:latin typeface="Arial" panose="020B0604020202020204" pitchFamily="34" charset="0"/>
                <a:ea typeface="微軟正黑體" panose="020B0604030504040204" pitchFamily="34" charset="-120"/>
                <a:cs typeface="Arial" panose="020B0604020202020204" pitchFamily="34" charset="0"/>
              </a:rPr>
              <a:t>雙主修</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資格</a:t>
            </a:r>
            <a:r>
              <a:rPr lang="zh-TW" altLang="zh-TW" sz="1700" b="1" dirty="0">
                <a:latin typeface="Arial" panose="020B0604020202020204" pitchFamily="34" charset="0"/>
                <a:ea typeface="微軟正黑體" panose="020B0604030504040204" pitchFamily="34" charset="-120"/>
                <a:cs typeface="Arial" panose="020B0604020202020204" pitchFamily="34" charset="0"/>
              </a:rPr>
              <a:t>人</a:t>
            </a:r>
            <a:r>
              <a:rPr lang="zh-TW" altLang="en-US" sz="1700" b="1" dirty="0">
                <a:latin typeface="Arial" panose="020B0604020202020204" pitchFamily="34" charset="0"/>
                <a:ea typeface="微軟正黑體" panose="020B0604030504040204" pitchFamily="34" charset="-120"/>
                <a:cs typeface="Arial" panose="020B0604020202020204" pitchFamily="34" charset="0"/>
              </a:rPr>
              <a:t>數</a:t>
            </a: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請填報前一學年度畢業總人數中，</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依據學校修讀「雙主修辦法」</a:t>
            </a:r>
            <a:r>
              <a:rPr lang="zh-TW" altLang="zh-TW" sz="1700" dirty="0">
                <a:latin typeface="Arial" panose="020B0604020202020204" pitchFamily="34" charset="0"/>
                <a:ea typeface="微軟正黑體" panose="020B0604030504040204" pitchFamily="34" charset="-120"/>
                <a:cs typeface="Arial" panose="020B0604020202020204" pitchFamily="34" charset="0"/>
              </a:rPr>
              <a:t>等相關教務章則規定，完成修讀【雙主修】資格條件，並於學位證書加註雙主修學系名稱之【畢業生取得雙主修資格之男、</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女</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亦即</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畢業於學校之正式學籍本國學生</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含</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原住民</a:t>
            </a:r>
            <a:r>
              <a:rPr lang="en-US"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外國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學生、大陸地區來臺就讀學生、僑生、</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港澳</a:t>
            </a:r>
            <a:r>
              <a:rPr lang="zh-TW" altLang="en-US"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生</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等</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畢業生且</a:t>
            </a: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取得</a:t>
            </a:r>
            <a:r>
              <a:rPr lang="zh-TW" altLang="en-US"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雙主修</a:t>
            </a:r>
            <a:r>
              <a:rPr lang="zh-TW" altLang="zh-TW" sz="17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資格</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總數</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endParaRPr lang="zh-TW"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28281"/>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20-1</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畢業總學生人數</a:t>
            </a:r>
            <a:r>
              <a:rPr lang="zh-TW" altLang="zh-TW" sz="2400" dirty="0" smtClean="0">
                <a:latin typeface="Arial" panose="020B0604020202020204" pitchFamily="34" charset="0"/>
                <a:ea typeface="微軟正黑體" panose="020B0604030504040204" pitchFamily="34" charset="-120"/>
                <a:cs typeface="Arial" panose="020B0604020202020204" pitchFamily="34" charset="0"/>
              </a:rPr>
              <a:t>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r>
            <a:br>
              <a:rPr lang="en-US" altLang="zh-TW" sz="2400" dirty="0" smtClean="0">
                <a:latin typeface="Arial" panose="020B0604020202020204" pitchFamily="34" charset="0"/>
                <a:ea typeface="微軟正黑體" panose="020B0604030504040204" pitchFamily="34" charset="-120"/>
                <a:cs typeface="Arial" panose="020B0604020202020204" pitchFamily="34" charset="0"/>
              </a:rPr>
            </a:br>
            <a:r>
              <a:rPr lang="en-US" altLang="zh-TW" sz="2400" dirty="0">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4" name="表格 3"/>
          <p:cNvGraphicFramePr>
            <a:graphicFrameLocks noGrp="1"/>
          </p:cNvGraphicFramePr>
          <p:nvPr>
            <p:extLst>
              <p:ext uri="{D42A27DB-BD31-4B8C-83A1-F6EECF244321}">
                <p14:modId xmlns:p14="http://schemas.microsoft.com/office/powerpoint/2010/main" val="1274344310"/>
              </p:ext>
            </p:extLst>
          </p:nvPr>
        </p:nvGraphicFramePr>
        <p:xfrm>
          <a:off x="260533" y="1309239"/>
          <a:ext cx="8726750" cy="914400"/>
        </p:xfrm>
        <a:graphic>
          <a:graphicData uri="http://schemas.openxmlformats.org/drawingml/2006/table">
            <a:tbl>
              <a:tblPr firstRow="1" firstCol="1" bandRow="1"/>
              <a:tblGrid>
                <a:gridCol w="903969">
                  <a:extLst>
                    <a:ext uri="{9D8B030D-6E8A-4147-A177-3AD203B41FA5}">
                      <a16:colId xmlns:a16="http://schemas.microsoft.com/office/drawing/2014/main" val="2464057840"/>
                    </a:ext>
                  </a:extLst>
                </a:gridCol>
                <a:gridCol w="996496">
                  <a:extLst>
                    <a:ext uri="{9D8B030D-6E8A-4147-A177-3AD203B41FA5}">
                      <a16:colId xmlns:a16="http://schemas.microsoft.com/office/drawing/2014/main" val="3356040770"/>
                    </a:ext>
                  </a:extLst>
                </a:gridCol>
                <a:gridCol w="995897">
                  <a:extLst>
                    <a:ext uri="{9D8B030D-6E8A-4147-A177-3AD203B41FA5}">
                      <a16:colId xmlns:a16="http://schemas.microsoft.com/office/drawing/2014/main" val="2788715079"/>
                    </a:ext>
                  </a:extLst>
                </a:gridCol>
                <a:gridCol w="996496">
                  <a:extLst>
                    <a:ext uri="{9D8B030D-6E8A-4147-A177-3AD203B41FA5}">
                      <a16:colId xmlns:a16="http://schemas.microsoft.com/office/drawing/2014/main" val="3832747192"/>
                    </a:ext>
                  </a:extLst>
                </a:gridCol>
                <a:gridCol w="793007">
                  <a:extLst>
                    <a:ext uri="{9D8B030D-6E8A-4147-A177-3AD203B41FA5}">
                      <a16:colId xmlns:a16="http://schemas.microsoft.com/office/drawing/2014/main" val="2752354639"/>
                    </a:ext>
                  </a:extLst>
                </a:gridCol>
                <a:gridCol w="667370">
                  <a:extLst>
                    <a:ext uri="{9D8B030D-6E8A-4147-A177-3AD203B41FA5}">
                      <a16:colId xmlns:a16="http://schemas.microsoft.com/office/drawing/2014/main" val="3666726887"/>
                    </a:ext>
                  </a:extLst>
                </a:gridCol>
                <a:gridCol w="919242">
                  <a:extLst>
                    <a:ext uri="{9D8B030D-6E8A-4147-A177-3AD203B41FA5}">
                      <a16:colId xmlns:a16="http://schemas.microsoft.com/office/drawing/2014/main" val="3030630536"/>
                    </a:ext>
                  </a:extLst>
                </a:gridCol>
                <a:gridCol w="678739">
                  <a:extLst>
                    <a:ext uri="{9D8B030D-6E8A-4147-A177-3AD203B41FA5}">
                      <a16:colId xmlns:a16="http://schemas.microsoft.com/office/drawing/2014/main" val="3942526770"/>
                    </a:ext>
                  </a:extLst>
                </a:gridCol>
                <a:gridCol w="907275">
                  <a:extLst>
                    <a:ext uri="{9D8B030D-6E8A-4147-A177-3AD203B41FA5}">
                      <a16:colId xmlns:a16="http://schemas.microsoft.com/office/drawing/2014/main" val="3230897574"/>
                    </a:ext>
                  </a:extLst>
                </a:gridCol>
                <a:gridCol w="868259">
                  <a:extLst>
                    <a:ext uri="{9D8B030D-6E8A-4147-A177-3AD203B41FA5}">
                      <a16:colId xmlns:a16="http://schemas.microsoft.com/office/drawing/2014/main" val="3400415532"/>
                    </a:ext>
                  </a:extLst>
                </a:gridCol>
              </a:tblGrid>
              <a:tr h="162226">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6">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畢業生</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3177140400"/>
                  </a:ext>
                </a:extLst>
              </a:tr>
              <a:tr h="287839">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algn="ctr">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畢業總人數</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2">
                  <a:txBody>
                    <a:bodyPr/>
                    <a:lstStyle/>
                    <a:p>
                      <a:pPr algn="ctr">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取得輔系資格</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endParaRPr lang="en-US" alt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ctr">
                        <a:lnSpc>
                          <a:spcPts val="18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altLang="zh-TW" sz="1200" b="1" kern="0" dirty="0" smtClean="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1200" b="1" kern="0" dirty="0" smtClean="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期新增</a:t>
                      </a: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gridSpan="2">
                  <a:txBody>
                    <a:bodyPr/>
                    <a:lstStyle/>
                    <a:p>
                      <a:pPr algn="ctr">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取得雙主修資格</a:t>
                      </a:r>
                      <a:r>
                        <a:rPr 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人數</a:t>
                      </a:r>
                      <a:endParaRPr lang="en-US" altLang="zh-TW" sz="14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marR="0" indent="0" algn="ctr" defTabSz="914400" rtl="0" eaLnBrk="1" fontAlgn="auto" latinLnBrk="0" hangingPunct="1">
                        <a:lnSpc>
                          <a:spcPts val="1800"/>
                        </a:lnSpc>
                        <a:spcBef>
                          <a:spcPts val="0"/>
                        </a:spcBef>
                        <a:spcAft>
                          <a:spcPts val="0"/>
                        </a:spcAft>
                        <a:buClrTx/>
                        <a:buSzTx/>
                        <a:buFontTx/>
                        <a:buNone/>
                        <a:tabLst/>
                        <a:defRPr/>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altLang="zh-TW" sz="1200" b="1" kern="0" dirty="0" smtClean="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107.10</a:t>
                      </a:r>
                      <a:r>
                        <a:rPr lang="zh-TW" altLang="en-US" sz="1200" b="1" kern="0" dirty="0" smtClean="0">
                          <a:solidFill>
                            <a:srgbClr val="0000FF"/>
                          </a:solidFill>
                          <a:effectLst/>
                          <a:latin typeface="Arial" panose="020B0604020202020204" pitchFamily="34" charset="0"/>
                          <a:ea typeface="微軟正黑體" panose="020B0604030504040204" pitchFamily="34" charset="-120"/>
                          <a:cs typeface="Arial" panose="020B0604020202020204" pitchFamily="34" charset="0"/>
                        </a:rPr>
                        <a:t>期新增</a:t>
                      </a: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3614409925"/>
                  </a:ext>
                </a:extLst>
              </a:tr>
              <a:tr h="202783">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0835" marR="608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89750393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009264241"/>
      </p:ext>
    </p:extLst>
  </p:cSld>
  <p:clrMapOvr>
    <a:masterClrMapping/>
  </p:clrMapOvr>
  <p:transition>
    <p:random/>
  </p:transition>
  <p:timing>
    <p:tnLst>
      <p:par>
        <p:cTn id="1" dur="indefinite" restart="never" nodeType="tmRoot"/>
      </p:par>
    </p:tn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91193" y="2293351"/>
            <a:ext cx="8744987" cy="396833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7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700" b="1" dirty="0">
                <a:latin typeface="Arial" panose="020B0604020202020204" pitchFamily="34" charset="0"/>
                <a:ea typeface="微軟正黑體" panose="020B0604030504040204" pitchFamily="34" charset="-120"/>
                <a:cs typeface="Arial" panose="020B0604020202020204" pitchFamily="34" charset="0"/>
              </a:rPr>
              <a:t>學年度總量內新生招生名額之實際註冊人數</a:t>
            </a:r>
            <a:r>
              <a:rPr lang="en-US" altLang="zh-TW" sz="1700" b="1" dirty="0">
                <a:latin typeface="Arial" panose="020B0604020202020204" pitchFamily="34" charset="0"/>
                <a:ea typeface="微軟正黑體" panose="020B0604030504040204" pitchFamily="34" charset="-120"/>
                <a:cs typeface="Arial" panose="020B0604020202020204" pitchFamily="34" charset="0"/>
              </a:rPr>
              <a:t>(C)≤(</a:t>
            </a:r>
            <a:r>
              <a:rPr lang="en-US" altLang="zh-TW" sz="1700" b="1" dirty="0" smtClean="0">
                <a:latin typeface="Arial" panose="020B0604020202020204" pitchFamily="34" charset="0"/>
                <a:ea typeface="微軟正黑體" panose="020B0604030504040204" pitchFamily="34" charset="-120"/>
                <a:cs typeface="Arial" panose="020B0604020202020204" pitchFamily="34" charset="0"/>
              </a:rPr>
              <a:t>A-B)</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請填報每年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日教育部總量內核定</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學年度新生招生名額之完成實際註冊程序之人數（包括完成註冊之新生休學人數），不包括各類外加名額人數、退學學生、</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學年度新生保留入學資格者及前學年度新生保留入學資格之復學者。</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境外學生</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包括僑生、港澳生、大陸地區學生及外國學生</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以「一般升學管道」來臺就學，且其名額屬「總量內新生招生名額」者，亦需填報其為【</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學年度總量內新生招生名額之實際註冊人數】</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，但</a:t>
            </a:r>
            <a:r>
              <a:rPr lang="zh-TW" altLang="zh-TW" sz="17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依「僑生回國就學及輔導辦法」、「香港澳門居民來臺就學法」、「大陸地區人民來臺就讀專科以上學校辦法」及「外國學生來臺就學辦法」來臺就學且完成實際註冊之正式學籍境外學生人數</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包括僑生、港澳生、大陸地區學生及外國學生等</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1700" b="1" strike="dblStrike"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41072"/>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系、所、學位學程核定招生名額「總量內新生註冊率」</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6156396"/>
              </p:ext>
            </p:extLst>
          </p:nvPr>
        </p:nvGraphicFramePr>
        <p:xfrm>
          <a:off x="509106" y="1068746"/>
          <a:ext cx="8229603" cy="1111692"/>
        </p:xfrm>
        <a:graphic>
          <a:graphicData uri="http://schemas.openxmlformats.org/drawingml/2006/table">
            <a:tbl>
              <a:tblPr firstRow="1" firstCol="1" bandRow="1"/>
              <a:tblGrid>
                <a:gridCol w="316017">
                  <a:extLst>
                    <a:ext uri="{9D8B030D-6E8A-4147-A177-3AD203B41FA5}">
                      <a16:colId xmlns:a16="http://schemas.microsoft.com/office/drawing/2014/main" val="3225772424"/>
                    </a:ext>
                  </a:extLst>
                </a:gridCol>
                <a:gridCol w="316017">
                  <a:extLst>
                    <a:ext uri="{9D8B030D-6E8A-4147-A177-3AD203B41FA5}">
                      <a16:colId xmlns:a16="http://schemas.microsoft.com/office/drawing/2014/main" val="313810183"/>
                    </a:ext>
                  </a:extLst>
                </a:gridCol>
                <a:gridCol w="396667">
                  <a:extLst>
                    <a:ext uri="{9D8B030D-6E8A-4147-A177-3AD203B41FA5}">
                      <a16:colId xmlns:a16="http://schemas.microsoft.com/office/drawing/2014/main" val="3847666208"/>
                    </a:ext>
                  </a:extLst>
                </a:gridCol>
                <a:gridCol w="396667">
                  <a:extLst>
                    <a:ext uri="{9D8B030D-6E8A-4147-A177-3AD203B41FA5}">
                      <a16:colId xmlns:a16="http://schemas.microsoft.com/office/drawing/2014/main" val="3181647719"/>
                    </a:ext>
                  </a:extLst>
                </a:gridCol>
                <a:gridCol w="396667">
                  <a:extLst>
                    <a:ext uri="{9D8B030D-6E8A-4147-A177-3AD203B41FA5}">
                      <a16:colId xmlns:a16="http://schemas.microsoft.com/office/drawing/2014/main" val="2257744251"/>
                    </a:ext>
                  </a:extLst>
                </a:gridCol>
                <a:gridCol w="995782">
                  <a:extLst>
                    <a:ext uri="{9D8B030D-6E8A-4147-A177-3AD203B41FA5}">
                      <a16:colId xmlns:a16="http://schemas.microsoft.com/office/drawing/2014/main" val="1275869722"/>
                    </a:ext>
                  </a:extLst>
                </a:gridCol>
                <a:gridCol w="995782">
                  <a:extLst>
                    <a:ext uri="{9D8B030D-6E8A-4147-A177-3AD203B41FA5}">
                      <a16:colId xmlns:a16="http://schemas.microsoft.com/office/drawing/2014/main" val="3341422850"/>
                    </a:ext>
                  </a:extLst>
                </a:gridCol>
                <a:gridCol w="1338133">
                  <a:extLst>
                    <a:ext uri="{9D8B030D-6E8A-4147-A177-3AD203B41FA5}">
                      <a16:colId xmlns:a16="http://schemas.microsoft.com/office/drawing/2014/main" val="1528166175"/>
                    </a:ext>
                  </a:extLst>
                </a:gridCol>
                <a:gridCol w="1504371">
                  <a:extLst>
                    <a:ext uri="{9D8B030D-6E8A-4147-A177-3AD203B41FA5}">
                      <a16:colId xmlns:a16="http://schemas.microsoft.com/office/drawing/2014/main" val="218061124"/>
                    </a:ext>
                  </a:extLst>
                </a:gridCol>
                <a:gridCol w="791688">
                  <a:extLst>
                    <a:ext uri="{9D8B030D-6E8A-4147-A177-3AD203B41FA5}">
                      <a16:colId xmlns:a16="http://schemas.microsoft.com/office/drawing/2014/main" val="3774993011"/>
                    </a:ext>
                  </a:extLst>
                </a:gridCol>
                <a:gridCol w="781812">
                  <a:extLst>
                    <a:ext uri="{9D8B030D-6E8A-4147-A177-3AD203B41FA5}">
                      <a16:colId xmlns:a16="http://schemas.microsoft.com/office/drawing/2014/main" val="373509559"/>
                    </a:ext>
                  </a:extLst>
                </a:gridCol>
              </a:tblGrid>
              <a:tr h="722703">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統計處代碼</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學年度總量內新生招生名額之實際註冊人數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系統自動產生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系所招生特色說明</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系所招生特色說明網址</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64836387"/>
                  </a:ext>
                </a:extLst>
              </a:tr>
              <a:tr h="380172">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599999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138225583"/>
      </p:ext>
    </p:extLst>
  </p:cSld>
  <p:clrMapOvr>
    <a:masterClrMapping/>
  </p:clrMapOvr>
  <p:transition>
    <p:random/>
  </p:transition>
  <p:timing>
    <p:tnLst>
      <p:par>
        <p:cT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94515" y="2401416"/>
            <a:ext cx="8541665" cy="258532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lvl="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系</a:t>
            </a:r>
            <a:r>
              <a:rPr lang="zh-TW" altLang="zh-TW" sz="1800" b="1" dirty="0">
                <a:latin typeface="Arial" panose="020B0604020202020204" pitchFamily="34" charset="0"/>
                <a:ea typeface="微軟正黑體" panose="020B0604030504040204" pitchFamily="34" charset="-120"/>
                <a:cs typeface="Arial" panose="020B0604020202020204" pitchFamily="34" charset="0"/>
              </a:rPr>
              <a:t>所招生特色說明</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此欄位為必填</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latin typeface="Arial" panose="020B0604020202020204" pitchFamily="34" charset="0"/>
                <a:ea typeface="微軟正黑體" panose="020B0604030504040204" pitchFamily="34" charset="-120"/>
                <a:cs typeface="Arial" panose="020B0604020202020204" pitchFamily="34" charset="0"/>
              </a:rPr>
              <a:t>檢視系統自動計算註冊率後</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請學校填</a:t>
            </a:r>
            <a:r>
              <a:rPr lang="zh-TW" altLang="en-US" sz="1800" dirty="0">
                <a:latin typeface="Arial" panose="020B0604020202020204" pitchFamily="34" charset="0"/>
                <a:ea typeface="微軟正黑體" panose="020B0604030504040204" pitchFamily="34" charset="-120"/>
                <a:cs typeface="Arial" panose="020B0604020202020204" pitchFamily="34" charset="0"/>
              </a:rPr>
              <a:t>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系</a:t>
            </a:r>
            <a:r>
              <a:rPr lang="zh-TW" altLang="zh-TW" sz="1800" dirty="0">
                <a:latin typeface="Arial" panose="020B0604020202020204" pitchFamily="34" charset="0"/>
                <a:ea typeface="微軟正黑體" panose="020B0604030504040204" pitchFamily="34" charset="-120"/>
                <a:cs typeface="Arial" panose="020B0604020202020204" pitchFamily="34" charset="0"/>
              </a:rPr>
              <a:t>、所、學位學程之發展特色或相關</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成效，</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400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字（包括標點符號）敘述</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；例如該系所有學籍分組之情形，即可於此敘明</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b="1" strike="dblStrike"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41072"/>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系、所、學位學程核定招生名額「總量內新生註冊率」</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26105165"/>
              </p:ext>
            </p:extLst>
          </p:nvPr>
        </p:nvGraphicFramePr>
        <p:xfrm>
          <a:off x="509106" y="1068746"/>
          <a:ext cx="8229603" cy="1102875"/>
        </p:xfrm>
        <a:graphic>
          <a:graphicData uri="http://schemas.openxmlformats.org/drawingml/2006/table">
            <a:tbl>
              <a:tblPr firstRow="1" firstCol="1" bandRow="1"/>
              <a:tblGrid>
                <a:gridCol w="316017">
                  <a:extLst>
                    <a:ext uri="{9D8B030D-6E8A-4147-A177-3AD203B41FA5}">
                      <a16:colId xmlns:a16="http://schemas.microsoft.com/office/drawing/2014/main" val="3225772424"/>
                    </a:ext>
                  </a:extLst>
                </a:gridCol>
                <a:gridCol w="316017">
                  <a:extLst>
                    <a:ext uri="{9D8B030D-6E8A-4147-A177-3AD203B41FA5}">
                      <a16:colId xmlns:a16="http://schemas.microsoft.com/office/drawing/2014/main" val="313810183"/>
                    </a:ext>
                  </a:extLst>
                </a:gridCol>
                <a:gridCol w="396667">
                  <a:extLst>
                    <a:ext uri="{9D8B030D-6E8A-4147-A177-3AD203B41FA5}">
                      <a16:colId xmlns:a16="http://schemas.microsoft.com/office/drawing/2014/main" val="3847666208"/>
                    </a:ext>
                  </a:extLst>
                </a:gridCol>
                <a:gridCol w="396667">
                  <a:extLst>
                    <a:ext uri="{9D8B030D-6E8A-4147-A177-3AD203B41FA5}">
                      <a16:colId xmlns:a16="http://schemas.microsoft.com/office/drawing/2014/main" val="3181647719"/>
                    </a:ext>
                  </a:extLst>
                </a:gridCol>
                <a:gridCol w="396667">
                  <a:extLst>
                    <a:ext uri="{9D8B030D-6E8A-4147-A177-3AD203B41FA5}">
                      <a16:colId xmlns:a16="http://schemas.microsoft.com/office/drawing/2014/main" val="2257744251"/>
                    </a:ext>
                  </a:extLst>
                </a:gridCol>
                <a:gridCol w="995782">
                  <a:extLst>
                    <a:ext uri="{9D8B030D-6E8A-4147-A177-3AD203B41FA5}">
                      <a16:colId xmlns:a16="http://schemas.microsoft.com/office/drawing/2014/main" val="1275869722"/>
                    </a:ext>
                  </a:extLst>
                </a:gridCol>
                <a:gridCol w="995782">
                  <a:extLst>
                    <a:ext uri="{9D8B030D-6E8A-4147-A177-3AD203B41FA5}">
                      <a16:colId xmlns:a16="http://schemas.microsoft.com/office/drawing/2014/main" val="3341422850"/>
                    </a:ext>
                  </a:extLst>
                </a:gridCol>
                <a:gridCol w="1338133">
                  <a:extLst>
                    <a:ext uri="{9D8B030D-6E8A-4147-A177-3AD203B41FA5}">
                      <a16:colId xmlns:a16="http://schemas.microsoft.com/office/drawing/2014/main" val="1528166175"/>
                    </a:ext>
                  </a:extLst>
                </a:gridCol>
                <a:gridCol w="1504371">
                  <a:extLst>
                    <a:ext uri="{9D8B030D-6E8A-4147-A177-3AD203B41FA5}">
                      <a16:colId xmlns:a16="http://schemas.microsoft.com/office/drawing/2014/main" val="218061124"/>
                    </a:ext>
                  </a:extLst>
                </a:gridCol>
                <a:gridCol w="791688">
                  <a:extLst>
                    <a:ext uri="{9D8B030D-6E8A-4147-A177-3AD203B41FA5}">
                      <a16:colId xmlns:a16="http://schemas.microsoft.com/office/drawing/2014/main" val="3774993011"/>
                    </a:ext>
                  </a:extLst>
                </a:gridCol>
                <a:gridCol w="781812">
                  <a:extLst>
                    <a:ext uri="{9D8B030D-6E8A-4147-A177-3AD203B41FA5}">
                      <a16:colId xmlns:a16="http://schemas.microsoft.com/office/drawing/2014/main" val="373509559"/>
                    </a:ext>
                  </a:extLst>
                </a:gridCol>
              </a:tblGrid>
              <a:tr h="722703">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統計處代碼</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系統自動產生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系所招生特色說明</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(400</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字</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系所招生特色說明網址</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864836387"/>
                  </a:ext>
                </a:extLst>
              </a:tr>
              <a:tr h="380172">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505999998"/>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79188296"/>
      </p:ext>
    </p:extLst>
  </p:cSld>
  <p:clrMapOvr>
    <a:masterClrMapping/>
  </p:clrMapOvr>
  <p:transition>
    <p:random/>
  </p:transition>
  <p:timing>
    <p:tnLst>
      <p:par>
        <p:cT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3" y="2625128"/>
            <a:ext cx="8541665"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800" b="1" dirty="0">
                <a:latin typeface="Arial" panose="020B0604020202020204" pitchFamily="34" charset="0"/>
                <a:ea typeface="微軟正黑體" panose="020B0604030504040204" pitchFamily="34" charset="-120"/>
                <a:cs typeface="Arial" panose="020B0604020202020204" pitchFamily="34" charset="0"/>
              </a:rPr>
              <a:t>學年度各學制總量內新生招生名額之實際註冊人數</a:t>
            </a:r>
            <a:r>
              <a:rPr lang="en-US" altLang="zh-TW" sz="1800" b="1" dirty="0">
                <a:latin typeface="Arial" panose="020B0604020202020204" pitchFamily="34" charset="0"/>
                <a:ea typeface="微軟正黑體" panose="020B0604030504040204" pitchFamily="34" charset="-120"/>
                <a:cs typeface="Arial" panose="020B0604020202020204" pitchFamily="34" charset="0"/>
              </a:rPr>
              <a:t>(C)≤(A-B</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本欄數據包括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以「一般升學管道」就學之境外學生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外國學生、僑生、港澳生、大陸地區學生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，其名額屬「總量內新生招生名額」者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本欄</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微軟正黑體" panose="020B0604030504040204" pitchFamily="34" charset="-120"/>
                <a:ea typeface="微軟正黑體" panose="020B0604030504040204" pitchFamily="34" charset="-120"/>
              </a:rPr>
              <a:t>此欄數據將依學校填報「學</a:t>
            </a:r>
            <a:r>
              <a:rPr lang="en-US" altLang="zh-TW" sz="1800" dirty="0">
                <a:latin typeface="微軟正黑體" panose="020B0604030504040204" pitchFamily="34" charset="-120"/>
                <a:ea typeface="微軟正黑體" panose="020B0604030504040204" pitchFamily="34" charset="-120"/>
              </a:rPr>
              <a:t>24.</a:t>
            </a:r>
            <a:r>
              <a:rPr lang="zh-TW" altLang="zh-TW" sz="1800" dirty="0">
                <a:latin typeface="微軟正黑體" panose="020B0604030504040204" pitchFamily="34" charset="-120"/>
                <a:ea typeface="微軟正黑體" panose="020B0604030504040204" pitchFamily="34" charset="-120"/>
              </a:rPr>
              <a:t>學系、所、學位學程核定招生名額總量內新生註冊率統計表</a:t>
            </a:r>
            <a:r>
              <a:rPr lang="zh-TW" altLang="zh-TW" sz="1800" dirty="0" smtClean="0">
                <a:latin typeface="微軟正黑體" panose="020B0604030504040204" pitchFamily="34" charset="-120"/>
                <a:ea typeface="微軟正黑體" panose="020B0604030504040204" pitchFamily="34" charset="-120"/>
              </a:rPr>
              <a:t>」</a:t>
            </a:r>
            <a:r>
              <a:rPr lang="zh-TW" altLang="en-US" sz="1800" dirty="0" smtClean="0">
                <a:latin typeface="微軟正黑體" panose="020B0604030504040204" pitchFamily="34" charset="-120"/>
                <a:ea typeface="微軟正黑體" panose="020B0604030504040204" pitchFamily="34" charset="-120"/>
              </a:rPr>
              <a:t>，</a:t>
            </a:r>
            <a:r>
              <a:rPr lang="zh-TW" altLang="zh-TW" sz="1800" dirty="0" smtClean="0">
                <a:latin typeface="微軟正黑體" panose="020B0604030504040204" pitchFamily="34" charset="-120"/>
                <a:ea typeface="微軟正黑體" panose="020B0604030504040204" pitchFamily="34" charset="-120"/>
              </a:rPr>
              <a:t>由</a:t>
            </a:r>
            <a:r>
              <a:rPr lang="zh-TW" altLang="zh-TW" sz="1800" dirty="0">
                <a:latin typeface="微軟正黑體" panose="020B0604030504040204" pitchFamily="34" charset="-120"/>
                <a:ea typeface="微軟正黑體" panose="020B0604030504040204" pitchFamily="34" charset="-120"/>
              </a:rPr>
              <a:t>系統自行加總匯入，請謹慎核對數據正確性。</a:t>
            </a:r>
            <a:endParaRPr lang="zh-TW" altLang="zh-TW" sz="1800"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90945"/>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24-1.</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各</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學制核定招生名額「總量</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210547227"/>
              </p:ext>
            </p:extLst>
          </p:nvPr>
        </p:nvGraphicFramePr>
        <p:xfrm>
          <a:off x="238603" y="1072338"/>
          <a:ext cx="8830581" cy="1524000"/>
        </p:xfrm>
        <a:graphic>
          <a:graphicData uri="http://schemas.openxmlformats.org/drawingml/2006/table">
            <a:tbl>
              <a:tblPr firstRow="1" firstCol="1" bandRow="1"/>
              <a:tblGrid>
                <a:gridCol w="243535">
                  <a:extLst>
                    <a:ext uri="{9D8B030D-6E8A-4147-A177-3AD203B41FA5}">
                      <a16:colId xmlns:a16="http://schemas.microsoft.com/office/drawing/2014/main" val="2184686603"/>
                    </a:ext>
                  </a:extLst>
                </a:gridCol>
                <a:gridCol w="241069">
                  <a:extLst>
                    <a:ext uri="{9D8B030D-6E8A-4147-A177-3AD203B41FA5}">
                      <a16:colId xmlns:a16="http://schemas.microsoft.com/office/drawing/2014/main" val="113214024"/>
                    </a:ext>
                  </a:extLst>
                </a:gridCol>
                <a:gridCol w="856211">
                  <a:extLst>
                    <a:ext uri="{9D8B030D-6E8A-4147-A177-3AD203B41FA5}">
                      <a16:colId xmlns:a16="http://schemas.microsoft.com/office/drawing/2014/main" val="2270069089"/>
                    </a:ext>
                  </a:extLst>
                </a:gridCol>
                <a:gridCol w="839586">
                  <a:extLst>
                    <a:ext uri="{9D8B030D-6E8A-4147-A177-3AD203B41FA5}">
                      <a16:colId xmlns:a16="http://schemas.microsoft.com/office/drawing/2014/main" val="1096064768"/>
                    </a:ext>
                  </a:extLst>
                </a:gridCol>
                <a:gridCol w="997527">
                  <a:extLst>
                    <a:ext uri="{9D8B030D-6E8A-4147-A177-3AD203B41FA5}">
                      <a16:colId xmlns:a16="http://schemas.microsoft.com/office/drawing/2014/main" val="909636979"/>
                    </a:ext>
                  </a:extLst>
                </a:gridCol>
                <a:gridCol w="1172094">
                  <a:extLst>
                    <a:ext uri="{9D8B030D-6E8A-4147-A177-3AD203B41FA5}">
                      <a16:colId xmlns:a16="http://schemas.microsoft.com/office/drawing/2014/main" val="527705289"/>
                    </a:ext>
                  </a:extLst>
                </a:gridCol>
                <a:gridCol w="615142">
                  <a:extLst>
                    <a:ext uri="{9D8B030D-6E8A-4147-A177-3AD203B41FA5}">
                      <a16:colId xmlns:a16="http://schemas.microsoft.com/office/drawing/2014/main" val="3296624106"/>
                    </a:ext>
                  </a:extLst>
                </a:gridCol>
                <a:gridCol w="698269">
                  <a:extLst>
                    <a:ext uri="{9D8B030D-6E8A-4147-A177-3AD203B41FA5}">
                      <a16:colId xmlns:a16="http://schemas.microsoft.com/office/drawing/2014/main" val="2154223721"/>
                    </a:ext>
                  </a:extLst>
                </a:gridCol>
                <a:gridCol w="440575">
                  <a:extLst>
                    <a:ext uri="{9D8B030D-6E8A-4147-A177-3AD203B41FA5}">
                      <a16:colId xmlns:a16="http://schemas.microsoft.com/office/drawing/2014/main" val="756359707"/>
                    </a:ext>
                  </a:extLst>
                </a:gridCol>
                <a:gridCol w="465513">
                  <a:extLst>
                    <a:ext uri="{9D8B030D-6E8A-4147-A177-3AD203B41FA5}">
                      <a16:colId xmlns:a16="http://schemas.microsoft.com/office/drawing/2014/main" val="1226770119"/>
                    </a:ext>
                  </a:extLst>
                </a:gridCol>
                <a:gridCol w="583737">
                  <a:extLst>
                    <a:ext uri="{9D8B030D-6E8A-4147-A177-3AD203B41FA5}">
                      <a16:colId xmlns:a16="http://schemas.microsoft.com/office/drawing/2014/main" val="2847437608"/>
                    </a:ext>
                  </a:extLst>
                </a:gridCol>
                <a:gridCol w="945804">
                  <a:extLst>
                    <a:ext uri="{9D8B030D-6E8A-4147-A177-3AD203B41FA5}">
                      <a16:colId xmlns:a16="http://schemas.microsoft.com/office/drawing/2014/main" val="2818124211"/>
                    </a:ext>
                  </a:extLst>
                </a:gridCol>
                <a:gridCol w="731519">
                  <a:extLst>
                    <a:ext uri="{9D8B030D-6E8A-4147-A177-3AD203B41FA5}">
                      <a16:colId xmlns:a16="http://schemas.microsoft.com/office/drawing/2014/main" val="2721980680"/>
                    </a:ext>
                  </a:extLst>
                </a:gridCol>
              </a:tblGrid>
              <a:tr h="126853">
                <a:tc rowSpan="2">
                  <a:txBody>
                    <a:bodyPr/>
                    <a:lstStyle/>
                    <a:p>
                      <a:pPr algn="just">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學年度各學制總量內新生招生名額之實際註冊人數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just">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D=[(C+E)/(A-B+E)]</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199390" indent="-19939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各學制招生特色說明</a:t>
                      </a:r>
                    </a:p>
                    <a:p>
                      <a:pPr algn="ctr">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722786930"/>
                  </a:ext>
                </a:extLst>
              </a:tr>
              <a:tr h="4550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(E)</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339971887"/>
                  </a:ext>
                </a:extLst>
              </a:tr>
              <a:tr h="290947">
                <a:tc gridSpan="6">
                  <a:txBody>
                    <a:bodyPr/>
                    <a:lstStyle/>
                    <a:p>
                      <a:pPr algn="ctr">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algn="ctr">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l">
                        <a:lnSpc>
                          <a:spcPts val="1500"/>
                        </a:lnSpc>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所匯入</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資料無誤</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199390" indent="-199390" algn="ctr">
                        <a:lnSpc>
                          <a:spcPts val="1500"/>
                        </a:lnSpc>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620110057"/>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118850894"/>
      </p:ext>
    </p:extLst>
  </p:cSld>
  <p:clrMapOvr>
    <a:masterClrMapping/>
  </p:clrMapOvr>
  <p:transition>
    <p:random/>
  </p:transition>
  <p:timing>
    <p:tnLst>
      <p:par>
        <p:cT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3" y="2409228"/>
            <a:ext cx="8541665" cy="4154984"/>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學年度各學制境外</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新生</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學生實際註冊</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填報學校</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學年度依相關就學辦法來臺就學，且於每年</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日完成實際註冊之正式學籍之各學制班別【外國學生；僑生；港澳生；大陸地區學生】等境外</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新生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學生人數</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外國</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學生：係指符合「外國學生來臺就學辦法」入學並具正式學籍之外國學生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僑</a:t>
            </a:r>
            <a:r>
              <a:rPr lang="zh-TW" altLang="zh-TW" sz="1600" dirty="0">
                <a:latin typeface="Arial" panose="020B0604020202020204" pitchFamily="34" charset="0"/>
                <a:ea typeface="微軟正黑體" panose="020B0604030504040204" pitchFamily="34" charset="-120"/>
                <a:cs typeface="Arial" panose="020B0604020202020204" pitchFamily="34" charset="0"/>
              </a:rPr>
              <a:t>生：係指符合「僑生回國就學及輔導辦法」入學並具正式學籍之僑生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港澳</a:t>
            </a:r>
            <a:r>
              <a:rPr lang="zh-TW" altLang="zh-TW" sz="1600" dirty="0">
                <a:latin typeface="Arial" panose="020B0604020202020204" pitchFamily="34" charset="0"/>
                <a:ea typeface="微軟正黑體" panose="020B0604030504040204" pitchFamily="34" charset="-120"/>
                <a:cs typeface="Arial" panose="020B0604020202020204" pitchFamily="34" charset="0"/>
              </a:rPr>
              <a:t>生：係指依「香港澳門居民來臺就學辦法」入學並具正式學籍之港澳學生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大陸</a:t>
            </a:r>
            <a:r>
              <a:rPr lang="zh-TW" altLang="zh-TW" sz="1600" dirty="0">
                <a:latin typeface="Arial" panose="020B0604020202020204" pitchFamily="34" charset="0"/>
                <a:ea typeface="微軟正黑體" panose="020B0604030504040204" pitchFamily="34" charset="-120"/>
                <a:cs typeface="Arial" panose="020B0604020202020204" pitchFamily="34" charset="0"/>
              </a:rPr>
              <a:t>地區來臺學生：係指依「大陸地區人民來臺就讀專科以上學校辦法」入學並具正式學籍之大陸地區學生。</a:t>
            </a:r>
          </a:p>
          <a:p>
            <a:pPr marL="285750" indent="-285750">
              <a:lnSpc>
                <a:spcPct val="150000"/>
              </a:lnSpc>
              <a:spcBef>
                <a:spcPts val="0"/>
              </a:spcBef>
              <a:spcAft>
                <a:spcPts val="0"/>
              </a:spcAft>
              <a:buClr>
                <a:schemeClr val="tx1"/>
              </a:buClr>
              <a:buFont typeface="Wingdings" panose="05000000000000000000" pitchFamily="2" charset="2"/>
              <a:buChar char="l"/>
            </a:pP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本欄數據</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以「一般升學管道」就學之境外學生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外國學生、僑生、港澳生、大陸地區學生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，其名額屬「總量內新生招生名額」者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24-1.</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各</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學制核定招生名額「總量</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438899987"/>
              </p:ext>
            </p:extLst>
          </p:nvPr>
        </p:nvGraphicFramePr>
        <p:xfrm>
          <a:off x="238603" y="1072338"/>
          <a:ext cx="8830581" cy="1333500"/>
        </p:xfrm>
        <a:graphic>
          <a:graphicData uri="http://schemas.openxmlformats.org/drawingml/2006/table">
            <a:tbl>
              <a:tblPr firstRow="1" firstCol="1" bandRow="1"/>
              <a:tblGrid>
                <a:gridCol w="243535">
                  <a:extLst>
                    <a:ext uri="{9D8B030D-6E8A-4147-A177-3AD203B41FA5}">
                      <a16:colId xmlns:a16="http://schemas.microsoft.com/office/drawing/2014/main" val="2184686603"/>
                    </a:ext>
                  </a:extLst>
                </a:gridCol>
                <a:gridCol w="241069">
                  <a:extLst>
                    <a:ext uri="{9D8B030D-6E8A-4147-A177-3AD203B41FA5}">
                      <a16:colId xmlns:a16="http://schemas.microsoft.com/office/drawing/2014/main" val="113214024"/>
                    </a:ext>
                  </a:extLst>
                </a:gridCol>
                <a:gridCol w="856211">
                  <a:extLst>
                    <a:ext uri="{9D8B030D-6E8A-4147-A177-3AD203B41FA5}">
                      <a16:colId xmlns:a16="http://schemas.microsoft.com/office/drawing/2014/main" val="2270069089"/>
                    </a:ext>
                  </a:extLst>
                </a:gridCol>
                <a:gridCol w="839586">
                  <a:extLst>
                    <a:ext uri="{9D8B030D-6E8A-4147-A177-3AD203B41FA5}">
                      <a16:colId xmlns:a16="http://schemas.microsoft.com/office/drawing/2014/main" val="1096064768"/>
                    </a:ext>
                  </a:extLst>
                </a:gridCol>
                <a:gridCol w="997527">
                  <a:extLst>
                    <a:ext uri="{9D8B030D-6E8A-4147-A177-3AD203B41FA5}">
                      <a16:colId xmlns:a16="http://schemas.microsoft.com/office/drawing/2014/main" val="909636979"/>
                    </a:ext>
                  </a:extLst>
                </a:gridCol>
                <a:gridCol w="1172094">
                  <a:extLst>
                    <a:ext uri="{9D8B030D-6E8A-4147-A177-3AD203B41FA5}">
                      <a16:colId xmlns:a16="http://schemas.microsoft.com/office/drawing/2014/main" val="527705289"/>
                    </a:ext>
                  </a:extLst>
                </a:gridCol>
                <a:gridCol w="615142">
                  <a:extLst>
                    <a:ext uri="{9D8B030D-6E8A-4147-A177-3AD203B41FA5}">
                      <a16:colId xmlns:a16="http://schemas.microsoft.com/office/drawing/2014/main" val="3296624106"/>
                    </a:ext>
                  </a:extLst>
                </a:gridCol>
                <a:gridCol w="698269">
                  <a:extLst>
                    <a:ext uri="{9D8B030D-6E8A-4147-A177-3AD203B41FA5}">
                      <a16:colId xmlns:a16="http://schemas.microsoft.com/office/drawing/2014/main" val="2154223721"/>
                    </a:ext>
                  </a:extLst>
                </a:gridCol>
                <a:gridCol w="440575">
                  <a:extLst>
                    <a:ext uri="{9D8B030D-6E8A-4147-A177-3AD203B41FA5}">
                      <a16:colId xmlns:a16="http://schemas.microsoft.com/office/drawing/2014/main" val="756359707"/>
                    </a:ext>
                  </a:extLst>
                </a:gridCol>
                <a:gridCol w="465513">
                  <a:extLst>
                    <a:ext uri="{9D8B030D-6E8A-4147-A177-3AD203B41FA5}">
                      <a16:colId xmlns:a16="http://schemas.microsoft.com/office/drawing/2014/main" val="1226770119"/>
                    </a:ext>
                  </a:extLst>
                </a:gridCol>
                <a:gridCol w="583737">
                  <a:extLst>
                    <a:ext uri="{9D8B030D-6E8A-4147-A177-3AD203B41FA5}">
                      <a16:colId xmlns:a16="http://schemas.microsoft.com/office/drawing/2014/main" val="2847437608"/>
                    </a:ext>
                  </a:extLst>
                </a:gridCol>
                <a:gridCol w="945804">
                  <a:extLst>
                    <a:ext uri="{9D8B030D-6E8A-4147-A177-3AD203B41FA5}">
                      <a16:colId xmlns:a16="http://schemas.microsoft.com/office/drawing/2014/main" val="2818124211"/>
                    </a:ext>
                  </a:extLst>
                </a:gridCol>
                <a:gridCol w="731519">
                  <a:extLst>
                    <a:ext uri="{9D8B030D-6E8A-4147-A177-3AD203B41FA5}">
                      <a16:colId xmlns:a16="http://schemas.microsoft.com/office/drawing/2014/main" val="2721980680"/>
                    </a:ext>
                  </a:extLst>
                </a:gridCol>
              </a:tblGrid>
              <a:tr h="126853">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D=[(C+E)/(A-B+E)]</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indent="-19939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學年度各學制境外</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各學制招生特色說明</a:t>
                      </a:r>
                    </a:p>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722786930"/>
                  </a:ext>
                </a:extLst>
              </a:tr>
              <a:tr h="4550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(E)</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339971887"/>
                  </a:ext>
                </a:extLst>
              </a:tr>
              <a:tr h="290947">
                <a:tc gridSpan="6">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 </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所匯入</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資料無誤</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9939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620110057"/>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10201927"/>
      </p:ext>
    </p:extLst>
  </p:cSld>
  <p:clrMapOvr>
    <a:masterClrMapping/>
  </p:clrMapOvr>
  <p:transition>
    <p:random/>
  </p:transition>
  <p:timing>
    <p:tnLst>
      <p:par>
        <p:cT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3" y="2625128"/>
            <a:ext cx="8541665" cy="87235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nSpc>
                <a:spcPct val="150000"/>
              </a:lnSpc>
              <a:buFont typeface="Wingdings" panose="05000000000000000000" pitchFamily="2" charset="2"/>
              <a:buChar char="l"/>
            </a:pP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a:t>
            </a:r>
            <a:r>
              <a:rPr lang="zh-TW" altLang="zh-TW" sz="1800" u="heavy" dirty="0">
                <a:latin typeface="Arial" panose="020B0604020202020204" pitchFamily="34" charset="0"/>
                <a:ea typeface="微軟正黑體" panose="020B0604030504040204" pitchFamily="34" charset="-120"/>
                <a:cs typeface="Arial" panose="020B0604020202020204" pitchFamily="34" charset="0"/>
              </a:rPr>
              <a:t>各學制</a:t>
            </a:r>
            <a:r>
              <a:rPr lang="zh-TW" altLang="zh-TW" sz="1800" dirty="0">
                <a:latin typeface="Arial" panose="020B0604020202020204" pitchFamily="34" charset="0"/>
                <a:ea typeface="微軟正黑體" panose="020B0604030504040204" pitchFamily="34" charset="-120"/>
                <a:cs typeface="Arial" panose="020B0604020202020204" pitchFamily="34" charset="0"/>
              </a:rPr>
              <a:t>新生註冊率</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)(D</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C</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en-US" altLang="zh-TW" sz="1800" dirty="0">
                <a:latin typeface="Arial" panose="020B0604020202020204" pitchFamily="34" charset="0"/>
                <a:ea typeface="微軟正黑體" panose="020B0604030504040204" pitchFamily="34" charset="-120"/>
                <a:cs typeface="Arial" panose="020B0604020202020204" pitchFamily="34" charset="0"/>
              </a:rPr>
              <a:t>/(A-B</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100%</a:t>
            </a:r>
          </a:p>
        </p:txBody>
      </p:sp>
      <p:sp>
        <p:nvSpPr>
          <p:cNvPr id="7" name="Rectangle 2"/>
          <p:cNvSpPr>
            <a:spLocks noGrp="1" noChangeArrowheads="1"/>
          </p:cNvSpPr>
          <p:nvPr>
            <p:ph type="title"/>
          </p:nvPr>
        </p:nvSpPr>
        <p:spPr>
          <a:xfrm>
            <a:off x="467544" y="257698"/>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24-1.</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各</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學制核定招生名額「總量</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207569870"/>
              </p:ext>
            </p:extLst>
          </p:nvPr>
        </p:nvGraphicFramePr>
        <p:xfrm>
          <a:off x="238603" y="1072338"/>
          <a:ext cx="8830581" cy="1333500"/>
        </p:xfrm>
        <a:graphic>
          <a:graphicData uri="http://schemas.openxmlformats.org/drawingml/2006/table">
            <a:tbl>
              <a:tblPr firstRow="1" firstCol="1" bandRow="1"/>
              <a:tblGrid>
                <a:gridCol w="243535">
                  <a:extLst>
                    <a:ext uri="{9D8B030D-6E8A-4147-A177-3AD203B41FA5}">
                      <a16:colId xmlns:a16="http://schemas.microsoft.com/office/drawing/2014/main" val="2184686603"/>
                    </a:ext>
                  </a:extLst>
                </a:gridCol>
                <a:gridCol w="241069">
                  <a:extLst>
                    <a:ext uri="{9D8B030D-6E8A-4147-A177-3AD203B41FA5}">
                      <a16:colId xmlns:a16="http://schemas.microsoft.com/office/drawing/2014/main" val="113214024"/>
                    </a:ext>
                  </a:extLst>
                </a:gridCol>
                <a:gridCol w="856211">
                  <a:extLst>
                    <a:ext uri="{9D8B030D-6E8A-4147-A177-3AD203B41FA5}">
                      <a16:colId xmlns:a16="http://schemas.microsoft.com/office/drawing/2014/main" val="2270069089"/>
                    </a:ext>
                  </a:extLst>
                </a:gridCol>
                <a:gridCol w="839586">
                  <a:extLst>
                    <a:ext uri="{9D8B030D-6E8A-4147-A177-3AD203B41FA5}">
                      <a16:colId xmlns:a16="http://schemas.microsoft.com/office/drawing/2014/main" val="1096064768"/>
                    </a:ext>
                  </a:extLst>
                </a:gridCol>
                <a:gridCol w="997527">
                  <a:extLst>
                    <a:ext uri="{9D8B030D-6E8A-4147-A177-3AD203B41FA5}">
                      <a16:colId xmlns:a16="http://schemas.microsoft.com/office/drawing/2014/main" val="909636979"/>
                    </a:ext>
                  </a:extLst>
                </a:gridCol>
                <a:gridCol w="1172094">
                  <a:extLst>
                    <a:ext uri="{9D8B030D-6E8A-4147-A177-3AD203B41FA5}">
                      <a16:colId xmlns:a16="http://schemas.microsoft.com/office/drawing/2014/main" val="527705289"/>
                    </a:ext>
                  </a:extLst>
                </a:gridCol>
                <a:gridCol w="615142">
                  <a:extLst>
                    <a:ext uri="{9D8B030D-6E8A-4147-A177-3AD203B41FA5}">
                      <a16:colId xmlns:a16="http://schemas.microsoft.com/office/drawing/2014/main" val="3296624106"/>
                    </a:ext>
                  </a:extLst>
                </a:gridCol>
                <a:gridCol w="698269">
                  <a:extLst>
                    <a:ext uri="{9D8B030D-6E8A-4147-A177-3AD203B41FA5}">
                      <a16:colId xmlns:a16="http://schemas.microsoft.com/office/drawing/2014/main" val="2154223721"/>
                    </a:ext>
                  </a:extLst>
                </a:gridCol>
                <a:gridCol w="440575">
                  <a:extLst>
                    <a:ext uri="{9D8B030D-6E8A-4147-A177-3AD203B41FA5}">
                      <a16:colId xmlns:a16="http://schemas.microsoft.com/office/drawing/2014/main" val="756359707"/>
                    </a:ext>
                  </a:extLst>
                </a:gridCol>
                <a:gridCol w="465513">
                  <a:extLst>
                    <a:ext uri="{9D8B030D-6E8A-4147-A177-3AD203B41FA5}">
                      <a16:colId xmlns:a16="http://schemas.microsoft.com/office/drawing/2014/main" val="1226770119"/>
                    </a:ext>
                  </a:extLst>
                </a:gridCol>
                <a:gridCol w="583737">
                  <a:extLst>
                    <a:ext uri="{9D8B030D-6E8A-4147-A177-3AD203B41FA5}">
                      <a16:colId xmlns:a16="http://schemas.microsoft.com/office/drawing/2014/main" val="2847437608"/>
                    </a:ext>
                  </a:extLst>
                </a:gridCol>
                <a:gridCol w="945804">
                  <a:extLst>
                    <a:ext uri="{9D8B030D-6E8A-4147-A177-3AD203B41FA5}">
                      <a16:colId xmlns:a16="http://schemas.microsoft.com/office/drawing/2014/main" val="2818124211"/>
                    </a:ext>
                  </a:extLst>
                </a:gridCol>
                <a:gridCol w="731519">
                  <a:extLst>
                    <a:ext uri="{9D8B030D-6E8A-4147-A177-3AD203B41FA5}">
                      <a16:colId xmlns:a16="http://schemas.microsoft.com/office/drawing/2014/main" val="2721980680"/>
                    </a:ext>
                  </a:extLst>
                </a:gridCol>
              </a:tblGrid>
              <a:tr h="126853">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學年度各學制新生註冊率</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D=[(C</a:t>
                      </a:r>
                      <a:r>
                        <a:rPr lang="en-US"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+E</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)/(A-B</a:t>
                      </a:r>
                      <a:r>
                        <a:rPr lang="en-US"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+E</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100</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indent="-19939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學年度各學制境外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各學制招生特色說明</a:t>
                      </a:r>
                    </a:p>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(400</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字</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722786930"/>
                  </a:ext>
                </a:extLst>
              </a:tr>
              <a:tr h="45504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(E)</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2339971887"/>
                  </a:ext>
                </a:extLst>
              </a:tr>
              <a:tr h="290947">
                <a:tc gridSpan="6">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系統自動產生</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85725" indent="-85725"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所匯入</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資料無誤</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indent="-19939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901" marR="6790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620110057"/>
                  </a:ext>
                </a:extLst>
              </a:tr>
            </a:tbl>
          </a:graphicData>
        </a:graphic>
      </p:graphicFrame>
      <mc:AlternateContent xmlns:mc="http://schemas.openxmlformats.org/markup-compatibility/2006" xmlns:a14="http://schemas.microsoft.com/office/drawing/2010/main">
        <mc:Choice Requires="a14">
          <p:sp>
            <p:nvSpPr>
              <p:cNvPr id="3" name="矩形 2"/>
              <p:cNvSpPr/>
              <p:nvPr/>
            </p:nvSpPr>
            <p:spPr>
              <a:xfrm>
                <a:off x="-50800" y="3627048"/>
                <a:ext cx="9309100" cy="66101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zh-TW" altLang="en-US" sz="1200" b="1" smtClean="0">
                          <a:latin typeface="Cambria Math" panose="02040503050406030204" pitchFamily="18" charset="0"/>
                        </a:rPr>
                        <m:t>各</m:t>
                      </m:r>
                      <m:r>
                        <a:rPr lang="zh-TW" altLang="en-US" sz="1200" b="1" i="0">
                          <a:latin typeface="Cambria Math" panose="02040503050406030204" pitchFamily="18" charset="0"/>
                        </a:rPr>
                        <m:t>學制新生註冊率</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m:t>
                          </m:r>
                        </m:e>
                      </m:d>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𝐃</m:t>
                          </m:r>
                        </m:e>
                      </m:d>
                      <m:r>
                        <a:rPr lang="zh-TW" altLang="en-US" sz="1200" b="1" i="0">
                          <a:latin typeface="Cambria Math" panose="02040503050406030204" pitchFamily="18" charset="0"/>
                        </a:rPr>
                        <m:t>=[</m:t>
                      </m:r>
                      <m:f>
                        <m:fPr>
                          <m:ctrlPr>
                            <a:rPr lang="zh-TW" altLang="en-US" sz="1200" b="1" i="1">
                              <a:latin typeface="Cambria Math" panose="02040503050406030204" pitchFamily="18" charset="0"/>
                            </a:rPr>
                          </m:ctrlPr>
                        </m:fPr>
                        <m:num>
                          <m:r>
                            <a:rPr lang="zh-TW" altLang="en-US" sz="1200" b="1" i="0">
                              <a:latin typeface="Cambria Math" panose="02040503050406030204" pitchFamily="18" charset="0"/>
                            </a:rPr>
                            <m:t>各學制總量內新生招生名額實際註冊人數</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𝐂</m:t>
                              </m:r>
                            </m:e>
                          </m:d>
                          <m:r>
                            <a:rPr lang="zh-TW" altLang="en-US" sz="1200" b="1" i="0" smtClean="0">
                              <a:solidFill>
                                <a:srgbClr val="FF0000"/>
                              </a:solidFill>
                              <a:latin typeface="Cambria Math" panose="02040503050406030204" pitchFamily="18" charset="0"/>
                            </a:rPr>
                            <m:t>+</m:t>
                          </m:r>
                          <m:r>
                            <a:rPr lang="zh-TW" altLang="en-US" sz="1200" b="1" i="0" smtClean="0">
                              <a:solidFill>
                                <a:srgbClr val="FF0000"/>
                              </a:solidFill>
                              <a:latin typeface="Cambria Math" panose="02040503050406030204" pitchFamily="18" charset="0"/>
                            </a:rPr>
                            <m:t>各學制境外學生實際註冊人數</m:t>
                          </m:r>
                          <m:d>
                            <m:dPr>
                              <m:ctrlPr>
                                <a:rPr lang="zh-TW" altLang="en-US" sz="1200" b="1" i="1">
                                  <a:solidFill>
                                    <a:srgbClr val="FF0000"/>
                                  </a:solidFill>
                                  <a:latin typeface="Cambria Math" panose="02040503050406030204" pitchFamily="18" charset="0"/>
                                </a:rPr>
                              </m:ctrlPr>
                            </m:dPr>
                            <m:e>
                              <m:r>
                                <a:rPr lang="zh-TW" altLang="en-US" sz="1200" b="1" i="0">
                                  <a:solidFill>
                                    <a:srgbClr val="FF0000"/>
                                  </a:solidFill>
                                  <a:latin typeface="Cambria Math" panose="02040503050406030204" pitchFamily="18" charset="0"/>
                                </a:rPr>
                                <m:t>𝐄</m:t>
                              </m:r>
                            </m:e>
                          </m:d>
                        </m:num>
                        <m:den>
                          <m:r>
                            <a:rPr lang="zh-TW" altLang="en-US" sz="1200" b="1" i="0">
                              <a:latin typeface="Cambria Math" panose="02040503050406030204" pitchFamily="18" charset="0"/>
                            </a:rPr>
                            <m:t>各學制總量內核定新生招生名額</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𝐀</m:t>
                              </m:r>
                            </m:e>
                          </m:d>
                          <m:r>
                            <a:rPr lang="zh-TW" altLang="en-US" sz="1200" b="1" i="0">
                              <a:latin typeface="Cambria Math" panose="02040503050406030204" pitchFamily="18" charset="0"/>
                            </a:rPr>
                            <m:t>−</m:t>
                          </m:r>
                          <m:r>
                            <a:rPr lang="zh-TW" altLang="en-US" sz="1200" b="1" i="0">
                              <a:latin typeface="Cambria Math" panose="02040503050406030204" pitchFamily="18" charset="0"/>
                            </a:rPr>
                            <m:t>各學制總量內新生保留入學資格人數</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𝐁</m:t>
                              </m:r>
                            </m:e>
                          </m:d>
                          <m:r>
                            <a:rPr lang="zh-TW" altLang="en-US" sz="1200" b="1" i="0" smtClean="0">
                              <a:solidFill>
                                <a:srgbClr val="FF0000"/>
                              </a:solidFill>
                              <a:latin typeface="Cambria Math" panose="02040503050406030204" pitchFamily="18" charset="0"/>
                            </a:rPr>
                            <m:t>+</m:t>
                          </m:r>
                          <m:r>
                            <a:rPr lang="zh-TW" altLang="en-US" sz="1200" b="1" i="0" smtClean="0">
                              <a:solidFill>
                                <a:srgbClr val="FF0000"/>
                              </a:solidFill>
                              <a:latin typeface="Cambria Math" panose="02040503050406030204" pitchFamily="18" charset="0"/>
                            </a:rPr>
                            <m:t>各學制境外學生實際註冊人數</m:t>
                          </m:r>
                          <m:d>
                            <m:dPr>
                              <m:ctrlPr>
                                <a:rPr lang="zh-TW" altLang="en-US" sz="1200" b="1" i="1">
                                  <a:solidFill>
                                    <a:srgbClr val="FF0000"/>
                                  </a:solidFill>
                                  <a:latin typeface="Cambria Math" panose="02040503050406030204" pitchFamily="18" charset="0"/>
                                </a:rPr>
                              </m:ctrlPr>
                            </m:dPr>
                            <m:e>
                              <m:r>
                                <a:rPr lang="zh-TW" altLang="en-US" sz="1200" b="1" i="0">
                                  <a:solidFill>
                                    <a:srgbClr val="FF0000"/>
                                  </a:solidFill>
                                  <a:latin typeface="Cambria Math" panose="02040503050406030204" pitchFamily="18" charset="0"/>
                                </a:rPr>
                                <m:t>𝐄</m:t>
                              </m:r>
                            </m:e>
                          </m:d>
                        </m:den>
                      </m:f>
                      <m:r>
                        <a:rPr lang="zh-TW" altLang="en-US" sz="1200" b="1" i="0">
                          <a:latin typeface="Cambria Math" panose="02040503050406030204" pitchFamily="18" charset="0"/>
                        </a:rPr>
                        <m:t>]×</m:t>
                      </m:r>
                      <m:r>
                        <a:rPr lang="zh-TW" altLang="en-US" sz="1200" b="1" i="0">
                          <a:latin typeface="Cambria Math" panose="02040503050406030204" pitchFamily="18" charset="0"/>
                        </a:rPr>
                        <m:t>𝟏𝟎𝟎</m:t>
                      </m:r>
                      <m:r>
                        <a:rPr lang="zh-TW" altLang="en-US" sz="1200" b="1" i="0">
                          <a:latin typeface="Cambria Math" panose="02040503050406030204" pitchFamily="18" charset="0"/>
                        </a:rPr>
                        <m:t>%</m:t>
                      </m:r>
                    </m:oMath>
                  </m:oMathPara>
                </a14:m>
                <a:endParaRPr lang="zh-TW" altLang="en-US" sz="1200" b="1" dirty="0">
                  <a:latin typeface="Arial" panose="020B0604020202020204" pitchFamily="34" charset="0"/>
                  <a:ea typeface="微軟正黑體" panose="020B0604030504040204" pitchFamily="34" charset="-120"/>
                  <a:cs typeface="Arial" panose="020B0604020202020204" pitchFamily="34" charset="0"/>
                </a:endParaRPr>
              </a:p>
            </p:txBody>
          </p:sp>
        </mc:Choice>
        <mc:Fallback xmlns="">
          <p:sp>
            <p:nvSpPr>
              <p:cNvPr id="3" name="矩形 2"/>
              <p:cNvSpPr>
                <a:spLocks noRot="1" noChangeAspect="1" noMove="1" noResize="1" noEditPoints="1" noAdjustHandles="1" noChangeArrowheads="1" noChangeShapeType="1" noTextEdit="1"/>
              </p:cNvSpPr>
              <p:nvPr/>
            </p:nvSpPr>
            <p:spPr>
              <a:xfrm>
                <a:off x="-50800" y="3627048"/>
                <a:ext cx="9309100" cy="661015"/>
              </a:xfrm>
              <a:prstGeom prst="rect">
                <a:avLst/>
              </a:prstGeom>
              <a:blipFill>
                <a:blip r:embed="rId2"/>
                <a:stretch>
                  <a:fillRect b="-2778"/>
                </a:stretch>
              </a:blipFill>
            </p:spPr>
            <p:txBody>
              <a:bodyPr/>
              <a:lstStyle/>
              <a:p>
                <a:r>
                  <a:rPr lang="zh-TW" altLang="en-US">
                    <a:noFill/>
                  </a:rPr>
                  <a:t> </a:t>
                </a:r>
              </a:p>
            </p:txBody>
          </p:sp>
        </mc:Fallback>
      </mc:AlternateContent>
      <p:sp>
        <p:nvSpPr>
          <p:cNvPr id="9" name="矩形 8"/>
          <p:cNvSpPr/>
          <p:nvPr/>
        </p:nvSpPr>
        <p:spPr>
          <a:xfrm>
            <a:off x="260350" y="4502073"/>
            <a:ext cx="8686800" cy="1754326"/>
          </a:xfrm>
          <a:prstGeom prst="rect">
            <a:avLst/>
          </a:prstGeom>
        </p:spPr>
        <p:txBody>
          <a:bodyPr wrap="square">
            <a:spAutoFit/>
          </a:bodyPr>
          <a:lstStyle/>
          <a:p>
            <a:pPr marL="285750" lvl="0" indent="-28575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各</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學</a:t>
            </a:r>
            <a:r>
              <a:rPr lang="zh-TW" altLang="en-US" sz="1800" b="1" dirty="0">
                <a:latin typeface="Arial" panose="020B0604020202020204" pitchFamily="34" charset="0"/>
                <a:ea typeface="微軟正黑體" panose="020B0604030504040204" pitchFamily="34" charset="-120"/>
                <a:cs typeface="Arial" panose="020B0604020202020204" pitchFamily="34" charset="0"/>
              </a:rPr>
              <a:t>制</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招生</a:t>
            </a:r>
            <a:r>
              <a:rPr lang="zh-TW" altLang="zh-TW" sz="1800" b="1" dirty="0">
                <a:latin typeface="Arial" panose="020B0604020202020204" pitchFamily="34" charset="0"/>
                <a:ea typeface="微軟正黑體" panose="020B0604030504040204" pitchFamily="34" charset="-120"/>
                <a:cs typeface="Arial" panose="020B0604020202020204" pitchFamily="34" charset="0"/>
              </a:rPr>
              <a:t>特色說明</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此欄位為必填</a:t>
            </a:r>
            <a:r>
              <a:rPr lang="zh-TW" altLang="en-US" sz="1800" b="1"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b="1"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800" dirty="0">
                <a:latin typeface="Arial" panose="020B0604020202020204" pitchFamily="34" charset="0"/>
                <a:ea typeface="微軟正黑體" panose="020B0604030504040204" pitchFamily="34" charset="-120"/>
                <a:cs typeface="Arial" panose="020B0604020202020204" pitchFamily="34" charset="0"/>
              </a:rPr>
              <a:t>檢視系統自動計算註冊率後</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請學校填報「各學制」</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發展</a:t>
            </a:r>
            <a:r>
              <a:rPr lang="zh-TW" altLang="zh-TW" sz="1800" dirty="0">
                <a:latin typeface="Arial" panose="020B0604020202020204" pitchFamily="34" charset="0"/>
                <a:ea typeface="微軟正黑體" panose="020B0604030504040204" pitchFamily="34" charset="-120"/>
                <a:cs typeface="Arial" panose="020B0604020202020204" pitchFamily="34" charset="0"/>
              </a:rPr>
              <a:t>特色或相關</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成效，</a:t>
            </a:r>
            <a:r>
              <a:rPr lang="zh-TW" altLang="zh-TW" sz="1800" dirty="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400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字（包括標點符號）</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敘述</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solidFill>
                <a:prstClr val="black"/>
              </a:solidFill>
              <a:latin typeface="微軟正黑體" panose="020B0604030504040204" pitchFamily="34" charset="-120"/>
              <a:ea typeface="微軟正黑體" panose="020B0604030504040204" pitchFamily="34" charset="-120"/>
            </a:endParaRPr>
          </a:p>
        </p:txBody>
      </p:sp>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243977799"/>
      </p:ext>
    </p:extLst>
  </p:cSld>
  <p:clrMapOvr>
    <a:masterClrMapping/>
  </p:clrMapOvr>
  <p:transition>
    <p:random/>
  </p:transition>
  <p:timing>
    <p:tnLst>
      <p:par>
        <p:cTn id="1" dur="indefinite" restart="never" nodeType="tmRoot"/>
      </p:par>
    </p:tn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94515" y="2320138"/>
            <a:ext cx="8541665"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800" b="1" dirty="0">
                <a:latin typeface="Arial" panose="020B0604020202020204" pitchFamily="34" charset="0"/>
                <a:ea typeface="微軟正黑體" panose="020B0604030504040204" pitchFamily="34" charset="-120"/>
                <a:cs typeface="Arial" panose="020B0604020202020204" pitchFamily="34" charset="0"/>
              </a:rPr>
              <a:t>學年度全校總量內新生招生名額之實際註冊人數</a:t>
            </a:r>
            <a:r>
              <a:rPr lang="en-US" altLang="zh-TW" sz="1800" b="1" dirty="0">
                <a:latin typeface="Arial" panose="020B0604020202020204" pitchFamily="34" charset="0"/>
                <a:ea typeface="微軟正黑體" panose="020B0604030504040204" pitchFamily="34" charset="-120"/>
                <a:cs typeface="Arial" panose="020B0604020202020204" pitchFamily="34" charset="0"/>
              </a:rPr>
              <a:t>(C)≤(A-B</a:t>
            </a:r>
            <a:r>
              <a:rPr lang="en-US" altLang="zh-TW" sz="18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本欄數據</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包括以「一般升學管道」就學之境外學生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外國學生、僑生、港澳生、大陸地區學生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，其名額屬「總量內新生招生名額」者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Clr>
                <a:schemeClr val="tx1"/>
              </a:buClr>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微軟正黑體" panose="020B0604030504040204" pitchFamily="34" charset="-120"/>
                <a:ea typeface="微軟正黑體" panose="020B0604030504040204" pitchFamily="34" charset="-120"/>
              </a:rPr>
              <a:t>此欄數據將依學校填報「學</a:t>
            </a:r>
            <a:r>
              <a:rPr lang="en-US" altLang="zh-TW" sz="1800" dirty="0">
                <a:latin typeface="微軟正黑體" panose="020B0604030504040204" pitchFamily="34" charset="-120"/>
                <a:ea typeface="微軟正黑體" panose="020B0604030504040204" pitchFamily="34" charset="-120"/>
              </a:rPr>
              <a:t>24.</a:t>
            </a:r>
            <a:r>
              <a:rPr lang="zh-TW" altLang="zh-TW" sz="1800" dirty="0">
                <a:latin typeface="微軟正黑體" panose="020B0604030504040204" pitchFamily="34" charset="-120"/>
                <a:ea typeface="微軟正黑體" panose="020B0604030504040204" pitchFamily="34" charset="-120"/>
              </a:rPr>
              <a:t>學系、所、學位學程核定招生名額總量內新生註冊率統計表」</a:t>
            </a:r>
            <a:r>
              <a:rPr lang="zh-TW" altLang="en-US" sz="1800" dirty="0">
                <a:latin typeface="微軟正黑體" panose="020B0604030504040204" pitchFamily="34" charset="-120"/>
                <a:ea typeface="微軟正黑體" panose="020B0604030504040204" pitchFamily="34" charset="-120"/>
              </a:rPr>
              <a:t>，</a:t>
            </a:r>
            <a:r>
              <a:rPr lang="zh-TW" altLang="zh-TW" sz="1800" dirty="0">
                <a:latin typeface="微軟正黑體" panose="020B0604030504040204" pitchFamily="34" charset="-120"/>
                <a:ea typeface="微軟正黑體" panose="020B0604030504040204" pitchFamily="34" charset="-120"/>
              </a:rPr>
              <a:t>由系統自行加總匯入，請謹慎核對數據正確性。</a:t>
            </a:r>
            <a:endParaRPr lang="zh-TW" altLang="zh-TW" sz="1800" dirty="0">
              <a:solidFill>
                <a:srgbClr val="FF0000"/>
              </a:solidFill>
              <a:latin typeface="微軟正黑體" panose="020B0604030504040204" pitchFamily="34" charset="-12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4" y="257694"/>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24-2</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全</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校核定招生名額「總量</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率」統計表</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725978308"/>
              </p:ext>
            </p:extLst>
          </p:nvPr>
        </p:nvGraphicFramePr>
        <p:xfrm>
          <a:off x="207818" y="1130834"/>
          <a:ext cx="8844743" cy="1118616"/>
        </p:xfrm>
        <a:graphic>
          <a:graphicData uri="http://schemas.openxmlformats.org/drawingml/2006/table">
            <a:tbl>
              <a:tblPr firstRow="1" firstCol="1" bandRow="1"/>
              <a:tblGrid>
                <a:gridCol w="516553">
                  <a:extLst>
                    <a:ext uri="{9D8B030D-6E8A-4147-A177-3AD203B41FA5}">
                      <a16:colId xmlns:a16="http://schemas.microsoft.com/office/drawing/2014/main" val="995125807"/>
                    </a:ext>
                  </a:extLst>
                </a:gridCol>
                <a:gridCol w="1106377">
                  <a:extLst>
                    <a:ext uri="{9D8B030D-6E8A-4147-A177-3AD203B41FA5}">
                      <a16:colId xmlns:a16="http://schemas.microsoft.com/office/drawing/2014/main" val="2008171698"/>
                    </a:ext>
                  </a:extLst>
                </a:gridCol>
                <a:gridCol w="1106377">
                  <a:extLst>
                    <a:ext uri="{9D8B030D-6E8A-4147-A177-3AD203B41FA5}">
                      <a16:colId xmlns:a16="http://schemas.microsoft.com/office/drawing/2014/main" val="1799149903"/>
                    </a:ext>
                  </a:extLst>
                </a:gridCol>
                <a:gridCol w="1232768">
                  <a:extLst>
                    <a:ext uri="{9D8B030D-6E8A-4147-A177-3AD203B41FA5}">
                      <a16:colId xmlns:a16="http://schemas.microsoft.com/office/drawing/2014/main" val="1604742695"/>
                    </a:ext>
                  </a:extLst>
                </a:gridCol>
                <a:gridCol w="1238263">
                  <a:extLst>
                    <a:ext uri="{9D8B030D-6E8A-4147-A177-3AD203B41FA5}">
                      <a16:colId xmlns:a16="http://schemas.microsoft.com/office/drawing/2014/main" val="795457384"/>
                    </a:ext>
                  </a:extLst>
                </a:gridCol>
                <a:gridCol w="360877">
                  <a:extLst>
                    <a:ext uri="{9D8B030D-6E8A-4147-A177-3AD203B41FA5}">
                      <a16:colId xmlns:a16="http://schemas.microsoft.com/office/drawing/2014/main" val="1188763041"/>
                    </a:ext>
                  </a:extLst>
                </a:gridCol>
                <a:gridCol w="365760">
                  <a:extLst>
                    <a:ext uri="{9D8B030D-6E8A-4147-A177-3AD203B41FA5}">
                      <a16:colId xmlns:a16="http://schemas.microsoft.com/office/drawing/2014/main" val="3087228937"/>
                    </a:ext>
                  </a:extLst>
                </a:gridCol>
                <a:gridCol w="274320">
                  <a:extLst>
                    <a:ext uri="{9D8B030D-6E8A-4147-A177-3AD203B41FA5}">
                      <a16:colId xmlns:a16="http://schemas.microsoft.com/office/drawing/2014/main" val="2760598973"/>
                    </a:ext>
                  </a:extLst>
                </a:gridCol>
                <a:gridCol w="523702">
                  <a:extLst>
                    <a:ext uri="{9D8B030D-6E8A-4147-A177-3AD203B41FA5}">
                      <a16:colId xmlns:a16="http://schemas.microsoft.com/office/drawing/2014/main" val="1187484597"/>
                    </a:ext>
                  </a:extLst>
                </a:gridCol>
                <a:gridCol w="625038">
                  <a:extLst>
                    <a:ext uri="{9D8B030D-6E8A-4147-A177-3AD203B41FA5}">
                      <a16:colId xmlns:a16="http://schemas.microsoft.com/office/drawing/2014/main" val="3496372423"/>
                    </a:ext>
                  </a:extLst>
                </a:gridCol>
                <a:gridCol w="862940">
                  <a:extLst>
                    <a:ext uri="{9D8B030D-6E8A-4147-A177-3AD203B41FA5}">
                      <a16:colId xmlns:a16="http://schemas.microsoft.com/office/drawing/2014/main" val="3020882867"/>
                    </a:ext>
                  </a:extLst>
                </a:gridCol>
                <a:gridCol w="631768">
                  <a:extLst>
                    <a:ext uri="{9D8B030D-6E8A-4147-A177-3AD203B41FA5}">
                      <a16:colId xmlns:a16="http://schemas.microsoft.com/office/drawing/2014/main" val="3257257824"/>
                    </a:ext>
                  </a:extLst>
                </a:gridCol>
              </a:tblGrid>
              <a:tr h="93595">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學年度全校總量內新生招生名額之實際註冊人數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D=[(C+E)/(A-B+E)]</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全校招生特色說明</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98478883"/>
                  </a:ext>
                </a:extLst>
              </a:tr>
              <a:tr h="3220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(E)</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175424264"/>
                  </a:ext>
                </a:extLst>
              </a:tr>
              <a:tr h="200928">
                <a:tc gridSpan="10">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85725" indent="-85725"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□本校已確認所匯入資料無誤</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9803087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188080316"/>
      </p:ext>
    </p:extLst>
  </p:cSld>
  <p:clrMapOvr>
    <a:masterClrMapping/>
  </p:clrMapOvr>
  <p:transition>
    <p:random/>
  </p:transition>
  <p:timing>
    <p:tnLst>
      <p:par>
        <p:cT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24-2.</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全校核定招生名額「總量內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新生註冊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3235247202"/>
              </p:ext>
            </p:extLst>
          </p:nvPr>
        </p:nvGraphicFramePr>
        <p:xfrm>
          <a:off x="207818" y="1130834"/>
          <a:ext cx="8844743" cy="1524000"/>
        </p:xfrm>
        <a:graphic>
          <a:graphicData uri="http://schemas.openxmlformats.org/drawingml/2006/table">
            <a:tbl>
              <a:tblPr firstRow="1" firstCol="1" bandRow="1"/>
              <a:tblGrid>
                <a:gridCol w="516553">
                  <a:extLst>
                    <a:ext uri="{9D8B030D-6E8A-4147-A177-3AD203B41FA5}">
                      <a16:colId xmlns:a16="http://schemas.microsoft.com/office/drawing/2014/main" val="995125807"/>
                    </a:ext>
                  </a:extLst>
                </a:gridCol>
                <a:gridCol w="1106377">
                  <a:extLst>
                    <a:ext uri="{9D8B030D-6E8A-4147-A177-3AD203B41FA5}">
                      <a16:colId xmlns:a16="http://schemas.microsoft.com/office/drawing/2014/main" val="2008171698"/>
                    </a:ext>
                  </a:extLst>
                </a:gridCol>
                <a:gridCol w="1106377">
                  <a:extLst>
                    <a:ext uri="{9D8B030D-6E8A-4147-A177-3AD203B41FA5}">
                      <a16:colId xmlns:a16="http://schemas.microsoft.com/office/drawing/2014/main" val="1799149903"/>
                    </a:ext>
                  </a:extLst>
                </a:gridCol>
                <a:gridCol w="1232768">
                  <a:extLst>
                    <a:ext uri="{9D8B030D-6E8A-4147-A177-3AD203B41FA5}">
                      <a16:colId xmlns:a16="http://schemas.microsoft.com/office/drawing/2014/main" val="1604742695"/>
                    </a:ext>
                  </a:extLst>
                </a:gridCol>
                <a:gridCol w="1238263">
                  <a:extLst>
                    <a:ext uri="{9D8B030D-6E8A-4147-A177-3AD203B41FA5}">
                      <a16:colId xmlns:a16="http://schemas.microsoft.com/office/drawing/2014/main" val="795457384"/>
                    </a:ext>
                  </a:extLst>
                </a:gridCol>
                <a:gridCol w="360877">
                  <a:extLst>
                    <a:ext uri="{9D8B030D-6E8A-4147-A177-3AD203B41FA5}">
                      <a16:colId xmlns:a16="http://schemas.microsoft.com/office/drawing/2014/main" val="1188763041"/>
                    </a:ext>
                  </a:extLst>
                </a:gridCol>
                <a:gridCol w="365760">
                  <a:extLst>
                    <a:ext uri="{9D8B030D-6E8A-4147-A177-3AD203B41FA5}">
                      <a16:colId xmlns:a16="http://schemas.microsoft.com/office/drawing/2014/main" val="3087228937"/>
                    </a:ext>
                  </a:extLst>
                </a:gridCol>
                <a:gridCol w="274320">
                  <a:extLst>
                    <a:ext uri="{9D8B030D-6E8A-4147-A177-3AD203B41FA5}">
                      <a16:colId xmlns:a16="http://schemas.microsoft.com/office/drawing/2014/main" val="2760598973"/>
                    </a:ext>
                  </a:extLst>
                </a:gridCol>
                <a:gridCol w="523702">
                  <a:extLst>
                    <a:ext uri="{9D8B030D-6E8A-4147-A177-3AD203B41FA5}">
                      <a16:colId xmlns:a16="http://schemas.microsoft.com/office/drawing/2014/main" val="1187484597"/>
                    </a:ext>
                  </a:extLst>
                </a:gridCol>
                <a:gridCol w="625038">
                  <a:extLst>
                    <a:ext uri="{9D8B030D-6E8A-4147-A177-3AD203B41FA5}">
                      <a16:colId xmlns:a16="http://schemas.microsoft.com/office/drawing/2014/main" val="3496372423"/>
                    </a:ext>
                  </a:extLst>
                </a:gridCol>
                <a:gridCol w="862940">
                  <a:extLst>
                    <a:ext uri="{9D8B030D-6E8A-4147-A177-3AD203B41FA5}">
                      <a16:colId xmlns:a16="http://schemas.microsoft.com/office/drawing/2014/main" val="3020882867"/>
                    </a:ext>
                  </a:extLst>
                </a:gridCol>
                <a:gridCol w="631768">
                  <a:extLst>
                    <a:ext uri="{9D8B030D-6E8A-4147-A177-3AD203B41FA5}">
                      <a16:colId xmlns:a16="http://schemas.microsoft.com/office/drawing/2014/main" val="3257257824"/>
                    </a:ext>
                  </a:extLst>
                </a:gridCol>
              </a:tblGrid>
              <a:tr h="93595">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D=[(C+E)/(A-B+E)]</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學年度全校境外</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全校招生特色說明</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98478883"/>
                  </a:ext>
                </a:extLst>
              </a:tr>
              <a:tr h="3220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(E)</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175424264"/>
                  </a:ext>
                </a:extLst>
              </a:tr>
              <a:tr h="200928">
                <a:tc gridSpan="10">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85725" indent="-85725"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□本校已確認所匯入資料無誤</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98030876"/>
                  </a:ext>
                </a:extLst>
              </a:tr>
            </a:tbl>
          </a:graphicData>
        </a:graphic>
      </p:graphicFrame>
      <p:sp>
        <p:nvSpPr>
          <p:cNvPr id="10" name="矩形 9"/>
          <p:cNvSpPr/>
          <p:nvPr/>
        </p:nvSpPr>
        <p:spPr>
          <a:xfrm>
            <a:off x="238607" y="2752128"/>
            <a:ext cx="8541665" cy="3908762"/>
          </a:xfrm>
          <a:prstGeom prst="rect">
            <a:avLst/>
          </a:prstGeom>
        </p:spPr>
        <p:txBody>
          <a:bodyPr wrap="square">
            <a:spAutoFit/>
          </a:bodyPr>
          <a:lstStyle/>
          <a:p>
            <a:pPr algn="just">
              <a:spcBef>
                <a:spcPts val="400"/>
              </a:spcBef>
              <a:spcAft>
                <a:spcPts val="4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新增欄位</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gn="just">
              <a:spcBef>
                <a:spcPts val="400"/>
              </a:spcBef>
              <a:spcAft>
                <a:spcPts val="4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學年</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度</a:t>
            </a: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全</a:t>
            </a:r>
            <a:r>
              <a:rPr lang="zh-TW" altLang="en-US" sz="1600" b="1" dirty="0">
                <a:latin typeface="Arial" panose="020B0604020202020204" pitchFamily="34" charset="0"/>
                <a:ea typeface="微軟正黑體" panose="020B0604030504040204" pitchFamily="34" charset="-120"/>
                <a:cs typeface="Arial" panose="020B0604020202020204" pitchFamily="34" charset="0"/>
              </a:rPr>
              <a:t>校</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境外</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新生</a:t>
            </a:r>
            <a:r>
              <a:rPr lang="en-US"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latin typeface="Arial" panose="020B0604020202020204" pitchFamily="34" charset="0"/>
                <a:ea typeface="微軟正黑體" panose="020B0604030504040204" pitchFamily="34" charset="-120"/>
                <a:cs typeface="Arial" panose="020B0604020202020204" pitchFamily="34" charset="0"/>
              </a:rPr>
              <a:t>學生實際註冊</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a:t>
            </a:r>
            <a:r>
              <a:rPr lang="zh-TW" altLang="zh-TW" sz="1600"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en-US" sz="1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無</a:t>
            </a:r>
            <a:r>
              <a:rPr lang="zh-TW" altLang="zh-TW" sz="1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須</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填報</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，數據將由系統自行加總匯入「學</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24-1</a:t>
            </a:r>
            <a:r>
              <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各</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學制核定招生名額總量內暨境外學生</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註冊率統計表」之【</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學年度各學制</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境外</a:t>
            </a:r>
            <a:r>
              <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新生</a:t>
            </a:r>
            <a:r>
              <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實際註冊</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為學校</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學年度依相關就學辦法來臺就學，且於每年</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日完成實際註冊之正式學籍全校【外國學生；僑生；港澳生；大陸地區學生】境外</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新生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學生人數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請謹慎核對數據正確性</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400"/>
              </a:spcBef>
              <a:spcAft>
                <a:spcPts val="4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外國</a:t>
            </a:r>
            <a:r>
              <a:rPr lang="zh-TW" altLang="zh-TW" sz="1600" dirty="0">
                <a:latin typeface="Arial" panose="020B0604020202020204" pitchFamily="34" charset="0"/>
                <a:ea typeface="微軟正黑體" panose="020B0604030504040204" pitchFamily="34" charset="-120"/>
                <a:cs typeface="Arial" panose="020B0604020202020204" pitchFamily="34" charset="0"/>
              </a:rPr>
              <a:t>學生：係指符合「外國學生來臺就學辦法」入學並具正式學籍之外國學生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400"/>
              </a:spcBef>
              <a:spcAft>
                <a:spcPts val="4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僑</a:t>
            </a:r>
            <a:r>
              <a:rPr lang="zh-TW" altLang="zh-TW" sz="1600" dirty="0">
                <a:latin typeface="Arial" panose="020B0604020202020204" pitchFamily="34" charset="0"/>
                <a:ea typeface="微軟正黑體" panose="020B0604030504040204" pitchFamily="34" charset="-120"/>
                <a:cs typeface="Arial" panose="020B0604020202020204" pitchFamily="34" charset="0"/>
              </a:rPr>
              <a:t>生：係指符合「僑生回國就學及輔導辦法」入學並具正式學籍之僑生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400"/>
              </a:spcBef>
              <a:spcAft>
                <a:spcPts val="4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港澳</a:t>
            </a:r>
            <a:r>
              <a:rPr lang="zh-TW" altLang="zh-TW" sz="1600" dirty="0">
                <a:latin typeface="Arial" panose="020B0604020202020204" pitchFamily="34" charset="0"/>
                <a:ea typeface="微軟正黑體" panose="020B0604030504040204" pitchFamily="34" charset="-120"/>
                <a:cs typeface="Arial" panose="020B0604020202020204" pitchFamily="34" charset="0"/>
              </a:rPr>
              <a:t>生：係指依「香港澳門居民來臺就學辦法」入學並具正式學籍之港澳學生</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gn="just">
              <a:spcBef>
                <a:spcPts val="400"/>
              </a:spcBef>
              <a:spcAft>
                <a:spcPts val="4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大陸</a:t>
            </a:r>
            <a:r>
              <a:rPr lang="zh-TW" altLang="zh-TW" sz="1600" dirty="0">
                <a:latin typeface="Arial" panose="020B0604020202020204" pitchFamily="34" charset="0"/>
                <a:ea typeface="微軟正黑體" panose="020B0604030504040204" pitchFamily="34" charset="-120"/>
                <a:cs typeface="Arial" panose="020B0604020202020204" pitchFamily="34" charset="0"/>
              </a:rPr>
              <a:t>地區來臺學生：係指依「大陸地區人民來臺就讀專科以上學校辦法」入學並具正式學籍之大陸地區學生。</a:t>
            </a:r>
          </a:p>
          <a:p>
            <a:pPr marL="285750" indent="-285750">
              <a:spcBef>
                <a:spcPts val="400"/>
              </a:spcBef>
              <a:spcAft>
                <a:spcPts val="400"/>
              </a:spcAft>
              <a:buClr>
                <a:schemeClr val="tx1"/>
              </a:buClr>
              <a:buFont typeface="Wingdings" panose="05000000000000000000" pitchFamily="2" charset="2"/>
              <a:buChar char="l"/>
            </a:pP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本欄數據</a:t>
            </a:r>
            <a:r>
              <a:rPr lang="zh-TW" altLang="zh-TW" sz="16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以「一般升學管道」就學之境外學生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外國學生、僑生、港澳生、大陸地區學生</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，其名額屬「總量內新生招生名額」者</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448847202"/>
      </p:ext>
    </p:extLst>
  </p:cSld>
  <p:clrMapOvr>
    <a:masterClrMapping/>
  </p:clrMapOvr>
  <p:transition>
    <p:random/>
  </p:transition>
  <p:timing>
    <p:tnLst>
      <p:par>
        <p:cT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38603" y="2625128"/>
            <a:ext cx="8541665" cy="872355"/>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欄位補充說明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nSpc>
                <a:spcPct val="150000"/>
              </a:lnSpc>
              <a:buFont typeface="Wingdings" panose="05000000000000000000" pitchFamily="2" charset="2"/>
              <a:buChar char="l"/>
            </a:pP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度</a:t>
            </a:r>
            <a:r>
              <a:rPr lang="zh-TW" altLang="en-US" sz="1800" u="heavy" dirty="0" smtClean="0">
                <a:latin typeface="Arial" panose="020B0604020202020204" pitchFamily="34" charset="0"/>
                <a:ea typeface="微軟正黑體" panose="020B0604030504040204" pitchFamily="34" charset="-120"/>
                <a:cs typeface="Arial" panose="020B0604020202020204" pitchFamily="34" charset="0"/>
              </a:rPr>
              <a:t>全</a:t>
            </a:r>
            <a:r>
              <a:rPr lang="zh-TW" altLang="en-US" sz="1800" u="heavy" dirty="0">
                <a:latin typeface="Arial" panose="020B0604020202020204" pitchFamily="34" charset="0"/>
                <a:ea typeface="微軟正黑體" panose="020B0604030504040204" pitchFamily="34" charset="-120"/>
                <a:cs typeface="Arial" panose="020B0604020202020204" pitchFamily="34" charset="0"/>
              </a:rPr>
              <a:t>校</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新生</a:t>
            </a:r>
            <a:r>
              <a:rPr lang="zh-TW" altLang="zh-TW" sz="1800" dirty="0">
                <a:latin typeface="Arial" panose="020B0604020202020204" pitchFamily="34" charset="0"/>
                <a:ea typeface="微軟正黑體" panose="020B0604030504040204" pitchFamily="34" charset="-120"/>
                <a:cs typeface="Arial" panose="020B0604020202020204" pitchFamily="34" charset="0"/>
              </a:rPr>
              <a:t>註冊率</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)(D</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800" dirty="0">
                <a:latin typeface="Arial" panose="020B0604020202020204" pitchFamily="34" charset="0"/>
                <a:ea typeface="微軟正黑體" panose="020B0604030504040204" pitchFamily="34" charset="-120"/>
                <a:cs typeface="Arial" panose="020B0604020202020204" pitchFamily="34" charset="0"/>
              </a:rPr>
              <a:t>C</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en-US" altLang="zh-TW" sz="1800" dirty="0">
                <a:latin typeface="Arial" panose="020B0604020202020204" pitchFamily="34" charset="0"/>
                <a:ea typeface="微軟正黑體" panose="020B0604030504040204" pitchFamily="34" charset="-120"/>
                <a:cs typeface="Arial" panose="020B0604020202020204" pitchFamily="34" charset="0"/>
              </a:rPr>
              <a:t>/(A-B</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+E</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100%</a:t>
            </a:r>
          </a:p>
        </p:txBody>
      </p:sp>
      <p:sp>
        <p:nvSpPr>
          <p:cNvPr id="7" name="Rectangle 2"/>
          <p:cNvSpPr>
            <a:spLocks noGrp="1" noChangeArrowheads="1"/>
          </p:cNvSpPr>
          <p:nvPr>
            <p:ph type="title"/>
          </p:nvPr>
        </p:nvSpPr>
        <p:spPr>
          <a:xfrm>
            <a:off x="467544" y="266011"/>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24-2.</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全校核定招生名額「總量內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新生註冊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mc:AlternateContent xmlns:mc="http://schemas.openxmlformats.org/markup-compatibility/2006" xmlns:a14="http://schemas.microsoft.com/office/drawing/2010/main">
        <mc:Choice Requires="a14">
          <p:sp>
            <p:nvSpPr>
              <p:cNvPr id="3" name="矩形 2"/>
              <p:cNvSpPr/>
              <p:nvPr/>
            </p:nvSpPr>
            <p:spPr>
              <a:xfrm>
                <a:off x="-50800" y="3898669"/>
                <a:ext cx="9309100" cy="661015"/>
              </a:xfrm>
              <a:prstGeom prst="rect">
                <a:avLst/>
              </a:prstGeom>
            </p:spPr>
            <p:txBody>
              <a:bodyPr wrap="square">
                <a:spAutoFit/>
              </a:bodyPr>
              <a:lstStyle/>
              <a:p>
                <a:pPr/>
                <a14:m>
                  <m:oMathPara xmlns:m="http://schemas.openxmlformats.org/officeDocument/2006/math">
                    <m:oMathParaPr>
                      <m:jc m:val="centerGroup"/>
                    </m:oMathParaPr>
                    <m:oMath xmlns:m="http://schemas.openxmlformats.org/officeDocument/2006/math">
                      <m:r>
                        <a:rPr lang="zh-TW" altLang="en-US" sz="1200" b="1">
                          <a:latin typeface="Cambria Math" panose="02040503050406030204" pitchFamily="18" charset="0"/>
                        </a:rPr>
                        <m:t>全校</m:t>
                      </m:r>
                      <m:r>
                        <a:rPr lang="zh-TW" altLang="en-US" sz="1200" b="1" i="0">
                          <a:latin typeface="Cambria Math" panose="02040503050406030204" pitchFamily="18" charset="0"/>
                        </a:rPr>
                        <m:t>新生註冊率</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m:t>
                          </m:r>
                        </m:e>
                      </m:d>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𝐃</m:t>
                          </m:r>
                        </m:e>
                      </m:d>
                      <m:r>
                        <a:rPr lang="zh-TW" altLang="en-US" sz="1200" b="1" i="0">
                          <a:latin typeface="Cambria Math" panose="02040503050406030204" pitchFamily="18" charset="0"/>
                        </a:rPr>
                        <m:t>=[</m:t>
                      </m:r>
                      <m:f>
                        <m:fPr>
                          <m:ctrlPr>
                            <a:rPr lang="zh-TW" altLang="en-US" sz="1200" b="1" i="1">
                              <a:latin typeface="Cambria Math" panose="02040503050406030204" pitchFamily="18" charset="0"/>
                            </a:rPr>
                          </m:ctrlPr>
                        </m:fPr>
                        <m:num>
                          <m:r>
                            <a:rPr lang="zh-TW" altLang="en-US" sz="1200" b="1" i="1" smtClean="0">
                              <a:latin typeface="Cambria Math" panose="02040503050406030204" pitchFamily="18" charset="0"/>
                            </a:rPr>
                            <m:t>全校</m:t>
                          </m:r>
                          <m:r>
                            <a:rPr lang="zh-TW" altLang="en-US" sz="1200" b="1" i="0">
                              <a:latin typeface="Cambria Math" panose="02040503050406030204" pitchFamily="18" charset="0"/>
                            </a:rPr>
                            <m:t>總量內新生招生名額實際註冊人數</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𝐂</m:t>
                              </m:r>
                            </m:e>
                          </m:d>
                          <m:r>
                            <a:rPr lang="zh-TW" altLang="en-US" sz="1200" b="1" i="0" smtClean="0">
                              <a:solidFill>
                                <a:srgbClr val="FF0000"/>
                              </a:solidFill>
                              <a:latin typeface="Cambria Math" panose="02040503050406030204" pitchFamily="18" charset="0"/>
                            </a:rPr>
                            <m:t>+</m:t>
                          </m:r>
                          <m:r>
                            <a:rPr lang="zh-TW" altLang="en-US" sz="1200" b="1" i="1">
                              <a:solidFill>
                                <a:srgbClr val="FF0000"/>
                              </a:solidFill>
                              <a:latin typeface="Cambria Math" panose="02040503050406030204" pitchFamily="18" charset="0"/>
                            </a:rPr>
                            <m:t>全校</m:t>
                          </m:r>
                          <m:r>
                            <a:rPr lang="zh-TW" altLang="en-US" sz="1200" b="1" i="0" smtClean="0">
                              <a:solidFill>
                                <a:srgbClr val="FF0000"/>
                              </a:solidFill>
                              <a:latin typeface="Cambria Math" panose="02040503050406030204" pitchFamily="18" charset="0"/>
                            </a:rPr>
                            <m:t>境外學生實際註冊人數</m:t>
                          </m:r>
                          <m:d>
                            <m:dPr>
                              <m:ctrlPr>
                                <a:rPr lang="zh-TW" altLang="en-US" sz="1200" b="1" i="1">
                                  <a:solidFill>
                                    <a:srgbClr val="FF0000"/>
                                  </a:solidFill>
                                  <a:latin typeface="Cambria Math" panose="02040503050406030204" pitchFamily="18" charset="0"/>
                                </a:rPr>
                              </m:ctrlPr>
                            </m:dPr>
                            <m:e>
                              <m:r>
                                <a:rPr lang="zh-TW" altLang="en-US" sz="1200" b="1" i="0">
                                  <a:solidFill>
                                    <a:srgbClr val="FF0000"/>
                                  </a:solidFill>
                                  <a:latin typeface="Cambria Math" panose="02040503050406030204" pitchFamily="18" charset="0"/>
                                </a:rPr>
                                <m:t>𝐄</m:t>
                              </m:r>
                            </m:e>
                          </m:d>
                        </m:num>
                        <m:den>
                          <m:r>
                            <a:rPr lang="zh-TW" altLang="en-US" sz="1200" b="1" i="1" smtClean="0">
                              <a:latin typeface="Cambria Math" panose="02040503050406030204" pitchFamily="18" charset="0"/>
                            </a:rPr>
                            <m:t>全校</m:t>
                          </m:r>
                          <m:r>
                            <a:rPr lang="zh-TW" altLang="en-US" sz="1200" b="1" i="0">
                              <a:latin typeface="Cambria Math" panose="02040503050406030204" pitchFamily="18" charset="0"/>
                            </a:rPr>
                            <m:t>總量內核定新生招生名額</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𝐀</m:t>
                              </m:r>
                            </m:e>
                          </m:d>
                          <m:r>
                            <a:rPr lang="zh-TW" altLang="en-US" sz="1200" b="1" i="0">
                              <a:latin typeface="Cambria Math" panose="02040503050406030204" pitchFamily="18" charset="0"/>
                            </a:rPr>
                            <m:t>−</m:t>
                          </m:r>
                          <m:r>
                            <a:rPr lang="zh-TW" altLang="en-US" sz="1200" b="1" i="1" smtClean="0">
                              <a:latin typeface="Cambria Math" panose="02040503050406030204" pitchFamily="18" charset="0"/>
                            </a:rPr>
                            <m:t>全校</m:t>
                          </m:r>
                          <m:r>
                            <a:rPr lang="zh-TW" altLang="en-US" sz="1200" b="1" i="0">
                              <a:latin typeface="Cambria Math" panose="02040503050406030204" pitchFamily="18" charset="0"/>
                            </a:rPr>
                            <m:t>總量內新生保留入學資格人數</m:t>
                          </m:r>
                          <m:d>
                            <m:dPr>
                              <m:ctrlPr>
                                <a:rPr lang="zh-TW" altLang="en-US" sz="1200" b="1" i="1">
                                  <a:latin typeface="Cambria Math" panose="02040503050406030204" pitchFamily="18" charset="0"/>
                                </a:rPr>
                              </m:ctrlPr>
                            </m:dPr>
                            <m:e>
                              <m:r>
                                <a:rPr lang="zh-TW" altLang="en-US" sz="1200" b="1" i="0">
                                  <a:latin typeface="Cambria Math" panose="02040503050406030204" pitchFamily="18" charset="0"/>
                                </a:rPr>
                                <m:t>𝐁</m:t>
                              </m:r>
                            </m:e>
                          </m:d>
                          <m:r>
                            <a:rPr lang="zh-TW" altLang="en-US" sz="1200" b="1" i="0" smtClean="0">
                              <a:solidFill>
                                <a:srgbClr val="FF0000"/>
                              </a:solidFill>
                              <a:latin typeface="Cambria Math" panose="02040503050406030204" pitchFamily="18" charset="0"/>
                            </a:rPr>
                            <m:t>+</m:t>
                          </m:r>
                          <m:r>
                            <a:rPr lang="zh-TW" altLang="en-US" sz="1200" b="1" i="1">
                              <a:solidFill>
                                <a:srgbClr val="FF0000"/>
                              </a:solidFill>
                              <a:latin typeface="Cambria Math" panose="02040503050406030204" pitchFamily="18" charset="0"/>
                            </a:rPr>
                            <m:t>全校</m:t>
                          </m:r>
                          <m:r>
                            <a:rPr lang="zh-TW" altLang="en-US" sz="1200" b="1" i="0" smtClean="0">
                              <a:solidFill>
                                <a:srgbClr val="FF0000"/>
                              </a:solidFill>
                              <a:latin typeface="Cambria Math" panose="02040503050406030204" pitchFamily="18" charset="0"/>
                            </a:rPr>
                            <m:t>境外學生實際註冊人數</m:t>
                          </m:r>
                          <m:d>
                            <m:dPr>
                              <m:ctrlPr>
                                <a:rPr lang="zh-TW" altLang="en-US" sz="1200" b="1" i="1">
                                  <a:solidFill>
                                    <a:srgbClr val="FF0000"/>
                                  </a:solidFill>
                                  <a:latin typeface="Cambria Math" panose="02040503050406030204" pitchFamily="18" charset="0"/>
                                </a:rPr>
                              </m:ctrlPr>
                            </m:dPr>
                            <m:e>
                              <m:r>
                                <a:rPr lang="zh-TW" altLang="en-US" sz="1200" b="1" i="0">
                                  <a:solidFill>
                                    <a:srgbClr val="FF0000"/>
                                  </a:solidFill>
                                  <a:latin typeface="Cambria Math" panose="02040503050406030204" pitchFamily="18" charset="0"/>
                                </a:rPr>
                                <m:t>𝐄</m:t>
                              </m:r>
                            </m:e>
                          </m:d>
                        </m:den>
                      </m:f>
                      <m:r>
                        <a:rPr lang="zh-TW" altLang="en-US" sz="1200" b="1" i="0">
                          <a:latin typeface="Cambria Math" panose="02040503050406030204" pitchFamily="18" charset="0"/>
                        </a:rPr>
                        <m:t>]×</m:t>
                      </m:r>
                      <m:r>
                        <a:rPr lang="zh-TW" altLang="en-US" sz="1200" b="1" i="0">
                          <a:latin typeface="Cambria Math" panose="02040503050406030204" pitchFamily="18" charset="0"/>
                        </a:rPr>
                        <m:t>𝟏𝟎𝟎</m:t>
                      </m:r>
                      <m:r>
                        <a:rPr lang="zh-TW" altLang="en-US" sz="1200" b="1" i="0">
                          <a:latin typeface="Cambria Math" panose="02040503050406030204" pitchFamily="18" charset="0"/>
                        </a:rPr>
                        <m:t>%</m:t>
                      </m:r>
                    </m:oMath>
                  </m:oMathPara>
                </a14:m>
                <a:endParaRPr lang="zh-TW" altLang="en-US" sz="1200" b="1" dirty="0">
                  <a:latin typeface="微軟正黑體" panose="020B0604030504040204" pitchFamily="34" charset="-120"/>
                  <a:ea typeface="微軟正黑體" panose="020B0604030504040204" pitchFamily="34" charset="-120"/>
                  <a:cs typeface="Arial" panose="020B0604020202020204" pitchFamily="34" charset="0"/>
                </a:endParaRPr>
              </a:p>
            </p:txBody>
          </p:sp>
        </mc:Choice>
        <mc:Fallback xmlns="">
          <p:sp>
            <p:nvSpPr>
              <p:cNvPr id="3" name="矩形 2"/>
              <p:cNvSpPr>
                <a:spLocks noRot="1" noChangeAspect="1" noMove="1" noResize="1" noEditPoints="1" noAdjustHandles="1" noChangeArrowheads="1" noChangeShapeType="1" noTextEdit="1"/>
              </p:cNvSpPr>
              <p:nvPr/>
            </p:nvSpPr>
            <p:spPr>
              <a:xfrm>
                <a:off x="-50800" y="3898669"/>
                <a:ext cx="9309100" cy="661015"/>
              </a:xfrm>
              <a:prstGeom prst="rect">
                <a:avLst/>
              </a:prstGeom>
              <a:blipFill>
                <a:blip r:embed="rId2"/>
                <a:stretch>
                  <a:fillRect b="-2778"/>
                </a:stretch>
              </a:blipFill>
            </p:spPr>
            <p:txBody>
              <a:bodyPr/>
              <a:lstStyle/>
              <a:p>
                <a:r>
                  <a:rPr lang="zh-TW" altLang="en-US">
                    <a:noFill/>
                  </a:rPr>
                  <a:t> </a:t>
                </a:r>
              </a:p>
            </p:txBody>
          </p:sp>
        </mc:Fallback>
      </mc:AlternateContent>
      <p:graphicFrame>
        <p:nvGraphicFramePr>
          <p:cNvPr id="9" name="表格 8"/>
          <p:cNvGraphicFramePr>
            <a:graphicFrameLocks noGrp="1"/>
          </p:cNvGraphicFramePr>
          <p:nvPr>
            <p:extLst>
              <p:ext uri="{D42A27DB-BD31-4B8C-83A1-F6EECF244321}">
                <p14:modId xmlns:p14="http://schemas.microsoft.com/office/powerpoint/2010/main" val="3193191122"/>
              </p:ext>
            </p:extLst>
          </p:nvPr>
        </p:nvGraphicFramePr>
        <p:xfrm>
          <a:off x="207818" y="1130834"/>
          <a:ext cx="8844743" cy="1333500"/>
        </p:xfrm>
        <a:graphic>
          <a:graphicData uri="http://schemas.openxmlformats.org/drawingml/2006/table">
            <a:tbl>
              <a:tblPr firstRow="1" firstCol="1" bandRow="1"/>
              <a:tblGrid>
                <a:gridCol w="516553">
                  <a:extLst>
                    <a:ext uri="{9D8B030D-6E8A-4147-A177-3AD203B41FA5}">
                      <a16:colId xmlns:a16="http://schemas.microsoft.com/office/drawing/2014/main" val="995125807"/>
                    </a:ext>
                  </a:extLst>
                </a:gridCol>
                <a:gridCol w="1106377">
                  <a:extLst>
                    <a:ext uri="{9D8B030D-6E8A-4147-A177-3AD203B41FA5}">
                      <a16:colId xmlns:a16="http://schemas.microsoft.com/office/drawing/2014/main" val="2008171698"/>
                    </a:ext>
                  </a:extLst>
                </a:gridCol>
                <a:gridCol w="1106377">
                  <a:extLst>
                    <a:ext uri="{9D8B030D-6E8A-4147-A177-3AD203B41FA5}">
                      <a16:colId xmlns:a16="http://schemas.microsoft.com/office/drawing/2014/main" val="1799149903"/>
                    </a:ext>
                  </a:extLst>
                </a:gridCol>
                <a:gridCol w="1232768">
                  <a:extLst>
                    <a:ext uri="{9D8B030D-6E8A-4147-A177-3AD203B41FA5}">
                      <a16:colId xmlns:a16="http://schemas.microsoft.com/office/drawing/2014/main" val="1604742695"/>
                    </a:ext>
                  </a:extLst>
                </a:gridCol>
                <a:gridCol w="1238263">
                  <a:extLst>
                    <a:ext uri="{9D8B030D-6E8A-4147-A177-3AD203B41FA5}">
                      <a16:colId xmlns:a16="http://schemas.microsoft.com/office/drawing/2014/main" val="795457384"/>
                    </a:ext>
                  </a:extLst>
                </a:gridCol>
                <a:gridCol w="360877">
                  <a:extLst>
                    <a:ext uri="{9D8B030D-6E8A-4147-A177-3AD203B41FA5}">
                      <a16:colId xmlns:a16="http://schemas.microsoft.com/office/drawing/2014/main" val="1188763041"/>
                    </a:ext>
                  </a:extLst>
                </a:gridCol>
                <a:gridCol w="365760">
                  <a:extLst>
                    <a:ext uri="{9D8B030D-6E8A-4147-A177-3AD203B41FA5}">
                      <a16:colId xmlns:a16="http://schemas.microsoft.com/office/drawing/2014/main" val="3087228937"/>
                    </a:ext>
                  </a:extLst>
                </a:gridCol>
                <a:gridCol w="274320">
                  <a:extLst>
                    <a:ext uri="{9D8B030D-6E8A-4147-A177-3AD203B41FA5}">
                      <a16:colId xmlns:a16="http://schemas.microsoft.com/office/drawing/2014/main" val="2760598973"/>
                    </a:ext>
                  </a:extLst>
                </a:gridCol>
                <a:gridCol w="523702">
                  <a:extLst>
                    <a:ext uri="{9D8B030D-6E8A-4147-A177-3AD203B41FA5}">
                      <a16:colId xmlns:a16="http://schemas.microsoft.com/office/drawing/2014/main" val="1187484597"/>
                    </a:ext>
                  </a:extLst>
                </a:gridCol>
                <a:gridCol w="625038">
                  <a:extLst>
                    <a:ext uri="{9D8B030D-6E8A-4147-A177-3AD203B41FA5}">
                      <a16:colId xmlns:a16="http://schemas.microsoft.com/office/drawing/2014/main" val="3496372423"/>
                    </a:ext>
                  </a:extLst>
                </a:gridCol>
                <a:gridCol w="862940">
                  <a:extLst>
                    <a:ext uri="{9D8B030D-6E8A-4147-A177-3AD203B41FA5}">
                      <a16:colId xmlns:a16="http://schemas.microsoft.com/office/drawing/2014/main" val="3020882867"/>
                    </a:ext>
                  </a:extLst>
                </a:gridCol>
                <a:gridCol w="631768">
                  <a:extLst>
                    <a:ext uri="{9D8B030D-6E8A-4147-A177-3AD203B41FA5}">
                      <a16:colId xmlns:a16="http://schemas.microsoft.com/office/drawing/2014/main" val="3257257824"/>
                    </a:ext>
                  </a:extLst>
                </a:gridCol>
              </a:tblGrid>
              <a:tr h="93595">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學年度全校新生註冊率</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D=[(C</a:t>
                      </a:r>
                      <a:r>
                        <a:rPr lang="en-US"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+E</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)/(A-B</a:t>
                      </a:r>
                      <a:r>
                        <a:rPr lang="en-US"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+E</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100</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全校招生特色說明</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(400</a:t>
                      </a: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字</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398478883"/>
                  </a:ext>
                </a:extLst>
              </a:tr>
              <a:tr h="3220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(E)</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175424264"/>
                  </a:ext>
                </a:extLst>
              </a:tr>
              <a:tr h="200928">
                <a:tc gridSpan="10">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85725" indent="-85725"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□本校已確認所匯入資料無誤</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898030876"/>
                  </a:ext>
                </a:extLst>
              </a:tr>
            </a:tbl>
          </a:graphicData>
        </a:graphic>
      </p:graphicFrame>
      <p:sp>
        <p:nvSpPr>
          <p:cNvPr id="10"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221379224"/>
      </p:ext>
    </p:extLst>
  </p:cSld>
  <p:clrMapOvr>
    <a:masterClrMapping/>
  </p:clrMapOvr>
  <p:transition>
    <p:random/>
  </p:transition>
  <p:timing>
    <p:tnLst>
      <p:par>
        <p:cT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1.4</a:t>
            </a:r>
            <a:r>
              <a:rPr lang="zh-TW" altLang="en-US" sz="4400" i="0" dirty="0" smtClean="0">
                <a:solidFill>
                  <a:schemeClr val="tx1">
                    <a:lumMod val="10000"/>
                  </a:schemeClr>
                </a:solidFill>
                <a:latin typeface="Arial" panose="020B0604020202020204" pitchFamily="34" charset="0"/>
                <a:ea typeface="微軟正黑體" panose="020B0604030504040204" pitchFamily="34" charset="-120"/>
                <a:cs typeface="Arial" panose="020B0604020202020204" pitchFamily="34" charset="0"/>
              </a:rPr>
              <a:t> </a:t>
            </a:r>
            <a:r>
              <a:rPr lang="zh-TW" altLang="en-US" sz="4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定期匯出</a:t>
            </a:r>
            <a:endParaRPr lang="zh-TW" altLang="en-US" sz="4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5" name="表格 4"/>
          <p:cNvGraphicFramePr>
            <a:graphicFrameLocks noGrp="1"/>
          </p:cNvGraphicFramePr>
          <p:nvPr>
            <p:extLst>
              <p:ext uri="{D42A27DB-BD31-4B8C-83A1-F6EECF244321}">
                <p14:modId xmlns:p14="http://schemas.microsoft.com/office/powerpoint/2010/main" val="2546887953"/>
              </p:ext>
            </p:extLst>
          </p:nvPr>
        </p:nvGraphicFramePr>
        <p:xfrm>
          <a:off x="509974" y="1497526"/>
          <a:ext cx="8166482" cy="3924901"/>
        </p:xfrm>
        <a:graphic>
          <a:graphicData uri="http://schemas.openxmlformats.org/drawingml/2006/table">
            <a:tbl>
              <a:tblPr/>
              <a:tblGrid>
                <a:gridCol w="1151122">
                  <a:extLst>
                    <a:ext uri="{9D8B030D-6E8A-4147-A177-3AD203B41FA5}">
                      <a16:colId xmlns:a16="http://schemas.microsoft.com/office/drawing/2014/main" val="20000"/>
                    </a:ext>
                  </a:extLst>
                </a:gridCol>
                <a:gridCol w="4868915">
                  <a:extLst>
                    <a:ext uri="{9D8B030D-6E8A-4147-A177-3AD203B41FA5}">
                      <a16:colId xmlns:a16="http://schemas.microsoft.com/office/drawing/2014/main" val="20001"/>
                    </a:ext>
                  </a:extLst>
                </a:gridCol>
                <a:gridCol w="2146445">
                  <a:extLst>
                    <a:ext uri="{9D8B030D-6E8A-4147-A177-3AD203B41FA5}">
                      <a16:colId xmlns:a16="http://schemas.microsoft.com/office/drawing/2014/main" val="20002"/>
                    </a:ext>
                  </a:extLst>
                </a:gridCol>
              </a:tblGrid>
              <a:tr h="397928">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匯出時程</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匯出表冊</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應用單位</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extLst>
                  <a:ext uri="{0D108BD9-81ED-4DB2-BD59-A6C34878D82A}">
                    <a16:rowId xmlns:a16="http://schemas.microsoft.com/office/drawing/2014/main" val="10000"/>
                  </a:ext>
                </a:extLst>
              </a:tr>
              <a:tr h="397928">
                <a:tc rowSpan="6">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altLang="zh-TW"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月</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學</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(12</a:t>
                      </a:r>
                      <a:r>
                        <a:rPr kumimoji="0" lang="zh-TW" altLang="en-US"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13)</a:t>
                      </a:r>
                      <a:endParaRPr kumimoji="0" lang="zh-TW" altLang="en-US"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教育部統計處</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63349">
                <a:tc vMerge="1">
                  <a:txBody>
                    <a:bodyPr/>
                    <a:lstStyle/>
                    <a:p>
                      <a:endParaRPr lang="zh-TW" altLang="en-US"/>
                    </a:p>
                  </a:txBody>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財</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(15)</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教育部會計處</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10002"/>
                  </a:ext>
                </a:extLst>
              </a:tr>
              <a:tr h="463349">
                <a:tc vMerge="1">
                  <a:txBody>
                    <a:bodyPr/>
                    <a:lstStyle/>
                    <a:p>
                      <a:endParaRPr lang="zh-TW"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endPar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教育部人事處</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403147597"/>
                  </a:ext>
                </a:extLst>
              </a:tr>
              <a:tr h="1006701">
                <a:tc vMerge="1">
                  <a:txBody>
                    <a:bodyPr/>
                    <a:lstStyle/>
                    <a:p>
                      <a:endParaRPr lang="zh-TW" altLang="en-US"/>
                    </a:p>
                  </a:txBody>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學</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(4</a:t>
                      </a:r>
                      <a:r>
                        <a:rPr kumimoji="0" lang="zh-TW"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5</a:t>
                      </a:r>
                      <a:r>
                        <a:rPr kumimoji="0" lang="zh-TW"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6</a:t>
                      </a:r>
                      <a:r>
                        <a:rPr kumimoji="0" lang="zh-TW"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7</a:t>
                      </a:r>
                      <a:r>
                        <a:rPr kumimoji="0" lang="zh-TW"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8)</a:t>
                      </a:r>
                      <a:r>
                        <a:rPr kumimoji="0" lang="zh-TW" altLang="en-US"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a:t>
                      </a: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(1-3)</a:t>
                      </a:r>
                      <a:r>
                        <a:rPr kumimoji="0" lang="zh-TW" altLang="en-US"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、研</a:t>
                      </a:r>
                      <a:r>
                        <a:rPr kumimoji="0" lang="en-US" altLang="zh-TW" sz="1800" b="1" i="0" u="none" strike="noStrike" cap="none" normalizeH="0" baseline="0" dirty="0" smtClean="0">
                          <a:ln>
                            <a:noFill/>
                          </a:ln>
                          <a:solidFill>
                            <a:srgbClr val="000000"/>
                          </a:solidFill>
                          <a:effectLst/>
                          <a:latin typeface="Arial" panose="020B0604020202020204" pitchFamily="34" charset="0"/>
                          <a:ea typeface="華康中圓體" charset="-120"/>
                          <a:cs typeface="Arial" panose="020B0604020202020204" pitchFamily="34" charset="0"/>
                        </a:rPr>
                        <a:t>(16)</a:t>
                      </a:r>
                      <a:endPar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教育部國際化調查</a:t>
                      </a: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10003"/>
                  </a:ext>
                </a:extLst>
              </a:tr>
              <a:tr h="696358">
                <a:tc vMerge="1">
                  <a:txBody>
                    <a:bodyPr/>
                    <a:lstStyle/>
                    <a:p>
                      <a:endParaRPr lang="zh-TW" altLang="en-US"/>
                    </a:p>
                  </a:txBody>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endPar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總量提報作業小組</a:t>
                      </a:r>
                      <a:r>
                        <a:rPr kumimoji="0" lang="en-US" altLang="zh-TW"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zh-TW"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南臺科技大學</a:t>
                      </a:r>
                      <a:endPar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4"/>
                  </a:ext>
                </a:extLst>
              </a:tr>
              <a:tr h="499288">
                <a:tc vMerge="1">
                  <a:txBody>
                    <a:bodyPr/>
                    <a:lstStyle/>
                    <a:p>
                      <a:endParaRPr lang="zh-TW" altLang="en-US"/>
                    </a:p>
                  </a:txBody>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研</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(9</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10</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11</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12</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13</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15</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20</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21</a:t>
                      </a:r>
                      <a:r>
                        <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rPr>
                        <a:t>22)</a:t>
                      </a:r>
                      <a:endParaRPr kumimoji="0" lang="zh-TW" altLang="en-US" sz="1800" b="1" i="0" u="none" strike="noStrike" cap="none" normalizeH="0" baseline="0" dirty="0" smtClean="0">
                        <a:ln>
                          <a:noFill/>
                        </a:ln>
                        <a:solidFill>
                          <a:srgbClr val="000000"/>
                        </a:solidFill>
                        <a:effectLst/>
                        <a:latin typeface="Arial" panose="020B0604020202020204" pitchFamily="34" charset="0"/>
                        <a:ea typeface="新細明體" panose="02020500000000000000" pitchFamily="18"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zh-TW"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rPr>
                        <a:t>產學合作績效評量</a:t>
                      </a:r>
                      <a:endParaRPr kumimoji="0" lang="zh-TW" altLang="en-US" sz="1800" b="1" i="0" u="none" strike="noStrike" kern="1200" cap="none" normalizeH="0" baseline="0" dirty="0" smtClean="0">
                        <a:ln>
                          <a:noFill/>
                        </a:ln>
                        <a:solidFill>
                          <a:srgbClr val="000000"/>
                        </a:solidFill>
                        <a:effectLst/>
                        <a:latin typeface="微軟正黑體" panose="020B0604030504040204" pitchFamily="34" charset="-120"/>
                        <a:ea typeface="微軟正黑體" panose="020B0604030504040204" pitchFamily="34" charset="-120"/>
                        <a:cs typeface="Arial" panose="020B0604020202020204" pitchFamily="34" charset="0"/>
                      </a:endParaRPr>
                    </a:p>
                  </a:txBody>
                  <a:tcPr marL="91431" marR="91431" marT="45730" marB="4573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10005"/>
                  </a:ext>
                </a:extLst>
              </a:tr>
            </a:tbl>
          </a:graphicData>
        </a:graphic>
      </p:graphicFrame>
      <p:sp>
        <p:nvSpPr>
          <p:cNvPr id="6" name="標題 1"/>
          <p:cNvSpPr txBox="1">
            <a:spLocks/>
          </p:cNvSpPr>
          <p:nvPr/>
        </p:nvSpPr>
        <p:spPr bwMode="black">
          <a:xfrm>
            <a:off x="3851920" y="145594"/>
            <a:ext cx="5976938" cy="792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a:lstStyle>
          <a:p>
            <a:r>
              <a:rPr lang="zh-TW" altLang="en-US" sz="2800" dirty="0" smtClean="0">
                <a:solidFill>
                  <a:srgbClr val="FF0000"/>
                </a:solidFill>
                <a:latin typeface="微軟正黑體" panose="020B0604030504040204" pitchFamily="34" charset="-120"/>
                <a:ea typeface="微軟正黑體" panose="020B0604030504040204" pitchFamily="34" charset="-120"/>
              </a:rPr>
              <a:t>每年定期匯出資料予應用單位</a:t>
            </a:r>
          </a:p>
        </p:txBody>
      </p:sp>
    </p:spTree>
    <p:extLst>
      <p:ext uri="{BB962C8B-B14F-4D97-AF65-F5344CB8AC3E}">
        <p14:creationId xmlns:p14="http://schemas.microsoft.com/office/powerpoint/2010/main" val="1272784677"/>
      </p:ext>
    </p:extLst>
  </p:cSld>
  <p:clrMapOvr>
    <a:masterClrMapping/>
  </p:clrMapOvr>
  <p:transition>
    <p:random/>
  </p:transition>
  <p:timing>
    <p:tnLst>
      <p:par>
        <p:cT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67544" y="266007"/>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24-2.</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全校核定招生名額「總量內</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新生註冊</a:t>
            </a:r>
            <a:r>
              <a:rPr lang="zh-TW"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率」統計表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9" name="表格 8"/>
          <p:cNvGraphicFramePr>
            <a:graphicFrameLocks noGrp="1"/>
          </p:cNvGraphicFramePr>
          <p:nvPr>
            <p:extLst>
              <p:ext uri="{D42A27DB-BD31-4B8C-83A1-F6EECF244321}">
                <p14:modId xmlns:p14="http://schemas.microsoft.com/office/powerpoint/2010/main" val="1672013664"/>
              </p:ext>
            </p:extLst>
          </p:nvPr>
        </p:nvGraphicFramePr>
        <p:xfrm>
          <a:off x="207818" y="1130834"/>
          <a:ext cx="8844743" cy="1333500"/>
        </p:xfrm>
        <a:graphic>
          <a:graphicData uri="http://schemas.openxmlformats.org/drawingml/2006/table">
            <a:tbl>
              <a:tblPr firstRow="1" firstCol="1" bandRow="1"/>
              <a:tblGrid>
                <a:gridCol w="516553">
                  <a:extLst>
                    <a:ext uri="{9D8B030D-6E8A-4147-A177-3AD203B41FA5}">
                      <a16:colId xmlns:a16="http://schemas.microsoft.com/office/drawing/2014/main" val="995125807"/>
                    </a:ext>
                  </a:extLst>
                </a:gridCol>
                <a:gridCol w="1106377">
                  <a:extLst>
                    <a:ext uri="{9D8B030D-6E8A-4147-A177-3AD203B41FA5}">
                      <a16:colId xmlns:a16="http://schemas.microsoft.com/office/drawing/2014/main" val="2008171698"/>
                    </a:ext>
                  </a:extLst>
                </a:gridCol>
                <a:gridCol w="1106377">
                  <a:extLst>
                    <a:ext uri="{9D8B030D-6E8A-4147-A177-3AD203B41FA5}">
                      <a16:colId xmlns:a16="http://schemas.microsoft.com/office/drawing/2014/main" val="1799149903"/>
                    </a:ext>
                  </a:extLst>
                </a:gridCol>
                <a:gridCol w="1232768">
                  <a:extLst>
                    <a:ext uri="{9D8B030D-6E8A-4147-A177-3AD203B41FA5}">
                      <a16:colId xmlns:a16="http://schemas.microsoft.com/office/drawing/2014/main" val="1604742695"/>
                    </a:ext>
                  </a:extLst>
                </a:gridCol>
                <a:gridCol w="1238263">
                  <a:extLst>
                    <a:ext uri="{9D8B030D-6E8A-4147-A177-3AD203B41FA5}">
                      <a16:colId xmlns:a16="http://schemas.microsoft.com/office/drawing/2014/main" val="795457384"/>
                    </a:ext>
                  </a:extLst>
                </a:gridCol>
                <a:gridCol w="360877">
                  <a:extLst>
                    <a:ext uri="{9D8B030D-6E8A-4147-A177-3AD203B41FA5}">
                      <a16:colId xmlns:a16="http://schemas.microsoft.com/office/drawing/2014/main" val="1188763041"/>
                    </a:ext>
                  </a:extLst>
                </a:gridCol>
                <a:gridCol w="365760">
                  <a:extLst>
                    <a:ext uri="{9D8B030D-6E8A-4147-A177-3AD203B41FA5}">
                      <a16:colId xmlns:a16="http://schemas.microsoft.com/office/drawing/2014/main" val="3087228937"/>
                    </a:ext>
                  </a:extLst>
                </a:gridCol>
                <a:gridCol w="274320">
                  <a:extLst>
                    <a:ext uri="{9D8B030D-6E8A-4147-A177-3AD203B41FA5}">
                      <a16:colId xmlns:a16="http://schemas.microsoft.com/office/drawing/2014/main" val="2760598973"/>
                    </a:ext>
                  </a:extLst>
                </a:gridCol>
                <a:gridCol w="385387">
                  <a:extLst>
                    <a:ext uri="{9D8B030D-6E8A-4147-A177-3AD203B41FA5}">
                      <a16:colId xmlns:a16="http://schemas.microsoft.com/office/drawing/2014/main" val="1187484597"/>
                    </a:ext>
                  </a:extLst>
                </a:gridCol>
                <a:gridCol w="457200">
                  <a:extLst>
                    <a:ext uri="{9D8B030D-6E8A-4147-A177-3AD203B41FA5}">
                      <a16:colId xmlns:a16="http://schemas.microsoft.com/office/drawing/2014/main" val="3496372423"/>
                    </a:ext>
                  </a:extLst>
                </a:gridCol>
                <a:gridCol w="977900">
                  <a:extLst>
                    <a:ext uri="{9D8B030D-6E8A-4147-A177-3AD203B41FA5}">
                      <a16:colId xmlns:a16="http://schemas.microsoft.com/office/drawing/2014/main" val="3020882867"/>
                    </a:ext>
                  </a:extLst>
                </a:gridCol>
                <a:gridCol w="822961">
                  <a:extLst>
                    <a:ext uri="{9D8B030D-6E8A-4147-A177-3AD203B41FA5}">
                      <a16:colId xmlns:a16="http://schemas.microsoft.com/office/drawing/2014/main" val="3257257824"/>
                    </a:ext>
                  </a:extLst>
                </a:gridCol>
              </a:tblGrid>
              <a:tr h="93595">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學年度全校新生招生名額</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學年度全校新生保留入學資格人數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學年度全校總量內新生招生名額之實際註冊人數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學年度全校新生註冊率</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D=[(C+E)/(A-B+E)]</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100</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5">
                  <a:txBody>
                    <a:bodyPr/>
                    <a:lstStyle/>
                    <a:p>
                      <a:pPr marL="0" algn="just"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學年度全校境外</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學生實際註冊人數</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rowSpan="2">
                  <a:txBody>
                    <a:bodyPr/>
                    <a:lstStyle/>
                    <a:p>
                      <a:pPr marL="0"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確認前揭數據</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just" defTabSz="914400" rtl="0" eaLnBrk="1" latinLnBrk="0" hangingPunct="1">
                        <a:lnSpc>
                          <a:spcPts val="15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全校招生特色說明</a:t>
                      </a:r>
                      <a:r>
                        <a:rPr lang="en-US"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(400</a:t>
                      </a: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字</a:t>
                      </a:r>
                      <a:r>
                        <a:rPr lang="en-US"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398478883"/>
                  </a:ext>
                </a:extLst>
              </a:tr>
              <a:tr h="32200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(E)</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外國學生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僑生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港澳生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just"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大陸地區學生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3175424264"/>
                  </a:ext>
                </a:extLst>
              </a:tr>
              <a:tr h="200928">
                <a:tc gridSpan="10">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學校無須填報，系統自動產生</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a:txBody>
                    <a:bodyPr/>
                    <a:lstStyle/>
                    <a:p>
                      <a:pPr marL="85725" indent="-85725" algn="just"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□本校已確認所匯入資料無誤</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必填</a:t>
                      </a:r>
                    </a:p>
                  </a:txBody>
                  <a:tcPr marL="67753" marR="6775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3898030876"/>
                  </a:ext>
                </a:extLst>
              </a:tr>
            </a:tbl>
          </a:graphicData>
        </a:graphic>
      </p:graphicFrame>
      <p:sp>
        <p:nvSpPr>
          <p:cNvPr id="10" name="矩形 9"/>
          <p:cNvSpPr/>
          <p:nvPr/>
        </p:nvSpPr>
        <p:spPr>
          <a:xfrm>
            <a:off x="238607" y="2537019"/>
            <a:ext cx="8541665" cy="4109651"/>
          </a:xfrm>
          <a:prstGeom prst="rect">
            <a:avLst/>
          </a:prstGeom>
        </p:spPr>
        <p:txBody>
          <a:bodyPr wrap="square">
            <a:spAutoFit/>
          </a:bodyPr>
          <a:lstStyle/>
          <a:p>
            <a:pPr algn="just">
              <a:lnSpc>
                <a:spcPct val="150000"/>
              </a:lnSpc>
              <a:spcBef>
                <a:spcPts val="0"/>
              </a:spcBef>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充</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確認前揭全校數據</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請學校務必確認本作業小組協助由「學</a:t>
            </a:r>
            <a:r>
              <a:rPr lang="en-US" altLang="zh-TW" sz="1600" dirty="0">
                <a:latin typeface="Arial" panose="020B0604020202020204" pitchFamily="34" charset="0"/>
                <a:ea typeface="微軟正黑體" panose="020B0604030504040204" pitchFamily="34" charset="-120"/>
                <a:cs typeface="Arial" panose="020B0604020202020204" pitchFamily="34" charset="0"/>
              </a:rPr>
              <a:t>24</a:t>
            </a:r>
            <a:r>
              <a:rPr lang="en-US"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a:t>
            </a:r>
            <a:r>
              <a:rPr lang="zh-TW" altLang="zh-TW" sz="1600" dirty="0">
                <a:latin typeface="Arial" panose="020B0604020202020204" pitchFamily="34" charset="0"/>
                <a:ea typeface="微軟正黑體" panose="020B0604030504040204" pitchFamily="34" charset="-120"/>
                <a:cs typeface="Arial" panose="020B0604020202020204" pitchFamily="34" charset="0"/>
              </a:rPr>
              <a:t>系、所、學位學程核定招生名額「總量內新生註冊率」統計表」匯入的各項「</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全校</a:t>
            </a:r>
            <a:r>
              <a:rPr lang="zh-TW" altLang="zh-TW" sz="1600" dirty="0">
                <a:latin typeface="Arial" panose="020B0604020202020204" pitchFamily="34" charset="0"/>
                <a:ea typeface="微軟正黑體" panose="020B0604030504040204" pitchFamily="34" charset="-120"/>
                <a:cs typeface="Arial" panose="020B0604020202020204" pitchFamily="34" charset="0"/>
              </a:rPr>
              <a:t>新生招生名額」、「</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全校</a:t>
            </a:r>
            <a:r>
              <a:rPr lang="zh-TW" altLang="zh-TW" sz="1600" dirty="0">
                <a:latin typeface="Arial" panose="020B0604020202020204" pitchFamily="34" charset="0"/>
                <a:ea typeface="微軟正黑體" panose="020B0604030504040204" pitchFamily="34" charset="-120"/>
                <a:cs typeface="Arial" panose="020B0604020202020204" pitchFamily="34" charset="0"/>
              </a:rPr>
              <a:t>新生保留入學資格人數」、「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全校</a:t>
            </a:r>
            <a:r>
              <a:rPr lang="zh-TW" altLang="zh-TW" sz="1600" dirty="0">
                <a:latin typeface="Arial" panose="020B0604020202020204" pitchFamily="34" charset="0"/>
                <a:ea typeface="微軟正黑體" panose="020B0604030504040204" pitchFamily="34" charset="-120"/>
                <a:cs typeface="Arial" panose="020B0604020202020204" pitchFamily="34" charset="0"/>
              </a:rPr>
              <a:t>新生招生名額之實際註冊人數」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以及由「學</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24-1</a:t>
            </a:r>
            <a:r>
              <a:rPr lang="en-US"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各</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學制核定招生名額總量</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內</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暨境外學生</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新生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註冊率統計表」匯入的「</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全校</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境外生實際註冊人數」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等及系統自動計算之「</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全校</a:t>
            </a:r>
            <a:r>
              <a:rPr lang="zh-TW" altLang="zh-TW" sz="1600" dirty="0">
                <a:latin typeface="Arial" panose="020B0604020202020204" pitchFamily="34" charset="0"/>
                <a:ea typeface="微軟正黑體" panose="020B0604030504040204" pitchFamily="34" charset="-120"/>
                <a:cs typeface="Arial" panose="020B0604020202020204" pitchFamily="34" charset="0"/>
              </a:rPr>
              <a:t>新生註冊率」等數據是否正確，若正確無誤，則請勾選【本校已確認所匯入資料無誤】</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342900" lvl="0" indent="-342900" algn="just">
              <a:lnSpc>
                <a:spcPct val="150000"/>
              </a:lnSpc>
              <a:spcBef>
                <a:spcPts val="0"/>
              </a:spcBef>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smtClean="0">
                <a:latin typeface="Arial" panose="020B0604020202020204" pitchFamily="34" charset="0"/>
                <a:ea typeface="微軟正黑體" panose="020B0604030504040204" pitchFamily="34" charset="-120"/>
                <a:cs typeface="Arial" panose="020B0604020202020204" pitchFamily="34" charset="0"/>
              </a:rPr>
              <a:t>全</a:t>
            </a:r>
            <a:r>
              <a:rPr lang="zh-TW" altLang="en-US" sz="1600" b="1" dirty="0">
                <a:latin typeface="Arial" panose="020B0604020202020204" pitchFamily="34" charset="0"/>
                <a:ea typeface="微軟正黑體" panose="020B0604030504040204" pitchFamily="34" charset="-120"/>
                <a:cs typeface="Arial" panose="020B0604020202020204" pitchFamily="34" charset="0"/>
              </a:rPr>
              <a:t>校</a:t>
            </a: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招生</a:t>
            </a:r>
            <a:r>
              <a:rPr lang="zh-TW" altLang="zh-TW" sz="1600" b="1" dirty="0">
                <a:latin typeface="Arial" panose="020B0604020202020204" pitchFamily="34" charset="0"/>
                <a:ea typeface="微軟正黑體" panose="020B0604030504040204" pitchFamily="34" charset="-120"/>
                <a:cs typeface="Arial" panose="020B0604020202020204" pitchFamily="34" charset="0"/>
              </a:rPr>
              <a:t>特色說明</a:t>
            </a:r>
            <a:r>
              <a:rPr lang="zh-TW" altLang="en-US" sz="1600"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0"/>
              </a:spcBef>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此欄位為必填</a:t>
            </a:r>
            <a:r>
              <a:rPr lang="zh-TW" altLang="en-US" sz="1600" b="1" dirty="0">
                <a:latin typeface="Arial" panose="020B0604020202020204" pitchFamily="34" charset="0"/>
                <a:ea typeface="微軟正黑體" panose="020B0604030504040204" pitchFamily="34" charset="-120"/>
                <a:cs typeface="Arial" panose="020B0604020202020204" pitchFamily="34" charset="0"/>
              </a:rPr>
              <a:t>。</a:t>
            </a:r>
            <a:endParaRPr lang="en-US" altLang="zh-TW" sz="1600" b="1"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學校</a:t>
            </a:r>
            <a:r>
              <a:rPr lang="zh-TW" altLang="zh-TW" sz="1600" dirty="0">
                <a:latin typeface="Arial" panose="020B0604020202020204" pitchFamily="34" charset="0"/>
                <a:ea typeface="微軟正黑體" panose="020B0604030504040204" pitchFamily="34" charset="-120"/>
                <a:cs typeface="Arial" panose="020B0604020202020204" pitchFamily="34" charset="0"/>
              </a:rPr>
              <a:t>檢視系統自動計算註冊率後</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請學校填報「全校」發</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展</a:t>
            </a:r>
            <a:r>
              <a:rPr lang="zh-TW" altLang="zh-TW" sz="1600" dirty="0">
                <a:latin typeface="Arial" panose="020B0604020202020204" pitchFamily="34" charset="0"/>
                <a:ea typeface="微軟正黑體" panose="020B0604030504040204" pitchFamily="34" charset="-120"/>
                <a:cs typeface="Arial" panose="020B0604020202020204" pitchFamily="34" charset="0"/>
              </a:rPr>
              <a:t>特色或相關</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成效，</a:t>
            </a:r>
            <a:r>
              <a:rPr lang="zh-TW" altLang="zh-TW" sz="1600" dirty="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400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字（包括標點符號）</a:t>
            </a:r>
            <a:r>
              <a:rPr lang="zh-TW" altLang="zh-TW" sz="16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敘述</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solidFill>
                <a:prstClr val="black"/>
              </a:solidFill>
              <a:latin typeface="Arial" panose="020B0604020202020204" pitchFamily="34" charset="0"/>
              <a:ea typeface="微軟正黑體" panose="020B0604030504040204" pitchFamily="34" charset="-120"/>
              <a:cs typeface="Arial" panose="020B0604020202020204" pitchFamily="34" charset="0"/>
            </a:endParaRPr>
          </a:p>
        </p:txBody>
      </p:sp>
      <p:sp>
        <p:nvSpPr>
          <p:cNvPr id="8"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3.2.49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413976342"/>
      </p:ext>
    </p:extLst>
  </p:cSld>
  <p:clrMapOvr>
    <a:masterClrMapping/>
  </p:clrMapOvr>
  <p:transition>
    <p:random/>
  </p:transition>
  <p:timing>
    <p:tnLst>
      <p:par>
        <p:cTn id="1" dur="indefinite" restart="never" nodeType="tmRoot"/>
      </p:par>
    </p:tn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2"/>
          <p:cNvSpPr>
            <a:spLocks noGrp="1" noChangeArrowheads="1"/>
          </p:cNvSpPr>
          <p:nvPr>
            <p:ph type="title"/>
          </p:nvPr>
        </p:nvSpPr>
        <p:spPr>
          <a:xfrm>
            <a:off x="451813" y="266009"/>
            <a:ext cx="8312728" cy="753587"/>
          </a:xfrm>
        </p:spPr>
        <p:txBody>
          <a:bodyPr/>
          <a:lstStyle/>
          <a:p>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25.</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大學「碩士</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含碩士在職</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班、博士班」總量內核定招生情形調查表</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10" name="矩形 9"/>
          <p:cNvSpPr/>
          <p:nvPr/>
        </p:nvSpPr>
        <p:spPr>
          <a:xfrm>
            <a:off x="238607" y="2057214"/>
            <a:ext cx="8739140" cy="4714111"/>
          </a:xfrm>
          <a:prstGeom prst="rect">
            <a:avLst/>
          </a:prstGeom>
        </p:spPr>
        <p:txBody>
          <a:bodyPr wrap="square">
            <a:spAutoFit/>
          </a:bodyPr>
          <a:lstStyle/>
          <a:p>
            <a:pPr algn="just">
              <a:lnSpc>
                <a:spcPct val="150000"/>
              </a:lnSpc>
              <a:spcBef>
                <a:spcPts val="200"/>
              </a:spcBef>
              <a:spcAft>
                <a:spcPts val="2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欄位補</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充</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gn="just">
              <a:lnSpc>
                <a:spcPct val="150000"/>
              </a:lnSpc>
              <a:spcBef>
                <a:spcPts val="200"/>
              </a:spcBef>
              <a:spcAft>
                <a:spcPts val="2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實際註冊人數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日教育部總量內核定</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學年度新生招生名額之完成實際註冊程序之人數（包括完成註冊之新生休學人數），並依【已在職者；未在職者】等分別填報，不包括各類外加名額人數、退學學生、</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學年度新生保留入學資格者及前學年度新生保留入學資格之復學者。</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若境外學生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包括僑生、港澳生、大陸地區學生及外國學生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以「一般升學管道」來臺就學，且其名額屬「總量內新生招生名額」者，亦需填報其為【</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學年度總量內新生招生名額之實際註冊人數】，但</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依「僑生回國就學及輔導辦法」、「香港澳門居民來臺就學法」、「大陸地區人民來臺就讀專科以上學校辦法」及「外國學生來臺就學辦法」來臺就學且完成實際註冊之正式學籍境外學生人數</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包括僑生、港澳生、大陸地區學生及外國學生等</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3" name="表格 2"/>
          <p:cNvGraphicFramePr>
            <a:graphicFrameLocks noGrp="1"/>
          </p:cNvGraphicFramePr>
          <p:nvPr>
            <p:extLst/>
          </p:nvPr>
        </p:nvGraphicFramePr>
        <p:xfrm>
          <a:off x="238607" y="1130835"/>
          <a:ext cx="8739140" cy="1016000"/>
        </p:xfrm>
        <a:graphic>
          <a:graphicData uri="http://schemas.openxmlformats.org/drawingml/2006/table">
            <a:tbl>
              <a:tblPr firstRow="1" firstCol="1" bandRow="1"/>
              <a:tblGrid>
                <a:gridCol w="193655">
                  <a:extLst>
                    <a:ext uri="{9D8B030D-6E8A-4147-A177-3AD203B41FA5}">
                      <a16:colId xmlns:a16="http://schemas.microsoft.com/office/drawing/2014/main" val="3050621252"/>
                    </a:ext>
                  </a:extLst>
                </a:gridCol>
                <a:gridCol w="191193">
                  <a:extLst>
                    <a:ext uri="{9D8B030D-6E8A-4147-A177-3AD203B41FA5}">
                      <a16:colId xmlns:a16="http://schemas.microsoft.com/office/drawing/2014/main" val="1907560238"/>
                    </a:ext>
                  </a:extLst>
                </a:gridCol>
                <a:gridCol w="191192">
                  <a:extLst>
                    <a:ext uri="{9D8B030D-6E8A-4147-A177-3AD203B41FA5}">
                      <a16:colId xmlns:a16="http://schemas.microsoft.com/office/drawing/2014/main" val="3025493147"/>
                    </a:ext>
                  </a:extLst>
                </a:gridCol>
                <a:gridCol w="216131">
                  <a:extLst>
                    <a:ext uri="{9D8B030D-6E8A-4147-A177-3AD203B41FA5}">
                      <a16:colId xmlns:a16="http://schemas.microsoft.com/office/drawing/2014/main" val="3587542631"/>
                    </a:ext>
                  </a:extLst>
                </a:gridCol>
                <a:gridCol w="906087">
                  <a:extLst>
                    <a:ext uri="{9D8B030D-6E8A-4147-A177-3AD203B41FA5}">
                      <a16:colId xmlns:a16="http://schemas.microsoft.com/office/drawing/2014/main" val="3159732316"/>
                    </a:ext>
                  </a:extLst>
                </a:gridCol>
                <a:gridCol w="490451">
                  <a:extLst>
                    <a:ext uri="{9D8B030D-6E8A-4147-A177-3AD203B41FA5}">
                      <a16:colId xmlns:a16="http://schemas.microsoft.com/office/drawing/2014/main" val="2461557826"/>
                    </a:ext>
                  </a:extLst>
                </a:gridCol>
                <a:gridCol w="731520">
                  <a:extLst>
                    <a:ext uri="{9D8B030D-6E8A-4147-A177-3AD203B41FA5}">
                      <a16:colId xmlns:a16="http://schemas.microsoft.com/office/drawing/2014/main" val="2485312920"/>
                    </a:ext>
                  </a:extLst>
                </a:gridCol>
                <a:gridCol w="415637">
                  <a:extLst>
                    <a:ext uri="{9D8B030D-6E8A-4147-A177-3AD203B41FA5}">
                      <a16:colId xmlns:a16="http://schemas.microsoft.com/office/drawing/2014/main" val="2509154124"/>
                    </a:ext>
                  </a:extLst>
                </a:gridCol>
                <a:gridCol w="665018">
                  <a:extLst>
                    <a:ext uri="{9D8B030D-6E8A-4147-A177-3AD203B41FA5}">
                      <a16:colId xmlns:a16="http://schemas.microsoft.com/office/drawing/2014/main" val="2569978455"/>
                    </a:ext>
                  </a:extLst>
                </a:gridCol>
                <a:gridCol w="739833">
                  <a:extLst>
                    <a:ext uri="{9D8B030D-6E8A-4147-A177-3AD203B41FA5}">
                      <a16:colId xmlns:a16="http://schemas.microsoft.com/office/drawing/2014/main" val="1738713619"/>
                    </a:ext>
                  </a:extLst>
                </a:gridCol>
                <a:gridCol w="440574">
                  <a:extLst>
                    <a:ext uri="{9D8B030D-6E8A-4147-A177-3AD203B41FA5}">
                      <a16:colId xmlns:a16="http://schemas.microsoft.com/office/drawing/2014/main" val="1549090764"/>
                    </a:ext>
                  </a:extLst>
                </a:gridCol>
                <a:gridCol w="822960">
                  <a:extLst>
                    <a:ext uri="{9D8B030D-6E8A-4147-A177-3AD203B41FA5}">
                      <a16:colId xmlns:a16="http://schemas.microsoft.com/office/drawing/2014/main" val="2201718307"/>
                    </a:ext>
                  </a:extLst>
                </a:gridCol>
                <a:gridCol w="565266">
                  <a:extLst>
                    <a:ext uri="{9D8B030D-6E8A-4147-A177-3AD203B41FA5}">
                      <a16:colId xmlns:a16="http://schemas.microsoft.com/office/drawing/2014/main" val="2932302605"/>
                    </a:ext>
                  </a:extLst>
                </a:gridCol>
                <a:gridCol w="615141">
                  <a:extLst>
                    <a:ext uri="{9D8B030D-6E8A-4147-A177-3AD203B41FA5}">
                      <a16:colId xmlns:a16="http://schemas.microsoft.com/office/drawing/2014/main" val="1289934403"/>
                    </a:ext>
                  </a:extLst>
                </a:gridCol>
                <a:gridCol w="473826">
                  <a:extLst>
                    <a:ext uri="{9D8B030D-6E8A-4147-A177-3AD203B41FA5}">
                      <a16:colId xmlns:a16="http://schemas.microsoft.com/office/drawing/2014/main" val="2067559748"/>
                    </a:ext>
                  </a:extLst>
                </a:gridCol>
                <a:gridCol w="1080656">
                  <a:extLst>
                    <a:ext uri="{9D8B030D-6E8A-4147-A177-3AD203B41FA5}">
                      <a16:colId xmlns:a16="http://schemas.microsoft.com/office/drawing/2014/main" val="1473286523"/>
                    </a:ext>
                  </a:extLst>
                </a:gridCol>
              </a:tblGrid>
              <a:tr h="125893">
                <a:tc row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4">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12">
                  <a:txBody>
                    <a:bodyPr/>
                    <a:lstStyle/>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學年度總量內核定名額</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1013877228"/>
                  </a:ext>
                </a:extLst>
              </a:tr>
              <a:tr h="12589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gridSpan="2">
                  <a:txBody>
                    <a:bodyPr/>
                    <a:lstStyle/>
                    <a:p>
                      <a:pPr marL="0" algn="ctr" defTabSz="914400" rtl="0" eaLnBrk="1" latinLnBrk="0" hangingPunct="1">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新生招生名額</a:t>
                      </a: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4">
                  <a:txBody>
                    <a:bodyPr/>
                    <a:lstStyle/>
                    <a:p>
                      <a:pPr marL="0" algn="ctr" defTabSz="914400" rtl="0" eaLnBrk="1" latinLnBrk="0" hangingPunct="1">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實際註冊人數</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864232622"/>
                  </a:ext>
                </a:extLst>
              </a:tr>
              <a:tr h="12589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甄試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考試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甄試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考試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逕修讀</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博士學位</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甄試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考試</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逕修讀</a:t>
                      </a:r>
                    </a:p>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博士學位</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已在職者</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未在職者</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2018908296"/>
                  </a:ext>
                </a:extLst>
              </a:tr>
              <a:tr h="185153">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全職</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兼職</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vMerge="1">
                  <a:txBody>
                    <a:bodyPr/>
                    <a:lstStyle/>
                    <a:p>
                      <a:endParaRPr lang="zh-TW" altLang="en-US"/>
                    </a:p>
                  </a:txBody>
                  <a:tcPr/>
                </a:tc>
                <a:tc vMerge="1">
                  <a:txBody>
                    <a:bodyPr/>
                    <a:lstStyle/>
                    <a:p>
                      <a:endParaRPr lang="zh-TW" altLang="en-US"/>
                    </a:p>
                  </a:txBody>
                  <a:tcPr/>
                </a:tc>
                <a:extLst>
                  <a:ext uri="{0D108BD9-81ED-4DB2-BD59-A6C34878D82A}">
                    <a16:rowId xmlns:a16="http://schemas.microsoft.com/office/drawing/2014/main" val="1937046573"/>
                  </a:ext>
                </a:extLst>
              </a:tr>
              <a:tr h="135133">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2">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限博士班填報</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限博士班填報</a:t>
                      </a: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1100" kern="0" dirty="0">
                          <a:effectLst/>
                          <a:latin typeface="Arial" panose="020B0604020202020204" pitchFamily="34" charset="0"/>
                          <a:ea typeface="微軟正黑體" panose="020B0604030504040204" pitchFamily="34" charset="-120"/>
                          <a:cs typeface="Arial" panose="020B0604020202020204" pitchFamily="34" charset="0"/>
                        </a:rPr>
                        <a:t> </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1100" kern="0" dirty="0">
                          <a:effectLst/>
                          <a:latin typeface="Arial" panose="020B0604020202020204" pitchFamily="34" charset="0"/>
                          <a:ea typeface="微軟正黑體" panose="020B0604030504040204" pitchFamily="34" charset="-120"/>
                          <a:cs typeface="Arial" panose="020B0604020202020204" pitchFamily="34" charset="0"/>
                        </a:rPr>
                        <a:t> </a:t>
                      </a:r>
                      <a:endParaRPr lang="zh-TW" sz="1100" kern="100" dirty="0">
                        <a:effectLst/>
                        <a:latin typeface="Arial" panose="020B0604020202020204" pitchFamily="34" charset="0"/>
                        <a:ea typeface="微軟正黑體" panose="020B0604030504040204" pitchFamily="34" charset="-120"/>
                        <a:cs typeface="Arial" panose="020B0604020202020204" pitchFamily="34" charset="0"/>
                      </a:endParaRPr>
                    </a:p>
                  </a:txBody>
                  <a:tcPr marL="16773" marR="16773"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371856263"/>
                  </a:ext>
                </a:extLst>
              </a:tr>
            </a:tbl>
          </a:graphicData>
        </a:graphic>
      </p:graphicFrame>
      <p:sp>
        <p:nvSpPr>
          <p:cNvPr id="8"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171255292"/>
      </p:ext>
    </p:extLst>
  </p:cSld>
  <p:clrMapOvr>
    <a:masterClrMapping/>
  </p:clrMapOvr>
  <p:transition>
    <p:random/>
  </p:transition>
  <p:timing>
    <p:tnLst>
      <p:par>
        <p:cTn id="1" dur="indefinite" restart="never" nodeType="tmRoot"/>
      </p:par>
    </p:tn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88821" y="2445238"/>
            <a:ext cx="8670174" cy="4154984"/>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en-US" sz="16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表冊</a:t>
            </a:r>
            <a:r>
              <a:rPr lang="zh-TW" altLang="en-US"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程式設計課程：</a:t>
            </a:r>
            <a:r>
              <a:rPr lang="zh-TW" altLang="zh-TW" sz="1600" dirty="0">
                <a:latin typeface="Arial" panose="020B0604020202020204" pitchFamily="34" charset="0"/>
                <a:ea typeface="微軟正黑體" panose="020B0604030504040204" pitchFamily="34" charset="-120"/>
                <a:cs typeface="Arial" panose="020B0604020202020204" pitchFamily="34" charset="0"/>
              </a:rPr>
              <a:t>係教育部鼓勵學校針對不同專業領域及應用型態發展客製化之程式設計課程，使大學因應學生面對數位經濟環境的學習需求，提供學生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不限資訊科技相關專業領域</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修讀程式設計課程機會，藉以提升學生具備運用資訊科技能力，進而增進學生對邏輯運算及程式設計之基本認知。</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「程式設計相關課程」之認列範疇請參與以下說明，並請依學術專業判斷學生所修讀之課程是否屬於程式設計課程：</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課程名稱包含</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「程式設計」、「程式語言」</a:t>
            </a:r>
            <a:r>
              <a:rPr lang="zh-TW" altLang="zh-TW" sz="1600" dirty="0">
                <a:latin typeface="Arial" panose="020B0604020202020204" pitchFamily="34" charset="0"/>
                <a:ea typeface="微軟正黑體" panose="020B0604030504040204" pitchFamily="34" charset="-120"/>
                <a:cs typeface="Arial" panose="020B0604020202020204" pitchFamily="34" charset="0"/>
              </a:rPr>
              <a:t>等</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關鍵字</a:t>
            </a:r>
            <a:r>
              <a:rPr lang="zh-TW" altLang="zh-TW" sz="1600" dirty="0">
                <a:latin typeface="Arial" panose="020B0604020202020204" pitchFamily="34" charset="0"/>
                <a:ea typeface="微軟正黑體" panose="020B0604030504040204" pitchFamily="34" charset="-120"/>
                <a:cs typeface="Arial" panose="020B0604020202020204" pitchFamily="34" charset="0"/>
              </a:rPr>
              <a:t>即可納入。</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除前揭課程外，課程名稱雖未包含前關鍵字，但於</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該科目教學大綱中載明包含「程式設計」或「程式語言」教學</a:t>
            </a: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內涵</a:t>
            </a:r>
            <a:r>
              <a:rPr lang="zh-TW" altLang="en-US" sz="1600" u="sng"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且</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於課程中，</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學生確有實際從事</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撰寫程式</a:t>
            </a:r>
            <a:r>
              <a:rPr lang="zh-TW" altLang="zh-TW" sz="16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之作業或活動即可算入</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46267" y="31258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學生修讀程式設計課程情形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464354075"/>
              </p:ext>
            </p:extLst>
          </p:nvPr>
        </p:nvGraphicFramePr>
        <p:xfrm>
          <a:off x="353075" y="1103903"/>
          <a:ext cx="8229601" cy="1354727"/>
        </p:xfrm>
        <a:graphic>
          <a:graphicData uri="http://schemas.openxmlformats.org/drawingml/2006/table">
            <a:tbl>
              <a:tblPr firstRow="1" firstCol="1" bandRow="1"/>
              <a:tblGrid>
                <a:gridCol w="311943">
                  <a:extLst>
                    <a:ext uri="{9D8B030D-6E8A-4147-A177-3AD203B41FA5}">
                      <a16:colId xmlns:a16="http://schemas.microsoft.com/office/drawing/2014/main" val="3369181022"/>
                    </a:ext>
                  </a:extLst>
                </a:gridCol>
                <a:gridCol w="315884">
                  <a:extLst>
                    <a:ext uri="{9D8B030D-6E8A-4147-A177-3AD203B41FA5}">
                      <a16:colId xmlns:a16="http://schemas.microsoft.com/office/drawing/2014/main" val="445854984"/>
                    </a:ext>
                  </a:extLst>
                </a:gridCol>
                <a:gridCol w="274320">
                  <a:extLst>
                    <a:ext uri="{9D8B030D-6E8A-4147-A177-3AD203B41FA5}">
                      <a16:colId xmlns:a16="http://schemas.microsoft.com/office/drawing/2014/main" val="856812308"/>
                    </a:ext>
                  </a:extLst>
                </a:gridCol>
                <a:gridCol w="340822">
                  <a:extLst>
                    <a:ext uri="{9D8B030D-6E8A-4147-A177-3AD203B41FA5}">
                      <a16:colId xmlns:a16="http://schemas.microsoft.com/office/drawing/2014/main" val="2184793215"/>
                    </a:ext>
                  </a:extLst>
                </a:gridCol>
                <a:gridCol w="374072">
                  <a:extLst>
                    <a:ext uri="{9D8B030D-6E8A-4147-A177-3AD203B41FA5}">
                      <a16:colId xmlns:a16="http://schemas.microsoft.com/office/drawing/2014/main" val="2541395829"/>
                    </a:ext>
                  </a:extLst>
                </a:gridCol>
                <a:gridCol w="1072342">
                  <a:extLst>
                    <a:ext uri="{9D8B030D-6E8A-4147-A177-3AD203B41FA5}">
                      <a16:colId xmlns:a16="http://schemas.microsoft.com/office/drawing/2014/main" val="664896666"/>
                    </a:ext>
                  </a:extLst>
                </a:gridCol>
                <a:gridCol w="2394066">
                  <a:extLst>
                    <a:ext uri="{9D8B030D-6E8A-4147-A177-3AD203B41FA5}">
                      <a16:colId xmlns:a16="http://schemas.microsoft.com/office/drawing/2014/main" val="3883718035"/>
                    </a:ext>
                  </a:extLst>
                </a:gridCol>
                <a:gridCol w="3146152">
                  <a:extLst>
                    <a:ext uri="{9D8B030D-6E8A-4147-A177-3AD203B41FA5}">
                      <a16:colId xmlns:a16="http://schemas.microsoft.com/office/drawing/2014/main" val="2000554440"/>
                    </a:ext>
                  </a:extLst>
                </a:gridCol>
              </a:tblGrid>
              <a:tr h="60812">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系所類別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學生修讀程式設計課程情形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extLst>
                  <a:ext uri="{0D108BD9-81ED-4DB2-BD59-A6C34878D82A}">
                    <a16:rowId xmlns:a16="http://schemas.microsoft.com/office/drawing/2014/main" val="77461734"/>
                  </a:ext>
                </a:extLst>
              </a:tr>
              <a:tr h="6689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曾修讀程式設計課程人數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4425932"/>
                  </a:ext>
                </a:extLst>
              </a:tr>
              <a:tr h="121623">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09855">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0" algn="l">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資訊類</a:t>
                      </a:r>
                    </a:p>
                    <a:p>
                      <a:pPr indent="0" algn="l">
                        <a:lnSpc>
                          <a:spcPts val="1800"/>
                        </a:lnSpc>
                        <a:spcAft>
                          <a:spcPts val="0"/>
                        </a:spcAft>
                      </a:pP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非資訊類</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匯入本期學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在學學生人數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665955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25411245"/>
      </p:ext>
    </p:extLst>
  </p:cSld>
  <p:clrMapOvr>
    <a:masterClrMapping/>
  </p:clrMapOvr>
  <p:transition>
    <p:random/>
  </p:transition>
  <p:timing>
    <p:tnLst>
      <p:par>
        <p:cT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16378" y="2590605"/>
            <a:ext cx="8927869" cy="4016484"/>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學年度</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700" dirty="0">
                <a:latin typeface="Arial" panose="020B0604020202020204" pitchFamily="34" charset="0"/>
                <a:ea typeface="微軟正黑體" panose="020B0604030504040204" pitchFamily="34" charset="-120"/>
                <a:cs typeface="Arial" panose="020B0604020202020204" pitchFamily="34" charset="0"/>
              </a:rPr>
              <a:t>3</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7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700" dirty="0">
                <a:latin typeface="Arial" panose="020B0604020202020204" pitchFamily="34" charset="0"/>
                <a:ea typeface="微軟正黑體" panose="020B0604030504040204" pitchFamily="34" charset="-120"/>
                <a:cs typeface="Arial" panose="020B0604020202020204" pitchFamily="34" charset="0"/>
              </a:rPr>
              <a:t>，例如</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月填報</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年</a:t>
            </a:r>
            <a:r>
              <a:rPr lang="en-US" altLang="zh-TW" sz="1700" dirty="0">
                <a:latin typeface="Arial" panose="020B0604020202020204" pitchFamily="34" charset="0"/>
                <a:ea typeface="微軟正黑體" panose="020B0604030504040204" pitchFamily="34" charset="-120"/>
                <a:cs typeface="Arial" panose="020B0604020202020204" pitchFamily="34" charset="0"/>
              </a:rPr>
              <a:t>10</a:t>
            </a:r>
            <a:r>
              <a:rPr lang="zh-TW" altLang="zh-TW" sz="1700" dirty="0">
                <a:latin typeface="Arial" panose="020B0604020202020204" pitchFamily="34" charset="0"/>
                <a:ea typeface="微軟正黑體" panose="020B0604030504040204" pitchFamily="34" charset="-120"/>
                <a:cs typeface="Arial" panose="020B0604020202020204" pitchFamily="34" charset="0"/>
              </a:rPr>
              <a:t>月</a:t>
            </a:r>
            <a:r>
              <a:rPr lang="en-US" altLang="zh-TW" sz="1700" dirty="0">
                <a:latin typeface="Arial" panose="020B0604020202020204" pitchFamily="34" charset="0"/>
                <a:ea typeface="微軟正黑體" panose="020B0604030504040204" pitchFamily="34" charset="-120"/>
                <a:cs typeface="Arial" panose="020B0604020202020204" pitchFamily="34" charset="0"/>
              </a:rPr>
              <a:t>15</a:t>
            </a:r>
            <a:r>
              <a:rPr lang="zh-TW" altLang="zh-TW" sz="1700" dirty="0">
                <a:latin typeface="Arial" panose="020B0604020202020204" pitchFamily="34" charset="0"/>
                <a:ea typeface="微軟正黑體" panose="020B0604030504040204" pitchFamily="34" charset="-120"/>
                <a:cs typeface="Arial" panose="020B0604020202020204" pitchFamily="34" charset="0"/>
              </a:rPr>
              <a:t>日之現有資料為填報基準。</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en-US" sz="1700" b="1" dirty="0" smtClean="0">
                <a:latin typeface="Arial" panose="020B0604020202020204" pitchFamily="34" charset="0"/>
                <a:ea typeface="微軟正黑體" panose="020B0604030504040204" pitchFamily="34" charset="-120"/>
                <a:cs typeface="Arial" panose="020B0604020202020204" pitchFamily="34" charset="0"/>
              </a:rPr>
              <a:t>系所類別</a:t>
            </a:r>
            <a:r>
              <a:rPr lang="zh-TW" altLang="en-US"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依</a:t>
            </a:r>
            <a:r>
              <a:rPr lang="zh-TW" altLang="zh-TW" sz="1700" u="sng" dirty="0">
                <a:latin typeface="Arial" panose="020B0604020202020204" pitchFamily="34" charset="0"/>
                <a:ea typeface="微軟正黑體" panose="020B0604030504040204" pitchFamily="34" charset="-120"/>
                <a:cs typeface="Arial" panose="020B0604020202020204" pitchFamily="34" charset="0"/>
              </a:rPr>
              <a:t>教育部統計處學科標準分類代碼</a:t>
            </a:r>
            <a:r>
              <a:rPr lang="zh-TW" altLang="zh-TW" sz="1700" dirty="0">
                <a:latin typeface="Arial" panose="020B0604020202020204" pitchFamily="34" charset="0"/>
                <a:ea typeface="微軟正黑體" panose="020B0604030504040204" pitchFamily="34" charset="-120"/>
                <a:cs typeface="Arial" panose="020B0604020202020204" pitchFamily="34" charset="0"/>
              </a:rPr>
              <a:t>判斷，以「基本資料</a:t>
            </a:r>
            <a:r>
              <a:rPr lang="en-US" altLang="zh-TW" sz="1700" dirty="0">
                <a:latin typeface="Arial" panose="020B0604020202020204" pitchFamily="34" charset="0"/>
                <a:ea typeface="微軟正黑體" panose="020B0604030504040204" pitchFamily="34" charset="-120"/>
                <a:cs typeface="Arial" panose="020B0604020202020204" pitchFamily="34" charset="0"/>
              </a:rPr>
              <a:t>6.</a:t>
            </a:r>
            <a:r>
              <a:rPr lang="zh-TW" altLang="zh-TW" sz="1700" dirty="0">
                <a:latin typeface="Arial" panose="020B0604020202020204" pitchFamily="34" charset="0"/>
                <a:ea typeface="微軟正黑體" panose="020B0604030504040204" pitchFamily="34" charset="-120"/>
                <a:cs typeface="Arial" panose="020B0604020202020204" pitchFamily="34" charset="0"/>
              </a:rPr>
              <a:t>學校系、所、學位學程、特殊專班、境外專班等基本資料表」之「</a:t>
            </a:r>
            <a:r>
              <a:rPr lang="en-US" altLang="zh-TW" sz="1700" b="1" u="sng" dirty="0">
                <a:latin typeface="Arial" panose="020B0604020202020204" pitchFamily="34" charset="0"/>
                <a:ea typeface="微軟正黑體" panose="020B0604030504040204" pitchFamily="34" charset="-120"/>
                <a:cs typeface="Arial" panose="020B0604020202020204" pitchFamily="34" charset="0"/>
              </a:rPr>
              <a:t>061</a:t>
            </a:r>
            <a:r>
              <a:rPr lang="zh-TW" altLang="zh-TW" sz="1700" b="1" u="sng" dirty="0">
                <a:latin typeface="Arial" panose="020B0604020202020204" pitchFamily="34" charset="0"/>
                <a:ea typeface="微軟正黑體" panose="020B0604030504040204" pitchFamily="34" charset="-120"/>
                <a:cs typeface="Arial" panose="020B0604020202020204" pitchFamily="34" charset="0"/>
              </a:rPr>
              <a:t>資訊通訊科技學門</a:t>
            </a:r>
            <a:r>
              <a:rPr lang="zh-TW" altLang="zh-TW" sz="1700" dirty="0">
                <a:latin typeface="Arial" panose="020B0604020202020204" pitchFamily="34" charset="0"/>
                <a:ea typeface="微軟正黑體" panose="020B0604030504040204" pitchFamily="34" charset="-120"/>
                <a:cs typeface="Arial" panose="020B0604020202020204" pitchFamily="34" charset="0"/>
              </a:rPr>
              <a:t>」項下</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06111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電腦運用細學類、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06121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資料庫、網路設計及管理細學類、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06131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資訊技術細學類、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06132</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軟體開發細學類、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06133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系統設計細學類、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06134</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電算機應用細學類、</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06199</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其他資訊通訊科技細學類」等學類之學系</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所、學位學程</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歸類其為【資訊類】</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Clr>
                <a:schemeClr val="tx1"/>
              </a:buClr>
              <a:buFont typeface="+mj-lt"/>
              <a:buAutoNum type="arabicPeriod"/>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不</a:t>
            </a:r>
            <a:r>
              <a:rPr lang="zh-TW" altLang="zh-TW" sz="1700" dirty="0">
                <a:latin typeface="Arial" panose="020B0604020202020204" pitchFamily="34" charset="0"/>
                <a:ea typeface="微軟正黑體" panose="020B0604030504040204" pitchFamily="34" charset="-120"/>
                <a:cs typeface="Arial" panose="020B0604020202020204" pitchFamily="34" charset="0"/>
              </a:rPr>
              <a:t>屬前揭「資訊類」系</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所、學位學程</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者，將由系統自行歸類為【非資訊類】。</a:t>
            </a:r>
          </a:p>
        </p:txBody>
      </p:sp>
      <p:sp>
        <p:nvSpPr>
          <p:cNvPr id="7" name="Rectangle 2"/>
          <p:cNvSpPr>
            <a:spLocks noGrp="1" noChangeArrowheads="1"/>
          </p:cNvSpPr>
          <p:nvPr>
            <p:ph type="title"/>
          </p:nvPr>
        </p:nvSpPr>
        <p:spPr>
          <a:xfrm>
            <a:off x="731519" y="246569"/>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學生修讀程式設計課程情形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285449781"/>
              </p:ext>
            </p:extLst>
          </p:nvPr>
        </p:nvGraphicFramePr>
        <p:xfrm>
          <a:off x="353075" y="1103903"/>
          <a:ext cx="8229601" cy="1405527"/>
        </p:xfrm>
        <a:graphic>
          <a:graphicData uri="http://schemas.openxmlformats.org/drawingml/2006/table">
            <a:tbl>
              <a:tblPr firstRow="1" firstCol="1" bandRow="1"/>
              <a:tblGrid>
                <a:gridCol w="311943">
                  <a:extLst>
                    <a:ext uri="{9D8B030D-6E8A-4147-A177-3AD203B41FA5}">
                      <a16:colId xmlns:a16="http://schemas.microsoft.com/office/drawing/2014/main" val="3369181022"/>
                    </a:ext>
                  </a:extLst>
                </a:gridCol>
                <a:gridCol w="315884">
                  <a:extLst>
                    <a:ext uri="{9D8B030D-6E8A-4147-A177-3AD203B41FA5}">
                      <a16:colId xmlns:a16="http://schemas.microsoft.com/office/drawing/2014/main" val="445854984"/>
                    </a:ext>
                  </a:extLst>
                </a:gridCol>
                <a:gridCol w="274320">
                  <a:extLst>
                    <a:ext uri="{9D8B030D-6E8A-4147-A177-3AD203B41FA5}">
                      <a16:colId xmlns:a16="http://schemas.microsoft.com/office/drawing/2014/main" val="856812308"/>
                    </a:ext>
                  </a:extLst>
                </a:gridCol>
                <a:gridCol w="340822">
                  <a:extLst>
                    <a:ext uri="{9D8B030D-6E8A-4147-A177-3AD203B41FA5}">
                      <a16:colId xmlns:a16="http://schemas.microsoft.com/office/drawing/2014/main" val="2184793215"/>
                    </a:ext>
                  </a:extLst>
                </a:gridCol>
                <a:gridCol w="374072">
                  <a:extLst>
                    <a:ext uri="{9D8B030D-6E8A-4147-A177-3AD203B41FA5}">
                      <a16:colId xmlns:a16="http://schemas.microsoft.com/office/drawing/2014/main" val="2541395829"/>
                    </a:ext>
                  </a:extLst>
                </a:gridCol>
                <a:gridCol w="1234723">
                  <a:extLst>
                    <a:ext uri="{9D8B030D-6E8A-4147-A177-3AD203B41FA5}">
                      <a16:colId xmlns:a16="http://schemas.microsoft.com/office/drawing/2014/main" val="664896666"/>
                    </a:ext>
                  </a:extLst>
                </a:gridCol>
                <a:gridCol w="2325949">
                  <a:extLst>
                    <a:ext uri="{9D8B030D-6E8A-4147-A177-3AD203B41FA5}">
                      <a16:colId xmlns:a16="http://schemas.microsoft.com/office/drawing/2014/main" val="3883718035"/>
                    </a:ext>
                  </a:extLst>
                </a:gridCol>
                <a:gridCol w="3051888">
                  <a:extLst>
                    <a:ext uri="{9D8B030D-6E8A-4147-A177-3AD203B41FA5}">
                      <a16:colId xmlns:a16="http://schemas.microsoft.com/office/drawing/2014/main" val="2000554440"/>
                    </a:ext>
                  </a:extLst>
                </a:gridCol>
              </a:tblGrid>
              <a:tr h="60812">
                <a:tc rowSpan="2">
                  <a:txBody>
                    <a:bodyPr/>
                    <a:lstStyle/>
                    <a:p>
                      <a:pPr algn="ctr">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20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系所類別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2">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學生修讀程式設計課程情形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extLst>
                  <a:ext uri="{0D108BD9-81ED-4DB2-BD59-A6C34878D82A}">
                    <a16:rowId xmlns:a16="http://schemas.microsoft.com/office/drawing/2014/main" val="77461734"/>
                  </a:ext>
                </a:extLst>
              </a:tr>
              <a:tr h="6689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曾修讀程式設計課程人數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4425932"/>
                  </a:ext>
                </a:extLst>
              </a:tr>
              <a:tr h="121623">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09855">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0" algn="l">
                        <a:lnSpc>
                          <a:spcPts val="2000"/>
                        </a:lnSpc>
                        <a:spcAft>
                          <a:spcPts val="0"/>
                        </a:spcAft>
                      </a:pPr>
                      <a:r>
                        <a:rPr lang="en-US"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資訊類</a:t>
                      </a:r>
                    </a:p>
                    <a:p>
                      <a:pPr indent="0" algn="l">
                        <a:lnSpc>
                          <a:spcPts val="2000"/>
                        </a:lnSpc>
                        <a:spcAft>
                          <a:spcPts val="0"/>
                        </a:spcAft>
                      </a:pPr>
                      <a:r>
                        <a:rPr lang="en-US"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6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非資訊類</a:t>
                      </a:r>
                      <a:endPar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匯入本期學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在學學生人數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665955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710181367"/>
      </p:ext>
    </p:extLst>
  </p:cSld>
  <p:clrMapOvr>
    <a:masterClrMapping/>
  </p:clrMapOvr>
  <p:transition>
    <p:random/>
  </p:transition>
  <p:timing>
    <p:tnLst>
      <p:par>
        <p:cTn id="1" dur="indefinite" restart="never" nodeType="tmRoot"/>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53075" y="2694621"/>
            <a:ext cx="8229601" cy="258532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正式</a:t>
            </a:r>
            <a:r>
              <a:rPr lang="zh-TW" altLang="zh-TW" sz="1800" b="1" kern="0" dirty="0">
                <a:latin typeface="Arial" panose="020B0604020202020204" pitchFamily="34" charset="0"/>
                <a:ea typeface="微軟正黑體" panose="020B0604030504040204" pitchFamily="34" charset="-120"/>
                <a:cs typeface="Arial" panose="020B0604020202020204" pitchFamily="34" charset="0"/>
              </a:rPr>
              <a:t>學籍之在學學生總</a:t>
            </a:r>
            <a:r>
              <a:rPr lang="zh-TW" altLang="zh-TW" sz="1800" b="1" kern="0" dirty="0" smtClean="0">
                <a:latin typeface="Arial" panose="020B0604020202020204" pitchFamily="34" charset="0"/>
                <a:ea typeface="微軟正黑體" panose="020B0604030504040204" pitchFamily="34" charset="-120"/>
                <a:cs typeface="Arial" panose="020B0604020202020204" pitchFamily="34" charset="0"/>
              </a:rPr>
              <a:t>人數</a:t>
            </a:r>
            <a:r>
              <a:rPr lang="zh-TW" altLang="en-US" sz="1800" kern="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u="heavy"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a:t>
            </a:r>
            <a:r>
              <a:rPr lang="zh-TW" altLang="zh-TW" sz="1800"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欄數據學校免填報</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，將由「學</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正式學籍在學學生人數統計表」匯入每年學校</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3</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日、</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日具備正式學籍之在學學生總人數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，包括本國學生、僑生、外國學生（含雙聯學制學生）、大陸地區來台就讀之學生…等，但不包括選讀生、休退學生、學分班、保留入學資格或無學籍學生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42752" y="312588"/>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學生修讀程式設計課程情形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826780001"/>
              </p:ext>
            </p:extLst>
          </p:nvPr>
        </p:nvGraphicFramePr>
        <p:xfrm>
          <a:off x="353075" y="1103903"/>
          <a:ext cx="8229601" cy="1354727"/>
        </p:xfrm>
        <a:graphic>
          <a:graphicData uri="http://schemas.openxmlformats.org/drawingml/2006/table">
            <a:tbl>
              <a:tblPr firstRow="1" firstCol="1" bandRow="1"/>
              <a:tblGrid>
                <a:gridCol w="311943">
                  <a:extLst>
                    <a:ext uri="{9D8B030D-6E8A-4147-A177-3AD203B41FA5}">
                      <a16:colId xmlns:a16="http://schemas.microsoft.com/office/drawing/2014/main" val="3369181022"/>
                    </a:ext>
                  </a:extLst>
                </a:gridCol>
                <a:gridCol w="315884">
                  <a:extLst>
                    <a:ext uri="{9D8B030D-6E8A-4147-A177-3AD203B41FA5}">
                      <a16:colId xmlns:a16="http://schemas.microsoft.com/office/drawing/2014/main" val="445854984"/>
                    </a:ext>
                  </a:extLst>
                </a:gridCol>
                <a:gridCol w="274320">
                  <a:extLst>
                    <a:ext uri="{9D8B030D-6E8A-4147-A177-3AD203B41FA5}">
                      <a16:colId xmlns:a16="http://schemas.microsoft.com/office/drawing/2014/main" val="856812308"/>
                    </a:ext>
                  </a:extLst>
                </a:gridCol>
                <a:gridCol w="340822">
                  <a:extLst>
                    <a:ext uri="{9D8B030D-6E8A-4147-A177-3AD203B41FA5}">
                      <a16:colId xmlns:a16="http://schemas.microsoft.com/office/drawing/2014/main" val="2184793215"/>
                    </a:ext>
                  </a:extLst>
                </a:gridCol>
                <a:gridCol w="374072">
                  <a:extLst>
                    <a:ext uri="{9D8B030D-6E8A-4147-A177-3AD203B41FA5}">
                      <a16:colId xmlns:a16="http://schemas.microsoft.com/office/drawing/2014/main" val="2541395829"/>
                    </a:ext>
                  </a:extLst>
                </a:gridCol>
                <a:gridCol w="1072342">
                  <a:extLst>
                    <a:ext uri="{9D8B030D-6E8A-4147-A177-3AD203B41FA5}">
                      <a16:colId xmlns:a16="http://schemas.microsoft.com/office/drawing/2014/main" val="664896666"/>
                    </a:ext>
                  </a:extLst>
                </a:gridCol>
                <a:gridCol w="2394066">
                  <a:extLst>
                    <a:ext uri="{9D8B030D-6E8A-4147-A177-3AD203B41FA5}">
                      <a16:colId xmlns:a16="http://schemas.microsoft.com/office/drawing/2014/main" val="3883718035"/>
                    </a:ext>
                  </a:extLst>
                </a:gridCol>
                <a:gridCol w="3146152">
                  <a:extLst>
                    <a:ext uri="{9D8B030D-6E8A-4147-A177-3AD203B41FA5}">
                      <a16:colId xmlns:a16="http://schemas.microsoft.com/office/drawing/2014/main" val="2000554440"/>
                    </a:ext>
                  </a:extLst>
                </a:gridCol>
              </a:tblGrid>
              <a:tr h="60812">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系所類別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algn="ctr" defTabSz="914400" rtl="0" eaLnBrk="1" latinLnBrk="0" hangingPunct="1">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學生修讀程式設計課程情形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77461734"/>
                  </a:ext>
                </a:extLst>
              </a:tr>
              <a:tr h="6689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8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曾修讀程式設計課程人數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04425932"/>
                  </a:ext>
                </a:extLst>
              </a:tr>
              <a:tr h="121623">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09855">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0" algn="l">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資訊類</a:t>
                      </a:r>
                    </a:p>
                    <a:p>
                      <a:pPr indent="0" algn="l">
                        <a:lnSpc>
                          <a:spcPts val="1800"/>
                        </a:lnSpc>
                        <a:spcAft>
                          <a:spcPts val="0"/>
                        </a:spcAft>
                      </a:pP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非資訊類</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800"/>
                        </a:lnSpc>
                        <a:spcAft>
                          <a:spcPts val="0"/>
                        </a:spcAft>
                      </a:pP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匯入本期學</a:t>
                      </a: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1</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在學學生人數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665955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955190236"/>
      </p:ext>
    </p:extLst>
  </p:cSld>
  <p:clrMapOvr>
    <a:masterClrMapping/>
  </p:clrMapOvr>
  <p:transition>
    <p:random/>
  </p:transition>
  <p:timing>
    <p:tnLst>
      <p:par>
        <p:cT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353075" y="2544994"/>
            <a:ext cx="8229601" cy="4154984"/>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6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學校填報每年</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600" dirty="0">
                <a:latin typeface="Arial" panose="020B0604020202020204" pitchFamily="34" charset="0"/>
                <a:ea typeface="微軟正黑體" panose="020B0604030504040204" pitchFamily="34" charset="-120"/>
                <a:cs typeface="Arial" panose="020B0604020202020204" pitchFamily="34" charset="0"/>
              </a:rPr>
              <a:t>各系</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所、學位學程</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正式學籍在學學生人數中</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【曾修讀程式設計課程之人數】</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latin typeface="Arial" panose="020B0604020202020204" pitchFamily="34" charset="0"/>
                <a:ea typeface="微軟正黑體" panose="020B0604030504040204" pitchFamily="34" charset="-120"/>
                <a:cs typeface="Arial" panose="020B0604020202020204" pitchFamily="34" charset="0"/>
              </a:rPr>
              <a:t>包含正在修讀者</a:t>
            </a:r>
            <a:r>
              <a:rPr lang="en-US" altLang="zh-TW" sz="1600" b="1"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，請以「人數」進行統計，且其人數</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應不得大於【正式學籍之在學學生總人數</a:t>
            </a: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曾</a:t>
            </a:r>
            <a:r>
              <a:rPr lang="zh-TW" altLang="zh-TW" sz="1600" b="1" dirty="0">
                <a:latin typeface="Arial" panose="020B0604020202020204" pitchFamily="34" charset="0"/>
                <a:ea typeface="微軟正黑體" panose="020B0604030504040204" pitchFamily="34" charset="-120"/>
                <a:cs typeface="Arial" panose="020B0604020202020204" pitchFamily="34" charset="0"/>
              </a:rPr>
              <a:t>修讀程式設計課程之在學學生人數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：係指學生在</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任一學期</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期間</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曾修讀</a:t>
            </a:r>
            <a:r>
              <a:rPr lang="zh-TW" altLang="zh-TW" sz="1600" dirty="0">
                <a:latin typeface="Arial" panose="020B0604020202020204" pitchFamily="34" charset="0"/>
                <a:ea typeface="微軟正黑體" panose="020B0604030504040204" pitchFamily="34" charset="-120"/>
                <a:cs typeface="Arial" panose="020B0604020202020204" pitchFamily="34" charset="0"/>
              </a:rPr>
              <a:t>程式設計課程</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包含</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資料調查基準日</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正在修讀者</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，而該課程學分</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無論學生是否取得通過學分數或符合畢業條件</a:t>
            </a:r>
            <a:r>
              <a:rPr lang="zh-TW" altLang="zh-TW" sz="1600" dirty="0">
                <a:latin typeface="Arial" panose="020B0604020202020204" pitchFamily="34" charset="0"/>
                <a:ea typeface="微軟正黑體" panose="020B0604030504040204" pitchFamily="34" charset="-120"/>
                <a:cs typeface="Arial" panose="020B0604020202020204" pitchFamily="34" charset="0"/>
              </a:rPr>
              <a:t>者，</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皆需填報</a:t>
            </a:r>
            <a:r>
              <a:rPr lang="zh-TW" altLang="zh-TW" sz="1600" dirty="0">
                <a:latin typeface="Arial" panose="020B0604020202020204" pitchFamily="34" charset="0"/>
                <a:ea typeface="微軟正黑體" panose="020B0604030504040204" pitchFamily="34" charset="-120"/>
                <a:cs typeface="Arial" panose="020B0604020202020204" pitchFamily="34" charset="0"/>
              </a:rPr>
              <a:t>其為【曾修讀程式設計課程之在學學生人數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人數</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」進行統計</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】，亦即</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Font typeface="+mj-lt"/>
              <a:buAutoNum type="arabicPeriod"/>
            </a:pP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同一學生，在學期間</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修讀不只</a:t>
            </a:r>
            <a:r>
              <a:rPr lang="en-US"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門或</a:t>
            </a:r>
            <a:r>
              <a:rPr lang="en-US"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次</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程式設計課程者，仍請</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人計</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算</a:t>
            </a:r>
            <a:r>
              <a:rPr lang="zh-TW" altLang="zh-TW" sz="1600" u="sng"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u="sng"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buClr>
                <a:schemeClr val="tx1"/>
              </a:buClr>
              <a:buFont typeface="+mj-lt"/>
              <a:buAutoNum type="arabicPeriod"/>
            </a:pPr>
            <a:r>
              <a:rPr lang="zh-TW" altLang="zh-TW" sz="1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曾經修</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課</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，但未取得學分者或符合畢業條件者</a:t>
            </a:r>
            <a:r>
              <a:rPr lang="zh-TW" altLang="zh-TW" sz="1600" dirty="0">
                <a:latin typeface="Arial" panose="020B0604020202020204" pitchFamily="34" charset="0"/>
                <a:ea typeface="微軟正黑體" panose="020B0604030504040204" pitchFamily="34" charset="-120"/>
                <a:cs typeface="Arial" panose="020B0604020202020204" pitchFamily="34" charset="0"/>
              </a:rPr>
              <a:t>，仍請視其為【曾修讀程式設計課程之在學學生人數】。</a:t>
            </a:r>
            <a:endPar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27342" y="226224"/>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學生修讀程式設計課程情形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168348477"/>
              </p:ext>
            </p:extLst>
          </p:nvPr>
        </p:nvGraphicFramePr>
        <p:xfrm>
          <a:off x="353075" y="1103903"/>
          <a:ext cx="8229601" cy="1354727"/>
        </p:xfrm>
        <a:graphic>
          <a:graphicData uri="http://schemas.openxmlformats.org/drawingml/2006/table">
            <a:tbl>
              <a:tblPr firstRow="1" firstCol="1" bandRow="1"/>
              <a:tblGrid>
                <a:gridCol w="311943">
                  <a:extLst>
                    <a:ext uri="{9D8B030D-6E8A-4147-A177-3AD203B41FA5}">
                      <a16:colId xmlns:a16="http://schemas.microsoft.com/office/drawing/2014/main" val="3369181022"/>
                    </a:ext>
                  </a:extLst>
                </a:gridCol>
                <a:gridCol w="315884">
                  <a:extLst>
                    <a:ext uri="{9D8B030D-6E8A-4147-A177-3AD203B41FA5}">
                      <a16:colId xmlns:a16="http://schemas.microsoft.com/office/drawing/2014/main" val="445854984"/>
                    </a:ext>
                  </a:extLst>
                </a:gridCol>
                <a:gridCol w="274320">
                  <a:extLst>
                    <a:ext uri="{9D8B030D-6E8A-4147-A177-3AD203B41FA5}">
                      <a16:colId xmlns:a16="http://schemas.microsoft.com/office/drawing/2014/main" val="856812308"/>
                    </a:ext>
                  </a:extLst>
                </a:gridCol>
                <a:gridCol w="340822">
                  <a:extLst>
                    <a:ext uri="{9D8B030D-6E8A-4147-A177-3AD203B41FA5}">
                      <a16:colId xmlns:a16="http://schemas.microsoft.com/office/drawing/2014/main" val="2184793215"/>
                    </a:ext>
                  </a:extLst>
                </a:gridCol>
                <a:gridCol w="374072">
                  <a:extLst>
                    <a:ext uri="{9D8B030D-6E8A-4147-A177-3AD203B41FA5}">
                      <a16:colId xmlns:a16="http://schemas.microsoft.com/office/drawing/2014/main" val="2541395829"/>
                    </a:ext>
                  </a:extLst>
                </a:gridCol>
                <a:gridCol w="1072342">
                  <a:extLst>
                    <a:ext uri="{9D8B030D-6E8A-4147-A177-3AD203B41FA5}">
                      <a16:colId xmlns:a16="http://schemas.microsoft.com/office/drawing/2014/main" val="664896666"/>
                    </a:ext>
                  </a:extLst>
                </a:gridCol>
                <a:gridCol w="2394066">
                  <a:extLst>
                    <a:ext uri="{9D8B030D-6E8A-4147-A177-3AD203B41FA5}">
                      <a16:colId xmlns:a16="http://schemas.microsoft.com/office/drawing/2014/main" val="3883718035"/>
                    </a:ext>
                  </a:extLst>
                </a:gridCol>
                <a:gridCol w="3146152">
                  <a:extLst>
                    <a:ext uri="{9D8B030D-6E8A-4147-A177-3AD203B41FA5}">
                      <a16:colId xmlns:a16="http://schemas.microsoft.com/office/drawing/2014/main" val="2000554440"/>
                    </a:ext>
                  </a:extLst>
                </a:gridCol>
              </a:tblGrid>
              <a:tr h="60812">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系所類別</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2">
                  <a:txBody>
                    <a:bodyPr/>
                    <a:lstStyle/>
                    <a:p>
                      <a:pPr marL="0" algn="ctr" defTabSz="914400" rtl="0" eaLnBrk="1" latinLnBrk="0" hangingPunct="1">
                        <a:lnSpc>
                          <a:spcPts val="18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學生修讀程式設計課程情形</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extLst>
                  <a:ext uri="{0D108BD9-81ED-4DB2-BD59-A6C34878D82A}">
                    <a16:rowId xmlns:a16="http://schemas.microsoft.com/office/drawing/2014/main" val="77461734"/>
                  </a:ext>
                </a:extLst>
              </a:tr>
              <a:tr h="6689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8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曾修讀程式設計課程人數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04425932"/>
                  </a:ext>
                </a:extLst>
              </a:tr>
              <a:tr h="121623">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109855">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8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indent="0" algn="l">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資訊類</a:t>
                      </a:r>
                    </a:p>
                    <a:p>
                      <a:pPr indent="0" algn="l">
                        <a:lnSpc>
                          <a:spcPts val="1800"/>
                        </a:lnSpc>
                        <a:spcAft>
                          <a:spcPts val="0"/>
                        </a:spcAft>
                      </a:pPr>
                      <a:r>
                        <a:rPr lang="en-US"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非資訊類</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8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匯入本期學</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在學學生人數</a:t>
                      </a: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8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80" marR="68580"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96659555"/>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094271575"/>
      </p:ext>
    </p:extLst>
  </p:cSld>
  <p:clrMapOvr>
    <a:masterClrMapping/>
  </p:clrMapOvr>
  <p:transition>
    <p:random/>
  </p:transition>
  <p:timing>
    <p:tnLst>
      <p:par>
        <p:cT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66256" y="948953"/>
            <a:ext cx="8786552" cy="3554819"/>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latin typeface="Arial" panose="020B0604020202020204" pitchFamily="34" charset="0"/>
                <a:ea typeface="微軟正黑體" panose="020B0604030504040204" pitchFamily="34" charset="-120"/>
                <a:cs typeface="Arial" panose="020B0604020202020204" pitchFamily="34" charset="0"/>
              </a:rPr>
              <a:t>學生修讀程式設計課程</a:t>
            </a:r>
            <a:r>
              <a:rPr lang="zh-TW" altLang="zh-TW" sz="1500" b="1" dirty="0" smtClean="0">
                <a:latin typeface="Arial" panose="020B0604020202020204" pitchFamily="34" charset="0"/>
                <a:ea typeface="微軟正黑體" panose="020B0604030504040204" pitchFamily="34" charset="-120"/>
                <a:cs typeface="Arial" panose="020B0604020202020204" pitchFamily="34" charset="0"/>
              </a:rPr>
              <a:t>情形</a:t>
            </a:r>
            <a:r>
              <a:rPr lang="en-US" altLang="zh-TW" sz="1500" b="1" dirty="0" smtClean="0">
                <a:latin typeface="Arial" panose="020B0604020202020204" pitchFamily="34" charset="0"/>
                <a:ea typeface="微軟正黑體" panose="020B0604030504040204" pitchFamily="34" charset="-120"/>
                <a:cs typeface="Arial" panose="020B0604020202020204" pitchFamily="34" charset="0"/>
              </a:rPr>
              <a:t>-</a:t>
            </a:r>
            <a:r>
              <a:rPr lang="zh-TW" altLang="en-US" sz="1500" b="1"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填表範例</a:t>
            </a: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spcBef>
                <a:spcPts val="300"/>
              </a:spcBef>
              <a:spcAft>
                <a:spcPts val="300"/>
              </a:spcAft>
              <a:buClr>
                <a:schemeClr val="tx1"/>
              </a:buClr>
              <a:buFont typeface="Wingdings" panose="05000000000000000000" pitchFamily="2" charset="2"/>
              <a:buChar char="l"/>
            </a:pPr>
            <a:r>
              <a:rPr lang="zh-TW" altLang="zh-TW" sz="15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若</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校</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學期經濟系學士班之正式學籍實際在學學生共計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210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一年級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80</a:t>
            </a:r>
            <a:r>
              <a:rPr lang="zh-TW" altLang="zh-TW" sz="1500" dirty="0">
                <a:latin typeface="Arial" panose="020B0604020202020204" pitchFamily="34" charset="0"/>
                <a:ea typeface="微軟正黑體" panose="020B0604030504040204" pitchFamily="34" charset="-120"/>
                <a:cs typeface="Arial" panose="020B0604020202020204" pitchFamily="34" charset="0"/>
              </a:rPr>
              <a:t>人、二年級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60</a:t>
            </a:r>
            <a:r>
              <a:rPr lang="zh-TW" altLang="zh-TW" sz="1500" dirty="0">
                <a:latin typeface="Arial" panose="020B0604020202020204" pitchFamily="34" charset="0"/>
                <a:ea typeface="微軟正黑體" panose="020B0604030504040204" pitchFamily="34" charset="-120"/>
                <a:cs typeface="Arial" panose="020B0604020202020204" pitchFamily="34" charset="0"/>
              </a:rPr>
              <a:t>人、三年級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40</a:t>
            </a:r>
            <a:r>
              <a:rPr lang="zh-TW" altLang="zh-TW" sz="1500" dirty="0">
                <a:latin typeface="Arial" panose="020B0604020202020204" pitchFamily="34" charset="0"/>
                <a:ea typeface="微軟正黑體" panose="020B0604030504040204" pitchFamily="34" charset="-120"/>
                <a:cs typeface="Arial" panose="020B0604020202020204" pitchFamily="34" charset="0"/>
              </a:rPr>
              <a:t>人、四年級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20</a:t>
            </a:r>
            <a:r>
              <a:rPr lang="zh-TW" altLang="zh-TW" sz="1500" dirty="0">
                <a:latin typeface="Arial" panose="020B0604020202020204" pitchFamily="34" charset="0"/>
                <a:ea typeface="微軟正黑體" panose="020B0604030504040204" pitchFamily="34" charset="-120"/>
                <a:cs typeface="Arial" panose="020B0604020202020204" pitchFamily="34" charset="0"/>
              </a:rPr>
              <a:t>人、延畢生</a:t>
            </a:r>
            <a:r>
              <a:rPr lang="en-US" altLang="zh-TW" sz="1500" dirty="0">
                <a:latin typeface="Arial" panose="020B0604020202020204" pitchFamily="34" charset="0"/>
                <a:ea typeface="微軟正黑體" panose="020B0604030504040204" pitchFamily="34" charset="-120"/>
                <a:cs typeface="Arial" panose="020B0604020202020204" pitchFamily="34" charset="0"/>
              </a:rPr>
              <a:t>10</a:t>
            </a:r>
            <a:r>
              <a:rPr lang="zh-TW" altLang="zh-TW" sz="1500" dirty="0">
                <a:latin typeface="Arial" panose="020B0604020202020204" pitchFamily="34" charset="0"/>
                <a:ea typeface="微軟正黑體" panose="020B0604030504040204" pitchFamily="34" charset="-120"/>
                <a:cs typeface="Arial" panose="020B0604020202020204" pitchFamily="34" charset="0"/>
              </a:rPr>
              <a:t>人</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，倘學校開設與程式相關課程有「程式設計入門」、「</a:t>
            </a:r>
            <a:r>
              <a:rPr lang="en-US" altLang="zh-TW" sz="1500" dirty="0">
                <a:latin typeface="Arial" panose="020B0604020202020204" pitchFamily="34" charset="0"/>
                <a:ea typeface="微軟正黑體" panose="020B0604030504040204" pitchFamily="34" charset="-120"/>
                <a:cs typeface="Arial" panose="020B0604020202020204" pitchFamily="34" charset="0"/>
              </a:rPr>
              <a:t>Python</a:t>
            </a:r>
            <a:r>
              <a:rPr lang="zh-TW" altLang="zh-TW" sz="1500" dirty="0">
                <a:latin typeface="Arial" panose="020B0604020202020204" pitchFamily="34" charset="0"/>
                <a:ea typeface="微軟正黑體" panose="020B0604030504040204" pitchFamily="34" charset="-120"/>
                <a:cs typeface="Arial" panose="020B0604020202020204" pitchFamily="34" charset="0"/>
              </a:rPr>
              <a:t>程式設計與應用」、「數據分析與機器學習」等</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課程</a:t>
            </a:r>
            <a:r>
              <a:rPr lang="zh-TW" altLang="en-US" sz="1500" dirty="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300"/>
              </a:spcBef>
              <a:spcAft>
                <a:spcPts val="300"/>
              </a:spcAft>
              <a:buFont typeface="+mj-lt"/>
              <a:buAutoNum type="arabicPeriod"/>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延</a:t>
            </a:r>
            <a:r>
              <a:rPr lang="zh-TW" altLang="zh-TW" sz="1500" dirty="0">
                <a:latin typeface="Arial" panose="020B0604020202020204" pitchFamily="34" charset="0"/>
                <a:ea typeface="微軟正黑體" panose="020B0604030504040204" pitchFamily="34" charset="-120"/>
                <a:cs typeface="Arial" panose="020B0604020202020204" pitchFamily="34" charset="0"/>
              </a:rPr>
              <a:t>畢學生請確認其大一至延畢修讀期間，是否曾經修讀過前述程式設計課程；大四學生請確認其大一至大四期間，是否曾經修讀過前述程式設計課程；其他各年級依此類推</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300"/>
              </a:spcBef>
              <a:spcAft>
                <a:spcPts val="300"/>
              </a:spcAft>
              <a:buFont typeface="+mj-lt"/>
              <a:buAutoNum type="arabicPeriod"/>
            </a:pPr>
            <a:r>
              <a:rPr lang="zh-TW" altLang="zh-TW" sz="1500" u="heavy" dirty="0" smtClean="0">
                <a:latin typeface="Arial" panose="020B0604020202020204" pitchFamily="34" charset="0"/>
                <a:ea typeface="微軟正黑體" panose="020B0604030504040204" pitchFamily="34" charset="-120"/>
                <a:cs typeface="Arial" panose="020B0604020202020204" pitchFamily="34" charset="0"/>
              </a:rPr>
              <a:t>單一</a:t>
            </a:r>
            <a:r>
              <a:rPr lang="zh-TW" altLang="zh-TW" sz="1500" u="heavy" dirty="0">
                <a:latin typeface="Arial" panose="020B0604020202020204" pitchFamily="34" charset="0"/>
                <a:ea typeface="微軟正黑體" panose="020B0604030504040204" pitchFamily="34" charset="-120"/>
                <a:cs typeface="Arial" panose="020B0604020202020204" pitchFamily="34" charset="0"/>
              </a:rPr>
              <a:t>學生在學期間修讀</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不只</a:t>
            </a:r>
            <a:r>
              <a:rPr lang="en-US" altLang="zh-TW" sz="1500" b="1"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門</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例如某大四學生曾於大一修讀過「程式設計入門」、大三修讀過「</a:t>
            </a:r>
            <a:r>
              <a:rPr lang="en-US" altLang="zh-TW" sz="1500" dirty="0">
                <a:latin typeface="Arial" panose="020B0604020202020204" pitchFamily="34" charset="0"/>
                <a:ea typeface="微軟正黑體" panose="020B0604030504040204" pitchFamily="34" charset="-120"/>
                <a:cs typeface="Arial" panose="020B0604020202020204" pitchFamily="34" charset="0"/>
              </a:rPr>
              <a:t>Python</a:t>
            </a:r>
            <a:r>
              <a:rPr lang="zh-TW" altLang="zh-TW" sz="1500" dirty="0">
                <a:latin typeface="Arial" panose="020B0604020202020204" pitchFamily="34" charset="0"/>
                <a:ea typeface="微軟正黑體" panose="020B0604030504040204" pitchFamily="34" charset="-120"/>
                <a:cs typeface="Arial" panose="020B0604020202020204" pitchFamily="34" charset="0"/>
              </a:rPr>
              <a:t>程式設計與應用」</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程式設計課程者</a:t>
            </a:r>
            <a:r>
              <a:rPr lang="en-US" altLang="zh-TW" sz="1500" b="1" dirty="0">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不論課程成績是否通過</a:t>
            </a:r>
            <a:r>
              <a:rPr lang="en-US" altLang="zh-TW" sz="1500" b="1" dirty="0">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latin typeface="Arial" panose="020B0604020202020204" pitchFamily="34" charset="0"/>
                <a:ea typeface="微軟正黑體" panose="020B0604030504040204" pitchFamily="34" charset="-120"/>
                <a:cs typeface="Arial" panose="020B0604020202020204" pitchFamily="34" charset="0"/>
              </a:rPr>
              <a:t>，仍</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請以</a:t>
            </a:r>
            <a:r>
              <a:rPr lang="en-US" altLang="zh-TW" sz="1500" b="1"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人計算</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spcBef>
                <a:spcPts val="300"/>
              </a:spcBef>
              <a:spcAft>
                <a:spcPts val="300"/>
              </a:spcAft>
              <a:buFont typeface="+mj-lt"/>
              <a:buAutoNum type="arabicPeriod"/>
            </a:pPr>
            <a:r>
              <a:rPr lang="zh-TW" altLang="zh-TW" sz="1500" u="heavy" dirty="0" smtClean="0">
                <a:latin typeface="Arial" panose="020B0604020202020204" pitchFamily="34" charset="0"/>
                <a:ea typeface="微軟正黑體" panose="020B0604030504040204" pitchFamily="34" charset="-120"/>
                <a:cs typeface="Arial" panose="020B0604020202020204" pitchFamily="34" charset="0"/>
              </a:rPr>
              <a:t>單一</a:t>
            </a:r>
            <a:r>
              <a:rPr lang="zh-TW" altLang="zh-TW" sz="1500" u="heavy" dirty="0">
                <a:latin typeface="Arial" panose="020B0604020202020204" pitchFamily="34" charset="0"/>
                <a:ea typeface="微軟正黑體" panose="020B0604030504040204" pitchFamily="34" charset="-120"/>
                <a:cs typeface="Arial" panose="020B0604020202020204" pitchFamily="34" charset="0"/>
              </a:rPr>
              <a:t>學生在學期間修讀</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不只</a:t>
            </a:r>
            <a:r>
              <a:rPr lang="en-US" altLang="zh-TW" sz="1500" b="1"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次</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某大四學生於大三時，重複修讀大二成績未通過之「數據分析與機器學習」</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程式設計課程者</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不論課程成績是否通過</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latin typeface="Arial" panose="020B0604020202020204" pitchFamily="34" charset="0"/>
                <a:ea typeface="微軟正黑體" panose="020B0604030504040204" pitchFamily="34" charset="-120"/>
                <a:cs typeface="Arial" panose="020B0604020202020204" pitchFamily="34" charset="0"/>
              </a:rPr>
              <a:t>仍</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請以</a:t>
            </a:r>
            <a:r>
              <a:rPr lang="en-US" altLang="zh-TW" sz="1500" b="1" u="heavy" dirty="0">
                <a:latin typeface="Arial" panose="020B0604020202020204" pitchFamily="34" charset="0"/>
                <a:ea typeface="微軟正黑體" panose="020B0604030504040204" pitchFamily="34" charset="-120"/>
                <a:cs typeface="Arial" panose="020B0604020202020204" pitchFamily="34" charset="0"/>
              </a:rPr>
              <a:t>1</a:t>
            </a:r>
            <a:r>
              <a:rPr lang="zh-TW" altLang="zh-TW" sz="1500" b="1" u="heavy" dirty="0">
                <a:latin typeface="Arial" panose="020B0604020202020204" pitchFamily="34" charset="0"/>
                <a:ea typeface="微軟正黑體" panose="020B0604030504040204" pitchFamily="34" charset="-120"/>
                <a:cs typeface="Arial" panose="020B0604020202020204" pitchFamily="34" charset="0"/>
              </a:rPr>
              <a:t>人計算</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284400" lvl="1" indent="-284400">
              <a:spcBef>
                <a:spcPts val="300"/>
              </a:spcBef>
              <a:spcAft>
                <a:spcPts val="300"/>
              </a:spcAft>
              <a:buFont typeface="Wingdings" panose="05000000000000000000" pitchFamily="2" charset="2"/>
              <a:buChar char="l"/>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依</a:t>
            </a:r>
            <a:r>
              <a:rPr lang="zh-TW" altLang="zh-TW" sz="1500" dirty="0">
                <a:latin typeface="Arial" panose="020B0604020202020204" pitchFamily="34" charset="0"/>
                <a:ea typeface="微軟正黑體" panose="020B0604030504040204" pitchFamily="34" charset="-120"/>
                <a:cs typeface="Arial" panose="020B0604020202020204" pitchFamily="34" charset="0"/>
              </a:rPr>
              <a:t>前述原則，倘</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在學期間實際修過程式設計課程之學生共計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152</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位</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一年級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76</a:t>
            </a:r>
            <a:r>
              <a:rPr lang="zh-TW" altLang="zh-TW" sz="1500" dirty="0">
                <a:latin typeface="Arial" panose="020B0604020202020204" pitchFamily="34" charset="0"/>
                <a:ea typeface="微軟正黑體" panose="020B0604030504040204" pitchFamily="34" charset="-120"/>
                <a:cs typeface="Arial" panose="020B0604020202020204" pitchFamily="34" charset="0"/>
              </a:rPr>
              <a:t>人、二年級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42</a:t>
            </a:r>
            <a:r>
              <a:rPr lang="zh-TW" altLang="zh-TW" sz="1500" dirty="0">
                <a:latin typeface="Arial" panose="020B0604020202020204" pitchFamily="34" charset="0"/>
                <a:ea typeface="微軟正黑體" panose="020B0604030504040204" pitchFamily="34" charset="-120"/>
                <a:cs typeface="Arial" panose="020B0604020202020204" pitchFamily="34" charset="0"/>
              </a:rPr>
              <a:t>人、三年級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25</a:t>
            </a:r>
            <a:r>
              <a:rPr lang="zh-TW" altLang="zh-TW" sz="1500" dirty="0">
                <a:latin typeface="Arial" panose="020B0604020202020204" pitchFamily="34" charset="0"/>
                <a:ea typeface="微軟正黑體" panose="020B0604030504040204" pitchFamily="34" charset="-120"/>
                <a:cs typeface="Arial" panose="020B0604020202020204" pitchFamily="34" charset="0"/>
              </a:rPr>
              <a:t>人、四年級</a:t>
            </a:r>
            <a:r>
              <a:rPr lang="en-US" altLang="zh-TW" sz="1500" dirty="0">
                <a:latin typeface="Arial" panose="020B0604020202020204" pitchFamily="34" charset="0"/>
                <a:ea typeface="微軟正黑體" panose="020B0604030504040204" pitchFamily="34" charset="-120"/>
                <a:cs typeface="Arial" panose="020B0604020202020204" pitchFamily="34" charset="0"/>
              </a:rPr>
              <a:t>8</a:t>
            </a:r>
            <a:r>
              <a:rPr lang="zh-TW" altLang="zh-TW" sz="1500" dirty="0">
                <a:latin typeface="Arial" panose="020B0604020202020204" pitchFamily="34" charset="0"/>
                <a:ea typeface="微軟正黑體" panose="020B0604030504040204" pitchFamily="34" charset="-120"/>
                <a:cs typeface="Arial" panose="020B0604020202020204" pitchFamily="34" charset="0"/>
              </a:rPr>
              <a:t>人、延畢生</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人</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，曾修讀程式設計課程人數請填寫為</a:t>
            </a:r>
            <a:r>
              <a:rPr lang="en-US" altLang="zh-TW" sz="1500" dirty="0">
                <a:latin typeface="Arial" panose="020B0604020202020204" pitchFamily="34" charset="0"/>
                <a:ea typeface="微軟正黑體" panose="020B0604030504040204" pitchFamily="34" charset="-120"/>
                <a:cs typeface="Arial" panose="020B0604020202020204" pitchFamily="34" charset="0"/>
              </a:rPr>
              <a:t>152</a:t>
            </a:r>
            <a:r>
              <a:rPr lang="zh-TW" altLang="zh-TW" sz="1500" dirty="0">
                <a:latin typeface="Arial" panose="020B0604020202020204" pitchFamily="34" charset="0"/>
                <a:ea typeface="微軟正黑體" panose="020B0604030504040204" pitchFamily="34" charset="-120"/>
                <a:cs typeface="Arial" panose="020B0604020202020204" pitchFamily="34" charset="0"/>
              </a:rPr>
              <a:t>人</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500" b="1" dirty="0">
                <a:latin typeface="Arial" panose="020B0604020202020204" pitchFamily="34" charset="0"/>
                <a:ea typeface="微軟正黑體" panose="020B0604030504040204" pitchFamily="34" charset="-120"/>
                <a:cs typeface="Arial" panose="020B0604020202020204" pitchFamily="34" charset="0"/>
              </a:rPr>
              <a:t>故</a:t>
            </a:r>
            <a:r>
              <a:rPr lang="en-US" altLang="zh-TW" sz="1500" b="1" dirty="0">
                <a:latin typeface="Arial" panose="020B0604020202020204" pitchFamily="34" charset="0"/>
                <a:ea typeface="微軟正黑體" panose="020B0604030504040204" pitchFamily="34" charset="-120"/>
                <a:cs typeface="Arial" panose="020B0604020202020204" pitchFamily="34" charset="0"/>
              </a:rPr>
              <a:t>A</a:t>
            </a:r>
            <a:r>
              <a:rPr lang="zh-TW" altLang="zh-TW" sz="1500" b="1" dirty="0">
                <a:latin typeface="Arial" panose="020B0604020202020204" pitchFamily="34" charset="0"/>
                <a:ea typeface="微軟正黑體" panose="020B0604030504040204" pitchFamily="34" charset="-120"/>
                <a:cs typeface="Arial" panose="020B0604020202020204" pitchFamily="34" charset="0"/>
              </a:rPr>
              <a:t>校於</a:t>
            </a:r>
            <a:r>
              <a:rPr lang="en-US" altLang="zh-TW" sz="15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500" b="1" dirty="0">
                <a:latin typeface="Arial" panose="020B0604020202020204" pitchFamily="34" charset="0"/>
                <a:ea typeface="微軟正黑體" panose="020B0604030504040204" pitchFamily="34" charset="-120"/>
                <a:cs typeface="Arial" panose="020B0604020202020204" pitchFamily="34" charset="0"/>
              </a:rPr>
              <a:t>年</a:t>
            </a:r>
            <a:r>
              <a:rPr lang="en-US" altLang="zh-TW" sz="1500" b="1" dirty="0">
                <a:latin typeface="Arial" panose="020B0604020202020204" pitchFamily="34" charset="0"/>
                <a:ea typeface="微軟正黑體" panose="020B0604030504040204" pitchFamily="34" charset="-120"/>
                <a:cs typeface="Arial" panose="020B0604020202020204" pitchFamily="34" charset="0"/>
              </a:rPr>
              <a:t>10</a:t>
            </a:r>
            <a:r>
              <a:rPr lang="zh-TW" altLang="zh-TW" sz="1500" b="1" dirty="0">
                <a:latin typeface="Arial" panose="020B0604020202020204" pitchFamily="34" charset="0"/>
                <a:ea typeface="微軟正黑體" panose="020B0604030504040204" pitchFamily="34" charset="-120"/>
                <a:cs typeface="Arial" panose="020B0604020202020204" pitchFamily="34" charset="0"/>
              </a:rPr>
              <a:t>月填報本表冊如下</a:t>
            </a:r>
            <a:r>
              <a:rPr lang="zh-TW" altLang="zh-TW" sz="1500" dirty="0">
                <a:latin typeface="Arial" panose="020B0604020202020204" pitchFamily="34" charset="0"/>
                <a:ea typeface="微軟正黑體" panose="020B0604030504040204" pitchFamily="34" charset="-120"/>
                <a:cs typeface="Arial" panose="020B0604020202020204" pitchFamily="34" charset="0"/>
              </a:rPr>
              <a:t>：</a:t>
            </a:r>
          </a:p>
        </p:txBody>
      </p:sp>
      <p:sp>
        <p:nvSpPr>
          <p:cNvPr id="7" name="Rectangle 2"/>
          <p:cNvSpPr>
            <a:spLocks noGrp="1" noChangeArrowheads="1"/>
          </p:cNvSpPr>
          <p:nvPr>
            <p:ph type="title"/>
          </p:nvPr>
        </p:nvSpPr>
        <p:spPr>
          <a:xfrm>
            <a:off x="706580" y="248193"/>
            <a:ext cx="8312728" cy="791315"/>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29.</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學生修讀程式設計課程情形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sp>
        <p:nvSpPr>
          <p:cNvPr id="3" name="矩形 2"/>
          <p:cNvSpPr/>
          <p:nvPr/>
        </p:nvSpPr>
        <p:spPr>
          <a:xfrm>
            <a:off x="166256" y="6006841"/>
            <a:ext cx="8786551" cy="553998"/>
          </a:xfrm>
          <a:prstGeom prst="rect">
            <a:avLst/>
          </a:prstGeom>
        </p:spPr>
        <p:txBody>
          <a:bodyPr wrap="square">
            <a:spAutoFit/>
          </a:bodyPr>
          <a:lstStyle/>
          <a:p>
            <a:pPr marL="285750" lvl="1" indent="-285750">
              <a:spcBef>
                <a:spcPts val="300"/>
              </a:spcBef>
              <a:spcAft>
                <a:spcPts val="300"/>
              </a:spcAft>
              <a:buFont typeface="Wingdings" panose="05000000000000000000" pitchFamily="2" charset="2"/>
              <a:buChar char="l"/>
            </a:pPr>
            <a:r>
              <a:rPr lang="zh-TW" altLang="zh-TW" sz="1500" dirty="0" smtClean="0">
                <a:solidFill>
                  <a:prstClr val="black"/>
                </a:solidFill>
                <a:latin typeface="Arial" panose="020B0604020202020204" pitchFamily="34" charset="0"/>
                <a:ea typeface="微軟正黑體" panose="020B0604030504040204" pitchFamily="34" charset="-120"/>
                <a:cs typeface="Arial" panose="020B0604020202020204" pitchFamily="34" charset="0"/>
              </a:rPr>
              <a:t>另</a:t>
            </a:r>
            <a:r>
              <a:rPr lang="zh-TW" altLang="zh-TW" sz="1500" dirty="0">
                <a:solidFill>
                  <a:prstClr val="black"/>
                </a:solidFill>
                <a:latin typeface="Arial" panose="020B0604020202020204" pitchFamily="34" charset="0"/>
                <a:ea typeface="微軟正黑體" panose="020B0604030504040204" pitchFamily="34" charset="-120"/>
                <a:cs typeface="Arial" panose="020B0604020202020204" pitchFamily="34" charset="0"/>
              </a:rPr>
              <a:t>為落實程式設計教學成效，未來推動程式設計教學之績效目標將逐步朝向「實際在學學生在學期間，曾經修過一次程式設計課程且通過者，始得列入計算」規劃，實際調整之年度將另行通知。</a:t>
            </a:r>
            <a:endParaRPr lang="zh-TW" altLang="en-US" sz="1500" dirty="0"/>
          </a:p>
        </p:txBody>
      </p:sp>
      <p:graphicFrame>
        <p:nvGraphicFramePr>
          <p:cNvPr id="4" name="表格 3"/>
          <p:cNvGraphicFramePr>
            <a:graphicFrameLocks noGrp="1"/>
          </p:cNvGraphicFramePr>
          <p:nvPr>
            <p:extLst>
              <p:ext uri="{D42A27DB-BD31-4B8C-83A1-F6EECF244321}">
                <p14:modId xmlns:p14="http://schemas.microsoft.com/office/powerpoint/2010/main" val="3093563965"/>
              </p:ext>
            </p:extLst>
          </p:nvPr>
        </p:nvGraphicFramePr>
        <p:xfrm>
          <a:off x="249381" y="4573346"/>
          <a:ext cx="8769927" cy="1245130"/>
        </p:xfrm>
        <a:graphic>
          <a:graphicData uri="http://schemas.openxmlformats.org/drawingml/2006/table">
            <a:tbl>
              <a:tblPr firstRow="1" firstCol="1" bandRow="1">
                <a:tableStyleId>{0505E3EF-67EA-436B-97B2-0124C06EBD24}</a:tableStyleId>
              </a:tblPr>
              <a:tblGrid>
                <a:gridCol w="651252">
                  <a:extLst>
                    <a:ext uri="{9D8B030D-6E8A-4147-A177-3AD203B41FA5}">
                      <a16:colId xmlns:a16="http://schemas.microsoft.com/office/drawing/2014/main" val="7590192"/>
                    </a:ext>
                  </a:extLst>
                </a:gridCol>
                <a:gridCol w="379527">
                  <a:extLst>
                    <a:ext uri="{9D8B030D-6E8A-4147-A177-3AD203B41FA5}">
                      <a16:colId xmlns:a16="http://schemas.microsoft.com/office/drawing/2014/main" val="2999755389"/>
                    </a:ext>
                  </a:extLst>
                </a:gridCol>
                <a:gridCol w="773084">
                  <a:extLst>
                    <a:ext uri="{9D8B030D-6E8A-4147-A177-3AD203B41FA5}">
                      <a16:colId xmlns:a16="http://schemas.microsoft.com/office/drawing/2014/main" val="4279925500"/>
                    </a:ext>
                  </a:extLst>
                </a:gridCol>
                <a:gridCol w="764771">
                  <a:extLst>
                    <a:ext uri="{9D8B030D-6E8A-4147-A177-3AD203B41FA5}">
                      <a16:colId xmlns:a16="http://schemas.microsoft.com/office/drawing/2014/main" val="1925489577"/>
                    </a:ext>
                  </a:extLst>
                </a:gridCol>
                <a:gridCol w="822960">
                  <a:extLst>
                    <a:ext uri="{9D8B030D-6E8A-4147-A177-3AD203B41FA5}">
                      <a16:colId xmlns:a16="http://schemas.microsoft.com/office/drawing/2014/main" val="962933905"/>
                    </a:ext>
                  </a:extLst>
                </a:gridCol>
                <a:gridCol w="881149">
                  <a:extLst>
                    <a:ext uri="{9D8B030D-6E8A-4147-A177-3AD203B41FA5}">
                      <a16:colId xmlns:a16="http://schemas.microsoft.com/office/drawing/2014/main" val="1994918691"/>
                    </a:ext>
                  </a:extLst>
                </a:gridCol>
                <a:gridCol w="2352501">
                  <a:extLst>
                    <a:ext uri="{9D8B030D-6E8A-4147-A177-3AD203B41FA5}">
                      <a16:colId xmlns:a16="http://schemas.microsoft.com/office/drawing/2014/main" val="3836134599"/>
                    </a:ext>
                  </a:extLst>
                </a:gridCol>
                <a:gridCol w="2144683">
                  <a:extLst>
                    <a:ext uri="{9D8B030D-6E8A-4147-A177-3AD203B41FA5}">
                      <a16:colId xmlns:a16="http://schemas.microsoft.com/office/drawing/2014/main" val="4212765737"/>
                    </a:ext>
                  </a:extLst>
                </a:gridCol>
              </a:tblGrid>
              <a:tr h="205846">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學年度</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學期</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學院</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單位名稱</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學制班別</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rowSpan="2">
                  <a:txBody>
                    <a:bodyPr/>
                    <a:lstStyle/>
                    <a:p>
                      <a:pPr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系所類別</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gridSpan="2">
                  <a:txBody>
                    <a:bodyPr/>
                    <a:lstStyle/>
                    <a:p>
                      <a:pPr marL="304800" algn="ctr">
                        <a:lnSpc>
                          <a:spcPts val="1700"/>
                        </a:lnSpc>
                        <a:spcAft>
                          <a:spcPts val="0"/>
                        </a:spcAft>
                      </a:pPr>
                      <a:r>
                        <a:rPr lang="zh-TW" sz="1200" kern="100" dirty="0">
                          <a:effectLst/>
                          <a:latin typeface="Arial" panose="020B0604020202020204" pitchFamily="34" charset="0"/>
                          <a:ea typeface="微軟正黑體" panose="020B0604030504040204" pitchFamily="34" charset="-120"/>
                          <a:cs typeface="Arial" panose="020B0604020202020204" pitchFamily="34" charset="0"/>
                        </a:rPr>
                        <a:t>學生修讀程式設計課程情形</a:t>
                      </a:r>
                      <a:endParaRPr lang="zh-TW" sz="12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solidFill>
                      <a:srgbClr val="FFCCCC"/>
                    </a:solidFill>
                  </a:tcPr>
                </a:tc>
                <a:tc hMerge="1">
                  <a:txBody>
                    <a:bodyPr/>
                    <a:lstStyle/>
                    <a:p>
                      <a:endParaRPr lang="zh-TW" altLang="en-US"/>
                    </a:p>
                  </a:txBody>
                  <a:tcPr/>
                </a:tc>
                <a:extLst>
                  <a:ext uri="{0D108BD9-81ED-4DB2-BD59-A6C34878D82A}">
                    <a16:rowId xmlns:a16="http://schemas.microsoft.com/office/drawing/2014/main" val="3018590204"/>
                  </a:ext>
                </a:extLst>
              </a:tr>
              <a:tr h="41169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700"/>
                        </a:lnSpc>
                        <a:spcAft>
                          <a:spcPts val="0"/>
                        </a:spcAft>
                      </a:pPr>
                      <a:r>
                        <a:rPr lang="zh-TW" sz="1400" kern="100" dirty="0">
                          <a:effectLst/>
                          <a:latin typeface="Arial" panose="020B0604020202020204" pitchFamily="34" charset="0"/>
                          <a:ea typeface="微軟正黑體" panose="020B0604030504040204" pitchFamily="34" charset="-120"/>
                          <a:cs typeface="Arial" panose="020B0604020202020204" pitchFamily="34" charset="0"/>
                        </a:rPr>
                        <a:t>正式學籍之在學學生總人數</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tc>
                <a:tc>
                  <a:txBody>
                    <a:bodyPr/>
                    <a:lstStyle/>
                    <a:p>
                      <a:pPr algn="ctr">
                        <a:lnSpc>
                          <a:spcPts val="1700"/>
                        </a:lnSpc>
                        <a:spcAft>
                          <a:spcPts val="0"/>
                        </a:spcAft>
                      </a:pPr>
                      <a:r>
                        <a:rPr lang="zh-TW" sz="1400" kern="100" dirty="0">
                          <a:effectLst/>
                          <a:latin typeface="Arial" panose="020B0604020202020204" pitchFamily="34" charset="0"/>
                          <a:ea typeface="微軟正黑體" panose="020B0604030504040204" pitchFamily="34" charset="-120"/>
                          <a:cs typeface="Arial" panose="020B0604020202020204" pitchFamily="34" charset="0"/>
                        </a:rPr>
                        <a:t>曾修讀程式設計課程人數</a:t>
                      </a:r>
                      <a:endParaRPr lang="zh-TW" sz="1400" b="1"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tc>
                <a:extLst>
                  <a:ext uri="{0D108BD9-81ED-4DB2-BD59-A6C34878D82A}">
                    <a16:rowId xmlns:a16="http://schemas.microsoft.com/office/drawing/2014/main" val="954541504"/>
                  </a:ext>
                </a:extLst>
              </a:tr>
              <a:tr h="617538">
                <a:tc>
                  <a:txBody>
                    <a:bodyPr/>
                    <a:lstStyle/>
                    <a:p>
                      <a:pPr marL="0" algn="ctr">
                        <a:lnSpc>
                          <a:spcPts val="1700"/>
                        </a:lnSpc>
                        <a:spcAft>
                          <a:spcPts val="0"/>
                        </a:spcAft>
                      </a:pPr>
                      <a:r>
                        <a:rPr lang="en-US" sz="1200" b="0" kern="0" dirty="0">
                          <a:effectLst/>
                          <a:latin typeface="Arial" panose="020B0604020202020204" pitchFamily="34" charset="0"/>
                          <a:ea typeface="微軟正黑體" panose="020B0604030504040204" pitchFamily="34" charset="-120"/>
                          <a:cs typeface="Arial" panose="020B0604020202020204" pitchFamily="34" charset="0"/>
                        </a:rPr>
                        <a:t>107</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en-US" sz="1200" b="0" kern="0" dirty="0">
                          <a:effectLst/>
                          <a:latin typeface="Arial" panose="020B0604020202020204" pitchFamily="34" charset="0"/>
                          <a:ea typeface="微軟正黑體" panose="020B0604030504040204" pitchFamily="34" charset="-120"/>
                          <a:cs typeface="Arial" panose="020B0604020202020204" pitchFamily="34" charset="0"/>
                        </a:rPr>
                        <a:t>1</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zh-TW" sz="1200" b="0" kern="0" dirty="0">
                          <a:effectLst/>
                          <a:latin typeface="Arial" panose="020B0604020202020204" pitchFamily="34" charset="0"/>
                          <a:ea typeface="微軟正黑體" panose="020B0604030504040204" pitchFamily="34" charset="-120"/>
                          <a:cs typeface="Arial" panose="020B0604020202020204" pitchFamily="34" charset="0"/>
                        </a:rPr>
                        <a:t>管理學院</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zh-TW" sz="1200" b="0" kern="0" dirty="0">
                          <a:effectLst/>
                          <a:latin typeface="Arial" panose="020B0604020202020204" pitchFamily="34" charset="0"/>
                          <a:ea typeface="微軟正黑體" panose="020B0604030504040204" pitchFamily="34" charset="-120"/>
                          <a:cs typeface="Arial" panose="020B0604020202020204" pitchFamily="34" charset="0"/>
                        </a:rPr>
                        <a:t>經濟系</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zh-TW" sz="1200" b="0" kern="0" dirty="0">
                          <a:effectLst/>
                          <a:latin typeface="Arial" panose="020B0604020202020204" pitchFamily="34" charset="0"/>
                          <a:ea typeface="微軟正黑體" panose="020B0604030504040204" pitchFamily="34" charset="-120"/>
                          <a:cs typeface="Arial" panose="020B0604020202020204" pitchFamily="34" charset="0"/>
                        </a:rPr>
                        <a:t>學士班</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algn="l">
                        <a:lnSpc>
                          <a:spcPts val="1700"/>
                        </a:lnSpc>
                        <a:spcAft>
                          <a:spcPts val="0"/>
                        </a:spcAft>
                        <a:tabLst>
                          <a:tab pos="586105" algn="ctr"/>
                        </a:tabLst>
                      </a:pPr>
                      <a:r>
                        <a:rPr lang="zh-TW" sz="1200" b="0" kern="100" dirty="0">
                          <a:effectLst/>
                          <a:latin typeface="Arial" panose="020B0604020202020204" pitchFamily="34" charset="0"/>
                          <a:ea typeface="微軟正黑體" panose="020B0604030504040204" pitchFamily="34" charset="-120"/>
                          <a:cs typeface="Arial" panose="020B0604020202020204" pitchFamily="34" charset="0"/>
                        </a:rPr>
                        <a:t>□資訊類</a:t>
                      </a:r>
                    </a:p>
                    <a:p>
                      <a:pPr marL="0" algn="l">
                        <a:lnSpc>
                          <a:spcPts val="1700"/>
                        </a:lnSpc>
                        <a:spcAft>
                          <a:spcPts val="0"/>
                        </a:spcAft>
                      </a:pPr>
                      <a:r>
                        <a:rPr lang="zh-TW" sz="1200" b="0" kern="100" dirty="0">
                          <a:effectLst/>
                          <a:latin typeface="Arial" panose="020B0604020202020204" pitchFamily="34" charset="0"/>
                          <a:ea typeface="微軟正黑體" panose="020B0604030504040204" pitchFamily="34" charset="-120"/>
                          <a:cs typeface="Arial" panose="020B0604020202020204" pitchFamily="34" charset="0"/>
                        </a:rPr>
                        <a:t>■非資訊類</a:t>
                      </a:r>
                      <a:endParaRPr lang="zh-TW" sz="12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en-US" sz="1400" b="0" kern="0" dirty="0">
                          <a:effectLst/>
                          <a:latin typeface="Arial" panose="020B0604020202020204" pitchFamily="34" charset="0"/>
                          <a:ea typeface="微軟正黑體" panose="020B0604030504040204" pitchFamily="34" charset="-120"/>
                          <a:cs typeface="Arial" panose="020B0604020202020204" pitchFamily="34" charset="0"/>
                        </a:rPr>
                        <a:t>210</a:t>
                      </a:r>
                      <a:r>
                        <a:rPr lang="zh-TW" sz="1400" b="0" kern="0" dirty="0">
                          <a:effectLst/>
                          <a:latin typeface="Arial" panose="020B0604020202020204" pitchFamily="34" charset="0"/>
                          <a:ea typeface="微軟正黑體" panose="020B0604030504040204" pitchFamily="34" charset="-120"/>
                          <a:cs typeface="Arial" panose="020B0604020202020204" pitchFamily="34" charset="0"/>
                        </a:rPr>
                        <a:t>人</a:t>
                      </a:r>
                      <a:endParaRPr lang="zh-TW" sz="1400" b="0" kern="100" dirty="0">
                        <a:effectLst/>
                        <a:latin typeface="Arial" panose="020B0604020202020204" pitchFamily="34" charset="0"/>
                        <a:ea typeface="微軟正黑體" panose="020B0604030504040204" pitchFamily="34" charset="-120"/>
                        <a:cs typeface="Arial" panose="020B0604020202020204" pitchFamily="34" charset="0"/>
                      </a:endParaRPr>
                    </a:p>
                    <a:p>
                      <a:pPr marL="0" algn="ctr">
                        <a:lnSpc>
                          <a:spcPts val="1700"/>
                        </a:lnSpc>
                        <a:spcAft>
                          <a:spcPts val="0"/>
                        </a:spcAft>
                      </a:pPr>
                      <a:r>
                        <a:rPr lang="en-US" sz="1400" b="0" kern="0" dirty="0">
                          <a:effectLst/>
                          <a:latin typeface="Arial" panose="020B0604020202020204" pitchFamily="34" charset="0"/>
                          <a:ea typeface="微軟正黑體" panose="020B0604030504040204" pitchFamily="34" charset="-120"/>
                          <a:cs typeface="Arial" panose="020B0604020202020204" pitchFamily="34" charset="0"/>
                        </a:rPr>
                        <a:t>(</a:t>
                      </a:r>
                      <a:r>
                        <a:rPr lang="zh-TW" sz="1400" b="0"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系統自動帶入</a:t>
                      </a:r>
                      <a:r>
                        <a:rPr lang="en-US" sz="1400" b="0" kern="0" dirty="0">
                          <a:effectLst/>
                          <a:latin typeface="Arial" panose="020B0604020202020204" pitchFamily="34" charset="0"/>
                          <a:ea typeface="微軟正黑體" panose="020B0604030504040204" pitchFamily="34" charset="-120"/>
                          <a:cs typeface="Arial" panose="020B0604020202020204" pitchFamily="34" charset="0"/>
                        </a:rPr>
                        <a:t>)</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tc>
                  <a:txBody>
                    <a:bodyPr/>
                    <a:lstStyle/>
                    <a:p>
                      <a:pPr marL="0" algn="ctr">
                        <a:lnSpc>
                          <a:spcPts val="1700"/>
                        </a:lnSpc>
                        <a:spcAft>
                          <a:spcPts val="0"/>
                        </a:spcAft>
                      </a:pPr>
                      <a:r>
                        <a:rPr lang="en-US" sz="1400" b="0" kern="0" dirty="0">
                          <a:effectLst/>
                          <a:latin typeface="Arial" panose="020B0604020202020204" pitchFamily="34" charset="0"/>
                          <a:ea typeface="微軟正黑體" panose="020B0604030504040204" pitchFamily="34" charset="-120"/>
                          <a:cs typeface="Arial" panose="020B0604020202020204" pitchFamily="34" charset="0"/>
                        </a:rPr>
                        <a:t>152</a:t>
                      </a:r>
                      <a:r>
                        <a:rPr lang="zh-TW" sz="1400" b="0" kern="0" dirty="0">
                          <a:effectLst/>
                          <a:latin typeface="Arial" panose="020B0604020202020204" pitchFamily="34" charset="0"/>
                          <a:ea typeface="微軟正黑體" panose="020B0604030504040204" pitchFamily="34" charset="-120"/>
                          <a:cs typeface="Arial" panose="020B0604020202020204" pitchFamily="34" charset="0"/>
                        </a:rPr>
                        <a:t>人</a:t>
                      </a:r>
                      <a:endParaRPr lang="zh-TW" sz="1400" b="0" kern="10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5386" marR="65386" marT="0" marB="0" anchor="ctr">
                    <a:noFill/>
                  </a:tcPr>
                </a:tc>
                <a:extLst>
                  <a:ext uri="{0D108BD9-81ED-4DB2-BD59-A6C34878D82A}">
                    <a16:rowId xmlns:a16="http://schemas.microsoft.com/office/drawing/2014/main" val="1592956674"/>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198809171"/>
      </p:ext>
    </p:extLst>
  </p:cSld>
  <p:clrMapOvr>
    <a:masterClrMapping/>
  </p:clrMapOvr>
  <p:transition>
    <p:random/>
  </p:transition>
  <p:timing>
    <p:tnLst>
      <p:par>
        <p:cT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754" y="2193138"/>
            <a:ext cx="8944496" cy="4293483"/>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000" lvl="1"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月填報</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當學年度</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a:t>
            </a: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學年度資料。</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marL="342000" lvl="1"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開</a:t>
            </a:r>
            <a:r>
              <a:rPr lang="zh-TW" altLang="zh-TW" sz="1800" b="1" dirty="0">
                <a:latin typeface="Arial" panose="020B0604020202020204" pitchFamily="34" charset="0"/>
                <a:ea typeface="微軟正黑體" panose="020B0604030504040204" pitchFamily="34" charset="-120"/>
                <a:cs typeface="Arial" panose="020B0604020202020204" pitchFamily="34" charset="0"/>
              </a:rPr>
              <a:t>班</a:t>
            </a: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模式</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Arial" panose="020B0604020202020204" pitchFamily="34" charset="0"/>
                <a:ea typeface="微軟正黑體" panose="020B0604030504040204" pitchFamily="34" charset="-120"/>
                <a:cs typeface="Arial" panose="020B0604020202020204" pitchFamily="34" charset="0"/>
              </a:rPr>
              <a:t>學校辦理「大學開設多元專長培力課程」：主要係受理</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已具備學士學位者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，其</a:t>
            </a:r>
            <a:r>
              <a:rPr lang="zh-TW" altLang="zh-TW" sz="1800" dirty="0">
                <a:latin typeface="Arial" panose="020B0604020202020204" pitchFamily="34" charset="0"/>
                <a:ea typeface="微軟正黑體" panose="020B0604030504040204" pitchFamily="34" charset="-120"/>
                <a:cs typeface="Arial" panose="020B0604020202020204" pitchFamily="34" charset="0"/>
              </a:rPr>
              <a:t>有進一步取得</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多元專長學位之需求</a:t>
            </a:r>
            <a:r>
              <a:rPr lang="zh-TW" altLang="zh-TW" sz="1800" dirty="0">
                <a:latin typeface="Arial" panose="020B0604020202020204" pitchFamily="34" charset="0"/>
                <a:ea typeface="微軟正黑體" panose="020B0604030504040204" pitchFamily="34" charset="-120"/>
                <a:cs typeface="Arial" panose="020B0604020202020204" pitchFamily="34" charset="0"/>
              </a:rPr>
              <a:t>，可</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申請就讀各該學系或學位學程</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進修部</a:t>
            </a:r>
            <a:r>
              <a:rPr lang="zh-TW" altLang="zh-TW" sz="1800" dirty="0">
                <a:latin typeface="Arial" panose="020B0604020202020204" pitchFamily="34" charset="0"/>
                <a:ea typeface="微軟正黑體" panose="020B0604030504040204" pitchFamily="34" charset="-120"/>
                <a:cs typeface="Arial" panose="020B0604020202020204" pitchFamily="34" charset="0"/>
              </a:rPr>
              <a:t>，成為進修部學生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請學校參閱</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教育部</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7</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5</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日臺教技</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一</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字第</a:t>
            </a:r>
            <a:r>
              <a:rPr lang="en-US" altLang="zh-TW" sz="1800" u="sng" dirty="0">
                <a:latin typeface="Arial" panose="020B0604020202020204" pitchFamily="34" charset="0"/>
                <a:ea typeface="微軟正黑體" panose="020B0604030504040204" pitchFamily="34" charset="-120"/>
                <a:cs typeface="Arial" panose="020B0604020202020204" pitchFamily="34" charset="0"/>
              </a:rPr>
              <a:t>1070095880</a:t>
            </a:r>
            <a:r>
              <a:rPr lang="zh-TW" altLang="zh-TW" sz="1800" u="sng" dirty="0">
                <a:latin typeface="Arial" panose="020B0604020202020204" pitchFamily="34" charset="0"/>
                <a:ea typeface="微軟正黑體" panose="020B0604030504040204" pitchFamily="34" charset="-120"/>
                <a:cs typeface="Arial" panose="020B0604020202020204" pitchFamily="34" charset="0"/>
              </a:rPr>
              <a:t>號函</a:t>
            </a:r>
            <a:r>
              <a:rPr lang="zh-TW" altLang="zh-TW" sz="1800" dirty="0">
                <a:latin typeface="Arial" panose="020B0604020202020204" pitchFamily="34" charset="0"/>
                <a:ea typeface="微軟正黑體" panose="020B0604030504040204" pitchFamily="34" charset="-120"/>
                <a:cs typeface="Arial" panose="020B0604020202020204" pitchFamily="34" charset="0"/>
              </a:rPr>
              <a:t>辦理</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學校確認經教育部核定辦理「大學多元專長培力課程招生」學系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辦理方式為【</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隨班附讀；專班</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】，各學系</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學位學程</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僅能</a:t>
            </a:r>
            <a:r>
              <a:rPr lang="zh-TW"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擇一辦理</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31522" y="234902"/>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招生情形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331879249"/>
              </p:ext>
            </p:extLst>
          </p:nvPr>
        </p:nvGraphicFramePr>
        <p:xfrm>
          <a:off x="186431" y="1138843"/>
          <a:ext cx="8857819" cy="1079500"/>
        </p:xfrm>
        <a:graphic>
          <a:graphicData uri="http://schemas.openxmlformats.org/drawingml/2006/table">
            <a:tbl>
              <a:tblPr firstRow="1" firstCol="1" bandRow="1"/>
              <a:tblGrid>
                <a:gridCol w="372862">
                  <a:extLst>
                    <a:ext uri="{9D8B030D-6E8A-4147-A177-3AD203B41FA5}">
                      <a16:colId xmlns:a16="http://schemas.microsoft.com/office/drawing/2014/main" val="581274698"/>
                    </a:ext>
                  </a:extLst>
                </a:gridCol>
                <a:gridCol w="291607">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812800">
                  <a:extLst>
                    <a:ext uri="{9D8B030D-6E8A-4147-A177-3AD203B41FA5}">
                      <a16:colId xmlns:a16="http://schemas.microsoft.com/office/drawing/2014/main" val="4083126187"/>
                    </a:ext>
                  </a:extLst>
                </a:gridCol>
                <a:gridCol w="1232270">
                  <a:extLst>
                    <a:ext uri="{9D8B030D-6E8A-4147-A177-3AD203B41FA5}">
                      <a16:colId xmlns:a16="http://schemas.microsoft.com/office/drawing/2014/main" val="2946078706"/>
                    </a:ext>
                  </a:extLst>
                </a:gridCol>
                <a:gridCol w="1521552">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67648">
                <a:tc rowSpan="3">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l" defTabSz="914400" rtl="0" eaLnBrk="1" latinLnBrk="0" hangingPunct="1">
                        <a:lnSpc>
                          <a:spcPts val="20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l" defTabSz="914400" rtl="0" eaLnBrk="1" latinLnBrk="0" hangingPunct="1">
                        <a:lnSpc>
                          <a:spcPts val="2000"/>
                        </a:lnSpc>
                        <a:spcAft>
                          <a:spcPts val="0"/>
                        </a:spcAft>
                      </a:pP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a:t>
                      </a:r>
                      <a:endPar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5">
                  <a:txBody>
                    <a:bodyPr/>
                    <a:lstStyle/>
                    <a:p>
                      <a:pPr marL="0" algn="ctr" defTabSz="914400" rtl="0" eaLnBrk="1" latinLnBrk="0" hangingPunct="1">
                        <a:lnSpc>
                          <a:spcPts val="15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4">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l" defTabSz="914400" rtl="0" eaLnBrk="1" latinLnBrk="0" hangingPunct="1">
                        <a:lnSpc>
                          <a:spcPts val="2000"/>
                        </a:lnSpc>
                        <a:spcAft>
                          <a:spcPts val="0"/>
                        </a:spcAft>
                      </a:pP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l" defTabSz="914400" rtl="0" eaLnBrk="1" latinLnBrk="0" hangingPunct="1">
                        <a:lnSpc>
                          <a:spcPts val="2000"/>
                        </a:lnSpc>
                        <a:spcAft>
                          <a:spcPts val="0"/>
                        </a:spcAft>
                      </a:pPr>
                      <a:r>
                        <a:rPr lang="en-US"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649491228"/>
      </p:ext>
    </p:extLst>
  </p:cSld>
  <p:clrMapOvr>
    <a:masterClrMapping/>
  </p:clrMapOvr>
  <p:transition>
    <p:random/>
  </p:transition>
  <p:timing>
    <p:tnLst>
      <p:par>
        <p:cTn id="1" dur="indefinite" restart="never" nodeType="tmRoot"/>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754" y="2586838"/>
            <a:ext cx="8944496" cy="3416320"/>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000" lvl="1"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a:t>
            </a:r>
            <a:r>
              <a:rPr lang="zh-TW" altLang="zh-TW" sz="1800" b="1" dirty="0">
                <a:latin typeface="Arial" panose="020B0604020202020204" pitchFamily="34" charset="0"/>
                <a:ea typeface="微軟正黑體" panose="020B0604030504040204" pitchFamily="34" charset="-120"/>
                <a:cs typeface="Arial" panose="020B0604020202020204" pitchFamily="34" charset="0"/>
              </a:rPr>
              <a:t>學年度新生招生名額</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欄位學校</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無須填報</a:t>
            </a:r>
            <a:r>
              <a:rPr lang="zh-TW" altLang="zh-TW" sz="1800" dirty="0">
                <a:latin typeface="Arial" panose="020B0604020202020204" pitchFamily="34" charset="0"/>
                <a:ea typeface="微軟正黑體" panose="020B0604030504040204" pitchFamily="34" charset="-120"/>
                <a:cs typeface="Arial" panose="020B0604020202020204" pitchFamily="34" charset="0"/>
              </a:rPr>
              <a:t>，此欄位數據將由教育部核定總量內招生名額核定表及系統</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資料匯入</a:t>
            </a:r>
            <a:r>
              <a:rPr lang="zh-TW" altLang="zh-TW" sz="1800" dirty="0">
                <a:latin typeface="Arial" panose="020B0604020202020204" pitchFamily="34" charset="0"/>
                <a:ea typeface="微軟正黑體" panose="020B0604030504040204" pitchFamily="34" charset="-120"/>
                <a:cs typeface="Arial" panose="020B0604020202020204" pitchFamily="34" charset="0"/>
              </a:rPr>
              <a:t>各校該學系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學年度新生招生名額】，</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各類外加名額</a:t>
            </a:r>
            <a:r>
              <a:rPr lang="zh-TW" altLang="zh-TW" sz="1800" dirty="0">
                <a:latin typeface="Arial" panose="020B0604020202020204" pitchFamily="34" charset="0"/>
                <a:ea typeface="微軟正黑體" panose="020B0604030504040204" pitchFamily="34" charset="-120"/>
                <a:cs typeface="Arial" panose="020B0604020202020204" pitchFamily="34" charset="0"/>
              </a:rPr>
              <a:t>，請協助核對數據</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本</a:t>
            </a:r>
            <a:r>
              <a:rPr lang="zh-TW" altLang="zh-TW" sz="1800" dirty="0">
                <a:latin typeface="Arial" panose="020B0604020202020204" pitchFamily="34" charset="0"/>
                <a:ea typeface="微軟正黑體" panose="020B0604030504040204" pitchFamily="34" charset="-120"/>
                <a:cs typeface="Arial" panose="020B0604020202020204" pitchFamily="34" charset="0"/>
              </a:rPr>
              <a:t>欄總量內核定學校該學系</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學年度新生招生名額，應與「學</a:t>
            </a:r>
            <a:r>
              <a:rPr lang="en-US" altLang="zh-TW" sz="1800" dirty="0">
                <a:latin typeface="Arial" panose="020B0604020202020204" pitchFamily="34" charset="0"/>
                <a:ea typeface="微軟正黑體" panose="020B0604030504040204" pitchFamily="34" charset="-120"/>
                <a:cs typeface="Arial" panose="020B0604020202020204" pitchFamily="34" charset="0"/>
              </a:rPr>
              <a:t>24</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學</a:t>
            </a:r>
            <a:r>
              <a:rPr lang="zh-TW" altLang="zh-TW" sz="1800" dirty="0">
                <a:latin typeface="Arial" panose="020B0604020202020204" pitchFamily="34" charset="0"/>
                <a:ea typeface="微軟正黑體" panose="020B0604030504040204" pitchFamily="34" charset="-120"/>
                <a:cs typeface="Arial" panose="020B0604020202020204" pitchFamily="34" charset="0"/>
              </a:rPr>
              <a:t>系、所、學位學程核定招生名額總量內新生註冊率統計表」之「總量內核定</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學年度新生招生名額</a:t>
            </a:r>
            <a:r>
              <a:rPr lang="en-US" altLang="zh-TW" sz="1800" dirty="0">
                <a:latin typeface="Arial" panose="020B0604020202020204" pitchFamily="34" charset="0"/>
                <a:ea typeface="微軟正黑體" panose="020B0604030504040204" pitchFamily="34" charset="-120"/>
                <a:cs typeface="Arial" panose="020B0604020202020204" pitchFamily="34" charset="0"/>
              </a:rPr>
              <a:t>(A)</a:t>
            </a:r>
            <a:r>
              <a:rPr lang="zh-TW" altLang="zh-TW" sz="1800" dirty="0">
                <a:latin typeface="Arial" panose="020B0604020202020204" pitchFamily="34" charset="0"/>
                <a:ea typeface="微軟正黑體" panose="020B0604030504040204" pitchFamily="34" charset="-120"/>
                <a:cs typeface="Arial" panose="020B0604020202020204" pitchFamily="34" charset="0"/>
              </a:rPr>
              <a:t>」相符，請學校協助確認檢核。</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31522" y="266554"/>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招生情形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4221387192"/>
              </p:ext>
            </p:extLst>
          </p:nvPr>
        </p:nvGraphicFramePr>
        <p:xfrm>
          <a:off x="99754" y="1138843"/>
          <a:ext cx="8944496" cy="952500"/>
        </p:xfrm>
        <a:graphic>
          <a:graphicData uri="http://schemas.openxmlformats.org/drawingml/2006/table">
            <a:tbl>
              <a:tblPr firstRow="1" firstCol="1" bandRow="1"/>
              <a:tblGrid>
                <a:gridCol w="357446">
                  <a:extLst>
                    <a:ext uri="{9D8B030D-6E8A-4147-A177-3AD203B41FA5}">
                      <a16:colId xmlns:a16="http://schemas.microsoft.com/office/drawing/2014/main" val="581274698"/>
                    </a:ext>
                  </a:extLst>
                </a:gridCol>
                <a:gridCol w="393700">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997989">
                  <a:extLst>
                    <a:ext uri="{9D8B030D-6E8A-4147-A177-3AD203B41FA5}">
                      <a16:colId xmlns:a16="http://schemas.microsoft.com/office/drawing/2014/main" val="4083126187"/>
                    </a:ext>
                  </a:extLst>
                </a:gridCol>
                <a:gridCol w="839586">
                  <a:extLst>
                    <a:ext uri="{9D8B030D-6E8A-4147-A177-3AD203B41FA5}">
                      <a16:colId xmlns:a16="http://schemas.microsoft.com/office/drawing/2014/main" val="2946078706"/>
                    </a:ext>
                  </a:extLst>
                </a:gridCol>
                <a:gridCol w="1729047">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67648">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alt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4">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3068829911"/>
      </p:ext>
    </p:extLst>
  </p:cSld>
  <p:clrMapOvr>
    <a:masterClrMapping/>
  </p:clrMapOvr>
  <p:transition>
    <p:random/>
  </p:transition>
  <p:timing>
    <p:tnLst>
      <p:par>
        <p:cT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01354" y="2205838"/>
            <a:ext cx="8680518" cy="4408899"/>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7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7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欄位說明</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000" lvl="1"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請填報經教育部核定該學系</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學位學程</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之【</a:t>
            </a:r>
            <a:r>
              <a:rPr lang="zh-TW" altLang="zh-TW" sz="1700" b="1" dirty="0" smtClean="0">
                <a:latin typeface="Arial" panose="020B0604020202020204" pitchFamily="34" charset="0"/>
                <a:ea typeface="微軟正黑體" panose="020B0604030504040204" pitchFamily="34" charset="-120"/>
                <a:cs typeface="Arial" panose="020B0604020202020204" pitchFamily="34" charset="0"/>
              </a:rPr>
              <a:t>外加招生名額</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】，茲因開班模式包括【隨班附讀；專班】等</a:t>
            </a:r>
            <a:r>
              <a:rPr lang="en-US" altLang="zh-TW" sz="1700" dirty="0" smtClean="0">
                <a:latin typeface="Arial" panose="020B0604020202020204" pitchFamily="34" charset="0"/>
                <a:ea typeface="微軟正黑體" panose="020B0604030504040204" pitchFamily="34" charset="-120"/>
                <a:cs typeface="Arial" panose="020B0604020202020204" pitchFamily="34" charset="0"/>
              </a:rPr>
              <a:t>2</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方式，請依教育部核定辦理模式及人數。另各類開班模式之受理申請人數，簡述如下：</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以</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隨班附讀</a:t>
            </a:r>
            <a:r>
              <a:rPr lang="zh-TW" altLang="zh-TW" sz="1700" dirty="0">
                <a:latin typeface="Arial" panose="020B0604020202020204" pitchFamily="34" charset="0"/>
                <a:ea typeface="微軟正黑體" panose="020B0604030504040204" pitchFamily="34" charset="-120"/>
                <a:cs typeface="Arial" panose="020B0604020202020204" pitchFamily="34" charset="0"/>
              </a:rPr>
              <a:t>】辦理者：</a:t>
            </a:r>
            <a:r>
              <a:rPr lang="zh-TW" altLang="zh-TW" sz="1700" b="1" dirty="0">
                <a:latin typeface="Arial" panose="020B0604020202020204" pitchFamily="34" charset="0"/>
                <a:ea typeface="微軟正黑體" panose="020B0604030504040204" pitchFamily="34" charset="-120"/>
                <a:cs typeface="Arial" panose="020B0604020202020204" pitchFamily="34" charset="0"/>
              </a:rPr>
              <a:t>受理人數最高</a:t>
            </a:r>
            <a:r>
              <a:rPr lang="zh-TW" altLang="zh-TW" sz="1700" dirty="0">
                <a:latin typeface="Arial" panose="020B0604020202020204" pitchFamily="34" charset="0"/>
                <a:ea typeface="微軟正黑體" panose="020B0604030504040204" pitchFamily="34" charset="-120"/>
                <a:cs typeface="Arial" panose="020B0604020202020204" pitchFamily="34" charset="0"/>
              </a:rPr>
              <a:t>可為當學年度各該學系或學位學程</a:t>
            </a:r>
            <a:r>
              <a:rPr lang="zh-TW" altLang="zh-TW" sz="1700" b="1" dirty="0">
                <a:latin typeface="Arial" panose="020B0604020202020204" pitchFamily="34" charset="0"/>
                <a:ea typeface="微軟正黑體" panose="020B0604030504040204" pitchFamily="34" charset="-120"/>
                <a:cs typeface="Arial" panose="020B0604020202020204" pitchFamily="34" charset="0"/>
              </a:rPr>
              <a:t>核定</a:t>
            </a:r>
            <a:r>
              <a:rPr lang="zh-TW" altLang="zh-TW" sz="1700" dirty="0">
                <a:latin typeface="Arial" panose="020B0604020202020204" pitchFamily="34" charset="0"/>
                <a:ea typeface="微軟正黑體" panose="020B0604030504040204" pitchFamily="34" charset="-120"/>
                <a:cs typeface="Arial" panose="020B0604020202020204" pitchFamily="34" charset="0"/>
              </a:rPr>
              <a:t>進修部學士班人數之</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50</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，但其</a:t>
            </a:r>
            <a:r>
              <a:rPr lang="zh-TW" altLang="zh-TW" sz="1700" b="1" dirty="0">
                <a:latin typeface="Arial" panose="020B0604020202020204" pitchFamily="34" charset="0"/>
                <a:ea typeface="微軟正黑體" panose="020B0604030504040204" pitchFamily="34" charset="-120"/>
                <a:cs typeface="Arial" panose="020B0604020202020204" pitchFamily="34" charset="0"/>
              </a:rPr>
              <a:t>隨班附讀之該班總人數</a:t>
            </a:r>
            <a:r>
              <a:rPr lang="zh-TW" altLang="zh-TW" sz="17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7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60</a:t>
            </a:r>
            <a:r>
              <a:rPr lang="zh-TW" altLang="en-US" sz="17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人</a:t>
            </a:r>
            <a:r>
              <a:rPr lang="zh-TW" altLang="zh-TW" sz="17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為限</a:t>
            </a:r>
            <a:r>
              <a:rPr lang="zh-TW" altLang="zh-TW" sz="1700" dirty="0">
                <a:latin typeface="Arial" panose="020B0604020202020204" pitchFamily="34" charset="0"/>
                <a:ea typeface="微軟正黑體" panose="020B0604030504040204" pitchFamily="34" charset="-120"/>
                <a:cs typeface="Arial" panose="020B0604020202020204" pitchFamily="34" charset="0"/>
              </a:rPr>
              <a:t>，故該學系</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經核定之外加人數與總量內核定</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學年度新生招生名額相加應小於或等於</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)60</a:t>
            </a:r>
            <a:r>
              <a:rPr lang="zh-TW" altLang="zh-TW" sz="1700" dirty="0">
                <a:latin typeface="Arial" panose="020B0604020202020204" pitchFamily="34" charset="0"/>
                <a:ea typeface="微軟正黑體" panose="020B0604030504040204" pitchFamily="34" charset="-120"/>
                <a:cs typeface="Arial" panose="020B0604020202020204" pitchFamily="34" charset="0"/>
              </a:rPr>
              <a:t>人</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lvl="2"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以</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專班</a:t>
            </a:r>
            <a:r>
              <a:rPr lang="zh-TW" altLang="zh-TW" sz="1700" dirty="0">
                <a:latin typeface="Arial" panose="020B0604020202020204" pitchFamily="34" charset="0"/>
                <a:ea typeface="微軟正黑體" panose="020B0604030504040204" pitchFamily="34" charset="-120"/>
                <a:cs typeface="Arial" panose="020B0604020202020204" pitchFamily="34" charset="0"/>
              </a:rPr>
              <a:t>】辦理者：應與企業或產業合作之開設專班，</a:t>
            </a:r>
            <a:r>
              <a:rPr lang="zh-TW" altLang="zh-TW" sz="1700" b="1" dirty="0">
                <a:latin typeface="Arial" panose="020B0604020202020204" pitchFamily="34" charset="0"/>
                <a:ea typeface="微軟正黑體" panose="020B0604030504040204" pitchFamily="34" charset="-120"/>
                <a:cs typeface="Arial" panose="020B0604020202020204" pitchFamily="34" charset="0"/>
              </a:rPr>
              <a:t>受理人數最高</a:t>
            </a:r>
            <a:r>
              <a:rPr lang="zh-TW" altLang="zh-TW" sz="1700" dirty="0">
                <a:latin typeface="Arial" panose="020B0604020202020204" pitchFamily="34" charset="0"/>
                <a:ea typeface="微軟正黑體" panose="020B0604030504040204" pitchFamily="34" charset="-120"/>
                <a:cs typeface="Arial" panose="020B0604020202020204" pitchFamily="34" charset="0"/>
              </a:rPr>
              <a:t>可為當學年度各該學系或學位學程</a:t>
            </a:r>
            <a:r>
              <a:rPr lang="zh-TW" altLang="zh-TW" sz="1700" b="1" dirty="0">
                <a:latin typeface="Arial" panose="020B0604020202020204" pitchFamily="34" charset="0"/>
                <a:ea typeface="微軟正黑體" panose="020B0604030504040204" pitchFamily="34" charset="-120"/>
                <a:cs typeface="Arial" panose="020B0604020202020204" pitchFamily="34" charset="0"/>
              </a:rPr>
              <a:t>核定</a:t>
            </a:r>
            <a:r>
              <a:rPr lang="zh-TW" altLang="zh-TW" sz="1700" dirty="0">
                <a:latin typeface="Arial" panose="020B0604020202020204" pitchFamily="34" charset="0"/>
                <a:ea typeface="微軟正黑體" panose="020B0604030504040204" pitchFamily="34" charset="-120"/>
                <a:cs typeface="Arial" panose="020B0604020202020204" pitchFamily="34" charset="0"/>
              </a:rPr>
              <a:t>進修部學士班人數之</a:t>
            </a:r>
            <a:r>
              <a:rPr lang="en-US"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100</a:t>
            </a:r>
            <a:r>
              <a:rPr lang="zh-TW" altLang="zh-TW" sz="17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，故該學系</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經核定之外加人數可能小於或等於</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700" dirty="0">
                <a:latin typeface="Arial" panose="020B0604020202020204" pitchFamily="34" charset="0"/>
                <a:ea typeface="微軟正黑體" panose="020B0604030504040204" pitchFamily="34" charset="-120"/>
                <a:cs typeface="Arial" panose="020B0604020202020204" pitchFamily="34" charset="0"/>
              </a:rPr>
              <a:t>107</a:t>
            </a:r>
            <a:r>
              <a:rPr lang="zh-TW" altLang="zh-TW" sz="1700" dirty="0">
                <a:latin typeface="Arial" panose="020B0604020202020204" pitchFamily="34" charset="0"/>
                <a:ea typeface="微軟正黑體" panose="020B0604030504040204" pitchFamily="34" charset="-120"/>
                <a:cs typeface="Arial" panose="020B0604020202020204" pitchFamily="34" charset="0"/>
              </a:rPr>
              <a:t>學年度新生招生名額</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31522" y="257134"/>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招生情形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99754" y="1100743"/>
          <a:ext cx="8944496" cy="1143000"/>
        </p:xfrm>
        <a:graphic>
          <a:graphicData uri="http://schemas.openxmlformats.org/drawingml/2006/table">
            <a:tbl>
              <a:tblPr firstRow="1" firstCol="1" bandRow="1"/>
              <a:tblGrid>
                <a:gridCol w="357446">
                  <a:extLst>
                    <a:ext uri="{9D8B030D-6E8A-4147-A177-3AD203B41FA5}">
                      <a16:colId xmlns:a16="http://schemas.microsoft.com/office/drawing/2014/main" val="581274698"/>
                    </a:ext>
                  </a:extLst>
                </a:gridCol>
                <a:gridCol w="393700">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997989">
                  <a:extLst>
                    <a:ext uri="{9D8B030D-6E8A-4147-A177-3AD203B41FA5}">
                      <a16:colId xmlns:a16="http://schemas.microsoft.com/office/drawing/2014/main" val="4083126187"/>
                    </a:ext>
                  </a:extLst>
                </a:gridCol>
                <a:gridCol w="839586">
                  <a:extLst>
                    <a:ext uri="{9D8B030D-6E8A-4147-A177-3AD203B41FA5}">
                      <a16:colId xmlns:a16="http://schemas.microsoft.com/office/drawing/2014/main" val="2946078706"/>
                    </a:ext>
                  </a:extLst>
                </a:gridCol>
                <a:gridCol w="1729047">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67648">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600765316"/>
      </p:ext>
    </p:extLst>
  </p:cSld>
  <p:clrMapOvr>
    <a:masterClrMapping/>
  </p:clrMapOvr>
  <p:transition>
    <p:random/>
  </p:transition>
  <p:timing>
    <p:tnLst>
      <p:par>
        <p:cTn id="1" dur="indefinite" restart="never" nodeType="tmRoot"/>
      </p:par>
    </p:tn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6" name="Rectangle 2"/>
          <p:cNvSpPr>
            <a:spLocks noGrp="1" noChangeArrowheads="1"/>
          </p:cNvSpPr>
          <p:nvPr>
            <p:ph type="title"/>
          </p:nvPr>
        </p:nvSpPr>
        <p:spPr>
          <a:xfrm>
            <a:off x="566351" y="236838"/>
            <a:ext cx="7094837" cy="609600"/>
          </a:xfrm>
        </p:spPr>
        <p:txBody>
          <a:bodyPr/>
          <a:lstStyle/>
          <a:p>
            <a:r>
              <a:rPr lang="en-US" altLang="zh-TW" sz="4400" i="0" dirty="0">
                <a:solidFill>
                  <a:schemeClr val="tx2">
                    <a:lumMod val="50000"/>
                  </a:schemeClr>
                </a:solidFill>
                <a:latin typeface="Arial" panose="020B0604020202020204" pitchFamily="34" charset="0"/>
                <a:ea typeface="微軟正黑體" panose="020B0604030504040204" pitchFamily="34" charset="-120"/>
                <a:cs typeface="Arial" panose="020B0604020202020204" pitchFamily="34" charset="0"/>
              </a:rPr>
              <a:t>1.5</a:t>
            </a:r>
            <a:r>
              <a:rPr lang="zh-TW" altLang="en-US" sz="4400" i="0" dirty="0" smtClean="0">
                <a:solidFill>
                  <a:schemeClr val="tx2">
                    <a:lumMod val="50000"/>
                  </a:schemeClr>
                </a:solidFill>
                <a:latin typeface="Times New Roman" panose="02020603050405020304" pitchFamily="18" charset="0"/>
                <a:ea typeface="微軟正黑體" panose="020B0604030504040204" pitchFamily="34" charset="-120"/>
                <a:cs typeface="Times New Roman" panose="02020603050405020304" pitchFamily="18" charset="0"/>
              </a:rPr>
              <a:t> 定期匯出</a:t>
            </a:r>
            <a:endParaRPr lang="zh-TW" altLang="en-US" sz="4400" i="0" dirty="0">
              <a:solidFill>
                <a:schemeClr val="tx2">
                  <a:lumMod val="50000"/>
                </a:schemeClr>
              </a:solidFill>
              <a:latin typeface="Times New Roman" panose="02020603050405020304" pitchFamily="18" charset="0"/>
              <a:ea typeface="微軟正黑體" panose="020B0604030504040204" pitchFamily="34" charset="-120"/>
              <a:cs typeface="Times New Roman" panose="02020603050405020304" pitchFamily="18" charset="0"/>
            </a:endParaRPr>
          </a:p>
        </p:txBody>
      </p:sp>
      <p:graphicFrame>
        <p:nvGraphicFramePr>
          <p:cNvPr id="6" name="表格 5"/>
          <p:cNvGraphicFramePr>
            <a:graphicFrameLocks noGrp="1"/>
          </p:cNvGraphicFramePr>
          <p:nvPr>
            <p:extLst>
              <p:ext uri="{D42A27DB-BD31-4B8C-83A1-F6EECF244321}">
                <p14:modId xmlns:p14="http://schemas.microsoft.com/office/powerpoint/2010/main" val="1706438938"/>
              </p:ext>
            </p:extLst>
          </p:nvPr>
        </p:nvGraphicFramePr>
        <p:xfrm>
          <a:off x="515388" y="1340499"/>
          <a:ext cx="8279477" cy="5229760"/>
        </p:xfrm>
        <a:graphic>
          <a:graphicData uri="http://schemas.openxmlformats.org/drawingml/2006/table">
            <a:tbl>
              <a:tblPr/>
              <a:tblGrid>
                <a:gridCol w="1151927">
                  <a:extLst>
                    <a:ext uri="{9D8B030D-6E8A-4147-A177-3AD203B41FA5}">
                      <a16:colId xmlns:a16="http://schemas.microsoft.com/office/drawing/2014/main" val="20000"/>
                    </a:ext>
                  </a:extLst>
                </a:gridCol>
                <a:gridCol w="4790539">
                  <a:extLst>
                    <a:ext uri="{9D8B030D-6E8A-4147-A177-3AD203B41FA5}">
                      <a16:colId xmlns:a16="http://schemas.microsoft.com/office/drawing/2014/main" val="20001"/>
                    </a:ext>
                  </a:extLst>
                </a:gridCol>
                <a:gridCol w="2337011">
                  <a:extLst>
                    <a:ext uri="{9D8B030D-6E8A-4147-A177-3AD203B41FA5}">
                      <a16:colId xmlns:a16="http://schemas.microsoft.com/office/drawing/2014/main" val="20002"/>
                    </a:ext>
                  </a:extLst>
                </a:gridCol>
              </a:tblGrid>
              <a:tr h="371005">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匯出時程</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匯出表冊</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應用單位</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extLst>
                  <a:ext uri="{0D108BD9-81ED-4DB2-BD59-A6C34878D82A}">
                    <a16:rowId xmlns:a16="http://schemas.microsoft.com/office/drawing/2014/main" val="10000"/>
                  </a:ext>
                </a:extLst>
              </a:tr>
              <a:tr h="1588649">
                <a:tc rowSpan="6">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altLang="zh-TW" sz="1800" b="1" i="0" u="none" strike="noStrike" kern="1200"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11</a:t>
                      </a:r>
                      <a:r>
                        <a:rPr kumimoji="0" lang="zh-TW" altLang="en-US" sz="1800" b="1" i="0" u="none" strike="noStrike" kern="1200"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rPr>
                        <a:t>月</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基</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20-1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、職</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、研</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10-2)</a:t>
                      </a:r>
                    </a:p>
                    <a:p>
                      <a:pPr marL="0" marR="0" lvl="0" indent="0" algn="l" defTabSz="914400" rtl="0" eaLnBrk="1" fontAlgn="base" latinLnBrk="0" hangingPunct="1">
                        <a:lnSpc>
                          <a:spcPct val="100000"/>
                        </a:lnSpc>
                        <a:spcBef>
                          <a:spcPct val="0"/>
                        </a:spcBef>
                        <a:spcAft>
                          <a:spcPct val="0"/>
                        </a:spcAft>
                        <a:buClrTx/>
                        <a:buSzTx/>
                        <a:buFontTx/>
                        <a:buNone/>
                        <a:tabLst/>
                      </a:pPr>
                      <a:endPar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pP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107.03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期：學</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、研</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9</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13)</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私立大學校院獎補助小組</a:t>
                      </a:r>
                      <a:endPar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0001"/>
                  </a:ext>
                </a:extLst>
              </a:tr>
              <a:tr h="435534">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700" b="1" i="0" u="none" strike="noStrike" kern="1200" cap="none" normalizeH="0" baseline="0" dirty="0" smtClean="0">
                        <a:ln>
                          <a:noFill/>
                        </a:ln>
                        <a:solidFill>
                          <a:srgbClr val="000000"/>
                        </a:solidFill>
                        <a:effectLst>
                          <a:outerShdw blurRad="38100" dist="38100" dir="2700000" algn="tl">
                            <a:srgbClr val="FFFFFF"/>
                          </a:outerShdw>
                        </a:effectLst>
                        <a:latin typeface="Times New Roman" panose="02020603050405020304" pitchFamily="18" charset="0"/>
                        <a:ea typeface="微軟正黑體" panose="020B0604030504040204" pitchFamily="34" charset="-120"/>
                        <a:cs typeface="Times New Roman" panose="02020603050405020304" pitchFamily="18"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FFCCCC"/>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基</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、職</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大專校院一覽表</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3319820161"/>
                  </a:ext>
                </a:extLst>
              </a:tr>
              <a:tr h="1060757">
                <a:tc vMerge="1">
                  <a:txBody>
                    <a:bodyPr/>
                    <a:lstStyle/>
                    <a:p>
                      <a:endParaRPr lang="zh-TW" altLang="en-US"/>
                    </a:p>
                  </a:txBody>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基</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20-1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24-2)</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、職</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p>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8</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17</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18)</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20000"/>
                        </a:spcBef>
                        <a:defRPr sz="2800">
                          <a:solidFill>
                            <a:schemeClr val="tx1"/>
                          </a:solidFill>
                          <a:latin typeface="Arial" panose="020B0604020202020204" pitchFamily="34" charset="0"/>
                        </a:defRPr>
                      </a:lvl1pPr>
                      <a:lvl2pPr marL="742950" indent="-285750">
                        <a:spcBef>
                          <a:spcPct val="20000"/>
                        </a:spcBef>
                        <a:defRPr sz="2400">
                          <a:solidFill>
                            <a:schemeClr val="tx1"/>
                          </a:solidFill>
                          <a:latin typeface="Arial" panose="020B0604020202020204" pitchFamily="34" charset="0"/>
                        </a:defRPr>
                      </a:lvl2pPr>
                      <a:lvl3pPr marL="1143000" indent="-228600">
                        <a:spcBef>
                          <a:spcPct val="20000"/>
                        </a:spcBef>
                        <a:defRPr sz="2000">
                          <a:solidFill>
                            <a:schemeClr val="tx1"/>
                          </a:solidFill>
                          <a:latin typeface="Arial" panose="020B0604020202020204" pitchFamily="34" charset="0"/>
                        </a:defRPr>
                      </a:lvl3pPr>
                      <a:lvl4pPr marL="1600200" indent="-228600">
                        <a:spcBef>
                          <a:spcPct val="20000"/>
                        </a:spcBef>
                        <a:defRPr>
                          <a:solidFill>
                            <a:schemeClr val="tx1"/>
                          </a:solidFill>
                          <a:latin typeface="Arial" panose="020B0604020202020204" pitchFamily="34" charset="0"/>
                        </a:defRPr>
                      </a:lvl4pPr>
                      <a:lvl5pPr marL="2057400" indent="-228600">
                        <a:spcBef>
                          <a:spcPct val="20000"/>
                        </a:spcBef>
                        <a:defRPr>
                          <a:solidFill>
                            <a:schemeClr val="tx1"/>
                          </a:solidFill>
                          <a:latin typeface="Arial" panose="020B0604020202020204" pitchFamily="34" charset="0"/>
                        </a:defRPr>
                      </a:lvl5pPr>
                      <a:lvl6pPr marL="2514600" indent="-228600" eaLnBrk="0" fontAlgn="base" hangingPunct="0">
                        <a:spcBef>
                          <a:spcPct val="20000"/>
                        </a:spcBef>
                        <a:spcAft>
                          <a:spcPct val="0"/>
                        </a:spcAft>
                        <a:defRPr>
                          <a:solidFill>
                            <a:schemeClr val="tx1"/>
                          </a:solidFill>
                          <a:latin typeface="Arial" panose="020B0604020202020204" pitchFamily="34" charset="0"/>
                        </a:defRPr>
                      </a:lvl6pPr>
                      <a:lvl7pPr marL="2971800" indent="-228600" eaLnBrk="0" fontAlgn="base" hangingPunct="0">
                        <a:spcBef>
                          <a:spcPct val="20000"/>
                        </a:spcBef>
                        <a:spcAft>
                          <a:spcPct val="0"/>
                        </a:spcAft>
                        <a:defRPr>
                          <a:solidFill>
                            <a:schemeClr val="tx1"/>
                          </a:solidFill>
                          <a:latin typeface="Arial" panose="020B0604020202020204" pitchFamily="34" charset="0"/>
                        </a:defRPr>
                      </a:lvl7pPr>
                      <a:lvl8pPr marL="3429000" indent="-228600" eaLnBrk="0" fontAlgn="base" hangingPunct="0">
                        <a:spcBef>
                          <a:spcPct val="20000"/>
                        </a:spcBef>
                        <a:spcAft>
                          <a:spcPct val="0"/>
                        </a:spcAft>
                        <a:defRPr>
                          <a:solidFill>
                            <a:schemeClr val="tx1"/>
                          </a:solidFill>
                          <a:latin typeface="Arial" panose="020B0604020202020204" pitchFamily="34" charset="0"/>
                        </a:defRPr>
                      </a:lvl8pPr>
                      <a:lvl9pPr marL="3886200" indent="-228600" eaLnBrk="0" fontAlgn="base" hangingPunct="0">
                        <a:spcBef>
                          <a:spcPct val="20000"/>
                        </a:spcBef>
                        <a:spcAft>
                          <a:spcPct val="0"/>
                        </a:spcAft>
                        <a:defRPr>
                          <a:solidFill>
                            <a:schemeClr val="tx1"/>
                          </a:solidFill>
                          <a:latin typeface="Arial" panose="020B0604020202020204" pitchFamily="34" charset="0"/>
                        </a:defRPr>
                      </a:lvl9p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教育部統計處</a:t>
                      </a: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2"/>
                  </a:ext>
                </a:extLst>
              </a:tr>
              <a:tr h="509302">
                <a:tc vMerge="1">
                  <a:txBody>
                    <a:bodyPr/>
                    <a:lstStyle/>
                    <a:p>
                      <a:endParaRPr lang="zh-TW" altLang="en-US"/>
                    </a:p>
                  </a:txBody>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基</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(6)</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 </a:t>
                      </a:r>
                      <a:endPar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學</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3-1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20-1)</a:t>
                      </a:r>
                      <a:endParaRPr kumimoji="0" lang="zh-TW" altLang="en-US" sz="1800" b="1" i="0" u="none" strike="noStrike" kern="1200" cap="none" normalizeH="0" baseline="0" dirty="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大專校院學生基本資料庫</a:t>
                      </a:r>
                      <a:endParaRPr lang="zh-TW" altLang="en-US" sz="1800" b="1" dirty="0" smtClean="0">
                        <a:latin typeface="Arial" panose="020B0604020202020204" pitchFamily="34" charset="0"/>
                        <a:ea typeface="微軟正黑體" panose="020B0604030504040204" pitchFamily="34" charset="-120"/>
                        <a:cs typeface="Arial" panose="020B0604020202020204" pitchFamily="34"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10003"/>
                  </a:ext>
                </a:extLst>
              </a:tr>
              <a:tr h="0">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pPr>
                      <a:endParaRPr kumimoji="0" lang="zh-TW" altLang="en-US" sz="1800" b="1" i="0" u="none" strike="noStrike" kern="1200"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4</a:t>
                      </a: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5)</a:t>
                      </a:r>
                      <a:endParaRPr lang="zh-TW" altLang="en-US" sz="1800" b="1" dirty="0">
                        <a:latin typeface="Arial" panose="020B0604020202020204" pitchFamily="34" charset="0"/>
                        <a:ea typeface="微軟正黑體" panose="020B0604030504040204" pitchFamily="34" charset="-120"/>
                        <a:cs typeface="Arial" panose="020B0604020202020204" pitchFamily="34" charset="0"/>
                      </a:endParaRPr>
                    </a:p>
                  </a:txBody>
                  <a:tcP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教育部人事處</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6812627"/>
                  </a:ext>
                </a:extLst>
              </a:tr>
              <a:tr h="0">
                <a:tc vMerge="1">
                  <a: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zh-TW" altLang="en-US" sz="1800" b="1" i="0" u="none" strike="noStrike" kern="1200" cap="none" normalizeH="0" baseline="0" dirty="0" smtClean="0">
                        <a:ln>
                          <a:noFill/>
                        </a:ln>
                        <a:solidFill>
                          <a:srgbClr val="000000"/>
                        </a:solidFill>
                        <a:effectLst>
                          <a:outerShdw blurRad="38100" dist="38100" dir="2700000" algn="tl">
                            <a:srgbClr val="FFFFFF"/>
                          </a:outerShdw>
                        </a:effectLst>
                        <a:latin typeface="Arial" panose="020B0604020202020204" pitchFamily="34" charset="0"/>
                        <a:ea typeface="微軟正黑體" panose="020B0604030504040204" pitchFamily="34" charset="-120"/>
                        <a:cs typeface="Arial" panose="020B0604020202020204" pitchFamily="34" charset="0"/>
                      </a:endParaRPr>
                    </a:p>
                  </a:txBody>
                  <a:tcPr marL="91439" marR="91439" marT="45703" marB="4570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BAE18F"/>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defRPr/>
                      </a:pP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校</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(19</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20</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21</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22</a:t>
                      </a:r>
                      <a:r>
                        <a:rPr kumimoji="0" lang="zh-TW" altLang="en-US"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a:t>
                      </a:r>
                      <a:r>
                        <a:rPr kumimoji="0" lang="en-US" altLang="zh-TW" sz="1800" b="1" i="0" u="none" strike="noStrike" kern="1200"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23)</a:t>
                      </a:r>
                      <a:endParaRPr kumimoji="0" lang="zh-TW" altLang="en-US" sz="1800" b="1" i="0" u="none" strike="noStrike" kern="1200" cap="none" normalizeH="0" baseline="0" dirty="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endParaRPr>
                    </a:p>
                  </a:txBody>
                  <a:tcPr anchor="ctr">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tc>
                  <a:txBody>
                    <a:bodyPr/>
                    <a:lstStyle/>
                    <a:p>
                      <a:pPr marL="0" marR="0" lvl="0" indent="0" algn="l" defTabSz="914400" rtl="0" eaLnBrk="1" fontAlgn="base" latinLnBrk="0" hangingPunct="1">
                        <a:lnSpc>
                          <a:spcPct val="100000"/>
                        </a:lnSpc>
                        <a:spcBef>
                          <a:spcPct val="0"/>
                        </a:spcBef>
                        <a:spcAft>
                          <a:spcPct val="0"/>
                        </a:spcAft>
                        <a:buClrTx/>
                        <a:buSzTx/>
                        <a:buFontTx/>
                        <a:buNone/>
                        <a:tabLst/>
                      </a:pPr>
                      <a:r>
                        <a:rPr kumimoji="0" lang="zh-TW" altLang="en-US" sz="1800" b="1" i="0" u="none" strike="noStrike" cap="none" normalizeH="0" baseline="0" dirty="0" smtClean="0">
                          <a:ln>
                            <a:noFill/>
                          </a:ln>
                          <a:solidFill>
                            <a:srgbClr val="000000"/>
                          </a:solidFill>
                          <a:effectLst/>
                          <a:latin typeface="Arial" panose="020B0604020202020204" pitchFamily="34" charset="0"/>
                          <a:ea typeface="微軟正黑體" panose="020B0604030504040204" pitchFamily="34" charset="-120"/>
                          <a:cs typeface="Arial" panose="020B0604020202020204" pitchFamily="34" charset="0"/>
                        </a:rPr>
                        <a:t>兼任助理承辦單位</a:t>
                      </a:r>
                    </a:p>
                  </a:txBody>
                  <a:tcPr marL="91439" marR="91439" marT="45683" marB="45683"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2">
                        <a:lumMod val="20000"/>
                        <a:lumOff val="80000"/>
                      </a:schemeClr>
                    </a:solidFill>
                  </a:tcPr>
                </a:tc>
                <a:extLst>
                  <a:ext uri="{0D108BD9-81ED-4DB2-BD59-A6C34878D82A}">
                    <a16:rowId xmlns:a16="http://schemas.microsoft.com/office/drawing/2014/main" val="2338751629"/>
                  </a:ext>
                </a:extLst>
              </a:tr>
            </a:tbl>
          </a:graphicData>
        </a:graphic>
      </p:graphicFrame>
      <p:sp>
        <p:nvSpPr>
          <p:cNvPr id="5" name="標題 1"/>
          <p:cNvSpPr txBox="1">
            <a:spLocks/>
          </p:cNvSpPr>
          <p:nvPr/>
        </p:nvSpPr>
        <p:spPr bwMode="black">
          <a:xfrm>
            <a:off x="3851920" y="145594"/>
            <a:ext cx="5976938" cy="79208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ctr" anchorCtr="0" compatLnSpc="1">
            <a:prstTxWarp prst="textNoShape">
              <a:avLst/>
            </a:prstTxWarp>
          </a:bodyPr>
          <a:lstStyle>
            <a:lvl1pPr algn="l" rtl="0" eaLnBrk="1" fontAlgn="base" hangingPunct="1">
              <a:spcBef>
                <a:spcPct val="0"/>
              </a:spcBef>
              <a:spcAft>
                <a:spcPct val="0"/>
              </a:spcAft>
              <a:defRPr sz="3200" b="1" kern="1200">
                <a:solidFill>
                  <a:schemeClr val="tx1"/>
                </a:solidFill>
                <a:latin typeface="+mj-lt"/>
                <a:ea typeface="+mj-ea"/>
                <a:cs typeface="+mj-cs"/>
              </a:defRPr>
            </a:lvl1pPr>
            <a:lvl2pPr algn="l" rtl="0" eaLnBrk="1" fontAlgn="base" hangingPunct="1">
              <a:spcBef>
                <a:spcPct val="0"/>
              </a:spcBef>
              <a:spcAft>
                <a:spcPct val="0"/>
              </a:spcAft>
              <a:defRPr sz="3200" b="1">
                <a:solidFill>
                  <a:schemeClr val="tx1"/>
                </a:solidFill>
                <a:latin typeface="Verdana" panose="020B0604030504040204" pitchFamily="34" charset="0"/>
              </a:defRPr>
            </a:lvl2pPr>
            <a:lvl3pPr algn="l" rtl="0" eaLnBrk="1" fontAlgn="base" hangingPunct="1">
              <a:spcBef>
                <a:spcPct val="0"/>
              </a:spcBef>
              <a:spcAft>
                <a:spcPct val="0"/>
              </a:spcAft>
              <a:defRPr sz="3200" b="1">
                <a:solidFill>
                  <a:schemeClr val="tx1"/>
                </a:solidFill>
                <a:latin typeface="Verdana" panose="020B0604030504040204" pitchFamily="34" charset="0"/>
              </a:defRPr>
            </a:lvl3pPr>
            <a:lvl4pPr algn="l" rtl="0" eaLnBrk="1" fontAlgn="base" hangingPunct="1">
              <a:spcBef>
                <a:spcPct val="0"/>
              </a:spcBef>
              <a:spcAft>
                <a:spcPct val="0"/>
              </a:spcAft>
              <a:defRPr sz="3200" b="1">
                <a:solidFill>
                  <a:schemeClr val="tx1"/>
                </a:solidFill>
                <a:latin typeface="Verdana" panose="020B0604030504040204" pitchFamily="34" charset="0"/>
              </a:defRPr>
            </a:lvl4pPr>
            <a:lvl5pPr algn="l" rtl="0" eaLnBrk="1" fontAlgn="base" hangingPunct="1">
              <a:spcBef>
                <a:spcPct val="0"/>
              </a:spcBef>
              <a:spcAft>
                <a:spcPct val="0"/>
              </a:spcAft>
              <a:defRPr sz="3200" b="1">
                <a:solidFill>
                  <a:schemeClr val="tx1"/>
                </a:solidFill>
                <a:latin typeface="Verdana" panose="020B0604030504040204" pitchFamily="34" charset="0"/>
              </a:defRPr>
            </a:lvl5pPr>
            <a:lvl6pPr marL="457200" algn="l" rtl="0" eaLnBrk="1" fontAlgn="base" hangingPunct="1">
              <a:spcBef>
                <a:spcPct val="0"/>
              </a:spcBef>
              <a:spcAft>
                <a:spcPct val="0"/>
              </a:spcAft>
              <a:defRPr sz="3200" b="1">
                <a:solidFill>
                  <a:schemeClr val="tx1"/>
                </a:solidFill>
                <a:latin typeface="Verdana" panose="020B0604030504040204" pitchFamily="34" charset="0"/>
              </a:defRPr>
            </a:lvl6pPr>
            <a:lvl7pPr marL="914400" algn="l" rtl="0" eaLnBrk="1" fontAlgn="base" hangingPunct="1">
              <a:spcBef>
                <a:spcPct val="0"/>
              </a:spcBef>
              <a:spcAft>
                <a:spcPct val="0"/>
              </a:spcAft>
              <a:defRPr sz="3200" b="1">
                <a:solidFill>
                  <a:schemeClr val="tx1"/>
                </a:solidFill>
                <a:latin typeface="Verdana" panose="020B0604030504040204" pitchFamily="34" charset="0"/>
              </a:defRPr>
            </a:lvl7pPr>
            <a:lvl8pPr marL="1371600" algn="l" rtl="0" eaLnBrk="1" fontAlgn="base" hangingPunct="1">
              <a:spcBef>
                <a:spcPct val="0"/>
              </a:spcBef>
              <a:spcAft>
                <a:spcPct val="0"/>
              </a:spcAft>
              <a:defRPr sz="3200" b="1">
                <a:solidFill>
                  <a:schemeClr val="tx1"/>
                </a:solidFill>
                <a:latin typeface="Verdana" panose="020B0604030504040204" pitchFamily="34" charset="0"/>
              </a:defRPr>
            </a:lvl8pPr>
            <a:lvl9pPr marL="1828800" algn="l" rtl="0" eaLnBrk="1" fontAlgn="base" hangingPunct="1">
              <a:spcBef>
                <a:spcPct val="0"/>
              </a:spcBef>
              <a:spcAft>
                <a:spcPct val="0"/>
              </a:spcAft>
              <a:defRPr sz="3200" b="1">
                <a:solidFill>
                  <a:schemeClr val="tx1"/>
                </a:solidFill>
                <a:latin typeface="Verdana" panose="020B0604030504040204" pitchFamily="34" charset="0"/>
              </a:defRPr>
            </a:lvl9pPr>
          </a:lstStyle>
          <a:p>
            <a:r>
              <a:rPr lang="zh-TW" altLang="en-US" sz="2800" dirty="0" smtClean="0">
                <a:solidFill>
                  <a:srgbClr val="FF0000"/>
                </a:solidFill>
                <a:latin typeface="微軟正黑體" panose="020B0604030504040204" pitchFamily="34" charset="-120"/>
                <a:ea typeface="微軟正黑體" panose="020B0604030504040204" pitchFamily="34" charset="-120"/>
              </a:rPr>
              <a:t>每年定期匯出資料予應用單位</a:t>
            </a:r>
          </a:p>
        </p:txBody>
      </p:sp>
    </p:spTree>
    <p:extLst>
      <p:ext uri="{BB962C8B-B14F-4D97-AF65-F5344CB8AC3E}">
        <p14:creationId xmlns:p14="http://schemas.microsoft.com/office/powerpoint/2010/main" val="1028152107"/>
      </p:ext>
    </p:extLst>
  </p:cSld>
  <p:clrMapOvr>
    <a:masterClrMapping/>
  </p:clrMapOvr>
  <p:transition>
    <p:random/>
  </p:transition>
  <p:timing>
    <p:tnLst>
      <p:par>
        <p:cT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754" y="2155038"/>
            <a:ext cx="8944496" cy="4570482"/>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5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計畫</a:t>
            </a:r>
            <a:r>
              <a:rPr lang="zh-TW" altLang="en-US" sz="1800" b="1" dirty="0">
                <a:latin typeface="Arial" panose="020B0604020202020204" pitchFamily="34" charset="0"/>
                <a:ea typeface="微軟正黑體" panose="020B0604030504040204" pitchFamily="34" charset="-120"/>
                <a:cs typeface="Arial" panose="020B0604020202020204" pitchFamily="34" charset="0"/>
              </a:rPr>
              <a:t>核定</a:t>
            </a:r>
            <a:r>
              <a:rPr lang="zh-TW" altLang="zh-TW" sz="1800" b="1" dirty="0">
                <a:latin typeface="Arial" panose="020B0604020202020204" pitchFamily="34" charset="0"/>
                <a:ea typeface="微軟正黑體" panose="020B0604030504040204" pitchFamily="34" charset="-120"/>
                <a:cs typeface="Arial" panose="020B0604020202020204" pitchFamily="34" charset="0"/>
              </a:rPr>
              <a:t>外加招生名額</a:t>
            </a:r>
            <a:r>
              <a:rPr lang="zh-TW" altLang="en-US" sz="1800" b="1" dirty="0">
                <a:latin typeface="Arial" panose="020B0604020202020204" pitchFamily="34" charset="0"/>
                <a:ea typeface="微軟正黑體" panose="020B0604030504040204" pitchFamily="34" charset="-120"/>
                <a:cs typeface="Arial" panose="020B0604020202020204" pitchFamily="34" charset="0"/>
              </a:rPr>
              <a:t>範例</a:t>
            </a: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說明</a:t>
            </a:r>
            <a:r>
              <a:rPr lang="en-US"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a:latin typeface="Arial" panose="020B0604020202020204" pitchFamily="34" charset="0"/>
              <a:ea typeface="微軟正黑體" panose="020B0604030504040204" pitchFamily="34" charset="-120"/>
              <a:cs typeface="Arial" panose="020B0604020202020204" pitchFamily="34" charset="0"/>
            </a:endParaRPr>
          </a:p>
          <a:p>
            <a:pPr marL="799200" lvl="2"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範例</a:t>
            </a:r>
            <a:r>
              <a:rPr lang="en-US" altLang="zh-TW" sz="1600" b="1" dirty="0">
                <a:latin typeface="Arial" panose="020B0604020202020204" pitchFamily="34" charset="0"/>
                <a:ea typeface="微軟正黑體" panose="020B0604030504040204" pitchFamily="34" charset="-120"/>
                <a:cs typeface="Arial" panose="020B0604020202020204" pitchFamily="34" charset="0"/>
              </a:rPr>
              <a:t>1</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某校應用外語學系進修學士班總量內核定</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學年度新生招生名額為</a:t>
            </a:r>
            <a:r>
              <a:rPr lang="en-US" altLang="zh-TW" sz="1600" dirty="0">
                <a:latin typeface="Arial" panose="020B0604020202020204" pitchFamily="34" charset="0"/>
                <a:ea typeface="微軟正黑體" panose="020B0604030504040204" pitchFamily="34" charset="-120"/>
                <a:cs typeface="Arial" panose="020B0604020202020204" pitchFamily="34" charset="0"/>
              </a:rPr>
              <a:t>50</a:t>
            </a:r>
            <a:r>
              <a:rPr lang="zh-TW" altLang="zh-TW" sz="1600" dirty="0">
                <a:latin typeface="Arial" panose="020B0604020202020204" pitchFamily="34" charset="0"/>
                <a:ea typeface="微軟正黑體" panose="020B0604030504040204" pitchFamily="34" charset="-120"/>
                <a:cs typeface="Arial" panose="020B0604020202020204" pitchFamily="34" charset="0"/>
              </a:rPr>
              <a:t>名：</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lvl="3"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若</a:t>
            </a:r>
            <a:r>
              <a:rPr lang="zh-TW" altLang="zh-TW" sz="1600" dirty="0">
                <a:latin typeface="Arial" panose="020B0604020202020204" pitchFamily="34" charset="0"/>
                <a:ea typeface="微軟正黑體" panose="020B0604030504040204" pitchFamily="34" charset="-120"/>
                <a:cs typeface="Arial" panose="020B0604020202020204" pitchFamily="34" charset="0"/>
              </a:rPr>
              <a:t>學校申請本專案以「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隨班附讀</a:t>
            </a:r>
            <a:r>
              <a:rPr lang="zh-TW" altLang="zh-TW" sz="1600" dirty="0">
                <a:latin typeface="Arial" panose="020B0604020202020204" pitchFamily="34" charset="0"/>
                <a:ea typeface="微軟正黑體" panose="020B0604030504040204" pitchFamily="34" charset="-120"/>
                <a:cs typeface="Arial" panose="020B0604020202020204" pitchFamily="34" charset="0"/>
              </a:rPr>
              <a:t>」辦理，經教育部核定外加招生名額為</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總量內</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50</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人</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外加</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10</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人</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=60</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人</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，故本欄僅需填報【</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lvl="3" indent="-4572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若學校申請本專案與企業合作以「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專班</a:t>
            </a:r>
            <a:r>
              <a:rPr lang="zh-TW" altLang="zh-TW" sz="1600" dirty="0">
                <a:latin typeface="Arial" panose="020B0604020202020204" pitchFamily="34" charset="0"/>
                <a:ea typeface="微軟正黑體" panose="020B0604030504040204" pitchFamily="34" charset="-120"/>
                <a:cs typeface="Arial" panose="020B0604020202020204" pitchFamily="34" charset="0"/>
              </a:rPr>
              <a:t>」辦理，並教育部核定外加招生名額為</a:t>
            </a:r>
            <a:r>
              <a:rPr lang="en-US" altLang="zh-TW" sz="1600" dirty="0">
                <a:latin typeface="Arial" panose="020B0604020202020204" pitchFamily="34" charset="0"/>
                <a:ea typeface="微軟正黑體" panose="020B0604030504040204" pitchFamily="34" charset="-120"/>
                <a:cs typeface="Arial" panose="020B0604020202020204" pitchFamily="34" charset="0"/>
              </a:rPr>
              <a:t>50</a:t>
            </a:r>
            <a:r>
              <a:rPr lang="zh-TW" altLang="zh-TW" sz="1600" dirty="0">
                <a:latin typeface="Arial" panose="020B0604020202020204" pitchFamily="34" charset="0"/>
                <a:ea typeface="微軟正黑體" panose="020B0604030504040204" pitchFamily="34" charset="-120"/>
                <a:cs typeface="Arial" panose="020B0604020202020204" pitchFamily="34" charset="0"/>
              </a:rPr>
              <a:t>人，故本欄請填報【</a:t>
            </a:r>
            <a:r>
              <a:rPr lang="en-US" altLang="zh-TW" sz="1600" dirty="0">
                <a:latin typeface="Arial" panose="020B0604020202020204" pitchFamily="34" charset="0"/>
                <a:ea typeface="微軟正黑體" panose="020B0604030504040204" pitchFamily="34" charset="-120"/>
                <a:cs typeface="Arial" panose="020B0604020202020204" pitchFamily="34" charset="0"/>
              </a:rPr>
              <a:t>50</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799200" lvl="3" indent="-3420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範例</a:t>
            </a:r>
            <a:r>
              <a:rPr lang="en-US" altLang="zh-TW" sz="1600" b="1" dirty="0">
                <a:latin typeface="Arial" panose="020B0604020202020204" pitchFamily="34" charset="0"/>
                <a:ea typeface="微軟正黑體" panose="020B0604030504040204" pitchFamily="34" charset="-120"/>
                <a:cs typeface="Arial" panose="020B0604020202020204" pitchFamily="34" charset="0"/>
              </a:rPr>
              <a:t>2</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某校資訊管理學系進修學士班總量內核定</a:t>
            </a:r>
            <a:r>
              <a:rPr lang="en-US" altLang="zh-TW" sz="1600" dirty="0">
                <a:latin typeface="Arial" panose="020B0604020202020204" pitchFamily="34" charset="0"/>
                <a:ea typeface="微軟正黑體" panose="020B0604030504040204" pitchFamily="34" charset="-120"/>
                <a:cs typeface="Arial" panose="020B0604020202020204" pitchFamily="34" charset="0"/>
              </a:rPr>
              <a:t>107</a:t>
            </a:r>
            <a:r>
              <a:rPr lang="zh-TW" altLang="zh-TW" sz="1600" dirty="0">
                <a:latin typeface="Arial" panose="020B0604020202020204" pitchFamily="34" charset="0"/>
                <a:ea typeface="微軟正黑體" panose="020B0604030504040204" pitchFamily="34" charset="-120"/>
                <a:cs typeface="Arial" panose="020B0604020202020204" pitchFamily="34" charset="0"/>
              </a:rPr>
              <a:t>學年度新生招生名額為</a:t>
            </a:r>
            <a:r>
              <a:rPr lang="en-US" altLang="zh-TW" sz="1600" dirty="0">
                <a:latin typeface="Arial" panose="020B0604020202020204" pitchFamily="34" charset="0"/>
                <a:ea typeface="微軟正黑體" panose="020B0604030504040204" pitchFamily="34" charset="-120"/>
                <a:cs typeface="Arial" panose="020B0604020202020204" pitchFamily="34" charset="0"/>
              </a:rPr>
              <a:t>30</a:t>
            </a:r>
            <a:r>
              <a:rPr lang="zh-TW" altLang="zh-TW" sz="1600" dirty="0">
                <a:latin typeface="Arial" panose="020B0604020202020204" pitchFamily="34" charset="0"/>
                <a:ea typeface="微軟正黑體" panose="020B0604030504040204" pitchFamily="34" charset="-120"/>
                <a:cs typeface="Arial" panose="020B0604020202020204" pitchFamily="34" charset="0"/>
              </a:rPr>
              <a:t>名：</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a:p>
            <a:pPr marL="1257300" lvl="4"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若學校申請本專案以「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隨班附讀</a:t>
            </a:r>
            <a:r>
              <a:rPr lang="zh-TW" altLang="zh-TW" sz="1600" dirty="0">
                <a:latin typeface="Arial" panose="020B0604020202020204" pitchFamily="34" charset="0"/>
                <a:ea typeface="微軟正黑體" panose="020B0604030504040204" pitchFamily="34" charset="-120"/>
                <a:cs typeface="Arial" panose="020B0604020202020204" pitchFamily="34" charset="0"/>
              </a:rPr>
              <a:t>」辦理，經教育部核定外加招生名額為該學系總量內進修部學士班人數</a:t>
            </a:r>
            <a:r>
              <a:rPr lang="en-US" altLang="zh-TW" sz="1600" b="1" dirty="0">
                <a:latin typeface="Arial" panose="020B0604020202020204" pitchFamily="34" charset="0"/>
                <a:ea typeface="微軟正黑體" panose="020B0604030504040204" pitchFamily="34" charset="-120"/>
                <a:cs typeface="Arial" panose="020B0604020202020204" pitchFamily="34" charset="0"/>
              </a:rPr>
              <a:t>50</a:t>
            </a:r>
            <a:r>
              <a:rPr lang="zh-TW" altLang="zh-TW" sz="1600" b="1"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為</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人，故本欄請填報【</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進修學士班人數之</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50%</a:t>
            </a:r>
            <a:r>
              <a:rPr lang="zh-TW" altLang="zh-TW" sz="1600" u="sng" dirty="0">
                <a:latin typeface="Arial" panose="020B0604020202020204" pitchFamily="34" charset="0"/>
                <a:ea typeface="微軟正黑體" panose="020B0604030504040204" pitchFamily="34" charset="-120"/>
                <a:cs typeface="Arial" panose="020B0604020202020204" pitchFamily="34" charset="0"/>
              </a:rPr>
              <a:t>，且</a:t>
            </a:r>
            <a:r>
              <a:rPr lang="en-US" altLang="zh-TW" sz="1600" u="sng" dirty="0">
                <a:latin typeface="Arial" panose="020B0604020202020204" pitchFamily="34" charset="0"/>
                <a:ea typeface="微軟正黑體" panose="020B0604030504040204" pitchFamily="34" charset="-120"/>
                <a:cs typeface="Arial" panose="020B0604020202020204" pitchFamily="34" charset="0"/>
              </a:rPr>
              <a:t>30+15&lt;60</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a:p>
            <a:pPr marL="1257300" lvl="4" indent="-342900" algn="just">
              <a:lnSpc>
                <a:spcPct val="150000"/>
              </a:lnSpc>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dirty="0">
                <a:latin typeface="Arial" panose="020B0604020202020204" pitchFamily="34" charset="0"/>
                <a:ea typeface="微軟正黑體" panose="020B0604030504040204" pitchFamily="34" charset="-120"/>
                <a:cs typeface="Arial" panose="020B0604020202020204" pitchFamily="34" charset="0"/>
              </a:rPr>
              <a:t>若學校申請本專案與企業合作以「</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專班</a:t>
            </a:r>
            <a:r>
              <a:rPr lang="zh-TW" altLang="zh-TW" sz="1600" dirty="0">
                <a:latin typeface="Arial" panose="020B0604020202020204" pitchFamily="34" charset="0"/>
                <a:ea typeface="微軟正黑體" panose="020B0604030504040204" pitchFamily="34" charset="-120"/>
                <a:cs typeface="Arial" panose="020B0604020202020204" pitchFamily="34" charset="0"/>
              </a:rPr>
              <a:t>」辦理，並教育部核定外加招生名額為</a:t>
            </a:r>
            <a:r>
              <a:rPr lang="en-US" altLang="zh-TW" sz="1600" dirty="0">
                <a:latin typeface="Arial" panose="020B0604020202020204" pitchFamily="34" charset="0"/>
                <a:ea typeface="微軟正黑體" panose="020B0604030504040204" pitchFamily="34" charset="-120"/>
                <a:cs typeface="Arial" panose="020B0604020202020204" pitchFamily="34" charset="0"/>
              </a:rPr>
              <a:t>30</a:t>
            </a:r>
            <a:r>
              <a:rPr lang="zh-TW" altLang="zh-TW" sz="1600" dirty="0">
                <a:latin typeface="Arial" panose="020B0604020202020204" pitchFamily="34" charset="0"/>
                <a:ea typeface="微軟正黑體" panose="020B0604030504040204" pitchFamily="34" charset="-120"/>
                <a:cs typeface="Arial" panose="020B0604020202020204" pitchFamily="34" charset="0"/>
              </a:rPr>
              <a:t>人，故本欄請填報【</a:t>
            </a:r>
            <a:r>
              <a:rPr lang="en-US" altLang="zh-TW" sz="1600" dirty="0">
                <a:latin typeface="Arial" panose="020B0604020202020204" pitchFamily="34" charset="0"/>
                <a:ea typeface="微軟正黑體" panose="020B0604030504040204" pitchFamily="34" charset="-120"/>
                <a:cs typeface="Arial" panose="020B0604020202020204" pitchFamily="34" charset="0"/>
              </a:rPr>
              <a:t>30</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endParaRPr lang="en-US" altLang="zh-TW" sz="16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31522" y="229934"/>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招生情形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99754" y="1062643"/>
          <a:ext cx="8944496" cy="1143000"/>
        </p:xfrm>
        <a:graphic>
          <a:graphicData uri="http://schemas.openxmlformats.org/drawingml/2006/table">
            <a:tbl>
              <a:tblPr firstRow="1" firstCol="1" bandRow="1"/>
              <a:tblGrid>
                <a:gridCol w="357446">
                  <a:extLst>
                    <a:ext uri="{9D8B030D-6E8A-4147-A177-3AD203B41FA5}">
                      <a16:colId xmlns:a16="http://schemas.microsoft.com/office/drawing/2014/main" val="581274698"/>
                    </a:ext>
                  </a:extLst>
                </a:gridCol>
                <a:gridCol w="393700">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997989">
                  <a:extLst>
                    <a:ext uri="{9D8B030D-6E8A-4147-A177-3AD203B41FA5}">
                      <a16:colId xmlns:a16="http://schemas.microsoft.com/office/drawing/2014/main" val="4083126187"/>
                    </a:ext>
                  </a:extLst>
                </a:gridCol>
                <a:gridCol w="839586">
                  <a:extLst>
                    <a:ext uri="{9D8B030D-6E8A-4147-A177-3AD203B41FA5}">
                      <a16:colId xmlns:a16="http://schemas.microsoft.com/office/drawing/2014/main" val="2946078706"/>
                    </a:ext>
                  </a:extLst>
                </a:gridCol>
                <a:gridCol w="1729047">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67648">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3.2.59</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113111865"/>
      </p:ext>
    </p:extLst>
  </p:cSld>
  <p:clrMapOvr>
    <a:masterClrMapping/>
  </p:clrMapOvr>
  <p:transition>
    <p:random/>
  </p:transition>
  <p:timing>
    <p:tnLst>
      <p:par>
        <p:cTn id="1" dur="indefinite" restart="never" nodeType="tmRoot"/>
      </p:par>
    </p:tn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9754" y="2472538"/>
            <a:ext cx="8944496" cy="3000821"/>
          </a:xfrm>
          <a:prstGeom prst="rect">
            <a:avLst/>
          </a:prstGeom>
        </p:spPr>
        <p:txBody>
          <a:bodyPr wrap="square">
            <a:spAutoFit/>
          </a:bodyPr>
          <a:lstStyle/>
          <a:p>
            <a:pPr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914400" indent="-4572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報名人數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請填報經教育部核定學校辦理</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學年度多元專長培力課程之</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外加招生名額</a:t>
            </a:r>
            <a:r>
              <a:rPr lang="zh-TW" altLang="zh-TW" sz="1800" dirty="0">
                <a:latin typeface="Arial" panose="020B0604020202020204" pitchFamily="34" charset="0"/>
                <a:ea typeface="微軟正黑體" panose="020B0604030504040204" pitchFamily="34" charset="-120"/>
                <a:cs typeface="Arial" panose="020B0604020202020204" pitchFamily="34" charset="0"/>
              </a:rPr>
              <a:t>「隨班附讀；專班」之【報名人數】，</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學年度新生招生名額之報名人數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indent="-457200" algn="just">
              <a:lnSpc>
                <a:spcPct val="150000"/>
              </a:lnSpc>
              <a:spcAft>
                <a:spcPts val="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錄取人數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請填報經教育部核定學校辦理</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學年度多元專長培力課程之</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外加招生名額</a:t>
            </a:r>
            <a:r>
              <a:rPr lang="zh-TW" altLang="zh-TW" sz="1800" dirty="0">
                <a:latin typeface="Arial" panose="020B0604020202020204" pitchFamily="34" charset="0"/>
                <a:ea typeface="微軟正黑體" panose="020B0604030504040204" pitchFamily="34" charset="-120"/>
                <a:cs typeface="Arial" panose="020B0604020202020204" pitchFamily="34" charset="0"/>
              </a:rPr>
              <a:t>「隨班附讀；專班」之榜單公告「正取」之【錄取學生數】，</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學年度新生招生名額之錄取人數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783428" y="210076"/>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招生情形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06212871"/>
              </p:ext>
            </p:extLst>
          </p:nvPr>
        </p:nvGraphicFramePr>
        <p:xfrm>
          <a:off x="151660" y="1173585"/>
          <a:ext cx="8944496" cy="1111827"/>
        </p:xfrm>
        <a:graphic>
          <a:graphicData uri="http://schemas.openxmlformats.org/drawingml/2006/table">
            <a:tbl>
              <a:tblPr firstRow="1" firstCol="1" bandRow="1"/>
              <a:tblGrid>
                <a:gridCol w="357446">
                  <a:extLst>
                    <a:ext uri="{9D8B030D-6E8A-4147-A177-3AD203B41FA5}">
                      <a16:colId xmlns:a16="http://schemas.microsoft.com/office/drawing/2014/main" val="581274698"/>
                    </a:ext>
                  </a:extLst>
                </a:gridCol>
                <a:gridCol w="393700">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997989">
                  <a:extLst>
                    <a:ext uri="{9D8B030D-6E8A-4147-A177-3AD203B41FA5}">
                      <a16:colId xmlns:a16="http://schemas.microsoft.com/office/drawing/2014/main" val="4083126187"/>
                    </a:ext>
                  </a:extLst>
                </a:gridCol>
                <a:gridCol w="839586">
                  <a:extLst>
                    <a:ext uri="{9D8B030D-6E8A-4147-A177-3AD203B41FA5}">
                      <a16:colId xmlns:a16="http://schemas.microsoft.com/office/drawing/2014/main" val="2946078706"/>
                    </a:ext>
                  </a:extLst>
                </a:gridCol>
                <a:gridCol w="1729047">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286327">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20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4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2000"/>
                        </a:lnSpc>
                        <a:spcAft>
                          <a:spcPts val="0"/>
                        </a:spcAft>
                      </a:pP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2000"/>
                        </a:lnSpc>
                        <a:spcAft>
                          <a:spcPts val="0"/>
                        </a:spcAft>
                      </a:pPr>
                      <a:r>
                        <a:rPr lang="zh-TW" sz="14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3.2.60</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81603169"/>
      </p:ext>
    </p:extLst>
  </p:cSld>
  <p:clrMapOvr>
    <a:masterClrMapping/>
  </p:clrMapOvr>
  <p:transition>
    <p:random/>
  </p:transition>
  <p:timing>
    <p:tnLst>
      <p:par>
        <p:cTn id="1" dur="indefinite" restart="never" nodeType="tmRoot"/>
      </p:par>
    </p:tn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99259" y="2062444"/>
            <a:ext cx="8562109" cy="4708981"/>
          </a:xfrm>
          <a:prstGeom prst="rect">
            <a:avLst/>
          </a:prstGeom>
        </p:spPr>
        <p:txBody>
          <a:bodyPr wrap="square">
            <a:spAutoFit/>
          </a:bodyPr>
          <a:lstStyle/>
          <a:p>
            <a:pPr indent="-457200" algn="just">
              <a:lnSpc>
                <a:spcPct val="150000"/>
              </a:lnSpc>
              <a:spcAft>
                <a:spcPts val="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欄位</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a:t>
            </a:r>
          </a:p>
          <a:p>
            <a:pPr marL="285750" lvl="0" indent="-457200">
              <a:lnSpc>
                <a:spcPct val="150000"/>
              </a:lnSpc>
              <a:buFont typeface="Wingdings" panose="05000000000000000000" pitchFamily="2" charset="2"/>
              <a:buChar char="l"/>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實際註冊人數</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填報經教育部核定學校辦理</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學年度多元專長培力課程之</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外加招生名額</a:t>
            </a:r>
            <a:r>
              <a:rPr lang="zh-TW" altLang="zh-TW" sz="1800" dirty="0">
                <a:latin typeface="Arial" panose="020B0604020202020204" pitchFamily="34" charset="0"/>
                <a:ea typeface="微軟正黑體" panose="020B0604030504040204" pitchFamily="34" charset="-120"/>
                <a:cs typeface="Arial" panose="020B0604020202020204" pitchFamily="34" charset="0"/>
              </a:rPr>
              <a:t>「隨班附讀；專班」之</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完成實際註冊程序之人數（包括完成註冊之新生休學人數），</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不包括</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總量內核定</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學年度新生招生名額之實際註冊人數、新生保留入學資格者</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914400" lvl="1" indent="-4572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大學</a:t>
            </a:r>
            <a:r>
              <a:rPr lang="zh-TW" altLang="zh-TW" sz="1800" dirty="0">
                <a:latin typeface="Arial" panose="020B0604020202020204" pitchFamily="34" charset="0"/>
                <a:ea typeface="微軟正黑體" panose="020B0604030504040204" pitchFamily="34" charset="-120"/>
                <a:cs typeface="Arial" panose="020B0604020202020204" pitchFamily="34" charset="0"/>
              </a:rPr>
              <a:t>辦理多元專長培力課程之招生名額皆為外加名額，且名額核定時，已考量全校生師比不得高於</a:t>
            </a:r>
            <a:r>
              <a:rPr lang="en-US" altLang="zh-TW" sz="1800" dirty="0">
                <a:latin typeface="Arial" panose="020B0604020202020204" pitchFamily="34" charset="0"/>
                <a:ea typeface="微軟正黑體" panose="020B0604030504040204" pitchFamily="34" charset="-120"/>
                <a:cs typeface="Arial" panose="020B0604020202020204" pitchFamily="34" charset="0"/>
              </a:rPr>
              <a:t>27</a:t>
            </a:r>
            <a:r>
              <a:rPr lang="zh-TW" altLang="zh-TW" sz="1800" dirty="0">
                <a:latin typeface="Arial" panose="020B0604020202020204" pitchFamily="34" charset="0"/>
                <a:ea typeface="微軟正黑體" panose="020B0604030504040204" pitchFamily="34" charset="-120"/>
                <a:cs typeface="Arial" panose="020B0604020202020204" pitchFamily="34" charset="0"/>
              </a:rPr>
              <a:t>。為免影響生師比，請依照本部核定名額辦理招生，</a:t>
            </a:r>
            <a:r>
              <a:rPr lang="zh-TW" altLang="zh-TW" sz="1800" b="1" u="heavy" dirty="0">
                <a:solidFill>
                  <a:srgbClr val="FF0000"/>
                </a:solidFill>
                <a:latin typeface="Arial" panose="020B0604020202020204" pitchFamily="34" charset="0"/>
                <a:ea typeface="微軟正黑體" panose="020B0604030504040204" pitchFamily="34" charset="-120"/>
                <a:cs typeface="Arial" panose="020B0604020202020204" pitchFamily="34" charset="0"/>
              </a:rPr>
              <a:t>不可增額錄取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285750" lvl="1" indent="-285750">
              <a:lnSpc>
                <a:spcPct val="150000"/>
              </a:lnSpc>
              <a:buFont typeface="Wingdings" panose="05000000000000000000" pitchFamily="2" charset="2"/>
              <a:buChar char="l"/>
            </a:pPr>
            <a:r>
              <a:rPr lang="zh-TW" altLang="zh-TW" sz="1800" b="1" dirty="0">
                <a:latin typeface="Arial" panose="020B0604020202020204" pitchFamily="34" charset="0"/>
                <a:ea typeface="微軟正黑體" panose="020B0604030504040204" pitchFamily="34" charset="-120"/>
                <a:cs typeface="Arial" panose="020B0604020202020204" pitchFamily="34" charset="0"/>
              </a:rPr>
              <a:t>本表</a:t>
            </a:r>
            <a:r>
              <a:rPr lang="zh-TW" altLang="zh-TW" sz="18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僅國立中興大學、國立屏東大學、中國文化大學、長榮大學、亞洲大學</a:t>
            </a:r>
            <a:r>
              <a:rPr lang="zh-TW" altLang="zh-TW" sz="1800" b="1" dirty="0">
                <a:latin typeface="Arial" panose="020B0604020202020204" pitchFamily="34" charset="0"/>
                <a:ea typeface="微軟正黑體" panose="020B0604030504040204" pitchFamily="34" charset="-120"/>
                <a:cs typeface="Arial" panose="020B0604020202020204" pitchFamily="34" charset="0"/>
              </a:rPr>
              <a:t>等校填報。</a:t>
            </a:r>
            <a:endParaRPr lang="en-US" altLang="zh-TW" sz="1800" b="1"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839586" y="212743"/>
            <a:ext cx="8312728" cy="753587"/>
          </a:xfrm>
        </p:spPr>
        <p:txBody>
          <a:bodyPr/>
          <a:lstStyle/>
          <a:p>
            <a:r>
              <a:rPr lang="zh-TW" altLang="en-US" sz="24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30.</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大學辦理多元專長培力課程</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zh-TW"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進修學士班</a:t>
            </a:r>
            <a:r>
              <a:rPr lang="en-US" altLang="zh-TW" sz="2400" dirty="0">
                <a:latin typeface="Arial" panose="020B0604020202020204" pitchFamily="34" charset="0"/>
                <a:ea typeface="微軟正黑體" panose="020B0604030504040204" pitchFamily="34" charset="-120"/>
                <a:cs typeface="Arial" panose="020B0604020202020204" pitchFamily="34" charset="0"/>
              </a:rPr>
              <a:t>)</a:t>
            </a:r>
            <a:r>
              <a:rPr lang="zh-TW" altLang="zh-TW" sz="2400" dirty="0">
                <a:latin typeface="Arial" panose="020B0604020202020204" pitchFamily="34" charset="0"/>
                <a:ea typeface="微軟正黑體" panose="020B0604030504040204" pitchFamily="34" charset="-120"/>
                <a:cs typeface="Arial" panose="020B0604020202020204" pitchFamily="34" charset="0"/>
              </a:rPr>
              <a:t>招</a:t>
            </a:r>
            <a:r>
              <a:rPr lang="zh-TW"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生情形</a:t>
            </a:r>
            <a:r>
              <a:rPr lang="en-US" altLang="zh-TW" sz="24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400" dirty="0" smtClean="0">
                <a:latin typeface="Arial" panose="020B0604020202020204" pitchFamily="34" charset="0"/>
                <a:ea typeface="微軟正黑體" panose="020B0604030504040204" pitchFamily="34" charset="-120"/>
                <a:cs typeface="Arial" panose="020B0604020202020204" pitchFamily="34" charset="0"/>
              </a:rPr>
              <a:t>				(</a:t>
            </a:r>
            <a:r>
              <a:rPr lang="en-US" altLang="zh-TW" sz="2400" i="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4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400" i="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400" i="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nvPr>
        </p:nvGraphicFramePr>
        <p:xfrm>
          <a:off x="99754" y="1138843"/>
          <a:ext cx="8944496" cy="952500"/>
        </p:xfrm>
        <a:graphic>
          <a:graphicData uri="http://schemas.openxmlformats.org/drawingml/2006/table">
            <a:tbl>
              <a:tblPr firstRow="1" firstCol="1" bandRow="1"/>
              <a:tblGrid>
                <a:gridCol w="357446">
                  <a:extLst>
                    <a:ext uri="{9D8B030D-6E8A-4147-A177-3AD203B41FA5}">
                      <a16:colId xmlns:a16="http://schemas.microsoft.com/office/drawing/2014/main" val="581274698"/>
                    </a:ext>
                  </a:extLst>
                </a:gridCol>
                <a:gridCol w="393700">
                  <a:extLst>
                    <a:ext uri="{9D8B030D-6E8A-4147-A177-3AD203B41FA5}">
                      <a16:colId xmlns:a16="http://schemas.microsoft.com/office/drawing/2014/main" val="3781411742"/>
                    </a:ext>
                  </a:extLst>
                </a:gridCol>
                <a:gridCol w="495300">
                  <a:extLst>
                    <a:ext uri="{9D8B030D-6E8A-4147-A177-3AD203B41FA5}">
                      <a16:colId xmlns:a16="http://schemas.microsoft.com/office/drawing/2014/main" val="1922735332"/>
                    </a:ext>
                  </a:extLst>
                </a:gridCol>
                <a:gridCol w="997989">
                  <a:extLst>
                    <a:ext uri="{9D8B030D-6E8A-4147-A177-3AD203B41FA5}">
                      <a16:colId xmlns:a16="http://schemas.microsoft.com/office/drawing/2014/main" val="4083126187"/>
                    </a:ext>
                  </a:extLst>
                </a:gridCol>
                <a:gridCol w="839586">
                  <a:extLst>
                    <a:ext uri="{9D8B030D-6E8A-4147-A177-3AD203B41FA5}">
                      <a16:colId xmlns:a16="http://schemas.microsoft.com/office/drawing/2014/main" val="2946078706"/>
                    </a:ext>
                  </a:extLst>
                </a:gridCol>
                <a:gridCol w="1729047">
                  <a:extLst>
                    <a:ext uri="{9D8B030D-6E8A-4147-A177-3AD203B41FA5}">
                      <a16:colId xmlns:a16="http://schemas.microsoft.com/office/drawing/2014/main" val="1333503500"/>
                    </a:ext>
                  </a:extLst>
                </a:gridCol>
                <a:gridCol w="1180407">
                  <a:extLst>
                    <a:ext uri="{9D8B030D-6E8A-4147-A177-3AD203B41FA5}">
                      <a16:colId xmlns:a16="http://schemas.microsoft.com/office/drawing/2014/main" val="2156934331"/>
                    </a:ext>
                  </a:extLst>
                </a:gridCol>
                <a:gridCol w="878683">
                  <a:extLst>
                    <a:ext uri="{9D8B030D-6E8A-4147-A177-3AD203B41FA5}">
                      <a16:colId xmlns:a16="http://schemas.microsoft.com/office/drawing/2014/main" val="3987546617"/>
                    </a:ext>
                  </a:extLst>
                </a:gridCol>
                <a:gridCol w="1036169">
                  <a:extLst>
                    <a:ext uri="{9D8B030D-6E8A-4147-A177-3AD203B41FA5}">
                      <a16:colId xmlns:a16="http://schemas.microsoft.com/office/drawing/2014/main" val="677219011"/>
                    </a:ext>
                  </a:extLst>
                </a:gridCol>
                <a:gridCol w="1036169">
                  <a:extLst>
                    <a:ext uri="{9D8B030D-6E8A-4147-A177-3AD203B41FA5}">
                      <a16:colId xmlns:a16="http://schemas.microsoft.com/office/drawing/2014/main" val="13592041"/>
                    </a:ext>
                  </a:extLst>
                </a:gridCol>
              </a:tblGrid>
              <a:tr h="67648">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3">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開班模式</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僅擇一辦理</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gridSpan="5">
                  <a:txBody>
                    <a:bodyPr/>
                    <a:lstStyle/>
                    <a:p>
                      <a:pPr marL="0" algn="ctr" defTabSz="914400" rtl="0" eaLnBrk="1" latinLnBrk="0" hangingPunct="1">
                        <a:lnSpc>
                          <a:spcPts val="1500"/>
                        </a:lnSpc>
                        <a:spcAft>
                          <a:spcPts val="0"/>
                        </a:spcAft>
                      </a:pPr>
                      <a:r>
                        <a:rPr lang="en-US"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107</a:t>
                      </a:r>
                      <a:r>
                        <a:rPr lang="zh-TW" altLang="zh-TW" sz="1200" b="1" kern="0" dirty="0" smtClea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學年度辦理多元培力招生情形</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18389452"/>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rowSpan="2">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總量內核定</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107</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學年度新生招生名額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4">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教育部核定該學系</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學位學程</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辦理多元培力課程招生情形</a:t>
                      </a:r>
                    </a:p>
                  </a:txBody>
                  <a:tcPr marL="60311" marR="60311"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984353404"/>
                  </a:ext>
                </a:extLst>
              </a:tr>
              <a:tr h="6764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計畫核定外加招生名額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報名人數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錄取人數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實際註冊人數</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4049569082"/>
                  </a:ext>
                </a:extLst>
              </a:tr>
              <a:tr h="145197">
                <a:tc>
                  <a:txBody>
                    <a:bodyPr/>
                    <a:lstStyle/>
                    <a:p>
                      <a:pPr marL="0" algn="ctr" defTabSz="914400" rtl="0" eaLnBrk="1" latinLnBrk="0" hangingPunct="1">
                        <a:lnSpc>
                          <a:spcPts val="15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進修學士班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隨班附讀</a:t>
                      </a:r>
                    </a:p>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專班</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學校無須填報</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500"/>
                        </a:lnSpc>
                        <a:spcAft>
                          <a:spcPts val="0"/>
                        </a:spcAft>
                      </a:pPr>
                      <a:r>
                        <a:rPr lang="zh-TW" sz="1200" b="1" kern="0" dirty="0">
                          <a:solidFill>
                            <a:srgbClr val="FF0000"/>
                          </a:solidFill>
                          <a:effectLst/>
                          <a:latin typeface="Arial" panose="020B0604020202020204" pitchFamily="34" charset="0"/>
                          <a:ea typeface="微軟正黑體" panose="020B0604030504040204" pitchFamily="34" charset="-120"/>
                          <a:cs typeface="Arial" panose="020B0604020202020204" pitchFamily="34" charset="0"/>
                        </a:rPr>
                        <a:t>外加名額</a:t>
                      </a:r>
                    </a:p>
                  </a:txBody>
                  <a:tcPr marL="60311" marR="60311"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extLst>
                  <a:ext uri="{0D108BD9-81ED-4DB2-BD59-A6C34878D82A}">
                    <a16:rowId xmlns:a16="http://schemas.microsoft.com/office/drawing/2014/main" val="1118099820"/>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3.2.61</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588468905"/>
      </p:ext>
    </p:extLst>
  </p:cSld>
  <p:clrMapOvr>
    <a:masterClrMapping/>
  </p:clrMapOvr>
  <p:transition>
    <p:random/>
  </p:transition>
  <p:timing>
    <p:tnLst>
      <p:par>
        <p:cTn id="1" dur="indefinite" restart="never" nodeType="tmRoot"/>
      </p:par>
    </p:tn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784080"/>
            <a:ext cx="8578740" cy="3593291"/>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4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4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0" indent="-285750">
              <a:lnSpc>
                <a:spcPct val="150000"/>
              </a:lnSpc>
              <a:buFont typeface="Wingdings" panose="05000000000000000000" pitchFamily="2" charset="2"/>
              <a:buChar char="l"/>
            </a:pPr>
            <a:r>
              <a:rPr lang="zh-TW" altLang="zh-TW" sz="1500" b="1" dirty="0">
                <a:latin typeface="Arial" panose="020B0604020202020204" pitchFamily="34" charset="0"/>
                <a:ea typeface="微軟正黑體" panose="020B0604030504040204" pitchFamily="34" charset="-120"/>
                <a:cs typeface="Arial" panose="020B0604020202020204" pitchFamily="34" charset="0"/>
              </a:rPr>
              <a:t>大學進修部四年制學士班彈性修業試辦方案</a:t>
            </a:r>
            <a:r>
              <a:rPr lang="zh-TW" altLang="zh-TW" sz="1500" dirty="0">
                <a:latin typeface="Arial" panose="020B0604020202020204" pitchFamily="34" charset="0"/>
                <a:ea typeface="微軟正黑體" panose="020B0604030504040204" pitchFamily="34" charset="-120"/>
                <a:cs typeface="Arial" panose="020B0604020202020204" pitchFamily="34" charset="0"/>
              </a:rPr>
              <a:t>：係為建立彈性學習制度與鬆綁進修部四年制學士班修業年限，並鼓勵青年學子「先就業、再就學」或「邊就業、邊就學」，透過「職業繼續」教育概念為核心，採「</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學分累計制</a:t>
            </a:r>
            <a:r>
              <a:rPr lang="zh-TW" altLang="zh-TW" sz="1500" dirty="0">
                <a:latin typeface="Arial" panose="020B0604020202020204" pitchFamily="34" charset="0"/>
                <a:ea typeface="微軟正黑體" panose="020B0604030504040204" pitchFamily="34" charset="-120"/>
                <a:cs typeface="Arial" panose="020B0604020202020204" pitchFamily="34" charset="0"/>
              </a:rPr>
              <a:t>」，規劃以修畢</a:t>
            </a:r>
            <a:r>
              <a:rPr lang="en-US" altLang="zh-TW" sz="1500" dirty="0">
                <a:latin typeface="Arial" panose="020B0604020202020204" pitchFamily="34" charset="0"/>
                <a:ea typeface="微軟正黑體" panose="020B0604030504040204" pitchFamily="34" charset="-120"/>
                <a:cs typeface="Arial" panose="020B0604020202020204" pitchFamily="34" charset="0"/>
              </a:rPr>
              <a:t>16</a:t>
            </a:r>
            <a:r>
              <a:rPr lang="zh-TW" altLang="zh-TW" sz="1500" dirty="0">
                <a:latin typeface="Arial" panose="020B0604020202020204" pitchFamily="34" charset="0"/>
                <a:ea typeface="微軟正黑體" panose="020B0604030504040204" pitchFamily="34" charset="-120"/>
                <a:cs typeface="Arial" panose="020B0604020202020204" pitchFamily="34" charset="0"/>
              </a:rPr>
              <a:t>學分數，折抵</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學期</a:t>
            </a:r>
            <a:r>
              <a:rPr lang="en-US" altLang="zh-TW" sz="1500" dirty="0">
                <a:latin typeface="Arial" panose="020B0604020202020204" pitchFamily="34" charset="0"/>
                <a:ea typeface="微軟正黑體" panose="020B0604030504040204" pitchFamily="34" charset="-120"/>
                <a:cs typeface="Arial" panose="020B0604020202020204" pitchFamily="34" charset="0"/>
              </a:rPr>
              <a:t>(2</a:t>
            </a:r>
            <a:r>
              <a:rPr lang="zh-TW" altLang="zh-TW" sz="1500" dirty="0">
                <a:latin typeface="Arial" panose="020B0604020202020204" pitchFamily="34" charset="0"/>
                <a:ea typeface="微軟正黑體" panose="020B0604030504040204" pitchFamily="34" charset="-120"/>
                <a:cs typeface="Arial" panose="020B0604020202020204" pitchFamily="34" charset="0"/>
              </a:rPr>
              <a:t>學期即為修業</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年</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試辦「學分累計制」方式，放寬</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修業年限至多</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年、無休學及無每學期最低修業學分規定</a:t>
            </a:r>
            <a:r>
              <a:rPr lang="zh-TW" altLang="zh-TW" sz="1500" dirty="0">
                <a:latin typeface="Arial" panose="020B0604020202020204" pitchFamily="34" charset="0"/>
                <a:ea typeface="微軟正黑體" panose="020B0604030504040204" pitchFamily="34" charset="-120"/>
                <a:cs typeface="Arial" panose="020B0604020202020204" pitchFamily="34" charset="0"/>
              </a:rPr>
              <a:t>，以提供在職者彈性修業年限，同步配合其職場提升專業能力並取得學士學位</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四年制進修學士班</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，學校符合</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107</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年</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5</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月</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17</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日臺教技通字第</a:t>
            </a:r>
            <a:r>
              <a:rPr lang="en-US" altLang="zh-TW" sz="1500" u="sng" dirty="0">
                <a:latin typeface="Arial" panose="020B0604020202020204" pitchFamily="34" charset="0"/>
                <a:ea typeface="微軟正黑體" panose="020B0604030504040204" pitchFamily="34" charset="-120"/>
                <a:cs typeface="Arial" panose="020B0604020202020204" pitchFamily="34" charset="0"/>
              </a:rPr>
              <a:t>1070063393</a:t>
            </a:r>
            <a:r>
              <a:rPr lang="zh-TW" altLang="zh-TW" sz="1500" u="sng" dirty="0">
                <a:latin typeface="Arial" panose="020B0604020202020204" pitchFamily="34" charset="0"/>
                <a:ea typeface="微軟正黑體" panose="020B0604030504040204" pitchFamily="34" charset="-120"/>
                <a:cs typeface="Arial" panose="020B0604020202020204" pitchFamily="34" charset="0"/>
              </a:rPr>
              <a:t>號函</a:t>
            </a:r>
            <a:r>
              <a:rPr lang="zh-TW" altLang="zh-TW" sz="1500" dirty="0">
                <a:latin typeface="Arial" panose="020B0604020202020204" pitchFamily="34" charset="0"/>
                <a:ea typeface="微軟正黑體" panose="020B0604030504040204" pitchFamily="34" charset="-120"/>
                <a:cs typeface="Arial" panose="020B0604020202020204" pitchFamily="34" charset="0"/>
              </a:rPr>
              <a:t>所述資格者，得申請本試辦方案</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以下簡稱本方案</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a:latin typeface="Arial" panose="020B0604020202020204" pitchFamily="34" charset="0"/>
              <a:ea typeface="微軟正黑體" panose="020B0604030504040204" pitchFamily="34" charset="-120"/>
              <a:cs typeface="Arial" panose="020B0604020202020204" pitchFamily="34" charset="0"/>
            </a:endParaRPr>
          </a:p>
          <a:p>
            <a:pPr marL="285750" lvl="0" indent="-285750">
              <a:lnSpc>
                <a:spcPct val="150000"/>
              </a:lnSpc>
              <a:buFont typeface="Wingdings" panose="05000000000000000000" pitchFamily="2" charset="2"/>
              <a:buChar char="l"/>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500" dirty="0">
                <a:latin typeface="Arial" panose="020B0604020202020204" pitchFamily="34" charset="0"/>
                <a:ea typeface="微軟正黑體" panose="020B0604030504040204" pitchFamily="34" charset="-120"/>
                <a:cs typeface="Arial" panose="020B0604020202020204" pitchFamily="34" charset="0"/>
              </a:rPr>
              <a:t>學校填報本學期</a:t>
            </a:r>
            <a:r>
              <a:rPr lang="en-US" altLang="zh-TW" sz="1500" dirty="0">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學期</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校內「</a:t>
            </a:r>
            <a:r>
              <a:rPr lang="zh-TW" altLang="zh-TW" sz="1500" b="1" dirty="0">
                <a:latin typeface="Arial" panose="020B0604020202020204" pitchFamily="34" charset="0"/>
                <a:ea typeface="微軟正黑體" panose="020B0604030504040204" pitchFamily="34" charset="-120"/>
                <a:cs typeface="Arial" panose="020B0604020202020204" pitchFamily="34" charset="0"/>
              </a:rPr>
              <a:t>四年制進修學士班</a:t>
            </a:r>
            <a:r>
              <a:rPr lang="zh-TW" altLang="zh-TW" sz="1500" dirty="0">
                <a:latin typeface="Arial" panose="020B0604020202020204" pitchFamily="34" charset="0"/>
                <a:ea typeface="微軟正黑體" panose="020B0604030504040204" pitchFamily="34" charset="-120"/>
                <a:cs typeface="Arial" panose="020B0604020202020204" pitchFamily="34" charset="0"/>
              </a:rPr>
              <a:t>」學生參加「</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大學進修部四年制學士班彈性修業試辦方案</a:t>
            </a:r>
            <a:r>
              <a:rPr lang="zh-TW" altLang="zh-TW" sz="1500" dirty="0">
                <a:latin typeface="Arial" panose="020B0604020202020204" pitchFamily="34" charset="0"/>
                <a:ea typeface="微軟正黑體" panose="020B0604030504040204" pitchFamily="34" charset="-120"/>
                <a:cs typeface="Arial" panose="020B0604020202020204" pitchFamily="34" charset="0"/>
              </a:rPr>
              <a:t>」之【大一學生；新轉入轉學生；大二以上學生</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；延修生】之【男、女學生人數</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請以「</a:t>
            </a:r>
            <a:r>
              <a:rPr lang="zh-TW"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人數</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」資料進行統計</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5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467543" y="228281"/>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931356568"/>
              </p:ext>
            </p:extLst>
          </p:nvPr>
        </p:nvGraphicFramePr>
        <p:xfrm>
          <a:off x="266002" y="1055024"/>
          <a:ext cx="8578741" cy="1625600"/>
        </p:xfrm>
        <a:graphic>
          <a:graphicData uri="http://schemas.openxmlformats.org/drawingml/2006/table">
            <a:tbl>
              <a:tblPr firstRow="1" firstCol="1" bandRow="1"/>
              <a:tblGrid>
                <a:gridCol w="251301">
                  <a:extLst>
                    <a:ext uri="{9D8B030D-6E8A-4147-A177-3AD203B41FA5}">
                      <a16:colId xmlns:a16="http://schemas.microsoft.com/office/drawing/2014/main" val="2142728104"/>
                    </a:ext>
                  </a:extLst>
                </a:gridCol>
                <a:gridCol w="268627">
                  <a:extLst>
                    <a:ext uri="{9D8B030D-6E8A-4147-A177-3AD203B41FA5}">
                      <a16:colId xmlns:a16="http://schemas.microsoft.com/office/drawing/2014/main" val="2308939972"/>
                    </a:ext>
                  </a:extLst>
                </a:gridCol>
                <a:gridCol w="251296">
                  <a:extLst>
                    <a:ext uri="{9D8B030D-6E8A-4147-A177-3AD203B41FA5}">
                      <a16:colId xmlns:a16="http://schemas.microsoft.com/office/drawing/2014/main" val="2137221513"/>
                    </a:ext>
                  </a:extLst>
                </a:gridCol>
                <a:gridCol w="285958">
                  <a:extLst>
                    <a:ext uri="{9D8B030D-6E8A-4147-A177-3AD203B41FA5}">
                      <a16:colId xmlns:a16="http://schemas.microsoft.com/office/drawing/2014/main" val="2786845357"/>
                    </a:ext>
                  </a:extLst>
                </a:gridCol>
                <a:gridCol w="277292">
                  <a:extLst>
                    <a:ext uri="{9D8B030D-6E8A-4147-A177-3AD203B41FA5}">
                      <a16:colId xmlns:a16="http://schemas.microsoft.com/office/drawing/2014/main" val="2489992110"/>
                    </a:ext>
                  </a:extLst>
                </a:gridCol>
                <a:gridCol w="277293">
                  <a:extLst>
                    <a:ext uri="{9D8B030D-6E8A-4147-A177-3AD203B41FA5}">
                      <a16:colId xmlns:a16="http://schemas.microsoft.com/office/drawing/2014/main" val="1779276082"/>
                    </a:ext>
                  </a:extLst>
                </a:gridCol>
                <a:gridCol w="1851776">
                  <a:extLst>
                    <a:ext uri="{9D8B030D-6E8A-4147-A177-3AD203B41FA5}">
                      <a16:colId xmlns:a16="http://schemas.microsoft.com/office/drawing/2014/main" val="1562858241"/>
                    </a:ext>
                  </a:extLst>
                </a:gridCol>
                <a:gridCol w="852533">
                  <a:extLst>
                    <a:ext uri="{9D8B030D-6E8A-4147-A177-3AD203B41FA5}">
                      <a16:colId xmlns:a16="http://schemas.microsoft.com/office/drawing/2014/main" val="2593595940"/>
                    </a:ext>
                  </a:extLst>
                </a:gridCol>
                <a:gridCol w="852533">
                  <a:extLst>
                    <a:ext uri="{9D8B030D-6E8A-4147-A177-3AD203B41FA5}">
                      <a16:colId xmlns:a16="http://schemas.microsoft.com/office/drawing/2014/main" val="1553037041"/>
                    </a:ext>
                  </a:extLst>
                </a:gridCol>
                <a:gridCol w="852533">
                  <a:extLst>
                    <a:ext uri="{9D8B030D-6E8A-4147-A177-3AD203B41FA5}">
                      <a16:colId xmlns:a16="http://schemas.microsoft.com/office/drawing/2014/main" val="3738810137"/>
                    </a:ext>
                  </a:extLst>
                </a:gridCol>
                <a:gridCol w="852533">
                  <a:extLst>
                    <a:ext uri="{9D8B030D-6E8A-4147-A177-3AD203B41FA5}">
                      <a16:colId xmlns:a16="http://schemas.microsoft.com/office/drawing/2014/main" val="3667316687"/>
                    </a:ext>
                  </a:extLst>
                </a:gridCol>
                <a:gridCol w="852533">
                  <a:extLst>
                    <a:ext uri="{9D8B030D-6E8A-4147-A177-3AD203B41FA5}">
                      <a16:colId xmlns:a16="http://schemas.microsoft.com/office/drawing/2014/main" val="1749439174"/>
                    </a:ext>
                  </a:extLst>
                </a:gridCol>
                <a:gridCol w="852533">
                  <a:extLst>
                    <a:ext uri="{9D8B030D-6E8A-4147-A177-3AD203B41FA5}">
                      <a16:colId xmlns:a16="http://schemas.microsoft.com/office/drawing/2014/main" val="550407857"/>
                    </a:ext>
                  </a:extLst>
                </a:gridCol>
              </a:tblGrid>
              <a:tr h="198082">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59424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marL="0" algn="ctr"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792330">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marL="0" algn="just" defTabSz="914400" rtl="0" eaLnBrk="1" latinLnBrk="0" hangingPunct="1">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3.2.62</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473085423"/>
      </p:ext>
    </p:extLst>
  </p:cSld>
  <p:clrMapOvr>
    <a:masterClrMapping/>
  </p:clrMapOvr>
  <p:transition>
    <p:random/>
  </p:transition>
  <p:timing>
    <p:tnLst>
      <p:par>
        <p:cTn id="1" dur="indefinite" restart="never" nodeType="tmRoot"/>
      </p:par>
    </p:tn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83254" y="2636640"/>
            <a:ext cx="8774482" cy="3976410"/>
          </a:xfrm>
          <a:prstGeom prst="rect">
            <a:avLst/>
          </a:prstGeom>
        </p:spPr>
        <p:txBody>
          <a:bodyPr wrap="square">
            <a:spAutoFit/>
          </a:bodyPr>
          <a:lstStyle/>
          <a:p>
            <a:pPr algn="just">
              <a:lnSpc>
                <a:spcPts val="25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1800" b="1" dirty="0">
                <a:latin typeface="Arial" panose="020B0604020202020204" pitchFamily="34" charset="0"/>
                <a:ea typeface="微軟正黑體" panose="020B0604030504040204" pitchFamily="34" charset="-120"/>
                <a:cs typeface="Arial" panose="020B0604020202020204" pitchFamily="34" charset="0"/>
              </a:rPr>
              <a:t>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342900" indent="-342900" algn="just">
              <a:lnSpc>
                <a:spcPts val="25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本</a:t>
            </a:r>
            <a:r>
              <a:rPr lang="zh-TW" altLang="zh-TW" sz="1800" b="1" dirty="0">
                <a:solidFill>
                  <a:srgbClr val="0000FF"/>
                </a:solidFill>
                <a:latin typeface="Arial" panose="020B0604020202020204" pitchFamily="34" charset="0"/>
                <a:ea typeface="微軟正黑體" panose="020B0604030504040204" pitchFamily="34" charset="-120"/>
                <a:cs typeface="Arial" panose="020B0604020202020204" pitchFamily="34" charset="0"/>
              </a:rPr>
              <a:t>表僅需獲得教育部核定辦理「大學進修部四年制學士班彈性修業試辦方案」之學校</a:t>
            </a:r>
            <a:r>
              <a:rPr lang="zh-TW" altLang="zh-TW"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填報</a:t>
            </a:r>
            <a:r>
              <a:rPr lang="zh-TW" altLang="en-US" sz="1800" b="1"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ts val="25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a:latin typeface="Arial" panose="020B0604020202020204" pitchFamily="34" charset="0"/>
                <a:ea typeface="微軟正黑體" panose="020B0604030504040204" pitchFamily="34" charset="-120"/>
                <a:cs typeface="Arial" panose="020B0604020202020204" pitchFamily="34" charset="0"/>
              </a:rPr>
              <a:t>學年度</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學校每年</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月填報，並</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日為資料調查基準日</a:t>
            </a:r>
            <a:r>
              <a:rPr lang="zh-TW" altLang="en-US"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月填報</a:t>
            </a:r>
            <a:r>
              <a:rPr lang="en-US" altLang="zh-TW" sz="1800" dirty="0">
                <a:latin typeface="Arial" panose="020B0604020202020204" pitchFamily="34" charset="0"/>
                <a:ea typeface="微軟正黑體" panose="020B0604030504040204" pitchFamily="34" charset="-120"/>
                <a:cs typeface="Arial" panose="020B0604020202020204" pitchFamily="34" charset="0"/>
              </a:rPr>
              <a:t>107</a:t>
            </a:r>
            <a:r>
              <a:rPr lang="zh-TW" altLang="zh-TW" sz="1800" dirty="0">
                <a:latin typeface="Arial" panose="020B0604020202020204" pitchFamily="34" charset="0"/>
                <a:ea typeface="微軟正黑體" panose="020B0604030504040204" pitchFamily="34" charset="-120"/>
                <a:cs typeface="Arial" panose="020B0604020202020204" pitchFamily="34" charset="0"/>
              </a:rPr>
              <a:t>年</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日之現有資料為填報基準</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342900" indent="-342900" algn="just">
              <a:lnSpc>
                <a:spcPts val="25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800" b="1" dirty="0" smtClean="0">
                <a:latin typeface="Arial" panose="020B0604020202020204" pitchFamily="34" charset="0"/>
                <a:ea typeface="微軟正黑體" panose="020B0604030504040204" pitchFamily="34" charset="-120"/>
                <a:cs typeface="Arial" panose="020B0604020202020204" pitchFamily="34" charset="0"/>
              </a:rPr>
              <a:t>年級</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ts val="25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請</a:t>
            </a:r>
            <a:r>
              <a:rPr lang="zh-TW" altLang="zh-TW" sz="1800" dirty="0">
                <a:latin typeface="Arial" panose="020B0604020202020204" pitchFamily="34" charset="0"/>
                <a:ea typeface="微軟正黑體" panose="020B0604030504040204" pitchFamily="34" charset="-120"/>
                <a:cs typeface="Arial" panose="020B0604020202020204" pitchFamily="34" charset="0"/>
              </a:rPr>
              <a:t>依各單位</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例如系所</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選擇年級；有關年級填報請參考本手冊</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第</a:t>
            </a:r>
            <a:r>
              <a:rPr lang="en-US" altLang="zh-TW" sz="1800" dirty="0" smtClean="0">
                <a:latin typeface="Arial" panose="020B0604020202020204" pitchFamily="34" charset="0"/>
                <a:ea typeface="微軟正黑體" panose="020B0604030504040204" pitchFamily="34" charset="-120"/>
                <a:cs typeface="Arial" panose="020B0604020202020204" pitchFamily="34" charset="0"/>
              </a:rPr>
              <a:t>21</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頁</a:t>
            </a:r>
            <a:r>
              <a:rPr lang="zh-TW" altLang="zh-TW" sz="1800" dirty="0">
                <a:latin typeface="Arial" panose="020B0604020202020204" pitchFamily="34" charset="0"/>
                <a:ea typeface="微軟正黑體" panose="020B0604030504040204" pitchFamily="34" charset="-120"/>
                <a:cs typeface="Arial" panose="020B0604020202020204" pitchFamily="34" charset="0"/>
              </a:rPr>
              <a:t>「資料調查說明」之「四、年級說明」填報</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ts val="25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a:latin typeface="Arial" panose="020B0604020202020204" pitchFamily="34" charset="0"/>
                <a:ea typeface="微軟正黑體" panose="020B0604030504040204" pitchFamily="34" charset="-120"/>
                <a:cs typeface="Arial" panose="020B0604020202020204" pitchFamily="34" charset="0"/>
              </a:rPr>
              <a:t>配合後續學校填報本學期參加「大學進修部四年制學士班彈性修業試辦方案」之「學生人數」及其修讀必、選修課程之「修習學分數」等，有關【年級】之</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填報簡述如下</a:t>
            </a:r>
            <a:r>
              <a:rPr lang="zh-TW" altLang="en-US" sz="1800" dirty="0" smtClean="0">
                <a:latin typeface="Arial" panose="020B0604020202020204" pitchFamily="34" charset="0"/>
                <a:ea typeface="微軟正黑體" panose="020B0604030504040204" pitchFamily="34" charset="-120"/>
                <a:cs typeface="Arial" panose="020B0604020202020204" pitchFamily="34" charset="0"/>
              </a:rPr>
              <a:t>頁</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zh-TW" altLang="zh-TW" sz="1800" dirty="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71730" y="195355"/>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2637172188"/>
              </p:ext>
            </p:extLst>
          </p:nvPr>
        </p:nvGraphicFramePr>
        <p:xfrm>
          <a:off x="283254" y="1066158"/>
          <a:ext cx="8696847" cy="1570482"/>
        </p:xfrm>
        <a:graphic>
          <a:graphicData uri="http://schemas.openxmlformats.org/drawingml/2006/table">
            <a:tbl>
              <a:tblPr firstRow="1" firstCol="1" bandRow="1"/>
              <a:tblGrid>
                <a:gridCol w="254761">
                  <a:extLst>
                    <a:ext uri="{9D8B030D-6E8A-4147-A177-3AD203B41FA5}">
                      <a16:colId xmlns:a16="http://schemas.microsoft.com/office/drawing/2014/main" val="2142728104"/>
                    </a:ext>
                  </a:extLst>
                </a:gridCol>
                <a:gridCol w="272326">
                  <a:extLst>
                    <a:ext uri="{9D8B030D-6E8A-4147-A177-3AD203B41FA5}">
                      <a16:colId xmlns:a16="http://schemas.microsoft.com/office/drawing/2014/main" val="2308939972"/>
                    </a:ext>
                  </a:extLst>
                </a:gridCol>
                <a:gridCol w="254756">
                  <a:extLst>
                    <a:ext uri="{9D8B030D-6E8A-4147-A177-3AD203B41FA5}">
                      <a16:colId xmlns:a16="http://schemas.microsoft.com/office/drawing/2014/main" val="2137221513"/>
                    </a:ext>
                  </a:extLst>
                </a:gridCol>
                <a:gridCol w="289894">
                  <a:extLst>
                    <a:ext uri="{9D8B030D-6E8A-4147-A177-3AD203B41FA5}">
                      <a16:colId xmlns:a16="http://schemas.microsoft.com/office/drawing/2014/main" val="2786845357"/>
                    </a:ext>
                  </a:extLst>
                </a:gridCol>
                <a:gridCol w="281109">
                  <a:extLst>
                    <a:ext uri="{9D8B030D-6E8A-4147-A177-3AD203B41FA5}">
                      <a16:colId xmlns:a16="http://schemas.microsoft.com/office/drawing/2014/main" val="2489992110"/>
                    </a:ext>
                  </a:extLst>
                </a:gridCol>
                <a:gridCol w="281111">
                  <a:extLst>
                    <a:ext uri="{9D8B030D-6E8A-4147-A177-3AD203B41FA5}">
                      <a16:colId xmlns:a16="http://schemas.microsoft.com/office/drawing/2014/main" val="1779276082"/>
                    </a:ext>
                  </a:extLst>
                </a:gridCol>
                <a:gridCol w="2050940">
                  <a:extLst>
                    <a:ext uri="{9D8B030D-6E8A-4147-A177-3AD203B41FA5}">
                      <a16:colId xmlns:a16="http://schemas.microsoft.com/office/drawing/2014/main" val="1562858241"/>
                    </a:ext>
                  </a:extLst>
                </a:gridCol>
                <a:gridCol w="835325">
                  <a:extLst>
                    <a:ext uri="{9D8B030D-6E8A-4147-A177-3AD203B41FA5}">
                      <a16:colId xmlns:a16="http://schemas.microsoft.com/office/drawing/2014/main" val="2593595940"/>
                    </a:ext>
                  </a:extLst>
                </a:gridCol>
                <a:gridCol w="835325">
                  <a:extLst>
                    <a:ext uri="{9D8B030D-6E8A-4147-A177-3AD203B41FA5}">
                      <a16:colId xmlns:a16="http://schemas.microsoft.com/office/drawing/2014/main" val="1553037041"/>
                    </a:ext>
                  </a:extLst>
                </a:gridCol>
                <a:gridCol w="835325">
                  <a:extLst>
                    <a:ext uri="{9D8B030D-6E8A-4147-A177-3AD203B41FA5}">
                      <a16:colId xmlns:a16="http://schemas.microsoft.com/office/drawing/2014/main" val="3738810137"/>
                    </a:ext>
                  </a:extLst>
                </a:gridCol>
                <a:gridCol w="835325">
                  <a:extLst>
                    <a:ext uri="{9D8B030D-6E8A-4147-A177-3AD203B41FA5}">
                      <a16:colId xmlns:a16="http://schemas.microsoft.com/office/drawing/2014/main" val="3667316687"/>
                    </a:ext>
                  </a:extLst>
                </a:gridCol>
                <a:gridCol w="835325">
                  <a:extLst>
                    <a:ext uri="{9D8B030D-6E8A-4147-A177-3AD203B41FA5}">
                      <a16:colId xmlns:a16="http://schemas.microsoft.com/office/drawing/2014/main" val="1749439174"/>
                    </a:ext>
                  </a:extLst>
                </a:gridCol>
                <a:gridCol w="835325">
                  <a:extLst>
                    <a:ext uri="{9D8B030D-6E8A-4147-A177-3AD203B41FA5}">
                      <a16:colId xmlns:a16="http://schemas.microsoft.com/office/drawing/2014/main" val="550407857"/>
                    </a:ext>
                  </a:extLst>
                </a:gridCol>
              </a:tblGrid>
              <a:tr h="219739">
                <a:tc rowSpan="2">
                  <a:txBody>
                    <a:bodyPr/>
                    <a:lstStyle/>
                    <a:p>
                      <a:pPr algn="just">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marL="0" algn="ctr"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525650">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341969">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marL="0" algn="just"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a:t>
                      </a:r>
                      <a:endPar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(B)</a:t>
                      </a:r>
                      <a:endPar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(C)</a:t>
                      </a:r>
                      <a:endPar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p>
                      <a:pPr marL="0" algn="just" defTabSz="914400" rtl="0" eaLnBrk="1" latinLnBrk="0" hangingPunct="1">
                        <a:lnSpc>
                          <a:spcPts val="1600"/>
                        </a:lnSpc>
                        <a:spcAft>
                          <a:spcPts val="0"/>
                        </a:spcAft>
                      </a:pP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altLang="zh-TW" sz="800" b="1" kern="0" dirty="0" smtClea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(D)</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3.2.63</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706547157"/>
      </p:ext>
    </p:extLst>
  </p:cSld>
  <p:clrMapOvr>
    <a:masterClrMapping/>
  </p:clrMapOvr>
  <p:transition>
    <p:random/>
  </p:transition>
  <p:timing>
    <p:tnLst>
      <p:par>
        <p:cTn id="1" dur="indefinite" restart="never" nodeType="tmRoot"/>
      </p:par>
    </p:tn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97654" y="2709260"/>
            <a:ext cx="8951455" cy="3931846"/>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年級填報方</a:t>
            </a:r>
            <a:r>
              <a:rPr lang="zh-TW" altLang="en-US" sz="17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式</a:t>
            </a:r>
            <a:r>
              <a:rPr lang="en-US" altLang="zh-TW" sz="1700" b="1"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1257300" lvl="2" indent="-342900" algn="just">
              <a:lnSpc>
                <a:spcPct val="1500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大一學生</a:t>
            </a:r>
            <a:r>
              <a:rPr lang="zh-TW" altLang="zh-TW" sz="1700" dirty="0">
                <a:latin typeface="Arial" panose="020B0604020202020204" pitchFamily="34" charset="0"/>
                <a:ea typeface="微軟正黑體" panose="020B0604030504040204" pitchFamily="34" charset="-120"/>
                <a:cs typeface="Arial" panose="020B0604020202020204" pitchFamily="34" charset="0"/>
              </a:rPr>
              <a:t>】參加學生人數時，其</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年級只能填【</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新轉入轉學生</a:t>
            </a:r>
            <a:r>
              <a:rPr lang="zh-TW" altLang="zh-TW" sz="1700" dirty="0">
                <a:latin typeface="Arial" panose="020B0604020202020204" pitchFamily="34" charset="0"/>
                <a:ea typeface="微軟正黑體" panose="020B0604030504040204" pitchFamily="34" charset="-120"/>
                <a:cs typeface="Arial" panose="020B0604020202020204" pitchFamily="34" charset="0"/>
              </a:rPr>
              <a:t>】參加學生人數，其</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年級僅可填【</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大二以上學生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700" b="1"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】參加學生人數時，其</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年級可填報【</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4</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700" dirty="0" smtClean="0">
              <a:latin typeface="Arial" panose="020B0604020202020204" pitchFamily="34" charset="0"/>
              <a:ea typeface="微軟正黑體" panose="020B0604030504040204" pitchFamily="34" charset="-120"/>
              <a:cs typeface="Arial" panose="020B0604020202020204" pitchFamily="34" charset="0"/>
            </a:endParaRPr>
          </a:p>
          <a:p>
            <a:pPr marL="1257300" lvl="2" indent="-342900" algn="just">
              <a:lnSpc>
                <a:spcPct val="150000"/>
              </a:lnSpc>
              <a:spcBef>
                <a:spcPts val="300"/>
              </a:spcBef>
              <a:spcAft>
                <a:spcPts val="300"/>
              </a:spcAft>
              <a:buFont typeface="+mj-lt"/>
              <a:buAutoNum type="arabicParenR"/>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填報</a:t>
            </a:r>
            <a:r>
              <a:rPr lang="zh-TW"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b="1" dirty="0">
                <a:latin typeface="Arial" panose="020B0604020202020204" pitchFamily="34" charset="0"/>
                <a:ea typeface="微軟正黑體" panose="020B0604030504040204" pitchFamily="34" charset="-120"/>
                <a:cs typeface="Arial" panose="020B0604020202020204" pitchFamily="34" charset="0"/>
              </a:rPr>
              <a:t>延修生</a:t>
            </a:r>
            <a:r>
              <a:rPr lang="zh-TW" altLang="zh-TW" sz="1700" dirty="0">
                <a:latin typeface="Arial" panose="020B0604020202020204" pitchFamily="34" charset="0"/>
                <a:ea typeface="微軟正黑體" panose="020B0604030504040204" pitchFamily="34" charset="-120"/>
                <a:cs typeface="Arial" panose="020B0604020202020204" pitchFamily="34" charset="0"/>
              </a:rPr>
              <a:t>】參加學生人數時，請學校依據原學系</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學位學程</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規定「修業年限</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延修第◎年」填報，亦即</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若學生延修第</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年，其年級計算為「修業年限</a:t>
            </a:r>
            <a:r>
              <a:rPr lang="en-US"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+1</a:t>
            </a:r>
            <a:r>
              <a:rPr lang="zh-TW" altLang="zh-TW" sz="17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a:latin typeface="Arial" panose="020B0604020202020204" pitchFamily="34" charset="0"/>
                <a:ea typeface="微軟正黑體" panose="020B0604030504040204" pitchFamily="34" charset="-120"/>
                <a:cs typeface="Arial" panose="020B0604020202020204" pitchFamily="34" charset="0"/>
              </a:rPr>
              <a:t>以此類推</a:t>
            </a:r>
            <a:r>
              <a:rPr lang="en-US" altLang="zh-TW" sz="1700" dirty="0">
                <a:latin typeface="Arial" panose="020B0604020202020204" pitchFamily="34" charset="0"/>
                <a:ea typeface="微軟正黑體" panose="020B0604030504040204" pitchFamily="34" charset="-120"/>
                <a:cs typeface="Arial" panose="020B0604020202020204" pitchFamily="34" charset="0"/>
              </a:rPr>
              <a:t>)</a:t>
            </a:r>
            <a:r>
              <a:rPr lang="zh-TW" altLang="zh-TW" sz="1700" dirty="0" smtClean="0">
                <a:latin typeface="Arial" panose="020B0604020202020204" pitchFamily="34" charset="0"/>
                <a:ea typeface="微軟正黑體" panose="020B0604030504040204" pitchFamily="34" charset="-120"/>
                <a:cs typeface="Arial" panose="020B0604020202020204" pitchFamily="34" charset="0"/>
              </a:rPr>
              <a:t>。例如</a:t>
            </a:r>
            <a:r>
              <a:rPr lang="zh-TW" altLang="zh-TW" sz="1700" dirty="0">
                <a:latin typeface="Arial" panose="020B0604020202020204" pitchFamily="34" charset="0"/>
                <a:ea typeface="微軟正黑體" panose="020B0604030504040204" pitchFamily="34" charset="-120"/>
                <a:cs typeface="Arial" panose="020B0604020202020204" pitchFamily="34" charset="0"/>
              </a:rPr>
              <a:t>：部分學校建築系修業年限為</a:t>
            </a:r>
            <a:r>
              <a:rPr lang="en-US" altLang="zh-TW" sz="1700" dirty="0">
                <a:latin typeface="Arial" panose="020B0604020202020204" pitchFamily="34" charset="0"/>
                <a:ea typeface="微軟正黑體" panose="020B0604030504040204" pitchFamily="34" charset="-120"/>
                <a:cs typeface="Arial" panose="020B0604020202020204" pitchFamily="34" charset="0"/>
              </a:rPr>
              <a:t>5</a:t>
            </a:r>
            <a:r>
              <a:rPr lang="zh-TW" altLang="zh-TW" sz="1700" dirty="0">
                <a:latin typeface="Arial" panose="020B0604020202020204" pitchFamily="34" charset="0"/>
                <a:ea typeface="微軟正黑體" panose="020B0604030504040204" pitchFamily="34" charset="-120"/>
                <a:cs typeface="Arial" panose="020B0604020202020204" pitchFamily="34" charset="0"/>
              </a:rPr>
              <a:t>年，則第</a:t>
            </a:r>
            <a:r>
              <a:rPr lang="en-US" altLang="zh-TW" sz="1700" dirty="0">
                <a:latin typeface="Arial" panose="020B0604020202020204" pitchFamily="34" charset="0"/>
                <a:ea typeface="微軟正黑體" panose="020B0604030504040204" pitchFamily="34" charset="-120"/>
                <a:cs typeface="Arial" panose="020B0604020202020204" pitchFamily="34" charset="0"/>
              </a:rPr>
              <a:t>1</a:t>
            </a:r>
            <a:r>
              <a:rPr lang="zh-TW" altLang="zh-TW" sz="1700" dirty="0">
                <a:latin typeface="Arial" panose="020B0604020202020204" pitchFamily="34" charset="0"/>
                <a:ea typeface="微軟正黑體" panose="020B0604030504040204" pitchFamily="34" charset="-120"/>
                <a:cs typeface="Arial" panose="020B0604020202020204" pitchFamily="34" charset="0"/>
              </a:rPr>
              <a:t>年延修生其年級應為</a:t>
            </a:r>
            <a:r>
              <a:rPr lang="en-US" altLang="zh-TW" sz="1700" dirty="0">
                <a:latin typeface="Arial" panose="020B0604020202020204" pitchFamily="34" charset="0"/>
                <a:ea typeface="微軟正黑體" panose="020B0604030504040204" pitchFamily="34" charset="-120"/>
                <a:cs typeface="Arial" panose="020B0604020202020204" pitchFamily="34" charset="0"/>
              </a:rPr>
              <a:t>6(5+1)</a:t>
            </a:r>
            <a:r>
              <a:rPr lang="zh-TW" altLang="zh-TW" sz="1700" dirty="0">
                <a:latin typeface="Arial" panose="020B0604020202020204" pitchFamily="34" charset="0"/>
                <a:ea typeface="微軟正黑體" panose="020B0604030504040204" pitchFamily="34" charset="-120"/>
                <a:cs typeface="Arial" panose="020B0604020202020204" pitchFamily="34" charset="0"/>
              </a:rPr>
              <a:t>年級、第</a:t>
            </a:r>
            <a:r>
              <a:rPr lang="en-US" altLang="zh-TW" sz="1700" dirty="0">
                <a:latin typeface="Arial" panose="020B0604020202020204" pitchFamily="34" charset="0"/>
                <a:ea typeface="微軟正黑體" panose="020B0604030504040204" pitchFamily="34" charset="-120"/>
                <a:cs typeface="Arial" panose="020B0604020202020204" pitchFamily="34" charset="0"/>
              </a:rPr>
              <a:t>2</a:t>
            </a:r>
            <a:r>
              <a:rPr lang="zh-TW" altLang="zh-TW" sz="1700" dirty="0">
                <a:latin typeface="Arial" panose="020B0604020202020204" pitchFamily="34" charset="0"/>
                <a:ea typeface="微軟正黑體" panose="020B0604030504040204" pitchFamily="34" charset="-120"/>
                <a:cs typeface="Arial" panose="020B0604020202020204" pitchFamily="34" charset="0"/>
              </a:rPr>
              <a:t>年延修生其年級應為</a:t>
            </a:r>
            <a:r>
              <a:rPr lang="en-US" altLang="zh-TW" sz="1700" dirty="0">
                <a:latin typeface="Arial" panose="020B0604020202020204" pitchFamily="34" charset="0"/>
                <a:ea typeface="微軟正黑體" panose="020B0604030504040204" pitchFamily="34" charset="-120"/>
                <a:cs typeface="Arial" panose="020B0604020202020204" pitchFamily="34" charset="0"/>
              </a:rPr>
              <a:t>7(5+2)</a:t>
            </a:r>
            <a:r>
              <a:rPr lang="zh-TW" altLang="zh-TW" sz="1700" dirty="0">
                <a:latin typeface="Arial" panose="020B0604020202020204" pitchFamily="34" charset="0"/>
                <a:ea typeface="微軟正黑體" panose="020B0604030504040204" pitchFamily="34" charset="-120"/>
                <a:cs typeface="Arial" panose="020B0604020202020204" pitchFamily="34" charset="0"/>
              </a:rPr>
              <a:t>年級，依此類推。</a:t>
            </a:r>
          </a:p>
        </p:txBody>
      </p:sp>
      <p:sp>
        <p:nvSpPr>
          <p:cNvPr id="7" name="Rectangle 2"/>
          <p:cNvSpPr>
            <a:spLocks noGrp="1" noChangeArrowheads="1"/>
          </p:cNvSpPr>
          <p:nvPr>
            <p:ph type="title"/>
          </p:nvPr>
        </p:nvSpPr>
        <p:spPr>
          <a:xfrm>
            <a:off x="645096" y="268319"/>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1795681614"/>
              </p:ext>
            </p:extLst>
          </p:nvPr>
        </p:nvGraphicFramePr>
        <p:xfrm>
          <a:off x="266001" y="1071647"/>
          <a:ext cx="8653711" cy="1625600"/>
        </p:xfrm>
        <a:graphic>
          <a:graphicData uri="http://schemas.openxmlformats.org/drawingml/2006/table">
            <a:tbl>
              <a:tblPr firstRow="1" firstCol="1" bandRow="1"/>
              <a:tblGrid>
                <a:gridCol w="253497">
                  <a:extLst>
                    <a:ext uri="{9D8B030D-6E8A-4147-A177-3AD203B41FA5}">
                      <a16:colId xmlns:a16="http://schemas.microsoft.com/office/drawing/2014/main" val="2142728104"/>
                    </a:ext>
                  </a:extLst>
                </a:gridCol>
                <a:gridCol w="270975">
                  <a:extLst>
                    <a:ext uri="{9D8B030D-6E8A-4147-A177-3AD203B41FA5}">
                      <a16:colId xmlns:a16="http://schemas.microsoft.com/office/drawing/2014/main" val="2308939972"/>
                    </a:ext>
                  </a:extLst>
                </a:gridCol>
                <a:gridCol w="253492">
                  <a:extLst>
                    <a:ext uri="{9D8B030D-6E8A-4147-A177-3AD203B41FA5}">
                      <a16:colId xmlns:a16="http://schemas.microsoft.com/office/drawing/2014/main" val="2137221513"/>
                    </a:ext>
                  </a:extLst>
                </a:gridCol>
                <a:gridCol w="288457">
                  <a:extLst>
                    <a:ext uri="{9D8B030D-6E8A-4147-A177-3AD203B41FA5}">
                      <a16:colId xmlns:a16="http://schemas.microsoft.com/office/drawing/2014/main" val="2786845357"/>
                    </a:ext>
                  </a:extLst>
                </a:gridCol>
                <a:gridCol w="279715">
                  <a:extLst>
                    <a:ext uri="{9D8B030D-6E8A-4147-A177-3AD203B41FA5}">
                      <a16:colId xmlns:a16="http://schemas.microsoft.com/office/drawing/2014/main" val="2489992110"/>
                    </a:ext>
                  </a:extLst>
                </a:gridCol>
                <a:gridCol w="279716">
                  <a:extLst>
                    <a:ext uri="{9D8B030D-6E8A-4147-A177-3AD203B41FA5}">
                      <a16:colId xmlns:a16="http://schemas.microsoft.com/office/drawing/2014/main" val="1779276082"/>
                    </a:ext>
                  </a:extLst>
                </a:gridCol>
                <a:gridCol w="2561146">
                  <a:extLst>
                    <a:ext uri="{9D8B030D-6E8A-4147-A177-3AD203B41FA5}">
                      <a16:colId xmlns:a16="http://schemas.microsoft.com/office/drawing/2014/main" val="1562858241"/>
                    </a:ext>
                  </a:extLst>
                </a:gridCol>
                <a:gridCol w="524466">
                  <a:extLst>
                    <a:ext uri="{9D8B030D-6E8A-4147-A177-3AD203B41FA5}">
                      <a16:colId xmlns:a16="http://schemas.microsoft.com/office/drawing/2014/main" val="2593595940"/>
                    </a:ext>
                  </a:extLst>
                </a:gridCol>
                <a:gridCol w="568173">
                  <a:extLst>
                    <a:ext uri="{9D8B030D-6E8A-4147-A177-3AD203B41FA5}">
                      <a16:colId xmlns:a16="http://schemas.microsoft.com/office/drawing/2014/main" val="1553037041"/>
                    </a:ext>
                  </a:extLst>
                </a:gridCol>
                <a:gridCol w="1013969">
                  <a:extLst>
                    <a:ext uri="{9D8B030D-6E8A-4147-A177-3AD203B41FA5}">
                      <a16:colId xmlns:a16="http://schemas.microsoft.com/office/drawing/2014/main" val="3738810137"/>
                    </a:ext>
                  </a:extLst>
                </a:gridCol>
                <a:gridCol w="568172">
                  <a:extLst>
                    <a:ext uri="{9D8B030D-6E8A-4147-A177-3AD203B41FA5}">
                      <a16:colId xmlns:a16="http://schemas.microsoft.com/office/drawing/2014/main" val="3667316687"/>
                    </a:ext>
                  </a:extLst>
                </a:gridCol>
                <a:gridCol w="559432">
                  <a:extLst>
                    <a:ext uri="{9D8B030D-6E8A-4147-A177-3AD203B41FA5}">
                      <a16:colId xmlns:a16="http://schemas.microsoft.com/office/drawing/2014/main" val="1749439174"/>
                    </a:ext>
                  </a:extLst>
                </a:gridCol>
                <a:gridCol w="1232501">
                  <a:extLst>
                    <a:ext uri="{9D8B030D-6E8A-4147-A177-3AD203B41FA5}">
                      <a16:colId xmlns:a16="http://schemas.microsoft.com/office/drawing/2014/main" val="550407857"/>
                    </a:ext>
                  </a:extLst>
                </a:gridCol>
              </a:tblGrid>
              <a:tr h="196005">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588014">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784018">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3.2.64</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1723331048"/>
      </p:ext>
    </p:extLst>
  </p:cSld>
  <p:clrMapOvr>
    <a:masterClrMapping/>
  </p:clrMapOvr>
  <p:transition>
    <p:random/>
  </p:transition>
  <p:timing>
    <p:tnLst>
      <p:par>
        <p:cTn id="1" dur="indefinite" restart="never" nodeType="tmRoot"/>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91184" y="2598366"/>
            <a:ext cx="8857923" cy="3939540"/>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4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4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4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4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5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ts val="21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500" b="1" dirty="0" smtClean="0">
                <a:latin typeface="Arial" panose="020B0604020202020204" pitchFamily="34" charset="0"/>
                <a:ea typeface="微軟正黑體" panose="020B0604030504040204" pitchFamily="34" charset="-120"/>
                <a:cs typeface="Arial" panose="020B0604020202020204" pitchFamily="34" charset="0"/>
              </a:rPr>
              <a:t>大</a:t>
            </a:r>
            <a:r>
              <a:rPr lang="zh-TW" altLang="zh-TW" sz="1500" b="1" dirty="0">
                <a:latin typeface="Arial" panose="020B0604020202020204" pitchFamily="34" charset="0"/>
                <a:ea typeface="微軟正黑體" panose="020B0604030504040204" pitchFamily="34" charset="-120"/>
                <a:cs typeface="Arial" panose="020B0604020202020204" pitchFamily="34" charset="0"/>
              </a:rPr>
              <a:t>一學生</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ts val="2100"/>
              </a:lnSpc>
              <a:spcBef>
                <a:spcPts val="0"/>
              </a:spcBef>
              <a:spcAft>
                <a:spcPts val="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500" dirty="0">
                <a:latin typeface="Arial" panose="020B0604020202020204" pitchFamily="34" charset="0"/>
                <a:ea typeface="微軟正黑體" panose="020B0604030504040204" pitchFamily="34" charset="-120"/>
                <a:cs typeface="Arial" panose="020B0604020202020204" pitchFamily="34" charset="0"/>
              </a:rPr>
              <a:t>指每年</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或</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5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具備</a:t>
            </a:r>
            <a:r>
              <a:rPr lang="zh-TW" altLang="en-US" sz="15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學校</a:t>
            </a:r>
            <a:r>
              <a:rPr lang="zh-TW" altLang="zh-TW" sz="15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正式</a:t>
            </a:r>
            <a:r>
              <a:rPr lang="zh-TW" altLang="zh-TW" sz="1500" dirty="0">
                <a:solidFill>
                  <a:srgbClr val="FF0000"/>
                </a:solidFill>
                <a:latin typeface="Arial" panose="020B0604020202020204" pitchFamily="34" charset="0"/>
                <a:ea typeface="微軟正黑體" panose="020B0604030504040204" pitchFamily="34" charset="-120"/>
                <a:cs typeface="Arial" panose="020B0604020202020204" pitchFamily="34" charset="0"/>
              </a:rPr>
              <a:t>學籍，且完成實際註冊之【大一學生】參加本案之學生</a:t>
            </a:r>
            <a:r>
              <a:rPr lang="zh-TW" altLang="zh-TW" sz="1500"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人數</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ts val="2100"/>
              </a:lnSpc>
              <a:spcBef>
                <a:spcPts val="0"/>
              </a:spcBef>
              <a:spcAft>
                <a:spcPts val="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5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5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5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5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500" dirty="0">
                <a:latin typeface="Arial" panose="020B0604020202020204" pitchFamily="34" charset="0"/>
                <a:ea typeface="微軟正黑體" panose="020B0604030504040204" pitchFamily="34" charset="-120"/>
                <a:cs typeface="Arial" panose="020B0604020202020204" pitchFamily="34" charset="0"/>
              </a:rPr>
              <a:t>10</a:t>
            </a:r>
            <a:r>
              <a:rPr lang="zh-TW" altLang="zh-TW" sz="1500" dirty="0">
                <a:latin typeface="Arial" panose="020B0604020202020204" pitchFamily="34" charset="0"/>
                <a:ea typeface="微軟正黑體" panose="020B0604030504040204" pitchFamily="34" charset="-120"/>
                <a:cs typeface="Arial" panose="020B0604020202020204" pitchFamily="34" charset="0"/>
              </a:rPr>
              <a:t>月</a:t>
            </a:r>
            <a:r>
              <a:rPr lang="en-US" altLang="zh-TW" sz="1500" dirty="0">
                <a:latin typeface="Arial" panose="020B0604020202020204" pitchFamily="34" charset="0"/>
                <a:ea typeface="微軟正黑體" panose="020B0604030504040204" pitchFamily="34" charset="-120"/>
                <a:cs typeface="Arial" panose="020B0604020202020204" pitchFamily="34" charset="0"/>
              </a:rPr>
              <a:t>15</a:t>
            </a:r>
            <a:r>
              <a:rPr lang="zh-TW" altLang="zh-TW" sz="1500" dirty="0">
                <a:latin typeface="Arial" panose="020B0604020202020204" pitchFamily="34" charset="0"/>
                <a:ea typeface="微軟正黑體" panose="020B0604030504040204" pitchFamily="34" charset="-120"/>
                <a:cs typeface="Arial" panose="020B0604020202020204" pitchFamily="34" charset="0"/>
              </a:rPr>
              <a:t>日</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dirty="0">
                <a:latin typeface="Arial" panose="020B0604020202020204" pitchFamily="34" charset="0"/>
                <a:ea typeface="微軟正黑體" panose="020B0604030504040204" pitchFamily="34" charset="-120"/>
                <a:cs typeface="Arial" panose="020B0604020202020204" pitchFamily="34" charset="0"/>
              </a:rPr>
              <a:t>或</a:t>
            </a:r>
            <a:r>
              <a:rPr lang="en-US" altLang="zh-TW" sz="1500" dirty="0">
                <a:latin typeface="Arial" panose="020B0604020202020204" pitchFamily="34" charset="0"/>
                <a:ea typeface="微軟正黑體" panose="020B0604030504040204" pitchFamily="34" charset="-120"/>
                <a:cs typeface="Arial" panose="020B0604020202020204" pitchFamily="34" charset="0"/>
              </a:rPr>
              <a:t>3</a:t>
            </a:r>
            <a:r>
              <a:rPr lang="zh-TW" altLang="zh-TW" sz="1500" dirty="0">
                <a:latin typeface="Arial" panose="020B0604020202020204" pitchFamily="34" charset="0"/>
                <a:ea typeface="微軟正黑體" panose="020B0604030504040204" pitchFamily="34" charset="-120"/>
                <a:cs typeface="Arial" panose="020B0604020202020204" pitchFamily="34" charset="0"/>
              </a:rPr>
              <a:t>月</a:t>
            </a:r>
            <a:r>
              <a:rPr lang="en-US" altLang="zh-TW" sz="1500" dirty="0">
                <a:latin typeface="Arial" panose="020B0604020202020204" pitchFamily="34" charset="0"/>
                <a:ea typeface="微軟正黑體" panose="020B0604030504040204" pitchFamily="34" charset="-120"/>
                <a:cs typeface="Arial" panose="020B0604020202020204" pitchFamily="34" charset="0"/>
              </a:rPr>
              <a:t>15</a:t>
            </a:r>
            <a:r>
              <a:rPr lang="zh-TW" altLang="zh-TW" sz="1500" dirty="0">
                <a:latin typeface="Arial" panose="020B0604020202020204" pitchFamily="34" charset="0"/>
                <a:ea typeface="微軟正黑體" panose="020B0604030504040204" pitchFamily="34" charset="-120"/>
                <a:cs typeface="Arial" panose="020B0604020202020204" pitchFamily="34" charset="0"/>
              </a:rPr>
              <a:t>日</a:t>
            </a:r>
            <a:r>
              <a:rPr lang="en-US"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5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參加之【大一學生】人數</a:t>
            </a:r>
            <a:r>
              <a:rPr lang="zh-TW" altLang="zh-TW" sz="1500" dirty="0">
                <a:latin typeface="Arial" panose="020B0604020202020204" pitchFamily="34" charset="0"/>
                <a:ea typeface="微軟正黑體" panose="020B0604030504040204" pitchFamily="34" charset="-120"/>
                <a:cs typeface="Arial" panose="020B0604020202020204" pitchFamily="34" charset="0"/>
              </a:rPr>
              <a:t>，</a:t>
            </a:r>
            <a:r>
              <a:rPr lang="zh-TW" altLang="zh-TW" sz="15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5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將前一學期已申請且本學期仍續適用之【大一學生】人數列入計算</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5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500" b="1"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：若</a:t>
            </a:r>
            <a:r>
              <a:rPr lang="en-US" altLang="zh-TW" sz="1500" dirty="0">
                <a:latin typeface="Arial" panose="020B0604020202020204" pitchFamily="34" charset="0"/>
                <a:ea typeface="微軟正黑體" panose="020B0604030504040204" pitchFamily="34" charset="-120"/>
                <a:cs typeface="Arial" panose="020B0604020202020204" pitchFamily="34" charset="0"/>
              </a:rPr>
              <a:t>A</a:t>
            </a:r>
            <a:r>
              <a:rPr lang="zh-TW" altLang="zh-TW" sz="1500" dirty="0">
                <a:latin typeface="Arial" panose="020B0604020202020204" pitchFamily="34" charset="0"/>
                <a:ea typeface="微軟正黑體" panose="020B0604030504040204" pitchFamily="34" charset="-120"/>
                <a:cs typeface="Arial" panose="020B0604020202020204" pitchFamily="34" charset="0"/>
              </a:rPr>
              <a:t>生於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學期為甲校大一學生「已申請參加本方案」，於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latin typeface="Arial" panose="020B0604020202020204" pitchFamily="34" charset="0"/>
                <a:ea typeface="微軟正黑體" panose="020B0604030504040204" pitchFamily="34" charset="-120"/>
                <a:cs typeface="Arial" panose="020B0604020202020204" pitchFamily="34" charset="0"/>
              </a:rPr>
              <a:t>2</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學</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500" dirty="0">
                <a:latin typeface="Arial" panose="020B0604020202020204" pitchFamily="34" charset="0"/>
                <a:ea typeface="微軟正黑體" panose="020B0604030504040204" pitchFamily="34" charset="-120"/>
                <a:cs typeface="Arial" panose="020B0604020202020204" pitchFamily="34" charset="0"/>
              </a:rPr>
              <a:t> </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期</a:t>
            </a:r>
            <a:r>
              <a:rPr lang="zh-TW" altLang="zh-TW" sz="1500" dirty="0">
                <a:latin typeface="Arial" panose="020B0604020202020204" pitchFamily="34" charset="0"/>
                <a:ea typeface="微軟正黑體" panose="020B0604030504040204" pitchFamily="34" charset="-120"/>
                <a:cs typeface="Arial" panose="020B0604020202020204" pitchFamily="34" charset="0"/>
              </a:rPr>
              <a:t>仍為參加本方案之學生時，故甲校於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108</a:t>
            </a:r>
            <a:r>
              <a:rPr lang="zh-TW" altLang="zh-TW" sz="1500" dirty="0">
                <a:latin typeface="Arial" panose="020B0604020202020204" pitchFamily="34" charset="0"/>
                <a:ea typeface="微軟正黑體" panose="020B0604030504040204" pitchFamily="34" charset="-120"/>
                <a:cs typeface="Arial" panose="020B0604020202020204" pitchFamily="34" charset="0"/>
              </a:rPr>
              <a:t>年</a:t>
            </a:r>
            <a:r>
              <a:rPr lang="en-US" altLang="zh-TW" sz="1500" dirty="0">
                <a:latin typeface="Arial" panose="020B0604020202020204" pitchFamily="34" charset="0"/>
                <a:ea typeface="微軟正黑體" panose="020B0604030504040204" pitchFamily="34" charset="-120"/>
                <a:cs typeface="Arial" panose="020B0604020202020204" pitchFamily="34" charset="0"/>
              </a:rPr>
              <a:t>3</a:t>
            </a:r>
            <a:r>
              <a:rPr lang="zh-TW" altLang="zh-TW" sz="1500" dirty="0">
                <a:latin typeface="Arial" panose="020B0604020202020204" pitchFamily="34" charset="0"/>
                <a:ea typeface="微軟正黑體" panose="020B0604030504040204" pitchFamily="34" charset="-120"/>
                <a:cs typeface="Arial" panose="020B0604020202020204" pitchFamily="34" charset="0"/>
              </a:rPr>
              <a:t>月填報本表時，</a:t>
            </a:r>
            <a:r>
              <a:rPr lang="zh-TW" altLang="zh-TW" sz="1500" b="1" u="sng" dirty="0">
                <a:latin typeface="Arial" panose="020B0604020202020204" pitchFamily="34" charset="0"/>
                <a:ea typeface="微軟正黑體" panose="020B0604030504040204" pitchFamily="34" charset="-120"/>
                <a:cs typeface="Arial" panose="020B0604020202020204" pitchFamily="34" charset="0"/>
              </a:rPr>
              <a:t>無須</a:t>
            </a:r>
            <a:r>
              <a:rPr lang="zh-TW" altLang="zh-TW" sz="1500" dirty="0">
                <a:latin typeface="Arial" panose="020B0604020202020204" pitchFamily="34" charset="0"/>
                <a:ea typeface="微軟正黑體" panose="020B0604030504040204" pitchFamily="34" charset="-120"/>
                <a:cs typeface="Arial" panose="020B0604020202020204" pitchFamily="34" charset="0"/>
              </a:rPr>
              <a:t>將</a:t>
            </a:r>
            <a:r>
              <a:rPr lang="en-US" altLang="zh-TW" sz="1500" dirty="0">
                <a:latin typeface="Arial" panose="020B0604020202020204" pitchFamily="34" charset="0"/>
                <a:ea typeface="微軟正黑體" panose="020B0604030504040204" pitchFamily="34" charset="-120"/>
                <a:cs typeface="Arial" panose="020B0604020202020204" pitchFamily="34" charset="0"/>
              </a:rPr>
              <a:t>A</a:t>
            </a:r>
            <a:r>
              <a:rPr lang="zh-TW" altLang="zh-TW" sz="1500" dirty="0">
                <a:latin typeface="Arial" panose="020B0604020202020204" pitchFamily="34" charset="0"/>
                <a:ea typeface="微軟正黑體" panose="020B0604030504040204" pitchFamily="34" charset="-120"/>
                <a:cs typeface="Arial" panose="020B0604020202020204" pitchFamily="34" charset="0"/>
              </a:rPr>
              <a:t>生列計入任何</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學</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500" dirty="0">
                <a:latin typeface="Arial" panose="020B0604020202020204" pitchFamily="34" charset="0"/>
                <a:ea typeface="微軟正黑體" panose="020B0604030504040204" pitchFamily="34" charset="-120"/>
                <a:cs typeface="Arial" panose="020B0604020202020204" pitchFamily="34" charset="0"/>
              </a:rPr>
              <a:t> </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500" dirty="0">
                <a:latin typeface="Arial" panose="020B0604020202020204" pitchFamily="34" charset="0"/>
                <a:ea typeface="微軟正黑體" panose="020B0604030504040204" pitchFamily="34" charset="-120"/>
                <a:cs typeface="Arial" panose="020B0604020202020204" pitchFamily="34" charset="0"/>
              </a:rPr>
              <a:t>類別</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500" b="1" dirty="0" smtClean="0">
                <a:latin typeface="Arial" panose="020B0604020202020204" pitchFamily="34" charset="0"/>
                <a:ea typeface="微軟正黑體" panose="020B0604030504040204" pitchFamily="34" charset="-120"/>
                <a:cs typeface="Arial" panose="020B0604020202020204" pitchFamily="34" charset="0"/>
              </a:rPr>
              <a:t>範例</a:t>
            </a:r>
            <a:r>
              <a:rPr lang="en-US" altLang="zh-TW" sz="1500" b="1" dirty="0">
                <a:latin typeface="Arial" panose="020B0604020202020204" pitchFamily="34" charset="0"/>
                <a:ea typeface="微軟正黑體" panose="020B0604030504040204" pitchFamily="34" charset="-120"/>
                <a:cs typeface="Arial" panose="020B0604020202020204" pitchFamily="34" charset="0"/>
              </a:rPr>
              <a:t>2</a:t>
            </a:r>
            <a:r>
              <a:rPr lang="zh-TW" altLang="zh-TW" sz="1500" dirty="0">
                <a:latin typeface="Arial" panose="020B0604020202020204" pitchFamily="34" charset="0"/>
                <a:ea typeface="微軟正黑體" panose="020B0604030504040204" pitchFamily="34" charset="-120"/>
                <a:cs typeface="Arial" panose="020B0604020202020204" pitchFamily="34" charset="0"/>
              </a:rPr>
              <a:t>：若</a:t>
            </a:r>
            <a:r>
              <a:rPr lang="en-US" altLang="zh-TW" sz="1500" dirty="0">
                <a:latin typeface="Arial" panose="020B0604020202020204" pitchFamily="34" charset="0"/>
                <a:ea typeface="微軟正黑體" panose="020B0604030504040204" pitchFamily="34" charset="-120"/>
                <a:cs typeface="Arial" panose="020B0604020202020204" pitchFamily="34" charset="0"/>
              </a:rPr>
              <a:t>B</a:t>
            </a:r>
            <a:r>
              <a:rPr lang="zh-TW" altLang="zh-TW" sz="1500" dirty="0">
                <a:latin typeface="Arial" panose="020B0604020202020204" pitchFamily="34" charset="0"/>
                <a:ea typeface="微軟正黑體" panose="020B0604030504040204" pitchFamily="34" charset="-120"/>
                <a:cs typeface="Arial" panose="020B0604020202020204" pitchFamily="34" charset="0"/>
              </a:rPr>
              <a:t>生於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latin typeface="Arial" panose="020B0604020202020204" pitchFamily="34" charset="0"/>
                <a:ea typeface="微軟正黑體" panose="020B0604030504040204" pitchFamily="34" charset="-120"/>
                <a:cs typeface="Arial" panose="020B0604020202020204" pitchFamily="34" charset="0"/>
              </a:rPr>
              <a:t>1</a:t>
            </a:r>
            <a:r>
              <a:rPr lang="zh-TW" altLang="zh-TW" sz="1500" dirty="0">
                <a:latin typeface="Arial" panose="020B0604020202020204" pitchFamily="34" charset="0"/>
                <a:ea typeface="微軟正黑體" panose="020B0604030504040204" pitchFamily="34" charset="-120"/>
                <a:cs typeface="Arial" panose="020B0604020202020204" pitchFamily="34" charset="0"/>
              </a:rPr>
              <a:t>學期為乙校大一學生「未申請參加本方案」，於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107</a:t>
            </a:r>
            <a:r>
              <a:rPr lang="zh-TW" altLang="zh-TW" sz="1500" dirty="0">
                <a:latin typeface="Arial" panose="020B0604020202020204" pitchFamily="34" charset="0"/>
                <a:ea typeface="微軟正黑體" panose="020B0604030504040204" pitchFamily="34" charset="-120"/>
                <a:cs typeface="Arial" panose="020B0604020202020204" pitchFamily="34" charset="0"/>
              </a:rPr>
              <a:t>學年度第</a:t>
            </a:r>
            <a:r>
              <a:rPr lang="en-US" altLang="zh-TW" sz="1500" dirty="0">
                <a:latin typeface="Arial" panose="020B0604020202020204" pitchFamily="34" charset="0"/>
                <a:ea typeface="微軟正黑體" panose="020B0604030504040204" pitchFamily="34" charset="-120"/>
                <a:cs typeface="Arial" panose="020B0604020202020204" pitchFamily="34" charset="0"/>
              </a:rPr>
              <a:t>2</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學</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500" dirty="0">
                <a:latin typeface="Arial" panose="020B0604020202020204" pitchFamily="34" charset="0"/>
                <a:ea typeface="微軟正黑體" panose="020B0604030504040204" pitchFamily="34" charset="-120"/>
                <a:cs typeface="Arial" panose="020B0604020202020204" pitchFamily="34" charset="0"/>
              </a:rPr>
              <a:t> </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期</a:t>
            </a:r>
            <a:r>
              <a:rPr lang="zh-TW" altLang="zh-TW" sz="1500" dirty="0">
                <a:latin typeface="Arial" panose="020B0604020202020204" pitchFamily="34" charset="0"/>
                <a:ea typeface="微軟正黑體" panose="020B0604030504040204" pitchFamily="34" charset="-120"/>
                <a:cs typeface="Arial" panose="020B0604020202020204" pitchFamily="34" charset="0"/>
              </a:rPr>
              <a:t>始向學校提出申請，故乙校於</a:t>
            </a:r>
            <a:r>
              <a:rPr lang="en-US" altLang="zh-TW" sz="1500" dirty="0">
                <a:latin typeface="Arial" panose="020B0604020202020204" pitchFamily="34" charset="0"/>
                <a:ea typeface="微軟正黑體" panose="020B0604030504040204" pitchFamily="34" charset="-120"/>
                <a:cs typeface="Arial" panose="020B0604020202020204" pitchFamily="34" charset="0"/>
              </a:rPr>
              <a:t>108</a:t>
            </a:r>
            <a:r>
              <a:rPr lang="zh-TW" altLang="zh-TW" sz="1500" dirty="0">
                <a:latin typeface="Arial" panose="020B0604020202020204" pitchFamily="34" charset="0"/>
                <a:ea typeface="微軟正黑體" panose="020B0604030504040204" pitchFamily="34" charset="-120"/>
                <a:cs typeface="Arial" panose="020B0604020202020204" pitchFamily="34" charset="0"/>
              </a:rPr>
              <a:t>年</a:t>
            </a:r>
            <a:r>
              <a:rPr lang="en-US" altLang="zh-TW" sz="1500" dirty="0">
                <a:latin typeface="Arial" panose="020B0604020202020204" pitchFamily="34" charset="0"/>
                <a:ea typeface="微軟正黑體" panose="020B0604030504040204" pitchFamily="34" charset="-120"/>
                <a:cs typeface="Arial" panose="020B0604020202020204" pitchFamily="34" charset="0"/>
              </a:rPr>
              <a:t>3</a:t>
            </a:r>
            <a:r>
              <a:rPr lang="zh-TW" altLang="zh-TW" sz="1500" dirty="0">
                <a:latin typeface="Arial" panose="020B0604020202020204" pitchFamily="34" charset="0"/>
                <a:ea typeface="微軟正黑體" panose="020B0604030504040204" pitchFamily="34" charset="-120"/>
                <a:cs typeface="Arial" panose="020B0604020202020204" pitchFamily="34" charset="0"/>
              </a:rPr>
              <a:t>月填報本表時，應將</a:t>
            </a:r>
            <a:r>
              <a:rPr lang="en-US" altLang="zh-TW" sz="1500" dirty="0">
                <a:latin typeface="Arial" panose="020B0604020202020204" pitchFamily="34" charset="0"/>
                <a:ea typeface="微軟正黑體" panose="020B0604030504040204" pitchFamily="34" charset="-120"/>
                <a:cs typeface="Arial" panose="020B0604020202020204" pitchFamily="34" charset="0"/>
              </a:rPr>
              <a:t>B</a:t>
            </a:r>
            <a:r>
              <a:rPr lang="zh-TW" altLang="zh-TW" sz="1500" dirty="0">
                <a:latin typeface="Arial" panose="020B0604020202020204" pitchFamily="34" charset="0"/>
                <a:ea typeface="微軟正黑體" panose="020B0604030504040204" pitchFamily="34" charset="-120"/>
                <a:cs typeface="Arial" panose="020B0604020202020204" pitchFamily="34" charset="0"/>
              </a:rPr>
              <a:t>生列計為【大一學生】</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參</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a:p>
            <a:pPr lvl="1" algn="just">
              <a:lnSpc>
                <a:spcPts val="21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en-US" sz="1500" dirty="0">
                <a:latin typeface="Arial" panose="020B0604020202020204" pitchFamily="34" charset="0"/>
                <a:ea typeface="微軟正黑體" panose="020B0604030504040204" pitchFamily="34" charset="-120"/>
                <a:cs typeface="Arial" panose="020B0604020202020204" pitchFamily="34" charset="0"/>
              </a:rPr>
              <a:t> </a:t>
            </a:r>
            <a:r>
              <a:rPr lang="zh-TW" altLang="en-US" sz="15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加</a:t>
            </a:r>
            <a:r>
              <a:rPr lang="zh-TW" altLang="zh-TW" sz="1500" dirty="0">
                <a:latin typeface="Arial" panose="020B0604020202020204" pitchFamily="34" charset="0"/>
                <a:ea typeface="微軟正黑體" panose="020B0604030504040204" pitchFamily="34" charset="-120"/>
                <a:cs typeface="Arial" panose="020B0604020202020204" pitchFamily="34" charset="0"/>
              </a:rPr>
              <a:t>本方案之學生人數</a:t>
            </a:r>
            <a:r>
              <a:rPr lang="zh-TW" altLang="zh-TW" sz="1500" dirty="0" smtClean="0">
                <a:latin typeface="Arial" panose="020B0604020202020204" pitchFamily="34" charset="0"/>
                <a:ea typeface="微軟正黑體" panose="020B0604030504040204" pitchFamily="34" charset="-120"/>
                <a:cs typeface="Arial" panose="020B0604020202020204" pitchFamily="34" charset="0"/>
              </a:rPr>
              <a:t>。</a:t>
            </a:r>
            <a:r>
              <a:rPr lang="en-US" altLang="zh-TW" sz="1500" dirty="0">
                <a:latin typeface="Arial" panose="020B0604020202020204" pitchFamily="34" charset="0"/>
                <a:ea typeface="微軟正黑體" panose="020B0604030504040204" pitchFamily="34" charset="-120"/>
                <a:cs typeface="Arial" panose="020B0604020202020204" pitchFamily="34" charset="0"/>
              </a:rPr>
              <a:t> </a:t>
            </a:r>
            <a:endParaRPr lang="en-US" altLang="zh-TW" sz="15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36219" y="235077"/>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931546888"/>
              </p:ext>
            </p:extLst>
          </p:nvPr>
        </p:nvGraphicFramePr>
        <p:xfrm>
          <a:off x="265999" y="1038398"/>
          <a:ext cx="8783109" cy="1637606"/>
        </p:xfrm>
        <a:graphic>
          <a:graphicData uri="http://schemas.openxmlformats.org/drawingml/2006/table">
            <a:tbl>
              <a:tblPr firstRow="1" firstCol="1" bandRow="1"/>
              <a:tblGrid>
                <a:gridCol w="257288">
                  <a:extLst>
                    <a:ext uri="{9D8B030D-6E8A-4147-A177-3AD203B41FA5}">
                      <a16:colId xmlns:a16="http://schemas.microsoft.com/office/drawing/2014/main" val="2142728104"/>
                    </a:ext>
                  </a:extLst>
                </a:gridCol>
                <a:gridCol w="275027">
                  <a:extLst>
                    <a:ext uri="{9D8B030D-6E8A-4147-A177-3AD203B41FA5}">
                      <a16:colId xmlns:a16="http://schemas.microsoft.com/office/drawing/2014/main" val="2308939972"/>
                    </a:ext>
                  </a:extLst>
                </a:gridCol>
                <a:gridCol w="257283">
                  <a:extLst>
                    <a:ext uri="{9D8B030D-6E8A-4147-A177-3AD203B41FA5}">
                      <a16:colId xmlns:a16="http://schemas.microsoft.com/office/drawing/2014/main" val="2137221513"/>
                    </a:ext>
                  </a:extLst>
                </a:gridCol>
                <a:gridCol w="292770">
                  <a:extLst>
                    <a:ext uri="{9D8B030D-6E8A-4147-A177-3AD203B41FA5}">
                      <a16:colId xmlns:a16="http://schemas.microsoft.com/office/drawing/2014/main" val="2786845357"/>
                    </a:ext>
                  </a:extLst>
                </a:gridCol>
                <a:gridCol w="283898">
                  <a:extLst>
                    <a:ext uri="{9D8B030D-6E8A-4147-A177-3AD203B41FA5}">
                      <a16:colId xmlns:a16="http://schemas.microsoft.com/office/drawing/2014/main" val="2489992110"/>
                    </a:ext>
                  </a:extLst>
                </a:gridCol>
                <a:gridCol w="283899">
                  <a:extLst>
                    <a:ext uri="{9D8B030D-6E8A-4147-A177-3AD203B41FA5}">
                      <a16:colId xmlns:a16="http://schemas.microsoft.com/office/drawing/2014/main" val="1779276082"/>
                    </a:ext>
                  </a:extLst>
                </a:gridCol>
                <a:gridCol w="2626057">
                  <a:extLst>
                    <a:ext uri="{9D8B030D-6E8A-4147-A177-3AD203B41FA5}">
                      <a16:colId xmlns:a16="http://schemas.microsoft.com/office/drawing/2014/main" val="1562858241"/>
                    </a:ext>
                  </a:extLst>
                </a:gridCol>
                <a:gridCol w="558925">
                  <a:extLst>
                    <a:ext uri="{9D8B030D-6E8A-4147-A177-3AD203B41FA5}">
                      <a16:colId xmlns:a16="http://schemas.microsoft.com/office/drawing/2014/main" val="2593595940"/>
                    </a:ext>
                  </a:extLst>
                </a:gridCol>
                <a:gridCol w="461333">
                  <a:extLst>
                    <a:ext uri="{9D8B030D-6E8A-4147-A177-3AD203B41FA5}">
                      <a16:colId xmlns:a16="http://schemas.microsoft.com/office/drawing/2014/main" val="1553037041"/>
                    </a:ext>
                  </a:extLst>
                </a:gridCol>
                <a:gridCol w="1268669">
                  <a:extLst>
                    <a:ext uri="{9D8B030D-6E8A-4147-A177-3AD203B41FA5}">
                      <a16:colId xmlns:a16="http://schemas.microsoft.com/office/drawing/2014/main" val="3738810137"/>
                    </a:ext>
                  </a:extLst>
                </a:gridCol>
                <a:gridCol w="576669">
                  <a:extLst>
                    <a:ext uri="{9D8B030D-6E8A-4147-A177-3AD203B41FA5}">
                      <a16:colId xmlns:a16="http://schemas.microsoft.com/office/drawing/2014/main" val="3667316687"/>
                    </a:ext>
                  </a:extLst>
                </a:gridCol>
                <a:gridCol w="567796">
                  <a:extLst>
                    <a:ext uri="{9D8B030D-6E8A-4147-A177-3AD203B41FA5}">
                      <a16:colId xmlns:a16="http://schemas.microsoft.com/office/drawing/2014/main" val="1749439174"/>
                    </a:ext>
                  </a:extLst>
                </a:gridCol>
                <a:gridCol w="1073495">
                  <a:extLst>
                    <a:ext uri="{9D8B030D-6E8A-4147-A177-3AD203B41FA5}">
                      <a16:colId xmlns:a16="http://schemas.microsoft.com/office/drawing/2014/main" val="550407857"/>
                    </a:ext>
                  </a:extLst>
                </a:gridCol>
              </a:tblGrid>
              <a:tr h="204701">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614102">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818803">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3.2.65</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915761351"/>
      </p:ext>
    </p:extLst>
  </p:cSld>
  <p:clrMapOvr>
    <a:masterClrMapping/>
  </p:clrMapOvr>
  <p:transition>
    <p:random/>
  </p:transition>
  <p:timing>
    <p:tnLst>
      <p:par>
        <p:cTn id="1" dur="indefinite" restart="never" nodeType="tmRoot"/>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2" y="2819230"/>
            <a:ext cx="8757227" cy="3454792"/>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nSpc>
                <a:spcPct val="150000"/>
              </a:lnSpc>
              <a:buFont typeface="Wingdings" panose="05000000000000000000" pitchFamily="2" charset="2"/>
              <a:buChar char="l"/>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新</a:t>
            </a:r>
            <a:r>
              <a:rPr lang="zh-TW" altLang="zh-TW" sz="1800" b="1" dirty="0">
                <a:latin typeface="Arial" panose="020B0604020202020204" pitchFamily="34" charset="0"/>
                <a:ea typeface="微軟正黑體" panose="020B0604030504040204" pitchFamily="34" charset="-120"/>
                <a:cs typeface="Arial" panose="020B0604020202020204" pitchFamily="34" charset="0"/>
              </a:rPr>
              <a:t>轉入轉學生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Font typeface="+mj-lt"/>
              <a:buAutoNum type="arabicPeriod"/>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800" dirty="0">
                <a:latin typeface="Arial" panose="020B0604020202020204" pitchFamily="34" charset="0"/>
                <a:ea typeface="微軟正黑體" panose="020B0604030504040204" pitchFamily="34" charset="-120"/>
                <a:cs typeface="Arial" panose="020B0604020202020204" pitchFamily="34" charset="0"/>
              </a:rPr>
              <a:t>指每年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具備學校正式學籍，且完成實際註冊之【新轉入轉學生】參加本方案之學生人數，</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無論學生轉學入之歸屬年級為何</a:t>
            </a:r>
            <a:r>
              <a:rPr lang="en-US"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(2</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年級或</a:t>
            </a:r>
            <a:r>
              <a:rPr lang="en-US"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年級</a:t>
            </a:r>
            <a:r>
              <a:rPr lang="en-US"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，請皆填報為【新轉入轉學生】</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2" indent="-342900">
              <a:lnSpc>
                <a:spcPct val="150000"/>
              </a:lnSpc>
              <a:buClr>
                <a:schemeClr val="tx1"/>
              </a:buClr>
              <a:buFont typeface="+mj-lt"/>
              <a:buAutoNum type="arabicPeriod"/>
            </a:pP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8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800" b="1" dirty="0">
                <a:latin typeface="Arial" panose="020B0604020202020204" pitchFamily="34" charset="0"/>
                <a:ea typeface="微軟正黑體" panose="020B0604030504040204" pitchFamily="34" charset="-120"/>
                <a:cs typeface="Arial" panose="020B0604020202020204" pitchFamily="34" charset="0"/>
              </a:rPr>
              <a:t>參加之【新轉入轉學生】人數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8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將前一學期已申請且本學期仍續適用之【新轉入轉學生】人數列入計算</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550671" y="203675"/>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264755966"/>
              </p:ext>
            </p:extLst>
          </p:nvPr>
        </p:nvGraphicFramePr>
        <p:xfrm>
          <a:off x="266002" y="1088274"/>
          <a:ext cx="8757227" cy="1637672"/>
        </p:xfrm>
        <a:graphic>
          <a:graphicData uri="http://schemas.openxmlformats.org/drawingml/2006/table">
            <a:tbl>
              <a:tblPr firstRow="1" firstCol="1" bandRow="1"/>
              <a:tblGrid>
                <a:gridCol w="256530">
                  <a:extLst>
                    <a:ext uri="{9D8B030D-6E8A-4147-A177-3AD203B41FA5}">
                      <a16:colId xmlns:a16="http://schemas.microsoft.com/office/drawing/2014/main" val="2142728104"/>
                    </a:ext>
                  </a:extLst>
                </a:gridCol>
                <a:gridCol w="274216">
                  <a:extLst>
                    <a:ext uri="{9D8B030D-6E8A-4147-A177-3AD203B41FA5}">
                      <a16:colId xmlns:a16="http://schemas.microsoft.com/office/drawing/2014/main" val="2308939972"/>
                    </a:ext>
                  </a:extLst>
                </a:gridCol>
                <a:gridCol w="256524">
                  <a:extLst>
                    <a:ext uri="{9D8B030D-6E8A-4147-A177-3AD203B41FA5}">
                      <a16:colId xmlns:a16="http://schemas.microsoft.com/office/drawing/2014/main" val="2137221513"/>
                    </a:ext>
                  </a:extLst>
                </a:gridCol>
                <a:gridCol w="291907">
                  <a:extLst>
                    <a:ext uri="{9D8B030D-6E8A-4147-A177-3AD203B41FA5}">
                      <a16:colId xmlns:a16="http://schemas.microsoft.com/office/drawing/2014/main" val="2786845357"/>
                    </a:ext>
                  </a:extLst>
                </a:gridCol>
                <a:gridCol w="283061">
                  <a:extLst>
                    <a:ext uri="{9D8B030D-6E8A-4147-A177-3AD203B41FA5}">
                      <a16:colId xmlns:a16="http://schemas.microsoft.com/office/drawing/2014/main" val="2489992110"/>
                    </a:ext>
                  </a:extLst>
                </a:gridCol>
                <a:gridCol w="283062">
                  <a:extLst>
                    <a:ext uri="{9D8B030D-6E8A-4147-A177-3AD203B41FA5}">
                      <a16:colId xmlns:a16="http://schemas.microsoft.com/office/drawing/2014/main" val="1779276082"/>
                    </a:ext>
                  </a:extLst>
                </a:gridCol>
                <a:gridCol w="2618319">
                  <a:extLst>
                    <a:ext uri="{9D8B030D-6E8A-4147-A177-3AD203B41FA5}">
                      <a16:colId xmlns:a16="http://schemas.microsoft.com/office/drawing/2014/main" val="1562858241"/>
                    </a:ext>
                  </a:extLst>
                </a:gridCol>
                <a:gridCol w="557278">
                  <a:extLst>
                    <a:ext uri="{9D8B030D-6E8A-4147-A177-3AD203B41FA5}">
                      <a16:colId xmlns:a16="http://schemas.microsoft.com/office/drawing/2014/main" val="2593595940"/>
                    </a:ext>
                  </a:extLst>
                </a:gridCol>
                <a:gridCol w="459974">
                  <a:extLst>
                    <a:ext uri="{9D8B030D-6E8A-4147-A177-3AD203B41FA5}">
                      <a16:colId xmlns:a16="http://schemas.microsoft.com/office/drawing/2014/main" val="1553037041"/>
                    </a:ext>
                  </a:extLst>
                </a:gridCol>
                <a:gridCol w="1264931">
                  <a:extLst>
                    <a:ext uri="{9D8B030D-6E8A-4147-A177-3AD203B41FA5}">
                      <a16:colId xmlns:a16="http://schemas.microsoft.com/office/drawing/2014/main" val="3738810137"/>
                    </a:ext>
                  </a:extLst>
                </a:gridCol>
                <a:gridCol w="574970">
                  <a:extLst>
                    <a:ext uri="{9D8B030D-6E8A-4147-A177-3AD203B41FA5}">
                      <a16:colId xmlns:a16="http://schemas.microsoft.com/office/drawing/2014/main" val="3667316687"/>
                    </a:ext>
                  </a:extLst>
                </a:gridCol>
                <a:gridCol w="566123">
                  <a:extLst>
                    <a:ext uri="{9D8B030D-6E8A-4147-A177-3AD203B41FA5}">
                      <a16:colId xmlns:a16="http://schemas.microsoft.com/office/drawing/2014/main" val="1749439174"/>
                    </a:ext>
                  </a:extLst>
                </a:gridCol>
                <a:gridCol w="1070332">
                  <a:extLst>
                    <a:ext uri="{9D8B030D-6E8A-4147-A177-3AD203B41FA5}">
                      <a16:colId xmlns:a16="http://schemas.microsoft.com/office/drawing/2014/main" val="550407857"/>
                    </a:ext>
                  </a:extLst>
                </a:gridCol>
              </a:tblGrid>
              <a:tr h="204709">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614127">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818836">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3.2.66</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41699620"/>
      </p:ext>
    </p:extLst>
  </p:cSld>
  <p:clrMapOvr>
    <a:masterClrMapping/>
  </p:clrMapOvr>
  <p:transition>
    <p:random/>
  </p:transition>
  <p:timing>
    <p:tnLst>
      <p:par>
        <p:cT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266001" y="2713876"/>
            <a:ext cx="8765855" cy="3647152"/>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8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8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8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8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8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indent="-28575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dirty="0" smtClean="0">
                <a:latin typeface="Arial" panose="020B0604020202020204" pitchFamily="34" charset="0"/>
                <a:ea typeface="微軟正黑體" panose="020B0604030504040204" pitchFamily="34" charset="-120"/>
                <a:cs typeface="Arial" panose="020B0604020202020204" pitchFamily="34" charset="0"/>
              </a:rPr>
              <a:t>大</a:t>
            </a:r>
            <a:r>
              <a:rPr lang="zh-TW" altLang="zh-TW" sz="1800" b="1" dirty="0">
                <a:latin typeface="Arial" panose="020B0604020202020204" pitchFamily="34" charset="0"/>
                <a:ea typeface="微軟正黑體" panose="020B0604030504040204" pitchFamily="34" charset="-120"/>
                <a:cs typeface="Arial" panose="020B0604020202020204" pitchFamily="34" charset="0"/>
              </a:rPr>
              <a:t>二以上學生</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300"/>
              </a:spcBef>
              <a:spcAft>
                <a:spcPts val="300"/>
              </a:spcAft>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係</a:t>
            </a:r>
            <a:r>
              <a:rPr lang="zh-TW" altLang="zh-TW" sz="1800" dirty="0">
                <a:latin typeface="Arial" panose="020B0604020202020204" pitchFamily="34" charset="0"/>
                <a:ea typeface="微軟正黑體" panose="020B0604030504040204" pitchFamily="34" charset="-120"/>
                <a:cs typeface="Arial" panose="020B0604020202020204" pitchFamily="34" charset="0"/>
              </a:rPr>
              <a:t>指每年</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10</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3</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15</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具備學校正式學籍，且完成實際註冊之【大二以上學生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a:t>
            </a:r>
            <a:r>
              <a:rPr lang="zh-TW" altLang="zh-TW" sz="1800" dirty="0">
                <a:solidFill>
                  <a:srgbClr val="FF0000"/>
                </a:solidFill>
                <a:latin typeface="Arial" panose="020B0604020202020204" pitchFamily="34" charset="0"/>
                <a:ea typeface="微軟正黑體" panose="020B0604030504040204" pitchFamily="34" charset="-120"/>
                <a:cs typeface="Arial" panose="020B0604020202020204" pitchFamily="34" charset="0"/>
              </a:rPr>
              <a:t>】參加本方案之學生人數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，例如大二、大三、大四或大五學生參加本方案之人數</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gn="just">
              <a:lnSpc>
                <a:spcPct val="150000"/>
              </a:lnSpc>
              <a:spcBef>
                <a:spcPts val="300"/>
              </a:spcBef>
              <a:spcAft>
                <a:spcPts val="300"/>
              </a:spcAft>
              <a:buClr>
                <a:schemeClr val="tx1"/>
              </a:buClr>
              <a:buFont typeface="+mj-lt"/>
              <a:buAutoNum type="arabicPeriod"/>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8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8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8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800" dirty="0">
                <a:latin typeface="Arial" panose="020B0604020202020204" pitchFamily="34" charset="0"/>
                <a:ea typeface="微軟正黑體" panose="020B0604030504040204" pitchFamily="34" charset="-120"/>
                <a:cs typeface="Arial" panose="020B0604020202020204" pitchFamily="34" charset="0"/>
              </a:rPr>
              <a:t>10</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或</a:t>
            </a:r>
            <a:r>
              <a:rPr lang="en-US" altLang="zh-TW" sz="1800" dirty="0">
                <a:latin typeface="Arial" panose="020B0604020202020204" pitchFamily="34" charset="0"/>
                <a:ea typeface="微軟正黑體" panose="020B0604030504040204" pitchFamily="34" charset="-120"/>
                <a:cs typeface="Arial" panose="020B0604020202020204" pitchFamily="34" charset="0"/>
              </a:rPr>
              <a:t>3</a:t>
            </a:r>
            <a:r>
              <a:rPr lang="zh-TW" altLang="zh-TW" sz="1800" dirty="0">
                <a:latin typeface="Arial" panose="020B0604020202020204" pitchFamily="34" charset="0"/>
                <a:ea typeface="微軟正黑體" panose="020B0604030504040204" pitchFamily="34" charset="-120"/>
                <a:cs typeface="Arial" panose="020B0604020202020204" pitchFamily="34" charset="0"/>
              </a:rPr>
              <a:t>月</a:t>
            </a:r>
            <a:r>
              <a:rPr lang="en-US" altLang="zh-TW" sz="1800" dirty="0">
                <a:latin typeface="Arial" panose="020B0604020202020204" pitchFamily="34" charset="0"/>
                <a:ea typeface="微軟正黑體" panose="020B0604030504040204" pitchFamily="34" charset="-120"/>
                <a:cs typeface="Arial" panose="020B0604020202020204" pitchFamily="34" charset="0"/>
              </a:rPr>
              <a:t>15</a:t>
            </a:r>
            <a:r>
              <a:rPr lang="zh-TW" altLang="zh-TW" sz="1800" dirty="0">
                <a:latin typeface="Arial" panose="020B0604020202020204" pitchFamily="34" charset="0"/>
                <a:ea typeface="微軟正黑體" panose="020B0604030504040204" pitchFamily="34" charset="-120"/>
                <a:cs typeface="Arial" panose="020B0604020202020204" pitchFamily="34" charset="0"/>
              </a:rPr>
              <a:t>日</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800" b="1" dirty="0">
                <a:latin typeface="Arial" panose="020B0604020202020204" pitchFamily="34" charset="0"/>
                <a:ea typeface="微軟正黑體" panose="020B0604030504040204" pitchFamily="34" charset="-120"/>
                <a:cs typeface="Arial" panose="020B0604020202020204" pitchFamily="34" charset="0"/>
              </a:rPr>
              <a:t>參加之【大二以上學生</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800" b="1" dirty="0">
                <a:latin typeface="Arial" panose="020B0604020202020204" pitchFamily="34" charset="0"/>
                <a:ea typeface="微軟正黑體" panose="020B0604030504040204" pitchFamily="34" charset="-120"/>
                <a:cs typeface="Arial" panose="020B0604020202020204" pitchFamily="34" charset="0"/>
              </a:rPr>
              <a:t>)</a:t>
            </a:r>
            <a:r>
              <a:rPr lang="zh-TW" altLang="zh-TW" sz="1800" b="1" dirty="0">
                <a:latin typeface="Arial" panose="020B0604020202020204" pitchFamily="34" charset="0"/>
                <a:ea typeface="微軟正黑體" panose="020B0604030504040204" pitchFamily="34" charset="-120"/>
                <a:cs typeface="Arial" panose="020B0604020202020204" pitchFamily="34" charset="0"/>
              </a:rPr>
              <a:t>】人數</a:t>
            </a:r>
            <a:r>
              <a:rPr lang="zh-TW"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8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將前一學期已申請且本學期仍續適用之【大二以上學生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不含延修生</a:t>
            </a:r>
            <a:r>
              <a:rPr lang="en-US" altLang="zh-TW" sz="1800" dirty="0">
                <a:latin typeface="Arial" panose="020B0604020202020204" pitchFamily="34" charset="0"/>
                <a:ea typeface="微軟正黑體" panose="020B0604030504040204" pitchFamily="34" charset="-120"/>
                <a:cs typeface="Arial" panose="020B0604020202020204" pitchFamily="34" charset="0"/>
              </a:rPr>
              <a:t>)</a:t>
            </a:r>
            <a:r>
              <a:rPr lang="zh-TW" altLang="zh-TW" sz="1800" dirty="0">
                <a:latin typeface="Arial" panose="020B0604020202020204" pitchFamily="34" charset="0"/>
                <a:ea typeface="微軟正黑體" panose="020B0604030504040204" pitchFamily="34" charset="-120"/>
                <a:cs typeface="Arial" panose="020B0604020202020204" pitchFamily="34" charset="0"/>
              </a:rPr>
              <a:t>】人數列入計算</a:t>
            </a:r>
            <a:r>
              <a:rPr lang="zh-TW" altLang="zh-TW" sz="18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8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53974" y="185199"/>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049352370"/>
              </p:ext>
            </p:extLst>
          </p:nvPr>
        </p:nvGraphicFramePr>
        <p:xfrm>
          <a:off x="266001" y="1088276"/>
          <a:ext cx="8765855" cy="1625600"/>
        </p:xfrm>
        <a:graphic>
          <a:graphicData uri="http://schemas.openxmlformats.org/drawingml/2006/table">
            <a:tbl>
              <a:tblPr firstRow="1" firstCol="1" bandRow="1"/>
              <a:tblGrid>
                <a:gridCol w="256782">
                  <a:extLst>
                    <a:ext uri="{9D8B030D-6E8A-4147-A177-3AD203B41FA5}">
                      <a16:colId xmlns:a16="http://schemas.microsoft.com/office/drawing/2014/main" val="2142728104"/>
                    </a:ext>
                  </a:extLst>
                </a:gridCol>
                <a:gridCol w="274487">
                  <a:extLst>
                    <a:ext uri="{9D8B030D-6E8A-4147-A177-3AD203B41FA5}">
                      <a16:colId xmlns:a16="http://schemas.microsoft.com/office/drawing/2014/main" val="2308939972"/>
                    </a:ext>
                  </a:extLst>
                </a:gridCol>
                <a:gridCol w="256777">
                  <a:extLst>
                    <a:ext uri="{9D8B030D-6E8A-4147-A177-3AD203B41FA5}">
                      <a16:colId xmlns:a16="http://schemas.microsoft.com/office/drawing/2014/main" val="2137221513"/>
                    </a:ext>
                  </a:extLst>
                </a:gridCol>
                <a:gridCol w="292195">
                  <a:extLst>
                    <a:ext uri="{9D8B030D-6E8A-4147-A177-3AD203B41FA5}">
                      <a16:colId xmlns:a16="http://schemas.microsoft.com/office/drawing/2014/main" val="2786845357"/>
                    </a:ext>
                  </a:extLst>
                </a:gridCol>
                <a:gridCol w="283340">
                  <a:extLst>
                    <a:ext uri="{9D8B030D-6E8A-4147-A177-3AD203B41FA5}">
                      <a16:colId xmlns:a16="http://schemas.microsoft.com/office/drawing/2014/main" val="2489992110"/>
                    </a:ext>
                  </a:extLst>
                </a:gridCol>
                <a:gridCol w="283341">
                  <a:extLst>
                    <a:ext uri="{9D8B030D-6E8A-4147-A177-3AD203B41FA5}">
                      <a16:colId xmlns:a16="http://schemas.microsoft.com/office/drawing/2014/main" val="1779276082"/>
                    </a:ext>
                  </a:extLst>
                </a:gridCol>
                <a:gridCol w="2620899">
                  <a:extLst>
                    <a:ext uri="{9D8B030D-6E8A-4147-A177-3AD203B41FA5}">
                      <a16:colId xmlns:a16="http://schemas.microsoft.com/office/drawing/2014/main" val="1562858241"/>
                    </a:ext>
                  </a:extLst>
                </a:gridCol>
                <a:gridCol w="557827">
                  <a:extLst>
                    <a:ext uri="{9D8B030D-6E8A-4147-A177-3AD203B41FA5}">
                      <a16:colId xmlns:a16="http://schemas.microsoft.com/office/drawing/2014/main" val="2593595940"/>
                    </a:ext>
                  </a:extLst>
                </a:gridCol>
                <a:gridCol w="460427">
                  <a:extLst>
                    <a:ext uri="{9D8B030D-6E8A-4147-A177-3AD203B41FA5}">
                      <a16:colId xmlns:a16="http://schemas.microsoft.com/office/drawing/2014/main" val="1553037041"/>
                    </a:ext>
                  </a:extLst>
                </a:gridCol>
                <a:gridCol w="1266178">
                  <a:extLst>
                    <a:ext uri="{9D8B030D-6E8A-4147-A177-3AD203B41FA5}">
                      <a16:colId xmlns:a16="http://schemas.microsoft.com/office/drawing/2014/main" val="3738810137"/>
                    </a:ext>
                  </a:extLst>
                </a:gridCol>
                <a:gridCol w="575536">
                  <a:extLst>
                    <a:ext uri="{9D8B030D-6E8A-4147-A177-3AD203B41FA5}">
                      <a16:colId xmlns:a16="http://schemas.microsoft.com/office/drawing/2014/main" val="3667316687"/>
                    </a:ext>
                  </a:extLst>
                </a:gridCol>
                <a:gridCol w="566680">
                  <a:extLst>
                    <a:ext uri="{9D8B030D-6E8A-4147-A177-3AD203B41FA5}">
                      <a16:colId xmlns:a16="http://schemas.microsoft.com/office/drawing/2014/main" val="1749439174"/>
                    </a:ext>
                  </a:extLst>
                </a:gridCol>
                <a:gridCol w="1071386">
                  <a:extLst>
                    <a:ext uri="{9D8B030D-6E8A-4147-A177-3AD203B41FA5}">
                      <a16:colId xmlns:a16="http://schemas.microsoft.com/office/drawing/2014/main" val="550407857"/>
                    </a:ext>
                  </a:extLst>
                </a:gridCol>
              </a:tblGrid>
              <a:tr h="193926">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581778">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775704">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3.2.67</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13945374"/>
      </p:ext>
    </p:extLst>
  </p:cSld>
  <p:clrMapOvr>
    <a:masterClrMapping/>
  </p:clrMapOvr>
  <p:transition>
    <p:random/>
  </p:transition>
  <p:timing>
    <p:tnLst>
      <p:par>
        <p:cT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矩形 7"/>
          <p:cNvSpPr/>
          <p:nvPr/>
        </p:nvSpPr>
        <p:spPr>
          <a:xfrm>
            <a:off x="106204" y="2666797"/>
            <a:ext cx="8877998" cy="3801041"/>
          </a:xfrm>
          <a:prstGeom prst="rect">
            <a:avLst/>
          </a:prstGeom>
        </p:spPr>
        <p:txBody>
          <a:bodyPr wrap="square">
            <a:spAutoFit/>
          </a:bodyPr>
          <a:lstStyle/>
          <a:p>
            <a:pPr algn="just">
              <a:lnSpc>
                <a:spcPct val="150000"/>
              </a:lnSpc>
              <a:spcBef>
                <a:spcPts val="300"/>
              </a:spcBef>
              <a:spcAft>
                <a:spcPts val="300"/>
              </a:spcAft>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en-US" altLang="zh-TW" sz="1600" b="1" dirty="0">
                <a:latin typeface="Arial" panose="020B0604020202020204" pitchFamily="34" charset="0"/>
                <a:ea typeface="微軟正黑體" panose="020B0604030504040204" pitchFamily="34" charset="-120"/>
                <a:cs typeface="Arial" panose="020B0604020202020204" pitchFamily="34" charset="0"/>
              </a:rPr>
              <a:t> 107.10</a:t>
            </a:r>
            <a:r>
              <a:rPr lang="zh-TW" altLang="en-US" sz="1600" b="1" dirty="0">
                <a:latin typeface="Arial" panose="020B0604020202020204" pitchFamily="34" charset="0"/>
                <a:ea typeface="微軟正黑體" panose="020B0604030504040204" pitchFamily="34" charset="-120"/>
                <a:cs typeface="Arial" panose="020B0604020202020204" pitchFamily="34" charset="0"/>
              </a:rPr>
              <a:t>期</a:t>
            </a:r>
            <a:r>
              <a:rPr lang="en-US" altLang="zh-TW"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r>
              <a:rPr lang="zh-TW" altLang="en-US"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新增表冊</a:t>
            </a:r>
            <a:r>
              <a:rPr lang="zh-TW" altLang="en-US" sz="1600" b="1" dirty="0">
                <a:solidFill>
                  <a:srgbClr val="000000"/>
                </a:solidFill>
                <a:latin typeface="Arial" panose="020B0604020202020204" pitchFamily="34" charset="0"/>
                <a:ea typeface="微軟正黑體" panose="020B0604030504040204" pitchFamily="34" charset="-120"/>
                <a:cs typeface="Arial" panose="020B0604020202020204" pitchFamily="34" charset="0"/>
              </a:rPr>
              <a:t>說明</a:t>
            </a:r>
            <a:r>
              <a:rPr lang="en-US" altLang="zh-TW" sz="16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a:t>
            </a:r>
          </a:p>
          <a:p>
            <a:pPr marL="285750" lvl="1" indent="-285750" algn="just">
              <a:lnSpc>
                <a:spcPct val="150000"/>
              </a:lnSpc>
              <a:spcBef>
                <a:spcPts val="300"/>
              </a:spcBef>
              <a:spcAft>
                <a:spcPts val="300"/>
              </a:spcAft>
              <a:buFont typeface="Wingdings" panose="05000000000000000000" pitchFamily="2" charset="2"/>
              <a:buChar char="l"/>
              <a:tabLst>
                <a:tab pos="304800" algn="l"/>
                <a:tab pos="1744980" algn="l"/>
                <a:tab pos="2326640" algn="l"/>
                <a:tab pos="2908300" algn="l"/>
                <a:tab pos="3489960" algn="l"/>
                <a:tab pos="4071620" algn="l"/>
                <a:tab pos="4653280" algn="l"/>
                <a:tab pos="5234940" algn="l"/>
                <a:tab pos="5816600" algn="l"/>
                <a:tab pos="6398260" algn="l"/>
                <a:tab pos="6979920" algn="l"/>
                <a:tab pos="7561580" algn="l"/>
                <a:tab pos="8143240" algn="l"/>
                <a:tab pos="8724900" algn="l"/>
                <a:tab pos="9306560" algn="l"/>
              </a:tabLst>
            </a:pPr>
            <a:r>
              <a:rPr lang="zh-TW" altLang="zh-TW" sz="1600" b="1" dirty="0" smtClean="0">
                <a:latin typeface="Arial" panose="020B0604020202020204" pitchFamily="34" charset="0"/>
                <a:ea typeface="微軟正黑體" panose="020B0604030504040204" pitchFamily="34" charset="-120"/>
                <a:cs typeface="Arial" panose="020B0604020202020204" pitchFamily="34" charset="0"/>
              </a:rPr>
              <a:t>延</a:t>
            </a:r>
            <a:r>
              <a:rPr lang="zh-TW" altLang="zh-TW" sz="1600" b="1" dirty="0">
                <a:latin typeface="Arial" panose="020B0604020202020204" pitchFamily="34" charset="0"/>
                <a:ea typeface="微軟正黑體" panose="020B0604030504040204" pitchFamily="34" charset="-120"/>
                <a:cs typeface="Arial" panose="020B0604020202020204" pitchFamily="34" charset="0"/>
              </a:rPr>
              <a:t>修生</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p>
          <a:p>
            <a:pPr marL="800100" lvl="1" indent="-342900">
              <a:lnSpc>
                <a:spcPct val="150000"/>
              </a:lnSpc>
              <a:spcBef>
                <a:spcPts val="300"/>
              </a:spcBef>
              <a:spcAft>
                <a:spcPts val="300"/>
              </a:spcAft>
              <a:buFont typeface="+mj-lt"/>
              <a:buAutoNum type="arabicPeriod"/>
            </a:pPr>
            <a:r>
              <a:rPr lang="zh-TW" altLang="zh-TW" sz="1600" dirty="0">
                <a:latin typeface="Arial" panose="020B0604020202020204" pitchFamily="34" charset="0"/>
                <a:ea typeface="微軟正黑體" panose="020B0604030504040204" pitchFamily="34" charset="-120"/>
                <a:cs typeface="Arial" panose="020B0604020202020204" pitchFamily="34" charset="0"/>
              </a:rPr>
              <a:t>係指每年</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或</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具備學校正式學籍，且完成實際註冊之【延修生】參加本方案之學生人數，亦即</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該生「已」過原學系規定修業年限且向學校申請參加本方案（即實際參與者），請依學生</a:t>
            </a:r>
            <a:r>
              <a:rPr lang="zh-TW" altLang="zh-TW" sz="1600" b="1" dirty="0">
                <a:solidFill>
                  <a:srgbClr val="FF0000"/>
                </a:solidFill>
                <a:latin typeface="Arial" panose="020B0604020202020204" pitchFamily="34" charset="0"/>
                <a:ea typeface="微軟正黑體" panose="020B0604030504040204" pitchFamily="34" charset="-120"/>
                <a:cs typeface="Arial" panose="020B0604020202020204" pitchFamily="34" charset="0"/>
              </a:rPr>
              <a:t>實際延修年級</a:t>
            </a:r>
            <a:r>
              <a:rPr lang="zh-TW" altLang="zh-TW" sz="1600" dirty="0">
                <a:solidFill>
                  <a:srgbClr val="FF0000"/>
                </a:solidFill>
                <a:latin typeface="Arial" panose="020B0604020202020204" pitchFamily="34" charset="0"/>
                <a:ea typeface="微軟正黑體" panose="020B0604030504040204" pitchFamily="34" charset="-120"/>
                <a:cs typeface="Arial" panose="020B0604020202020204" pitchFamily="34" charset="0"/>
              </a:rPr>
              <a:t>進行填報</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marL="800100" lvl="1" indent="-342900">
              <a:lnSpc>
                <a:spcPct val="150000"/>
              </a:lnSpc>
              <a:spcBef>
                <a:spcPts val="300"/>
              </a:spcBef>
              <a:spcAft>
                <a:spcPts val="300"/>
              </a:spcAft>
              <a:buClr>
                <a:schemeClr val="tx1"/>
              </a:buClr>
              <a:buFont typeface="+mj-lt"/>
              <a:buAutoNum type="arabicPeriod" startAt="2"/>
            </a:pPr>
            <a:r>
              <a:rPr lang="zh-TW" altLang="zh-TW" sz="1600" b="1" u="sng" dirty="0" smtClean="0">
                <a:solidFill>
                  <a:srgbClr val="FF0000"/>
                </a:solidFill>
                <a:latin typeface="Arial" panose="020B0604020202020204" pitchFamily="34" charset="0"/>
                <a:ea typeface="微軟正黑體" panose="020B0604030504040204" pitchFamily="34" charset="-120"/>
                <a:cs typeface="Arial" panose="020B0604020202020204" pitchFamily="34" charset="0"/>
              </a:rPr>
              <a:t>每一</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學期</a:t>
            </a:r>
            <a:r>
              <a:rPr lang="zh-TW" altLang="zh-TW" sz="1600" dirty="0">
                <a:latin typeface="Arial" panose="020B0604020202020204" pitchFamily="34" charset="0"/>
                <a:ea typeface="微軟正黑體" panose="020B0604030504040204" pitchFamily="34" charset="-120"/>
                <a:cs typeface="Arial" panose="020B0604020202020204" pitchFamily="34" charset="0"/>
              </a:rPr>
              <a:t>僅需填報</a:t>
            </a:r>
            <a:r>
              <a:rPr lang="zh-TW" altLang="zh-TW" sz="1600" b="1" dirty="0">
                <a:latin typeface="Arial" panose="020B0604020202020204" pitchFamily="34" charset="0"/>
                <a:ea typeface="微軟正黑體" panose="020B0604030504040204" pitchFamily="34" charset="-120"/>
                <a:cs typeface="Arial" panose="020B0604020202020204" pitchFamily="34" charset="0"/>
              </a:rPr>
              <a:t>當學期</a:t>
            </a:r>
            <a:r>
              <a:rPr lang="en-US" altLang="zh-TW" sz="1600" dirty="0">
                <a:latin typeface="Arial" panose="020B0604020202020204" pitchFamily="34" charset="0"/>
                <a:ea typeface="微軟正黑體" panose="020B0604030504040204" pitchFamily="34" charset="-120"/>
                <a:cs typeface="Arial" panose="020B0604020202020204" pitchFamily="34" charset="0"/>
              </a:rPr>
              <a:t>10</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dirty="0">
                <a:latin typeface="Arial" panose="020B0604020202020204" pitchFamily="34" charset="0"/>
                <a:ea typeface="微軟正黑體" panose="020B0604030504040204" pitchFamily="34" charset="-120"/>
                <a:cs typeface="Arial" panose="020B0604020202020204" pitchFamily="34" charset="0"/>
              </a:rPr>
              <a:t>或</a:t>
            </a:r>
            <a:r>
              <a:rPr lang="en-US" altLang="zh-TW" sz="1600"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月</a:t>
            </a:r>
            <a:r>
              <a:rPr lang="en-US" altLang="zh-TW" sz="1600" dirty="0">
                <a:latin typeface="Arial" panose="020B0604020202020204" pitchFamily="34" charset="0"/>
                <a:ea typeface="微軟正黑體" panose="020B0604030504040204" pitchFamily="34" charset="-120"/>
                <a:cs typeface="Arial" panose="020B0604020202020204" pitchFamily="34" charset="0"/>
              </a:rPr>
              <a:t>15</a:t>
            </a:r>
            <a:r>
              <a:rPr lang="zh-TW" altLang="zh-TW" sz="1600" dirty="0">
                <a:latin typeface="Arial" panose="020B0604020202020204" pitchFamily="34" charset="0"/>
                <a:ea typeface="微軟正黑體" panose="020B0604030504040204" pitchFamily="34" charset="-120"/>
                <a:cs typeface="Arial" panose="020B0604020202020204" pitchFamily="34" charset="0"/>
              </a:rPr>
              <a:t>日</a:t>
            </a:r>
            <a:r>
              <a:rPr lang="en-US"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新增</a:t>
            </a:r>
            <a:r>
              <a:rPr lang="zh-TW" altLang="zh-TW" sz="1600" b="1" dirty="0">
                <a:latin typeface="Arial" panose="020B0604020202020204" pitchFamily="34" charset="0"/>
                <a:ea typeface="微軟正黑體" panose="020B0604030504040204" pitchFamily="34" charset="-120"/>
                <a:cs typeface="Arial" panose="020B0604020202020204" pitchFamily="34" charset="0"/>
              </a:rPr>
              <a:t>參加之【延修生】人數</a:t>
            </a:r>
            <a:r>
              <a:rPr lang="zh-TW" altLang="zh-TW" sz="1600" dirty="0">
                <a:latin typeface="Arial" panose="020B0604020202020204" pitchFamily="34" charset="0"/>
                <a:ea typeface="微軟正黑體" panose="020B0604030504040204" pitchFamily="34" charset="-120"/>
                <a:cs typeface="Arial" panose="020B0604020202020204" pitchFamily="34" charset="0"/>
              </a:rPr>
              <a:t>，</a:t>
            </a:r>
            <a:r>
              <a:rPr lang="zh-TW" altLang="zh-TW" sz="1600" b="1" u="sng" dirty="0">
                <a:solidFill>
                  <a:srgbClr val="FF0000"/>
                </a:solidFill>
                <a:latin typeface="Arial" panose="020B0604020202020204" pitchFamily="34" charset="0"/>
                <a:ea typeface="微軟正黑體" panose="020B0604030504040204" pitchFamily="34" charset="-120"/>
                <a:cs typeface="Arial" panose="020B0604020202020204" pitchFamily="34" charset="0"/>
              </a:rPr>
              <a:t>無須</a:t>
            </a:r>
            <a:r>
              <a:rPr lang="zh-TW" altLang="zh-TW" sz="1600" dirty="0">
                <a:latin typeface="Arial" panose="020B0604020202020204" pitchFamily="34" charset="0"/>
                <a:ea typeface="微軟正黑體" panose="020B0604030504040204" pitchFamily="34" charset="-120"/>
                <a:cs typeface="Arial" panose="020B0604020202020204" pitchFamily="34" charset="0"/>
              </a:rPr>
              <a:t>將前一學期已申請且本學期仍續適用之【延修生】人數列入計算</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lvl="1">
              <a:lnSpc>
                <a:spcPct val="150000"/>
              </a:lnSpc>
              <a:spcBef>
                <a:spcPts val="300"/>
              </a:spcBef>
              <a:spcAft>
                <a:spcPts val="300"/>
              </a:spcAft>
            </a:pPr>
            <a:r>
              <a:rPr lang="zh-TW" altLang="zh-TW" sz="1600" b="1" dirty="0">
                <a:latin typeface="Arial" panose="020B0604020202020204" pitchFamily="34" charset="0"/>
                <a:ea typeface="微軟正黑體" panose="020B0604030504040204" pitchFamily="34" charset="-120"/>
                <a:cs typeface="Arial" panose="020B0604020202020204" pitchFamily="34" charset="0"/>
              </a:rPr>
              <a:t>範例</a:t>
            </a:r>
            <a:r>
              <a:rPr lang="en-US" altLang="zh-TW" sz="1600" b="1" dirty="0">
                <a:latin typeface="Arial" panose="020B0604020202020204" pitchFamily="34" charset="0"/>
                <a:ea typeface="微軟正黑體" panose="020B0604030504040204" pitchFamily="34" charset="-120"/>
                <a:cs typeface="Arial" panose="020B0604020202020204" pitchFamily="34" charset="0"/>
              </a:rPr>
              <a:t>3</a:t>
            </a:r>
            <a:r>
              <a:rPr lang="zh-TW" altLang="zh-TW" sz="1600" dirty="0">
                <a:latin typeface="Arial" panose="020B0604020202020204" pitchFamily="34" charset="0"/>
                <a:ea typeface="微軟正黑體" panose="020B0604030504040204" pitchFamily="34" charset="-120"/>
                <a:cs typeface="Arial" panose="020B0604020202020204" pitchFamily="34" charset="0"/>
              </a:rPr>
              <a:t>：甲校建築系修業年限為</a:t>
            </a:r>
            <a:r>
              <a:rPr lang="en-US" altLang="zh-TW" sz="1600" dirty="0">
                <a:latin typeface="Arial" panose="020B0604020202020204" pitchFamily="34" charset="0"/>
                <a:ea typeface="微軟正黑體" panose="020B0604030504040204" pitchFamily="34" charset="-120"/>
                <a:cs typeface="Arial" panose="020B0604020202020204" pitchFamily="34" charset="0"/>
              </a:rPr>
              <a:t>5</a:t>
            </a:r>
            <a:r>
              <a:rPr lang="zh-TW" altLang="zh-TW" sz="1600" dirty="0">
                <a:latin typeface="Arial" panose="020B0604020202020204" pitchFamily="34" charset="0"/>
                <a:ea typeface="微軟正黑體" panose="020B0604030504040204" pitchFamily="34" charset="-120"/>
                <a:cs typeface="Arial" panose="020B0604020202020204" pitchFamily="34" charset="0"/>
              </a:rPr>
              <a:t>年，校內</a:t>
            </a:r>
            <a:r>
              <a:rPr lang="en-US" altLang="zh-TW" sz="1600" dirty="0">
                <a:latin typeface="Arial" panose="020B0604020202020204" pitchFamily="34" charset="0"/>
                <a:ea typeface="微軟正黑體" panose="020B0604030504040204" pitchFamily="34" charset="-120"/>
                <a:cs typeface="Arial" panose="020B0604020202020204" pitchFamily="34" charset="0"/>
              </a:rPr>
              <a:t>C</a:t>
            </a:r>
            <a:r>
              <a:rPr lang="zh-TW" altLang="zh-TW" sz="1600" dirty="0">
                <a:latin typeface="Arial" panose="020B0604020202020204" pitchFamily="34" charset="0"/>
                <a:ea typeface="微軟正黑體" panose="020B0604030504040204" pitchFamily="34" charset="-120"/>
                <a:cs typeface="Arial" panose="020B0604020202020204" pitchFamily="34" charset="0"/>
              </a:rPr>
              <a:t>生申請本方案時，已屬建築學系延修第</a:t>
            </a:r>
            <a:r>
              <a:rPr lang="en-US" altLang="zh-TW" sz="1600"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年</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學</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a:p>
            <a:pPr lvl="1">
              <a:lnSpc>
                <a:spcPct val="150000"/>
              </a:lnSpc>
              <a:spcBef>
                <a:spcPts val="300"/>
              </a:spcBef>
              <a:spcAft>
                <a:spcPts val="300"/>
              </a:spcAft>
            </a:pPr>
            <a:r>
              <a:rPr lang="zh-TW" altLang="en-US" sz="1600" dirty="0">
                <a:latin typeface="Arial" panose="020B0604020202020204" pitchFamily="34" charset="0"/>
                <a:ea typeface="微軟正黑體" panose="020B0604030504040204" pitchFamily="34" charset="-120"/>
                <a:cs typeface="Arial" panose="020B0604020202020204" pitchFamily="34" charset="0"/>
              </a:rPr>
              <a:t> </a:t>
            </a:r>
            <a:r>
              <a:rPr lang="zh-TW" altLang="en-US" sz="1600" dirty="0" smtClean="0">
                <a:latin typeface="Arial" panose="020B0604020202020204" pitchFamily="34" charset="0"/>
                <a:ea typeface="微軟正黑體" panose="020B0604030504040204" pitchFamily="34" charset="-120"/>
                <a:cs typeface="Arial" panose="020B0604020202020204" pitchFamily="34" charset="0"/>
              </a:rPr>
              <a:t>            </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生</a:t>
            </a:r>
            <a:r>
              <a:rPr lang="zh-TW" altLang="zh-TW" sz="1600" dirty="0">
                <a:latin typeface="Arial" panose="020B0604020202020204" pitchFamily="34" charset="0"/>
                <a:ea typeface="微軟正黑體" panose="020B0604030504040204" pitchFamily="34" charset="-120"/>
                <a:cs typeface="Arial" panose="020B0604020202020204" pitchFamily="34" charset="0"/>
              </a:rPr>
              <a:t>，故填報</a:t>
            </a:r>
            <a:r>
              <a:rPr lang="en-US" altLang="zh-TW" sz="1600" dirty="0">
                <a:latin typeface="Arial" panose="020B0604020202020204" pitchFamily="34" charset="0"/>
                <a:ea typeface="微軟正黑體" panose="020B0604030504040204" pitchFamily="34" charset="-120"/>
                <a:cs typeface="Arial" panose="020B0604020202020204" pitchFamily="34" charset="0"/>
              </a:rPr>
              <a:t>C</a:t>
            </a:r>
            <a:r>
              <a:rPr lang="zh-TW" altLang="zh-TW" sz="1600" dirty="0">
                <a:latin typeface="Arial" panose="020B0604020202020204" pitchFamily="34" charset="0"/>
                <a:ea typeface="微軟正黑體" panose="020B0604030504040204" pitchFamily="34" charset="-120"/>
                <a:cs typeface="Arial" panose="020B0604020202020204" pitchFamily="34" charset="0"/>
              </a:rPr>
              <a:t>生參與年級應為【</a:t>
            </a:r>
            <a:r>
              <a:rPr lang="en-US" altLang="zh-TW" sz="1600" dirty="0">
                <a:latin typeface="Arial" panose="020B0604020202020204" pitchFamily="34" charset="0"/>
                <a:ea typeface="微軟正黑體" panose="020B0604030504040204" pitchFamily="34" charset="-120"/>
                <a:cs typeface="Arial" panose="020B0604020202020204" pitchFamily="34" charset="0"/>
              </a:rPr>
              <a:t>6</a:t>
            </a:r>
            <a:r>
              <a:rPr lang="zh-TW" altLang="zh-TW" sz="1600" dirty="0">
                <a:latin typeface="Arial" panose="020B0604020202020204" pitchFamily="34" charset="0"/>
                <a:ea typeface="微軟正黑體" panose="020B0604030504040204" pitchFamily="34" charset="-120"/>
                <a:cs typeface="Arial" panose="020B0604020202020204" pitchFamily="34" charset="0"/>
              </a:rPr>
              <a:t>年級】，並列計其為「延修生」申請人數【</a:t>
            </a:r>
            <a:r>
              <a:rPr lang="en-US" altLang="zh-TW" sz="1600" dirty="0">
                <a:latin typeface="Arial" panose="020B0604020202020204" pitchFamily="34" charset="0"/>
                <a:ea typeface="微軟正黑體" panose="020B0604030504040204" pitchFamily="34" charset="-120"/>
                <a:cs typeface="Arial" panose="020B0604020202020204" pitchFamily="34" charset="0"/>
              </a:rPr>
              <a:t>1</a:t>
            </a:r>
            <a:r>
              <a:rPr lang="zh-TW" altLang="zh-TW" sz="1600" dirty="0">
                <a:latin typeface="Arial" panose="020B0604020202020204" pitchFamily="34" charset="0"/>
                <a:ea typeface="微軟正黑體" panose="020B0604030504040204" pitchFamily="34" charset="-120"/>
                <a:cs typeface="Arial" panose="020B0604020202020204" pitchFamily="34" charset="0"/>
              </a:rPr>
              <a:t>人】</a:t>
            </a:r>
            <a:r>
              <a:rPr lang="zh-TW" altLang="zh-TW" sz="1600" dirty="0" smtClean="0">
                <a:latin typeface="Arial" panose="020B0604020202020204" pitchFamily="34" charset="0"/>
                <a:ea typeface="微軟正黑體" panose="020B0604030504040204" pitchFamily="34" charset="-120"/>
                <a:cs typeface="Arial" panose="020B0604020202020204" pitchFamily="34" charset="0"/>
              </a:rPr>
              <a:t>。</a:t>
            </a:r>
            <a:endParaRPr lang="en-US" altLang="zh-TW" sz="1600" dirty="0" smtClean="0">
              <a:latin typeface="Arial" panose="020B0604020202020204" pitchFamily="34" charset="0"/>
              <a:ea typeface="微軟正黑體" panose="020B0604030504040204" pitchFamily="34" charset="-120"/>
              <a:cs typeface="Arial" panose="020B0604020202020204" pitchFamily="34" charset="0"/>
            </a:endParaRPr>
          </a:p>
        </p:txBody>
      </p:sp>
      <p:sp>
        <p:nvSpPr>
          <p:cNvPr id="7" name="Rectangle 2"/>
          <p:cNvSpPr>
            <a:spLocks noGrp="1" noChangeArrowheads="1"/>
          </p:cNvSpPr>
          <p:nvPr>
            <p:ph type="title"/>
          </p:nvPr>
        </p:nvSpPr>
        <p:spPr>
          <a:xfrm>
            <a:off x="627341" y="296961"/>
            <a:ext cx="8593329" cy="791315"/>
          </a:xfrm>
        </p:spPr>
        <p:txBody>
          <a:bodyPr/>
          <a:lstStyle/>
          <a:p>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學</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31.</a:t>
            </a:r>
            <a:r>
              <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參加「大學進修部四年制學士班彈性修業試辦方案」學生人數</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r>
            <a:b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b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FF"/>
                </a:solidFill>
                <a:latin typeface="Arial" panose="020B0604020202020204" pitchFamily="34" charset="0"/>
                <a:ea typeface="微軟正黑體" panose="020B0604030504040204" pitchFamily="34" charset="-120"/>
                <a:cs typeface="Arial" panose="020B0604020202020204" pitchFamily="34" charset="0"/>
              </a:rPr>
              <a:t>107.10</a:t>
            </a:r>
            <a:r>
              <a:rPr lang="zh-TW" altLang="en-US" sz="2000" dirty="0">
                <a:solidFill>
                  <a:srgbClr val="0000FF"/>
                </a:solidFill>
                <a:latin typeface="Arial" panose="020B0604020202020204" pitchFamily="34" charset="0"/>
                <a:ea typeface="微軟正黑體" panose="020B0604030504040204" pitchFamily="34" charset="-120"/>
                <a:cs typeface="Arial" panose="020B0604020202020204" pitchFamily="34" charset="0"/>
              </a:rPr>
              <a:t>首填</a:t>
            </a:r>
            <a:r>
              <a:rPr lang="zh-TW" altLang="en-US"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 </a:t>
            </a:r>
            <a:r>
              <a:rPr lang="en-US" altLang="zh-TW" sz="2200" dirty="0" smtClean="0">
                <a:solidFill>
                  <a:srgbClr val="000000"/>
                </a:solidFill>
                <a:latin typeface="Arial" panose="020B0604020202020204" pitchFamily="34" charset="0"/>
                <a:ea typeface="微軟正黑體" panose="020B0604030504040204" pitchFamily="34" charset="-120"/>
                <a:cs typeface="Arial" panose="020B0604020202020204" pitchFamily="34" charset="0"/>
              </a:rPr>
              <a:t>3</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10</a:t>
            </a:r>
            <a:r>
              <a:rPr lang="zh-TW" altLang="en-US"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月填報</a:t>
            </a:r>
            <a:r>
              <a:rPr lang="en-US"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rPr>
              <a:t>)</a:t>
            </a:r>
            <a:endParaRPr lang="zh-TW" altLang="zh-TW" sz="2200" dirty="0">
              <a:solidFill>
                <a:srgbClr val="000000"/>
              </a:solidFill>
              <a:latin typeface="Arial" panose="020B0604020202020204" pitchFamily="34" charset="0"/>
              <a:ea typeface="微軟正黑體" panose="020B0604030504040204" pitchFamily="34" charset="-120"/>
              <a:cs typeface="Arial" panose="020B0604020202020204" pitchFamily="34" charset="0"/>
            </a:endParaRPr>
          </a:p>
        </p:txBody>
      </p:sp>
      <p:graphicFrame>
        <p:nvGraphicFramePr>
          <p:cNvPr id="2" name="表格 1"/>
          <p:cNvGraphicFramePr>
            <a:graphicFrameLocks noGrp="1"/>
          </p:cNvGraphicFramePr>
          <p:nvPr>
            <p:extLst>
              <p:ext uri="{D42A27DB-BD31-4B8C-83A1-F6EECF244321}">
                <p14:modId xmlns:p14="http://schemas.microsoft.com/office/powerpoint/2010/main" val="3182376858"/>
              </p:ext>
            </p:extLst>
          </p:nvPr>
        </p:nvGraphicFramePr>
        <p:xfrm>
          <a:off x="266002" y="1088276"/>
          <a:ext cx="8718200" cy="1663550"/>
        </p:xfrm>
        <a:graphic>
          <a:graphicData uri="http://schemas.openxmlformats.org/drawingml/2006/table">
            <a:tbl>
              <a:tblPr firstRow="1" firstCol="1" bandRow="1"/>
              <a:tblGrid>
                <a:gridCol w="255387">
                  <a:extLst>
                    <a:ext uri="{9D8B030D-6E8A-4147-A177-3AD203B41FA5}">
                      <a16:colId xmlns:a16="http://schemas.microsoft.com/office/drawing/2014/main" val="2142728104"/>
                    </a:ext>
                  </a:extLst>
                </a:gridCol>
                <a:gridCol w="272994">
                  <a:extLst>
                    <a:ext uri="{9D8B030D-6E8A-4147-A177-3AD203B41FA5}">
                      <a16:colId xmlns:a16="http://schemas.microsoft.com/office/drawing/2014/main" val="2308939972"/>
                    </a:ext>
                  </a:extLst>
                </a:gridCol>
                <a:gridCol w="255381">
                  <a:extLst>
                    <a:ext uri="{9D8B030D-6E8A-4147-A177-3AD203B41FA5}">
                      <a16:colId xmlns:a16="http://schemas.microsoft.com/office/drawing/2014/main" val="2137221513"/>
                    </a:ext>
                  </a:extLst>
                </a:gridCol>
                <a:gridCol w="290606">
                  <a:extLst>
                    <a:ext uri="{9D8B030D-6E8A-4147-A177-3AD203B41FA5}">
                      <a16:colId xmlns:a16="http://schemas.microsoft.com/office/drawing/2014/main" val="2786845357"/>
                    </a:ext>
                  </a:extLst>
                </a:gridCol>
                <a:gridCol w="281800">
                  <a:extLst>
                    <a:ext uri="{9D8B030D-6E8A-4147-A177-3AD203B41FA5}">
                      <a16:colId xmlns:a16="http://schemas.microsoft.com/office/drawing/2014/main" val="2489992110"/>
                    </a:ext>
                  </a:extLst>
                </a:gridCol>
                <a:gridCol w="281801">
                  <a:extLst>
                    <a:ext uri="{9D8B030D-6E8A-4147-A177-3AD203B41FA5}">
                      <a16:colId xmlns:a16="http://schemas.microsoft.com/office/drawing/2014/main" val="1779276082"/>
                    </a:ext>
                  </a:extLst>
                </a:gridCol>
                <a:gridCol w="2606650">
                  <a:extLst>
                    <a:ext uri="{9D8B030D-6E8A-4147-A177-3AD203B41FA5}">
                      <a16:colId xmlns:a16="http://schemas.microsoft.com/office/drawing/2014/main" val="1562858241"/>
                    </a:ext>
                  </a:extLst>
                </a:gridCol>
                <a:gridCol w="554794">
                  <a:extLst>
                    <a:ext uri="{9D8B030D-6E8A-4147-A177-3AD203B41FA5}">
                      <a16:colId xmlns:a16="http://schemas.microsoft.com/office/drawing/2014/main" val="2593595940"/>
                    </a:ext>
                  </a:extLst>
                </a:gridCol>
                <a:gridCol w="457924">
                  <a:extLst>
                    <a:ext uri="{9D8B030D-6E8A-4147-A177-3AD203B41FA5}">
                      <a16:colId xmlns:a16="http://schemas.microsoft.com/office/drawing/2014/main" val="1553037041"/>
                    </a:ext>
                  </a:extLst>
                </a:gridCol>
                <a:gridCol w="1259294">
                  <a:extLst>
                    <a:ext uri="{9D8B030D-6E8A-4147-A177-3AD203B41FA5}">
                      <a16:colId xmlns:a16="http://schemas.microsoft.com/office/drawing/2014/main" val="3738810137"/>
                    </a:ext>
                  </a:extLst>
                </a:gridCol>
                <a:gridCol w="572407">
                  <a:extLst>
                    <a:ext uri="{9D8B030D-6E8A-4147-A177-3AD203B41FA5}">
                      <a16:colId xmlns:a16="http://schemas.microsoft.com/office/drawing/2014/main" val="3667316687"/>
                    </a:ext>
                  </a:extLst>
                </a:gridCol>
                <a:gridCol w="563600">
                  <a:extLst>
                    <a:ext uri="{9D8B030D-6E8A-4147-A177-3AD203B41FA5}">
                      <a16:colId xmlns:a16="http://schemas.microsoft.com/office/drawing/2014/main" val="1749439174"/>
                    </a:ext>
                  </a:extLst>
                </a:gridCol>
                <a:gridCol w="1065562">
                  <a:extLst>
                    <a:ext uri="{9D8B030D-6E8A-4147-A177-3AD203B41FA5}">
                      <a16:colId xmlns:a16="http://schemas.microsoft.com/office/drawing/2014/main" val="550407857"/>
                    </a:ext>
                  </a:extLst>
                </a:gridCol>
              </a:tblGrid>
              <a:tr h="207944">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學年度</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學期</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學院</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單位名稱</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algn="just">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學制班別</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rowSpan="2">
                  <a:txBody>
                    <a:bodyPr/>
                    <a:lstStyle/>
                    <a:p>
                      <a:pPr marL="0" algn="just" defTabSz="914400" rtl="0" eaLnBrk="1" latinLnBrk="0" hangingPunct="1">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年級</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rowSpan="2">
                  <a:txBody>
                    <a:bodyPr/>
                    <a:lstStyle/>
                    <a:p>
                      <a:pPr algn="ctr">
                        <a:lnSpc>
                          <a:spcPts val="1600"/>
                        </a:lnSpc>
                        <a:spcAft>
                          <a:spcPts val="0"/>
                        </a:spcAft>
                      </a:pPr>
                      <a:r>
                        <a:rPr lang="zh-TW" sz="16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學生類別</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gridSpan="3">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本學期參加方案學生人數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hMerge="1">
                  <a:txBody>
                    <a:bodyPr/>
                    <a:lstStyle/>
                    <a:p>
                      <a:endParaRPr lang="zh-TW" altLang="en-US"/>
                    </a:p>
                  </a:txBody>
                  <a:tcPr/>
                </a:tc>
                <a:tc hMerge="1">
                  <a:txBody>
                    <a:bodyPr/>
                    <a:lstStyle/>
                    <a:p>
                      <a:endParaRPr lang="zh-TW" altLang="en-US"/>
                    </a:p>
                  </a:txBody>
                  <a:tcPr/>
                </a:tc>
                <a:tc gridSpan="3">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本學期學生修讀必、選修課程之修習學分數</a:t>
                      </a: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hMerge="1">
                  <a:txBody>
                    <a:bodyPr/>
                    <a:lstStyle/>
                    <a:p>
                      <a:endParaRPr lang="zh-TW" altLang="en-US"/>
                    </a:p>
                  </a:txBody>
                  <a:tcPr/>
                </a:tc>
                <a:tc hMerge="1">
                  <a:txBody>
                    <a:bodyPr/>
                    <a:lstStyle/>
                    <a:p>
                      <a:endParaRPr lang="zh-TW" altLang="en-US"/>
                    </a:p>
                  </a:txBody>
                  <a:tcPr/>
                </a:tc>
                <a:extLst>
                  <a:ext uri="{0D108BD9-81ED-4DB2-BD59-A6C34878D82A}">
                    <a16:rowId xmlns:a16="http://schemas.microsoft.com/office/drawing/2014/main" val="2459185432"/>
                  </a:ext>
                </a:extLst>
              </a:tr>
              <a:tr h="623831">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vMerge="1">
                  <a:txBody>
                    <a:bodyPr/>
                    <a:lstStyle/>
                    <a:p>
                      <a:endParaRPr lang="zh-TW" altLang="en-US"/>
                    </a:p>
                  </a:txBody>
                  <a:tcPr/>
                </a:tc>
                <a:tc>
                  <a:txBody>
                    <a:bodyPr/>
                    <a:lstStyle/>
                    <a:p>
                      <a:pPr algn="ctr">
                        <a:lnSpc>
                          <a:spcPts val="1600"/>
                        </a:lnSpc>
                        <a:spcAft>
                          <a:spcPts val="0"/>
                        </a:spcAft>
                      </a:pPr>
                      <a:r>
                        <a:rPr lang="zh-TW" sz="1200" b="1" kern="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男</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女</a:t>
                      </a: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小計</a:t>
                      </a:r>
                    </a:p>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r>
                        <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系統自動加總</a:t>
                      </a: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4217020471"/>
                  </a:ext>
                </a:extLst>
              </a:tr>
              <a:tr h="831775">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大一學生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新轉入轉學生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(B)</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大二以上學生（不含延修生）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(C)</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p>
                      <a:pPr algn="just">
                        <a:lnSpc>
                          <a:spcPts val="1600"/>
                        </a:lnSpc>
                        <a:spcAft>
                          <a:spcPts val="0"/>
                        </a:spcAft>
                      </a:pP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a:t>
                      </a:r>
                      <a:r>
                        <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延修生</a:t>
                      </a:r>
                      <a:r>
                        <a:rPr lang="en-US"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rPr>
                        <a:t>(D)</a:t>
                      </a:r>
                      <a:endParaRPr lang="zh-TW" sz="1200" b="1" kern="0" dirty="0">
                        <a:solidFill>
                          <a:schemeClr val="tx1"/>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chemeClr val="accent5">
                        <a:lumMod val="20000"/>
                        <a:lumOff val="80000"/>
                      </a:schemeClr>
                    </a:solid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ctr">
                        <a:lnSpc>
                          <a:spcPts val="1600"/>
                        </a:lnSpc>
                        <a:spcAft>
                          <a:spcPts val="0"/>
                        </a:spcAft>
                      </a:pPr>
                      <a:r>
                        <a:rPr lang="en-US"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rPr>
                        <a:t> </a:t>
                      </a:r>
                      <a:endParaRPr lang="zh-TW" sz="800" b="1" kern="0" dirty="0">
                        <a:solidFill>
                          <a:schemeClr val="bg1">
                            <a:lumMod val="50000"/>
                          </a:schemeClr>
                        </a:solidFill>
                        <a:effectLst/>
                        <a:latin typeface="Arial" panose="020B0604020202020204" pitchFamily="34" charset="0"/>
                        <a:ea typeface="微軟正黑體" panose="020B0604030504040204" pitchFamily="34" charset="-120"/>
                        <a:cs typeface="Arial" panose="020B0604020202020204" pitchFamily="34" charset="0"/>
                      </a:endParaRPr>
                    </a:p>
                  </a:txBody>
                  <a:tcPr marL="68554" marR="68554" marT="0" marB="0">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noFill/>
                  </a:tcPr>
                </a:tc>
                <a:extLst>
                  <a:ext uri="{0D108BD9-81ED-4DB2-BD59-A6C34878D82A}">
                    <a16:rowId xmlns:a16="http://schemas.microsoft.com/office/drawing/2014/main" val="1920588536"/>
                  </a:ext>
                </a:extLst>
              </a:tr>
            </a:tbl>
          </a:graphicData>
        </a:graphic>
      </p:graphicFrame>
      <p:sp>
        <p:nvSpPr>
          <p:cNvPr id="9" name="Rectangle 47"/>
          <p:cNvSpPr>
            <a:spLocks noChangeArrowheads="1"/>
          </p:cNvSpPr>
          <p:nvPr/>
        </p:nvSpPr>
        <p:spPr bwMode="gray">
          <a:xfrm>
            <a:off x="-50554" y="-61362"/>
            <a:ext cx="890140" cy="400110"/>
          </a:xfrm>
          <a:prstGeom prst="rect">
            <a:avLst/>
          </a:prstGeom>
          <a:noFill/>
          <a:ln>
            <a:noFill/>
          </a:ln>
        </p:spPr>
        <p:txBody>
          <a:bodyPr wrap="square">
            <a:spAutoFit/>
          </a:bodyPr>
          <a:lstStyle>
            <a:lvl1pPr>
              <a:spcBef>
                <a:spcPct val="20000"/>
              </a:spcBef>
              <a:buChar char="•"/>
              <a:defRPr sz="3200">
                <a:solidFill>
                  <a:schemeClr val="tx1"/>
                </a:solidFill>
                <a:latin typeface="Arial" panose="020B0604020202020204" pitchFamily="34" charset="0"/>
              </a:defRPr>
            </a:lvl1pPr>
            <a:lvl2pPr marL="742950" indent="-285750">
              <a:spcBef>
                <a:spcPct val="20000"/>
              </a:spcBef>
              <a:buChar char="–"/>
              <a:defRPr sz="2800">
                <a:solidFill>
                  <a:schemeClr val="tx1"/>
                </a:solidFill>
                <a:latin typeface="Arial" panose="020B0604020202020204" pitchFamily="34" charset="0"/>
              </a:defRPr>
            </a:lvl2pPr>
            <a:lvl3pPr marL="1143000" indent="-228600">
              <a:spcBef>
                <a:spcPct val="20000"/>
              </a:spcBef>
              <a:buChar char="•"/>
              <a:defRPr sz="2400">
                <a:solidFill>
                  <a:schemeClr val="tx1"/>
                </a:solidFill>
                <a:latin typeface="Arial" panose="020B0604020202020204" pitchFamily="34" charset="0"/>
              </a:defRPr>
            </a:lvl3pPr>
            <a:lvl4pPr marL="1600200" indent="-228600">
              <a:spcBef>
                <a:spcPct val="20000"/>
              </a:spcBef>
              <a:buChar char="–"/>
              <a:defRPr sz="2000">
                <a:solidFill>
                  <a:schemeClr val="tx1"/>
                </a:solidFill>
                <a:latin typeface="Arial" panose="020B0604020202020204" pitchFamily="34" charset="0"/>
              </a:defRPr>
            </a:lvl4pPr>
            <a:lvl5pPr marL="2057400" indent="-228600">
              <a:spcBef>
                <a:spcPct val="20000"/>
              </a:spcBef>
              <a:buChar char="»"/>
              <a:defRPr sz="2000">
                <a:solidFill>
                  <a:schemeClr val="tx1"/>
                </a:solidFill>
                <a:latin typeface="Arial" panose="020B0604020202020204" pitchFamily="34" charset="0"/>
              </a:defRPr>
            </a:lvl5pPr>
            <a:lvl6pPr marL="2514600" indent="-228600" eaLnBrk="0" fontAlgn="base" hangingPunct="0">
              <a:spcBef>
                <a:spcPct val="20000"/>
              </a:spcBef>
              <a:spcAft>
                <a:spcPct val="0"/>
              </a:spcAft>
              <a:buChar char="»"/>
              <a:defRPr sz="2000">
                <a:solidFill>
                  <a:schemeClr val="tx1"/>
                </a:solidFill>
                <a:latin typeface="Arial" panose="020B0604020202020204" pitchFamily="34" charset="0"/>
              </a:defRPr>
            </a:lvl6pPr>
            <a:lvl7pPr marL="2971800" indent="-228600" eaLnBrk="0" fontAlgn="base" hangingPunct="0">
              <a:spcBef>
                <a:spcPct val="20000"/>
              </a:spcBef>
              <a:spcAft>
                <a:spcPct val="0"/>
              </a:spcAft>
              <a:buChar char="»"/>
              <a:defRPr sz="2000">
                <a:solidFill>
                  <a:schemeClr val="tx1"/>
                </a:solidFill>
                <a:latin typeface="Arial" panose="020B0604020202020204" pitchFamily="34" charset="0"/>
              </a:defRPr>
            </a:lvl7pPr>
            <a:lvl8pPr marL="3429000" indent="-228600" eaLnBrk="0" fontAlgn="base" hangingPunct="0">
              <a:spcBef>
                <a:spcPct val="20000"/>
              </a:spcBef>
              <a:spcAft>
                <a:spcPct val="0"/>
              </a:spcAft>
              <a:buChar char="»"/>
              <a:defRPr sz="2000">
                <a:solidFill>
                  <a:schemeClr val="tx1"/>
                </a:solidFill>
                <a:latin typeface="Arial" panose="020B0604020202020204" pitchFamily="34" charset="0"/>
              </a:defRPr>
            </a:lvl8pPr>
            <a:lvl9pPr marL="3886200" indent="-228600" eaLnBrk="0" fontAlgn="base" hangingPunct="0">
              <a:spcBef>
                <a:spcPct val="20000"/>
              </a:spcBef>
              <a:spcAft>
                <a:spcPct val="0"/>
              </a:spcAft>
              <a:buChar char="»"/>
              <a:defRPr sz="2000">
                <a:solidFill>
                  <a:schemeClr val="tx1"/>
                </a:solidFill>
                <a:latin typeface="Arial" panose="020B0604020202020204" pitchFamily="34" charset="0"/>
              </a:defRPr>
            </a:lvl9pPr>
          </a:lstStyle>
          <a:p>
            <a:pPr marL="0" marR="0" lvl="0" indent="0" algn="l" defTabSz="914400" rtl="0" eaLnBrk="0" fontAlgn="base" latinLnBrk="0" hangingPunct="0">
              <a:lnSpc>
                <a:spcPct val="100000"/>
              </a:lnSpc>
              <a:spcBef>
                <a:spcPct val="0"/>
              </a:spcBef>
              <a:spcAft>
                <a:spcPct val="0"/>
              </a:spcAft>
              <a:buClrTx/>
              <a:buSzTx/>
              <a:buFontTx/>
              <a:buNone/>
              <a:tabLst/>
              <a:defRPr/>
            </a:pPr>
            <a:r>
              <a:rPr lang="en-US" altLang="zh-TW" sz="2000" b="1" dirty="0" smtClean="0">
                <a:solidFill>
                  <a:schemeClr val="tx2">
                    <a:lumMod val="50000"/>
                  </a:schemeClr>
                </a:solidFill>
                <a:ea typeface="新細明體" panose="02020500000000000000" pitchFamily="18" charset="-120"/>
                <a:cs typeface="Arial" panose="020B0604020202020204" pitchFamily="34" charset="0"/>
              </a:rPr>
              <a:t>3.2.68</a:t>
            </a:r>
            <a:endParaRPr kumimoji="0" lang="en-US" altLang="zh-TW" sz="2000" b="1" i="0" u="none" strike="noStrike" kern="1200" cap="none" spc="0" normalizeH="0" baseline="0" noProof="0" dirty="0">
              <a:ln>
                <a:noFill/>
              </a:ln>
              <a:solidFill>
                <a:schemeClr val="tx2">
                  <a:lumMod val="50000"/>
                </a:schemeClr>
              </a:solidFill>
              <a:effectLst/>
              <a:uLnTx/>
              <a:uFillTx/>
              <a:ea typeface="新細明體" panose="02020500000000000000" pitchFamily="18" charset="-120"/>
              <a:cs typeface="Arial" panose="020B0604020202020204" pitchFamily="34" charset="0"/>
            </a:endParaRPr>
          </a:p>
        </p:txBody>
      </p:sp>
    </p:spTree>
    <p:extLst>
      <p:ext uri="{BB962C8B-B14F-4D97-AF65-F5344CB8AC3E}">
        <p14:creationId xmlns:p14="http://schemas.microsoft.com/office/powerpoint/2010/main" val="2691983820"/>
      </p:ext>
    </p:extLst>
  </p:cSld>
  <p:clrMapOvr>
    <a:masterClrMapping/>
  </p:clrMapOvr>
  <p:transition>
    <p:random/>
  </p:transition>
  <p:timing>
    <p:tnLst>
      <p:par>
        <p:cTn id="1" dur="indefinite" restart="never" nodeType="tmRoot"/>
      </p:par>
    </p:tnLst>
  </p:timing>
</p:sld>
</file>

<file path=ppt/theme/theme1.xml><?xml version="1.0" encoding="utf-8"?>
<a:theme xmlns:a="http://schemas.openxmlformats.org/drawingml/2006/main" name="raindrops">
  <a:themeElements>
    <a:clrScheme name="黃色">
      <a:dk1>
        <a:sysClr val="windowText" lastClr="000000"/>
      </a:dk1>
      <a:lt1>
        <a:sysClr val="window" lastClr="FFFFFF"/>
      </a:lt1>
      <a:dk2>
        <a:srgbClr val="39302A"/>
      </a:dk2>
      <a:lt2>
        <a:srgbClr val="E5DEDB"/>
      </a:lt2>
      <a:accent1>
        <a:srgbClr val="FFCA08"/>
      </a:accent1>
      <a:accent2>
        <a:srgbClr val="F8931D"/>
      </a:accent2>
      <a:accent3>
        <a:srgbClr val="CE8D3E"/>
      </a:accent3>
      <a:accent4>
        <a:srgbClr val="EC7016"/>
      </a:accent4>
      <a:accent5>
        <a:srgbClr val="E64823"/>
      </a:accent5>
      <a:accent6>
        <a:srgbClr val="9C6A6A"/>
      </a:accent6>
      <a:hlink>
        <a:srgbClr val="2998E3"/>
      </a:hlink>
      <a:folHlink>
        <a:srgbClr val="7F723D"/>
      </a:folHlink>
    </a:clrScheme>
    <a:fontScheme name="raindrops">
      <a:majorFont>
        <a:latin typeface="Verdana"/>
        <a:ea typeface=""/>
        <a:cs typeface=""/>
      </a:majorFont>
      <a:minorFont>
        <a:latin typeface="Verdana"/>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zh-TW" sz="1900" b="0" i="0" u="none" strike="noStrike" cap="none" normalizeH="0" baseline="0" smtClean="0">
            <a:ln>
              <a:noFill/>
            </a:ln>
            <a:solidFill>
              <a:schemeClr val="tx1"/>
            </a:solidFill>
            <a:effectLst/>
            <a:latin typeface="Times New Roman" panose="02020603050405020304" pitchFamily="18" charset="0"/>
          </a:defRPr>
        </a:defPPr>
      </a:lstStyle>
    </a:spDef>
    <a:lnDef>
      <a:spPr bwMode="auto">
        <a:xfrm>
          <a:off x="0" y="0"/>
          <a:ext cx="1" cy="1"/>
        </a:xfrm>
        <a:custGeom>
          <a:avLst/>
          <a:gdLst/>
          <a:ahLst/>
          <a:cxnLst/>
          <a:rect l="0" t="0" r="0" b="0"/>
          <a:pathLst/>
        </a:custGeom>
        <a:solidFill>
          <a:schemeClr val="accent1"/>
        </a:solidFill>
        <a:ln w="9525" cap="flat" cmpd="sng" algn="ctr">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a:spPr>
      <a:bodyPr vert="horz" wrap="square" lIns="91440" tIns="45720" rIns="91440" bIns="45720" numCol="1" anchor="t" anchorCtr="0" compatLnSpc="1">
        <a:prstTxWarp prst="textNoShape">
          <a:avLst/>
        </a:prstTxWarp>
      </a:bodyPr>
      <a:lstStyle>
        <a:defPPr marL="0" marR="0" indent="0" algn="l" defTabSz="914400" rtl="0" eaLnBrk="0" fontAlgn="base" latinLnBrk="0" hangingPunct="0">
          <a:lnSpc>
            <a:spcPct val="100000"/>
          </a:lnSpc>
          <a:spcBef>
            <a:spcPct val="0"/>
          </a:spcBef>
          <a:spcAft>
            <a:spcPct val="0"/>
          </a:spcAft>
          <a:buClrTx/>
          <a:buSzTx/>
          <a:buFontTx/>
          <a:buNone/>
          <a:tabLst/>
          <a:defRPr kumimoji="0" lang="en-US" altLang="zh-TW" sz="1900" b="0" i="0" u="none" strike="noStrike" cap="none" normalizeH="0" baseline="0" smtClean="0">
            <a:ln>
              <a:noFill/>
            </a:ln>
            <a:solidFill>
              <a:schemeClr val="tx1"/>
            </a:solidFill>
            <a:effectLst/>
            <a:latin typeface="Times New Roman" panose="02020603050405020304" pitchFamily="18" charset="0"/>
          </a:defRPr>
        </a:defPPr>
      </a:lstStyle>
    </a:lnDef>
  </a:objectDefaults>
  <a:extraClrSchemeLst>
    <a:extraClrScheme>
      <a:clrScheme name="raindrops 1">
        <a:dk1>
          <a:srgbClr val="FFE2A9"/>
        </a:dk1>
        <a:lt1>
          <a:srgbClr val="FFFFFF"/>
        </a:lt1>
        <a:dk2>
          <a:srgbClr val="990000"/>
        </a:dk2>
        <a:lt2>
          <a:srgbClr val="FFCC66"/>
        </a:lt2>
        <a:accent1>
          <a:srgbClr val="CDE1D8"/>
        </a:accent1>
        <a:accent2>
          <a:srgbClr val="72974B"/>
        </a:accent2>
        <a:accent3>
          <a:srgbClr val="FFFFFF"/>
        </a:accent3>
        <a:accent4>
          <a:srgbClr val="DAC190"/>
        </a:accent4>
        <a:accent5>
          <a:srgbClr val="E3EEE9"/>
        </a:accent5>
        <a:accent6>
          <a:srgbClr val="678843"/>
        </a:accent6>
        <a:hlink>
          <a:srgbClr val="003300"/>
        </a:hlink>
        <a:folHlink>
          <a:srgbClr val="777777"/>
        </a:folHlink>
      </a:clrScheme>
      <a:clrMap bg1="lt1" tx1="dk1" bg2="lt2" tx2="dk2" accent1="accent1" accent2="accent2" accent3="accent3" accent4="accent4" accent5="accent5" accent6="accent6" hlink="hlink" folHlink="folHlink"/>
    </a:extraClrScheme>
    <a:extraClrScheme>
      <a:clrScheme name="raindrops 2">
        <a:dk1>
          <a:srgbClr val="DBF6FF"/>
        </a:dk1>
        <a:lt1>
          <a:srgbClr val="FFFFFF"/>
        </a:lt1>
        <a:dk2>
          <a:srgbClr val="4D4D4D"/>
        </a:dk2>
        <a:lt2>
          <a:srgbClr val="A5E1E1"/>
        </a:lt2>
        <a:accent1>
          <a:srgbClr val="E3E3FF"/>
        </a:accent1>
        <a:accent2>
          <a:srgbClr val="A57DFF"/>
        </a:accent2>
        <a:accent3>
          <a:srgbClr val="FFFFFF"/>
        </a:accent3>
        <a:accent4>
          <a:srgbClr val="BBD2DA"/>
        </a:accent4>
        <a:accent5>
          <a:srgbClr val="EFEFFF"/>
        </a:accent5>
        <a:accent6>
          <a:srgbClr val="9571E7"/>
        </a:accent6>
        <a:hlink>
          <a:srgbClr val="542880"/>
        </a:hlink>
        <a:folHlink>
          <a:srgbClr val="777777"/>
        </a:folHlink>
      </a:clrScheme>
      <a:clrMap bg1="lt1" tx1="dk1" bg2="lt2" tx2="dk2" accent1="accent1" accent2="accent2" accent3="accent3" accent4="accent4" accent5="accent5" accent6="accent6" hlink="hlink" folHlink="folHlink"/>
    </a:extraClrScheme>
    <a:extraClrScheme>
      <a:clrScheme name="raindrops 3">
        <a:dk1>
          <a:srgbClr val="FAE7FF"/>
        </a:dk1>
        <a:lt1>
          <a:srgbClr val="FFFFFF"/>
        </a:lt1>
        <a:dk2>
          <a:srgbClr val="1C7CCC"/>
        </a:dk2>
        <a:lt2>
          <a:srgbClr val="F3D5FF"/>
        </a:lt2>
        <a:accent1>
          <a:srgbClr val="DFF6FF"/>
        </a:accent1>
        <a:accent2>
          <a:srgbClr val="81C0FF"/>
        </a:accent2>
        <a:accent3>
          <a:srgbClr val="FFFFFF"/>
        </a:accent3>
        <a:accent4>
          <a:srgbClr val="D6C5DA"/>
        </a:accent4>
        <a:accent5>
          <a:srgbClr val="ECFAFF"/>
        </a:accent5>
        <a:accent6>
          <a:srgbClr val="74AEE7"/>
        </a:accent6>
        <a:hlink>
          <a:srgbClr val="143970"/>
        </a:hlink>
        <a:folHlink>
          <a:srgbClr val="777777"/>
        </a:folHlink>
      </a:clrScheme>
      <a:clrMap bg1="lt1" tx1="dk1" bg2="lt2" tx2="dk2" accent1="accent1" accent2="accent2" accent3="accent3" accent4="accent4" accent5="accent5" accent6="accent6" hlink="hlink" folHlink="folHlink"/>
    </a:extraClrScheme>
    <a:extraClrScheme>
      <a:clrScheme name="raindrops 4">
        <a:dk1>
          <a:srgbClr val="EEF6B2"/>
        </a:dk1>
        <a:lt1>
          <a:srgbClr val="FFFFFF"/>
        </a:lt1>
        <a:dk2>
          <a:srgbClr val="8D4D29"/>
        </a:dk2>
        <a:lt2>
          <a:srgbClr val="CCCC00"/>
        </a:lt2>
        <a:accent1>
          <a:srgbClr val="E8E3C7"/>
        </a:accent1>
        <a:accent2>
          <a:srgbClr val="8C8600"/>
        </a:accent2>
        <a:accent3>
          <a:srgbClr val="FFFFFF"/>
        </a:accent3>
        <a:accent4>
          <a:srgbClr val="CBD297"/>
        </a:accent4>
        <a:accent5>
          <a:srgbClr val="F2EFE0"/>
        </a:accent5>
        <a:accent6>
          <a:srgbClr val="7E7900"/>
        </a:accent6>
        <a:hlink>
          <a:srgbClr val="333300"/>
        </a:hlink>
        <a:folHlink>
          <a:srgbClr val="777777"/>
        </a:folHlink>
      </a:clrScheme>
      <a:clrMap bg1="lt1" tx1="dk1" bg2="lt2" tx2="dk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佈景主題">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
  <TotalTime>15066</TotalTime>
  <Words>39384</Words>
  <Application>Microsoft Office PowerPoint</Application>
  <PresentationFormat>如螢幕大小 (4:3)</PresentationFormat>
  <Paragraphs>6184</Paragraphs>
  <Slides>178</Slides>
  <Notes>33</Notes>
  <HiddenSlides>0</HiddenSlides>
  <MMClips>0</MMClips>
  <ScaleCrop>false</ScaleCrop>
  <HeadingPairs>
    <vt:vector size="6" baseType="variant">
      <vt:variant>
        <vt:lpstr>使用字型</vt:lpstr>
      </vt:variant>
      <vt:variant>
        <vt:i4>13</vt:i4>
      </vt:variant>
      <vt:variant>
        <vt:lpstr>佈景主題</vt:lpstr>
      </vt:variant>
      <vt:variant>
        <vt:i4>1</vt:i4>
      </vt:variant>
      <vt:variant>
        <vt:lpstr>投影片標題</vt:lpstr>
      </vt:variant>
      <vt:variant>
        <vt:i4>178</vt:i4>
      </vt:variant>
    </vt:vector>
  </HeadingPairs>
  <TitlesOfParts>
    <vt:vector size="192" baseType="lpstr">
      <vt:lpstr>Arial Unicode MS</vt:lpstr>
      <vt:lpstr>Gulim</vt:lpstr>
      <vt:lpstr>華康中圓體</vt:lpstr>
      <vt:lpstr>微軟正黑體</vt:lpstr>
      <vt:lpstr>新細明體</vt:lpstr>
      <vt:lpstr>標楷體</vt:lpstr>
      <vt:lpstr>Arial</vt:lpstr>
      <vt:lpstr>Calibri</vt:lpstr>
      <vt:lpstr>Cambria Math</vt:lpstr>
      <vt:lpstr>Lucida Sans Unicode</vt:lpstr>
      <vt:lpstr>Times New Roman</vt:lpstr>
      <vt:lpstr>Verdana</vt:lpstr>
      <vt:lpstr>Wingdings</vt:lpstr>
      <vt:lpstr>raindrops</vt:lpstr>
      <vt:lpstr>歡迎蒞臨</vt:lpstr>
      <vt:lpstr>教育部大學校院校務資料庫   【107.10期】   填表暨系統操作說明會</vt:lpstr>
      <vt:lpstr>107.10期填表暨系統操作說明會</vt:lpstr>
      <vt:lpstr>PowerPoint 簡報</vt:lpstr>
      <vt:lpstr>1.1 校庫定位</vt:lpstr>
      <vt:lpstr>1.2 校庫定位-意見處理流程</vt:lpstr>
      <vt:lpstr>1.3 校庫定位-意見處理流程</vt:lpstr>
      <vt:lpstr>1.4 定期匯出</vt:lpstr>
      <vt:lpstr>1.5 定期匯出</vt:lpstr>
      <vt:lpstr>1.6 定期匯出</vt:lpstr>
      <vt:lpstr>PowerPoint 簡報</vt:lpstr>
      <vt:lpstr>2.1 基本資料確認</vt:lpstr>
      <vt:lpstr>2.2 填表期間</vt:lpstr>
      <vt:lpstr>2.3 資料匯出</vt:lpstr>
      <vt:lpstr>2.4 統一期間資料修正</vt:lpstr>
      <vt:lpstr>2.5 統一修正申請-如何提出</vt:lpstr>
      <vt:lpstr>2.6 非統一修正申請-如何提出</vt:lpstr>
      <vt:lpstr>2.7 非統一修正申請</vt:lpstr>
      <vt:lpstr>2.8 非統一修正申請</vt:lpstr>
      <vt:lpstr>2.9 非統一修正申請-如何提出</vt:lpstr>
      <vt:lpstr>2.10 資料匯出</vt:lpstr>
      <vt:lpstr>2.11本期經應用單位通知-非統一資料修正</vt:lpstr>
      <vt:lpstr>2.12 資料匯出</vt:lpstr>
      <vt:lpstr>2.13 表冊檢核</vt:lpstr>
      <vt:lpstr>2.14 檢核表列印</vt:lpstr>
      <vt:lpstr>2.15 檢核表報部</vt:lpstr>
      <vt:lpstr>PowerPoint 簡報</vt:lpstr>
      <vt:lpstr>PowerPoint 簡報</vt:lpstr>
      <vt:lpstr>3.1.1 本期填報表冊</vt:lpstr>
      <vt:lpstr>3.1.2 本期免填表冊</vt:lpstr>
      <vt:lpstr>PowerPoint 簡報</vt:lpstr>
      <vt:lpstr>基本資料1.學校基本資料表             (10月填報、3月維護)</vt:lpstr>
      <vt:lpstr>學1.正式學籍在學學生人數統計表             (3月、10月填報)</vt:lpstr>
      <vt:lpstr>學2.學生就學情況統計表          (3月、10月填報)</vt:lpstr>
      <vt:lpstr>學2.學生就學情況統計表         (3月、10月填報)</vt:lpstr>
      <vt:lpstr>學3.原住民學生資料統計表    (自107.10期起校庫自行蒐集，10月填報)</vt:lpstr>
      <vt:lpstr>學3-1. 原住民畢業學生資料統計表      (107.10首填，10月填報)</vt:lpstr>
      <vt:lpstr>學4.僑生、港澳生及大陸地區來臺學生資料統計表   (自107.10期起校庫自行蒐集， 3月、10月填報)</vt:lpstr>
      <vt:lpstr>學4.僑生、港澳生及大陸地區來臺學生資料統計表   (自107.10期起校庫自行蒐集， 3月、10月填報)</vt:lpstr>
      <vt:lpstr>學4.僑生、港澳生及大陸地區來臺學生資料統計表   (自107.10期起校庫自行蒐集， 3月、10月填報)</vt:lpstr>
      <vt:lpstr>學4-1. 僑生、港澳生及大陸地區來臺畢業學生資料統計表      (107.10首填，10月填報)</vt:lpstr>
      <vt:lpstr>學4-1. 僑生、港澳生及大陸地區來臺畢業學生資料統計表      (107.10首填，10月填報)</vt:lpstr>
      <vt:lpstr>學4-1. 僑生、港澳生及大陸地區來臺畢業學生資料統計表      (107.10首填，10月填報)</vt:lpstr>
      <vt:lpstr>學5.外國學生資料統計表   (自107.10期起校庫自行蒐集， 3月、10月填報)</vt:lpstr>
      <vt:lpstr>學5.外國學生資料統計表   (自107.10期起校庫自行蒐集， 3月、10月填報)</vt:lpstr>
      <vt:lpstr>學5-1. 外國畢業學生資料統計表      (107.10首填，10月填報)</vt:lpstr>
      <vt:lpstr>學5-1. 外國畢業學生資料統計表      (107.10首填，10月填報)</vt:lpstr>
      <vt:lpstr>學7.外國(境外)學生來校修讀「非學位生」進修、交流統計表      (3月、10月填報)</vt:lpstr>
      <vt:lpstr>學8.本國學生出國進修、交流統計表         (3月、10月填報)</vt:lpstr>
      <vt:lpstr>學10.學生實習人數及時數統計表        (10月填報)</vt:lpstr>
      <vt:lpstr>學10.學生實習人數及時數統計表        (10月填報)</vt:lpstr>
      <vt:lpstr>學10.學生實習人數及時數統計表        (10月填報)</vt:lpstr>
      <vt:lpstr>學10.學生實習人數及時數統計表                      (10月填報)</vt:lpstr>
      <vt:lpstr>學10.學生實習人數及時數統計表        (10月填報)</vt:lpstr>
      <vt:lpstr>學10-1.學生實習之經費來源         (107.10首填， 10月填報)</vt:lpstr>
      <vt:lpstr>學10-1.學生實習之經費來源         (107.10首填， 10月填報)</vt:lpstr>
      <vt:lpstr>學10-1.學生實習之經費來源         (107.10首填， 10月填報)</vt:lpstr>
      <vt:lpstr>學10-1.學生實習之經費來源         (107.10首填， 10月填報)</vt:lpstr>
      <vt:lpstr>學10-1.學生實習之經費來源         (107.10首填， 10月填報)</vt:lpstr>
      <vt:lpstr>學10-1.學生實習之經費來源         (107.10首填， 10月填報)</vt:lpstr>
      <vt:lpstr>學10-1.學生實習之經費來源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學10-2.學生實習機構及權益保障統計        (107.10首填， 10月填報)</vt:lpstr>
      <vt:lpstr>學20-1.畢業總學生人數表        (10月填報)</vt:lpstr>
      <vt:lpstr>學20-1.畢業總學生人數表        (10月填報)</vt:lpstr>
      <vt:lpstr>學24.學系、所、學位學程核定招生名額「總量內新生註冊率」統計表      (10月填報)</vt:lpstr>
      <vt:lpstr>學24.學系、所、學位學程核定招生名額「總量內新生註冊率」統計表      (10月填報)</vt:lpstr>
      <vt:lpstr>學24-1.各學制核定招生名額「總量內暨境外學生新生註冊率」統計表      (10月填報)</vt:lpstr>
      <vt:lpstr>學24-1.各學制核定招生名額「總量內暨境外學生新生註冊率」統計表      (10月填報)</vt:lpstr>
      <vt:lpstr>學24-1.各學制核定招生名額「總量內暨境外學生新生註冊率」統計表      (10月填報)</vt:lpstr>
      <vt:lpstr>學24-2.全校核定招生名額「總量內暨境外學生新生註冊率」統計表      (10月填報)</vt:lpstr>
      <vt:lpstr>學24-2.全校核定招生名額「總量內暨境外學生新生註冊率」統計表      (10月填報)</vt:lpstr>
      <vt:lpstr>學24-2.全校核定招生名額「總量內暨境外學生新生註冊率」統計表      (10月填報)</vt:lpstr>
      <vt:lpstr>學24-2.全校核定招生名額「總量內暨境外學生新生註冊率」統計表      (10月填報)</vt:lpstr>
      <vt:lpstr>學25.大學「碩士(含碩士在職)班、博士班」總量內核定招生情形調查表      (10月填報)</vt:lpstr>
      <vt:lpstr>學29.學生修讀程式設計課程情形        (107.10首填， 3月、10月填報)</vt:lpstr>
      <vt:lpstr>學29.學生修讀程式設計課程情形        (107.10首填， 3月、10月填報)</vt:lpstr>
      <vt:lpstr>學29.學生修讀程式設計課程情形        (107.10首填， 3月、10月填報)</vt:lpstr>
      <vt:lpstr>學29.學生修讀程式設計課程情形        (107.10首填， 3月、10月填報)</vt:lpstr>
      <vt:lpstr>學29.學生修讀程式設計課程情形        (107.10首填， 3月、10月填報)</vt:lpstr>
      <vt:lpstr>學30.大學辦理多元專長培力課程(進修學士班)招生情形     (107.10首填，10月填報)</vt:lpstr>
      <vt:lpstr>學30.大學辦理多元專長培力課程(進修學士班)招生情形     (107.10首填，10月填報)</vt:lpstr>
      <vt:lpstr>學30.大學辦理多元專長培力課程(進修學士班)招生情形     (107.10首填，10月填報)</vt:lpstr>
      <vt:lpstr>學30.大學辦理多元專長培力課程(進修學士班)招生情形     (107.10首填，10月填報)</vt:lpstr>
      <vt:lpstr>學30.大學辦理多元專長培力課程(進修學士班)招生情形     (107.10首填，10月填報)</vt:lpstr>
      <vt:lpstr>學30.大學辦理多元專長培力課程(進修學士班)招生情形     (107.10首填，10月填報)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學31.參加「大學進修部四年制學士班彈性修業試辦方案」學生人數      (107.10首填， 3月、10月填報)</vt:lpstr>
      <vt:lpstr>    教1.專兼任教師明細表             (3月、10月填報)</vt:lpstr>
      <vt:lpstr>    教1.專兼任教師明細表             (3月、10月填報)</vt:lpstr>
      <vt:lpstr>教1.專兼任教師明細表        (3月、10月填報)</vt:lpstr>
      <vt:lpstr>教3.專任教師通過升等明細表          (10月填報)</vt:lpstr>
      <vt:lpstr>教3.專任教師通過升等明細表        (10月填報)</vt:lpstr>
      <vt:lpstr>教3.專任教師通過升等明細表         (10月填報)</vt:lpstr>
      <vt:lpstr>教3.專任教師通過升等明細表         (10月填報)</vt:lpstr>
      <vt:lpstr>教3.專任教師通過升等明細表         (10月填報)</vt:lpstr>
      <vt:lpstr>教3.專任教師通過升等明細表        (10月填報)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教6.私立大專校院編制內專任教師待遇標準           (107.10首填，3月、10月填報)</vt:lpstr>
      <vt:lpstr>教7.私立大專校院兼任教師鐘點費             (107.10首填，3月、10月填報)</vt:lpstr>
      <vt:lpstr>教7.私立大專校院兼任教師鐘點費             (107.10首填，3月、10月填報)</vt:lpstr>
      <vt:lpstr>教7.私立大專校院兼任教師鐘點費             (107.10首填，3月、10月填報)</vt:lpstr>
      <vt:lpstr>教7.私立大專校院兼任教師鐘點費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教8.編制外專任教師報酬標準             (107.10首填，3月、10月填報)</vt:lpstr>
      <vt:lpstr>職2.校長、一級行政主管及學術主管明細資料表            (10月填報)</vt:lpstr>
      <vt:lpstr>研6.學校學術交流活動情形表            (10月填報)</vt:lpstr>
      <vt:lpstr>研6.學校學術交流活動情形表            (10月填報)</vt:lpstr>
      <vt:lpstr>研6.學校學術交流活動情形表            (10月填報)</vt:lpstr>
      <vt:lpstr>研6-1.我國與國外大學學術交流統計表      (107.10首填，10月填報)</vt:lpstr>
      <vt:lpstr>研6-1.我國與國外大學學術交流統計表      (107.10首填，10月填報)</vt:lpstr>
      <vt:lpstr>研6-1.我國與國外大學學術交流統計表      (107.10首填，10月填報)</vt:lpstr>
      <vt:lpstr>校6.學校圖書收藏冊數、非書資料及現期書報統計表                                           (10月填報)</vt:lpstr>
      <vt:lpstr>校6.學校圖書收藏冊數、非書資料及現期書報統計表                                           (10月填報)</vt:lpstr>
      <vt:lpstr>校7.圖書館服務及館際合作情形統計表                                           (10月填報)</vt:lpstr>
      <vt:lpstr>校7.圖書館服務及館際合作情形統計表                                           (10月填報)</vt:lpstr>
      <vt:lpstr>校19.獎助生及勞僱型學生兼任助理人數及經費統計表            (107.10更新首填，10月填報)</vt:lpstr>
      <vt:lpstr>校19.獎助生及勞僱型學生兼任助理人數及經費統計表            (107.10更新首填，10月填報)</vt:lpstr>
      <vt:lpstr>校19.獎助生及勞僱型學生兼任助理人數及經費統計表            (107.10更新首填，10月填報)</vt:lpstr>
      <vt:lpstr>校19.獎助生及勞僱型學生兼任助理人數及經費統計表            (107.10更新首填，10月填報)</vt:lpstr>
      <vt:lpstr>校19.獎助生及勞僱型學生兼任助理人數及經費統計表            (107.10更新首填，10月填報)</vt:lpstr>
      <vt:lpstr>校20.勞僱型學生兼任助理之雇主負擔經費來源             (10月填報)</vt:lpstr>
      <vt:lpstr>校22.兼任助理平均每月支給金額人數統計表             (10月填報)</vt:lpstr>
      <vt:lpstr>校23.學校「每月」身心障礙進用員額暨繳交代金統計            (10月填報)</vt:lpstr>
      <vt:lpstr>校23.學校「每月」身心障礙進用員額暨繳交代金統計            (10月填報)</vt:lpstr>
      <vt:lpstr>校24.日間學制學士班以下學費、雜費收費基準-以「系(所)」統計         (107.10首填，10月填報)</vt:lpstr>
      <vt:lpstr>校25.私立學校董事、監察人名單及其任期資訊統計          (107.10首填，10月填報)</vt:lpstr>
      <vt:lpstr>校25.私立學校董事、監察人名單及其任期資訊統計          (107.10首填，10月填報)</vt:lpstr>
      <vt:lpstr>校26. 學校課程、採購及校務資訊公開網址           (107.10首填，10月填報)</vt:lpstr>
      <vt:lpstr>PowerPoint 簡報</vt:lpstr>
      <vt:lpstr>學32.完成及退出「大學進修部四年制學士班彈性修業試辦方案」學生人數          (108.03新增， 3月、10月填報)</vt:lpstr>
      <vt:lpstr>學32.完成及退出「大學進修部四年制學士班彈性修業試辦方案」學生人數          (108.03新增， 3月、10月填報)</vt:lpstr>
      <vt:lpstr>學32.完成及退出「大學進修部四年制學士班彈性修業試辦方案」學生人數          (108.03新增， 3月、10月填報)</vt:lpstr>
      <vt:lpstr>學32.完成及退出「大學進修部四年制學士班彈性修業試辦方案」學生人數          (108.03新增， 3月、10月填報)</vt:lpstr>
      <vt:lpstr>研12.專利、新品種、授權件數表             (3月填報)</vt:lpstr>
      <vt:lpstr>研13.各種智慧財產權衍生運用總金額表            (3月填報)</vt:lpstr>
      <vt:lpstr>研16、研18，預計新增資料蒐集範疇        (3月填報)</vt:lpstr>
      <vt:lpstr>研20.大學校院推動創新育成及技術移轉績效表           (3月填報)</vt:lpstr>
      <vt:lpstr>研20.大學校院推動創新育成及技術移轉績效表           (3月填報)</vt:lpstr>
      <vt:lpstr>研22.學校衍生企業明細表                  (3月填報)</vt:lpstr>
      <vt:lpstr>聯絡資訊</vt:lpstr>
      <vt:lpstr>PowerPoint 簡報</vt:lpstr>
    </vt:vector>
  </TitlesOfParts>
  <Company>Microsoft</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下期異動表冊</dc:title>
  <dc:creator>HEDB-2014-P3</dc:creator>
  <cp:lastModifiedBy>蘇子倫</cp:lastModifiedBy>
  <cp:revision>1828</cp:revision>
  <cp:lastPrinted>2018-08-16T06:45:38Z</cp:lastPrinted>
  <dcterms:created xsi:type="dcterms:W3CDTF">2016-12-26T01:09:48Z</dcterms:created>
  <dcterms:modified xsi:type="dcterms:W3CDTF">2018-08-17T06:11:39Z</dcterms:modified>
</cp:coreProperties>
</file>