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0"/>
  </p:notesMasterIdLst>
  <p:handoutMasterIdLst>
    <p:handoutMasterId r:id="rId101"/>
  </p:handoutMasterIdLst>
  <p:sldIdLst>
    <p:sldId id="256" r:id="rId5"/>
    <p:sldId id="3849" r:id="rId6"/>
    <p:sldId id="3860" r:id="rId7"/>
    <p:sldId id="3859" r:id="rId8"/>
    <p:sldId id="274" r:id="rId9"/>
    <p:sldId id="275" r:id="rId10"/>
    <p:sldId id="271" r:id="rId11"/>
    <p:sldId id="276" r:id="rId12"/>
    <p:sldId id="277" r:id="rId13"/>
    <p:sldId id="3857" r:id="rId14"/>
    <p:sldId id="3858" r:id="rId15"/>
    <p:sldId id="3844" r:id="rId16"/>
    <p:sldId id="282" r:id="rId17"/>
    <p:sldId id="3861" r:id="rId18"/>
    <p:sldId id="3864" r:id="rId19"/>
    <p:sldId id="3865" r:id="rId20"/>
    <p:sldId id="283" r:id="rId21"/>
    <p:sldId id="386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93" r:id="rId31"/>
    <p:sldId id="295" r:id="rId32"/>
    <p:sldId id="298" r:id="rId33"/>
    <p:sldId id="291" r:id="rId34"/>
    <p:sldId id="3852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558" r:id="rId44"/>
    <p:sldId id="559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853" r:id="rId58"/>
    <p:sldId id="324" r:id="rId59"/>
    <p:sldId id="325" r:id="rId60"/>
    <p:sldId id="326" r:id="rId61"/>
    <p:sldId id="327" r:id="rId62"/>
    <p:sldId id="3854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855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856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847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94" autoAdjust="0"/>
  </p:normalViewPr>
  <p:slideViewPr>
    <p:cSldViewPr snapToGrid="0">
      <p:cViewPr varScale="1">
        <p:scale>
          <a:sx n="108" d="100"/>
          <a:sy n="108" d="100"/>
        </p:scale>
        <p:origin x="894" y="108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microsoft.com/office/2018/10/relationships/authors" Target="author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6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7" name="Google Shape;30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1" name="Google Shape;30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2" name="Google Shape;30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3" name="Google Shape;30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1" name="Google Shape;30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" name="Google Shape;305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0" name="Google Shape;30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0" name="Google Shape;30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0" name="Google Shape;30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1" name="Google Shape;31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Google Shape;311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1" name="Google Shape;31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4" name="Google Shape;313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Google Shape;316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3" name="Google Shape;316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Google Shape;308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0" name="Google Shape;30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" name="Google Shape;319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2" name="Google Shape;319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Google Shape;319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0" name="Google Shape;32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0" name="Google Shape;321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9" name="Google Shape;321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3" name="Google Shape;323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Google Shape;324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5" name="Google Shape;324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4" name="Google Shape;29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7" name="Google Shape;32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" name="Google Shape;326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7" name="Google Shape;326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6" name="Google Shape;330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6" name="Google Shape;331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Google Shape;332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5" name="Google Shape;33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5" name="Google Shape;333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4" name="Google Shape;334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" name="Google Shape;335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3" name="Google Shape;335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3" name="Google Shape;336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Google Shape;337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2" name="Google Shape;337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4" name="Google Shape;29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1" name="Google Shape;338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1" name="Google Shape;339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0" name="Google Shape;340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1" name="Google Shape;340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0" name="Google Shape;341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7" name="Google Shape;342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Google Shape;343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6" name="Google Shape;343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5" name="Google Shape;344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4" name="Google Shape;345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1" name="Google Shape;347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Google Shape;347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0" name="Google Shape;348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2" name="Google Shape;28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" name="Google Shape;3493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4" name="Google Shape;349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3" name="Google Shape;350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2" name="Google Shape;351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1" name="Google Shape;352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0" name="Google Shape;353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0" name="Google Shape;354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0" name="Google Shape;355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9" name="Google Shape;355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8" name="Google Shape;3568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7" name="Google Shape;3577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Google Shape;29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5" name="Google Shape;29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6" name="Google Shape;358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Google Shape;3594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5" name="Google Shape;359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5" name="Google Shape;3605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4" name="Google Shape;3614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0" name="Google Shape;363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3" name="Google Shape;3643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3" name="Google Shape;3663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4" name="Google Shape;3664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2" name="Google Shape;3672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1" name="Google Shape;3681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0" name="Google Shape;3690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4" name="Google Shape;29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1" name="Google Shape;3701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0" name="Google Shape;3710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9" name="Google Shape;3719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0" name="Google Shape;3720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6" name="Google Shape;3736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4" name="Google Shape;3744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3" name="Google Shape;3753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2" name="Google Shape;3762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2" name="Google Shape;3772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1" name="Google Shape;3781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2" name="Google Shape;3782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2" name="Google Shape;3792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20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" name="Google Shape;3800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1" name="Google Shape;380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2" name="Google Shape;29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175026" y="1553922"/>
            <a:ext cx="4710932" cy="1124995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24877" y="128634"/>
            <a:ext cx="11162209" cy="75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3" name="Google Shape;23;p3"/>
          <p:cNvSpPr/>
          <p:nvPr/>
        </p:nvSpPr>
        <p:spPr>
          <a:xfrm>
            <a:off x="544901" y="1268760"/>
            <a:ext cx="1020202" cy="1020113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73927" y="1403776"/>
            <a:ext cx="762151" cy="75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1781672" y="1988840"/>
            <a:ext cx="3750742" cy="6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3"/>
          </p:nvPr>
        </p:nvSpPr>
        <p:spPr>
          <a:xfrm>
            <a:off x="1781672" y="1553923"/>
            <a:ext cx="375074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67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175026" y="3190148"/>
            <a:ext cx="4710932" cy="1124995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544901" y="2904986"/>
            <a:ext cx="1020202" cy="1020113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673927" y="3040002"/>
            <a:ext cx="762151" cy="75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5"/>
          </p:nvPr>
        </p:nvSpPr>
        <p:spPr>
          <a:xfrm>
            <a:off x="1781672" y="3625066"/>
            <a:ext cx="3750742" cy="6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6"/>
          </p:nvPr>
        </p:nvSpPr>
        <p:spPr>
          <a:xfrm>
            <a:off x="1781672" y="3190149"/>
            <a:ext cx="375074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67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175026" y="4824285"/>
            <a:ext cx="4710932" cy="1124995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544901" y="4539124"/>
            <a:ext cx="1020202" cy="1020113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7"/>
          </p:nvPr>
        </p:nvSpPr>
        <p:spPr>
          <a:xfrm>
            <a:off x="673927" y="4674139"/>
            <a:ext cx="762151" cy="75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8"/>
          </p:nvPr>
        </p:nvSpPr>
        <p:spPr>
          <a:xfrm>
            <a:off x="1781672" y="5259204"/>
            <a:ext cx="3750742" cy="6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9"/>
          </p:nvPr>
        </p:nvSpPr>
        <p:spPr>
          <a:xfrm>
            <a:off x="1781672" y="4824286"/>
            <a:ext cx="375074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67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6876154" y="1553922"/>
            <a:ext cx="4710932" cy="1124995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6246029" y="1268760"/>
            <a:ext cx="1020202" cy="1020113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3"/>
          </p:nvPr>
        </p:nvSpPr>
        <p:spPr>
          <a:xfrm>
            <a:off x="6375055" y="1403776"/>
            <a:ext cx="762151" cy="75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4"/>
          </p:nvPr>
        </p:nvSpPr>
        <p:spPr>
          <a:xfrm>
            <a:off x="7482800" y="1988840"/>
            <a:ext cx="3750742" cy="6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5"/>
          </p:nvPr>
        </p:nvSpPr>
        <p:spPr>
          <a:xfrm>
            <a:off x="7482800" y="1553923"/>
            <a:ext cx="375074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67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876154" y="3190148"/>
            <a:ext cx="4710932" cy="1124995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6246029" y="2904986"/>
            <a:ext cx="1020202" cy="1020113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6"/>
          </p:nvPr>
        </p:nvSpPr>
        <p:spPr>
          <a:xfrm>
            <a:off x="6375055" y="3040002"/>
            <a:ext cx="762151" cy="75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7"/>
          </p:nvPr>
        </p:nvSpPr>
        <p:spPr>
          <a:xfrm>
            <a:off x="7482800" y="3625066"/>
            <a:ext cx="3750742" cy="6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18"/>
          </p:nvPr>
        </p:nvSpPr>
        <p:spPr>
          <a:xfrm>
            <a:off x="7482800" y="3190149"/>
            <a:ext cx="375074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67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76154" y="4824285"/>
            <a:ext cx="4710932" cy="1124995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6246029" y="4539124"/>
            <a:ext cx="1020202" cy="1020113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9"/>
          </p:nvPr>
        </p:nvSpPr>
        <p:spPr>
          <a:xfrm>
            <a:off x="6375055" y="4674139"/>
            <a:ext cx="762151" cy="75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20"/>
          </p:nvPr>
        </p:nvSpPr>
        <p:spPr>
          <a:xfrm>
            <a:off x="7482800" y="5259204"/>
            <a:ext cx="3750742" cy="6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21"/>
          </p:nvPr>
        </p:nvSpPr>
        <p:spPr>
          <a:xfrm>
            <a:off x="7482800" y="4824286"/>
            <a:ext cx="375074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67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045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639417" y="4465057"/>
            <a:ext cx="3236883" cy="139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9" name="Google Shape;149;p21"/>
          <p:cNvCxnSpPr/>
          <p:nvPr/>
        </p:nvCxnSpPr>
        <p:spPr>
          <a:xfrm rot="10800000">
            <a:off x="580145" y="3909053"/>
            <a:ext cx="3355427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21"/>
          <p:cNvSpPr txBox="1">
            <a:spLocks noGrp="1"/>
          </p:cNvSpPr>
          <p:nvPr>
            <p:ph type="body" idx="2"/>
          </p:nvPr>
        </p:nvSpPr>
        <p:spPr>
          <a:xfrm>
            <a:off x="640935" y="4029067"/>
            <a:ext cx="323384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67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1188502" y="1543894"/>
            <a:ext cx="2125318" cy="21251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3"/>
          </p:nvPr>
        </p:nvSpPr>
        <p:spPr>
          <a:xfrm>
            <a:off x="1247365" y="2306427"/>
            <a:ext cx="2007592" cy="6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ctr">
              <a:lnSpc>
                <a:spcPct val="12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67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4"/>
          </p:nvPr>
        </p:nvSpPr>
        <p:spPr>
          <a:xfrm>
            <a:off x="4483727" y="4465057"/>
            <a:ext cx="3236883" cy="139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4" name="Google Shape;154;p21"/>
          <p:cNvCxnSpPr/>
          <p:nvPr/>
        </p:nvCxnSpPr>
        <p:spPr>
          <a:xfrm rot="10800000">
            <a:off x="4424455" y="3909053"/>
            <a:ext cx="3355427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21"/>
          <p:cNvSpPr txBox="1">
            <a:spLocks noGrp="1"/>
          </p:cNvSpPr>
          <p:nvPr>
            <p:ph type="body" idx="5"/>
          </p:nvPr>
        </p:nvSpPr>
        <p:spPr>
          <a:xfrm>
            <a:off x="4485245" y="4029067"/>
            <a:ext cx="323384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67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5032812" y="1543894"/>
            <a:ext cx="2125318" cy="2125133"/>
          </a:xfrm>
          <a:prstGeom prst="ellipse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6"/>
          </p:nvPr>
        </p:nvSpPr>
        <p:spPr>
          <a:xfrm>
            <a:off x="5091675" y="2306427"/>
            <a:ext cx="2007592" cy="6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ctr">
              <a:lnSpc>
                <a:spcPct val="12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67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7"/>
          </p:nvPr>
        </p:nvSpPr>
        <p:spPr>
          <a:xfrm>
            <a:off x="8315699" y="4465057"/>
            <a:ext cx="3236883" cy="139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9" name="Google Shape;159;p21"/>
          <p:cNvCxnSpPr/>
          <p:nvPr/>
        </p:nvCxnSpPr>
        <p:spPr>
          <a:xfrm rot="10800000">
            <a:off x="8256427" y="3909053"/>
            <a:ext cx="3355427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1"/>
          <p:cNvSpPr txBox="1">
            <a:spLocks noGrp="1"/>
          </p:cNvSpPr>
          <p:nvPr>
            <p:ph type="body" idx="8"/>
          </p:nvPr>
        </p:nvSpPr>
        <p:spPr>
          <a:xfrm>
            <a:off x="8317217" y="4029067"/>
            <a:ext cx="323384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67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8864784" y="1543894"/>
            <a:ext cx="2125318" cy="2125133"/>
          </a:xfrm>
          <a:prstGeom prst="ellipse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9"/>
          </p:nvPr>
        </p:nvSpPr>
        <p:spPr>
          <a:xfrm>
            <a:off x="8923647" y="2306427"/>
            <a:ext cx="2007592" cy="6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ctr">
              <a:lnSpc>
                <a:spcPct val="12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67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/>
          <p:nvPr/>
        </p:nvSpPr>
        <p:spPr>
          <a:xfrm rot="5400000">
            <a:off x="965008" y="1447664"/>
            <a:ext cx="565917" cy="565966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110524" y="1543894"/>
            <a:ext cx="274885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2133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2133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5" name="Google Shape;165;p21"/>
          <p:cNvSpPr/>
          <p:nvPr/>
        </p:nvSpPr>
        <p:spPr>
          <a:xfrm rot="5400000">
            <a:off x="4809916" y="1447664"/>
            <a:ext cx="565917" cy="565966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4955431" y="1543893"/>
            <a:ext cx="274885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2133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2133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" name="Google Shape;167;p21"/>
          <p:cNvSpPr/>
          <p:nvPr/>
        </p:nvSpPr>
        <p:spPr>
          <a:xfrm rot="5400000">
            <a:off x="8672045" y="1465858"/>
            <a:ext cx="565917" cy="565966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8817561" y="1562088"/>
            <a:ext cx="274885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2133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2133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3152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No Contents">
  <p:cSld name="13_No Conten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43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No Contents">
  <p:cSld name="14_No Conten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No Contents">
  <p:cSld name="15_No Conten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6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Contents">
  <p:cSld name="1_No Conten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24877" y="128634"/>
            <a:ext cx="11162209" cy="75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169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 Contents">
  <p:cSld name="2_No Conten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2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0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 Contents">
  <p:cSld name="4_No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8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 Contents">
  <p:cSld name="5_No Content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2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 Contents">
  <p:cSld name="6_No Conten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13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 Contents">
  <p:cSld name="7_No Content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9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No Contents">
  <p:cSld name="8_No Conten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No Contents">
  <p:cSld name="9_No Content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3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No Contents">
  <p:cSld name="10_No Conten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6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No Contents">
  <p:cSld name="11_No Content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3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No Contents">
  <p:cSld name="12_No Conten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9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No Contents">
  <p:cSld name="16_No Content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8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No Contents">
  <p:cSld name="17_No Contents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0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No Contents">
  <p:cSld name="18_No Content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57" name="Google Shape;257;p39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45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Points">
  <p:cSld name="1_3 Poin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3" name="Google Shape;263;p40"/>
          <p:cNvGrpSpPr/>
          <p:nvPr/>
        </p:nvGrpSpPr>
        <p:grpSpPr>
          <a:xfrm>
            <a:off x="574908" y="1647065"/>
            <a:ext cx="1034845" cy="1152128"/>
            <a:chOff x="7054974" y="1111052"/>
            <a:chExt cx="1552133" cy="1728192"/>
          </a:xfrm>
        </p:grpSpPr>
        <p:sp>
          <p:nvSpPr>
            <p:cNvPr id="264" name="Google Shape;264;p40"/>
            <p:cNvSpPr txBox="1"/>
            <p:nvPr/>
          </p:nvSpPr>
          <p:spPr>
            <a:xfrm>
              <a:off x="7054974" y="1190318"/>
              <a:ext cx="1408117" cy="161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64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64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5" name="Google Shape;265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6" name="Google Shape;266;p40"/>
          <p:cNvGrpSpPr/>
          <p:nvPr/>
        </p:nvGrpSpPr>
        <p:grpSpPr>
          <a:xfrm>
            <a:off x="574908" y="3183236"/>
            <a:ext cx="1034845" cy="1152128"/>
            <a:chOff x="7054974" y="1111052"/>
            <a:chExt cx="1552133" cy="1728192"/>
          </a:xfrm>
        </p:grpSpPr>
        <p:sp>
          <p:nvSpPr>
            <p:cNvPr id="267" name="Google Shape;267;p40"/>
            <p:cNvSpPr txBox="1"/>
            <p:nvPr/>
          </p:nvSpPr>
          <p:spPr>
            <a:xfrm>
              <a:off x="7054974" y="1190318"/>
              <a:ext cx="1408117" cy="161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64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64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8" name="Google Shape;268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9" name="Google Shape;269;p40"/>
          <p:cNvGrpSpPr/>
          <p:nvPr/>
        </p:nvGrpSpPr>
        <p:grpSpPr>
          <a:xfrm>
            <a:off x="574908" y="4719407"/>
            <a:ext cx="1034845" cy="1152128"/>
            <a:chOff x="7054974" y="1111052"/>
            <a:chExt cx="1552133" cy="1728192"/>
          </a:xfrm>
        </p:grpSpPr>
        <p:sp>
          <p:nvSpPr>
            <p:cNvPr id="270" name="Google Shape;270;p40"/>
            <p:cNvSpPr txBox="1"/>
            <p:nvPr/>
          </p:nvSpPr>
          <p:spPr>
            <a:xfrm>
              <a:off x="7054974" y="1190318"/>
              <a:ext cx="1408117" cy="161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64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64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71" name="Google Shape;271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72" name="Google Shape;272;p40"/>
          <p:cNvSpPr txBox="1">
            <a:spLocks noGrp="1"/>
          </p:cNvSpPr>
          <p:nvPr>
            <p:ph type="body" idx="2"/>
          </p:nvPr>
        </p:nvSpPr>
        <p:spPr>
          <a:xfrm>
            <a:off x="1727135" y="1589036"/>
            <a:ext cx="969791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body" idx="3"/>
          </p:nvPr>
        </p:nvSpPr>
        <p:spPr>
          <a:xfrm>
            <a:off x="1727135" y="2107071"/>
            <a:ext cx="9697919" cy="81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body" idx="4"/>
          </p:nvPr>
        </p:nvSpPr>
        <p:spPr>
          <a:xfrm>
            <a:off x="1727135" y="3114097"/>
            <a:ext cx="969791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5"/>
          </p:nvPr>
        </p:nvSpPr>
        <p:spPr>
          <a:xfrm>
            <a:off x="1727135" y="3632131"/>
            <a:ext cx="9697919" cy="81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6"/>
          </p:nvPr>
        </p:nvSpPr>
        <p:spPr>
          <a:xfrm>
            <a:off x="1727135" y="4639157"/>
            <a:ext cx="969791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body" idx="7"/>
          </p:nvPr>
        </p:nvSpPr>
        <p:spPr>
          <a:xfrm>
            <a:off x="1727135" y="5157192"/>
            <a:ext cx="9697919" cy="81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3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No Contents">
  <p:cSld name="19_No Content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1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No Contents">
  <p:cSld name="20_No Content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87" name="Google Shape;287;p42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18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2"/>
          </p:nvPr>
        </p:nvSpPr>
        <p:spPr>
          <a:xfrm>
            <a:off x="790950" y="1892829"/>
            <a:ext cx="10610099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3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Points">
  <p:cSld name="2_3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92" name="Google Shape;292;p43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93" name="Google Shape;293;p43"/>
          <p:cNvGrpSpPr/>
          <p:nvPr/>
        </p:nvGrpSpPr>
        <p:grpSpPr>
          <a:xfrm>
            <a:off x="574908" y="1647065"/>
            <a:ext cx="1034845" cy="1152128"/>
            <a:chOff x="7054974" y="1111052"/>
            <a:chExt cx="1552133" cy="1728192"/>
          </a:xfrm>
        </p:grpSpPr>
        <p:sp>
          <p:nvSpPr>
            <p:cNvPr id="294" name="Google Shape;294;p43"/>
            <p:cNvSpPr txBox="1"/>
            <p:nvPr/>
          </p:nvSpPr>
          <p:spPr>
            <a:xfrm>
              <a:off x="7054974" y="1190318"/>
              <a:ext cx="1408117" cy="161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64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64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95" name="Google Shape;295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6" name="Google Shape;296;p43"/>
          <p:cNvGrpSpPr/>
          <p:nvPr/>
        </p:nvGrpSpPr>
        <p:grpSpPr>
          <a:xfrm>
            <a:off x="574908" y="3183236"/>
            <a:ext cx="1034845" cy="1152128"/>
            <a:chOff x="7054974" y="1111052"/>
            <a:chExt cx="1552133" cy="1728192"/>
          </a:xfrm>
        </p:grpSpPr>
        <p:sp>
          <p:nvSpPr>
            <p:cNvPr id="297" name="Google Shape;297;p43"/>
            <p:cNvSpPr txBox="1"/>
            <p:nvPr/>
          </p:nvSpPr>
          <p:spPr>
            <a:xfrm>
              <a:off x="7054974" y="1190318"/>
              <a:ext cx="1408117" cy="161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64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64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98" name="Google Shape;298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9" name="Google Shape;299;p43"/>
          <p:cNvGrpSpPr/>
          <p:nvPr/>
        </p:nvGrpSpPr>
        <p:grpSpPr>
          <a:xfrm>
            <a:off x="574908" y="4719407"/>
            <a:ext cx="1034845" cy="1152128"/>
            <a:chOff x="7054974" y="1111052"/>
            <a:chExt cx="1552133" cy="1728192"/>
          </a:xfrm>
        </p:grpSpPr>
        <p:sp>
          <p:nvSpPr>
            <p:cNvPr id="300" name="Google Shape;300;p43"/>
            <p:cNvSpPr txBox="1"/>
            <p:nvPr/>
          </p:nvSpPr>
          <p:spPr>
            <a:xfrm>
              <a:off x="7054974" y="1190318"/>
              <a:ext cx="1408117" cy="161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64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64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01" name="Google Shape;301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2" name="Google Shape;302;p43"/>
          <p:cNvSpPr txBox="1">
            <a:spLocks noGrp="1"/>
          </p:cNvSpPr>
          <p:nvPr>
            <p:ph type="body" idx="2"/>
          </p:nvPr>
        </p:nvSpPr>
        <p:spPr>
          <a:xfrm>
            <a:off x="1727135" y="1589036"/>
            <a:ext cx="969791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body" idx="3"/>
          </p:nvPr>
        </p:nvSpPr>
        <p:spPr>
          <a:xfrm>
            <a:off x="1727135" y="2107071"/>
            <a:ext cx="9697919" cy="81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43"/>
          <p:cNvSpPr txBox="1">
            <a:spLocks noGrp="1"/>
          </p:cNvSpPr>
          <p:nvPr>
            <p:ph type="body" idx="4"/>
          </p:nvPr>
        </p:nvSpPr>
        <p:spPr>
          <a:xfrm>
            <a:off x="1727135" y="3114097"/>
            <a:ext cx="969791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body" idx="5"/>
          </p:nvPr>
        </p:nvSpPr>
        <p:spPr>
          <a:xfrm>
            <a:off x="1727135" y="3632131"/>
            <a:ext cx="9697919" cy="81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43"/>
          <p:cNvSpPr txBox="1">
            <a:spLocks noGrp="1"/>
          </p:cNvSpPr>
          <p:nvPr>
            <p:ph type="body" idx="6"/>
          </p:nvPr>
        </p:nvSpPr>
        <p:spPr>
          <a:xfrm>
            <a:off x="1727135" y="4639157"/>
            <a:ext cx="969791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7"/>
          </p:nvPr>
        </p:nvSpPr>
        <p:spPr>
          <a:xfrm>
            <a:off x="1727135" y="5157192"/>
            <a:ext cx="9697919" cy="81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9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No Contents">
  <p:cSld name="23_No Contents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46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22" name="Google Shape;322;p46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No Contents">
  <p:cSld name="24_No Contents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47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7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27" name="Google Shape;327;p47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21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No Contents">
  <p:cSld name="25_No Content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48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8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32" name="Google Shape;332;p48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0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No Contents">
  <p:cSld name="26_No Conten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9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37" name="Google Shape;337;p49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898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No Contents">
  <p:cSld name="27_No Content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50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0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42" name="Google Shape;342;p50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0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No Contents">
  <p:cSld name="28_No Contents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1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47" name="Google Shape;347;p51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6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No Contents">
  <p:cSld name="29_No Contents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52" name="Google Shape;352;p52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470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No Contents">
  <p:cSld name="30_No Contents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53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3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57" name="Google Shape;357;p53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No Contents">
  <p:cSld name="31_No Content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4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8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No Contents">
  <p:cSld name="32_No Content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55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5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68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No Contents">
  <p:cSld name="33_No Contents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No Contents">
  <p:cSld name="34_No Content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5" name="Google Shape;375;p57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7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77" name="Google Shape;377;p57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21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No Contents">
  <p:cSld name="35_No Content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58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8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82" name="Google Shape;382;p58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3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No Contents">
  <p:cSld name="36_No Contents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59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9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87" name="Google Shape;387;p59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8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No Contents">
  <p:cSld name="37_No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60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0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92" name="Google Shape;392;p60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90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3 Points">
  <p:cSld name="3_3 Point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397" name="Google Shape;397;p61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8" name="Google Shape;398;p61"/>
          <p:cNvGrpSpPr/>
          <p:nvPr/>
        </p:nvGrpSpPr>
        <p:grpSpPr>
          <a:xfrm>
            <a:off x="574908" y="1647065"/>
            <a:ext cx="1034845" cy="1152128"/>
            <a:chOff x="7054974" y="1111052"/>
            <a:chExt cx="1552133" cy="1728192"/>
          </a:xfrm>
        </p:grpSpPr>
        <p:sp>
          <p:nvSpPr>
            <p:cNvPr id="399" name="Google Shape;399;p61"/>
            <p:cNvSpPr txBox="1"/>
            <p:nvPr/>
          </p:nvSpPr>
          <p:spPr>
            <a:xfrm>
              <a:off x="7054974" y="1190318"/>
              <a:ext cx="1408117" cy="161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64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64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0" name="Google Shape;400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1" name="Google Shape;401;p61"/>
          <p:cNvGrpSpPr/>
          <p:nvPr/>
        </p:nvGrpSpPr>
        <p:grpSpPr>
          <a:xfrm>
            <a:off x="574908" y="3183236"/>
            <a:ext cx="1034845" cy="1152128"/>
            <a:chOff x="7054974" y="1111052"/>
            <a:chExt cx="1552133" cy="1728192"/>
          </a:xfrm>
        </p:grpSpPr>
        <p:sp>
          <p:nvSpPr>
            <p:cNvPr id="402" name="Google Shape;402;p61"/>
            <p:cNvSpPr txBox="1"/>
            <p:nvPr/>
          </p:nvSpPr>
          <p:spPr>
            <a:xfrm>
              <a:off x="7054974" y="1190318"/>
              <a:ext cx="1408117" cy="161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64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64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3" name="Google Shape;403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4" name="Google Shape;404;p61"/>
          <p:cNvGrpSpPr/>
          <p:nvPr/>
        </p:nvGrpSpPr>
        <p:grpSpPr>
          <a:xfrm>
            <a:off x="574908" y="4719407"/>
            <a:ext cx="1034845" cy="1152128"/>
            <a:chOff x="7054974" y="1111052"/>
            <a:chExt cx="1552133" cy="1728192"/>
          </a:xfrm>
        </p:grpSpPr>
        <p:sp>
          <p:nvSpPr>
            <p:cNvPr id="405" name="Google Shape;405;p61"/>
            <p:cNvSpPr txBox="1"/>
            <p:nvPr/>
          </p:nvSpPr>
          <p:spPr>
            <a:xfrm>
              <a:off x="7054974" y="1190318"/>
              <a:ext cx="1408117" cy="161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altLang="zh-TW" sz="64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64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6" name="Google Shape;406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07" name="Google Shape;407;p61"/>
          <p:cNvSpPr txBox="1">
            <a:spLocks noGrp="1"/>
          </p:cNvSpPr>
          <p:nvPr>
            <p:ph type="body" idx="2"/>
          </p:nvPr>
        </p:nvSpPr>
        <p:spPr>
          <a:xfrm>
            <a:off x="1727135" y="1589036"/>
            <a:ext cx="969791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61"/>
          <p:cNvSpPr txBox="1">
            <a:spLocks noGrp="1"/>
          </p:cNvSpPr>
          <p:nvPr>
            <p:ph type="body" idx="3"/>
          </p:nvPr>
        </p:nvSpPr>
        <p:spPr>
          <a:xfrm>
            <a:off x="1727135" y="2107071"/>
            <a:ext cx="9697919" cy="81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61"/>
          <p:cNvSpPr txBox="1">
            <a:spLocks noGrp="1"/>
          </p:cNvSpPr>
          <p:nvPr>
            <p:ph type="body" idx="4"/>
          </p:nvPr>
        </p:nvSpPr>
        <p:spPr>
          <a:xfrm>
            <a:off x="1727135" y="3114097"/>
            <a:ext cx="969791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1"/>
          <p:cNvSpPr txBox="1">
            <a:spLocks noGrp="1"/>
          </p:cNvSpPr>
          <p:nvPr>
            <p:ph type="body" idx="5"/>
          </p:nvPr>
        </p:nvSpPr>
        <p:spPr>
          <a:xfrm>
            <a:off x="1727135" y="3632131"/>
            <a:ext cx="9697919" cy="81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61"/>
          <p:cNvSpPr txBox="1">
            <a:spLocks noGrp="1"/>
          </p:cNvSpPr>
          <p:nvPr>
            <p:ph type="body" idx="6"/>
          </p:nvPr>
        </p:nvSpPr>
        <p:spPr>
          <a:xfrm>
            <a:off x="1727135" y="4639157"/>
            <a:ext cx="969791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1"/>
          <p:cNvSpPr txBox="1">
            <a:spLocks noGrp="1"/>
          </p:cNvSpPr>
          <p:nvPr>
            <p:ph type="body" idx="7"/>
          </p:nvPr>
        </p:nvSpPr>
        <p:spPr>
          <a:xfrm>
            <a:off x="1727135" y="5157192"/>
            <a:ext cx="9697919" cy="81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5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No Contents">
  <p:cSld name="38_No Conten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Google Shape;415;p62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2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17" name="Google Shape;417;p62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0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No Contents">
  <p:cSld name="39_No Contents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63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63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22" name="Google Shape;422;p63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No Contents">
  <p:cSld name="40_No Content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64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64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27" name="Google Shape;427;p64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8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No Contents">
  <p:cSld name="41_No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0" name="Google Shape;430;p65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5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32" name="Google Shape;432;p65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9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No Contents">
  <p:cSld name="42_No Contents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66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66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37" name="Google Shape;437;p66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71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No Contents">
  <p:cSld name="43_No Contents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67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67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42" name="Google Shape;442;p67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5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No Contents">
  <p:cSld name="44_No Conte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Google Shape;445;p68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68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47" name="Google Shape;447;p68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4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No Contents">
  <p:cSld name="45_No Contents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Google Shape;450;p69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69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52" name="Google Shape;452;p69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9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No Contents">
  <p:cSld name="46_No Contents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70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70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57" name="Google Shape;457;p70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5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No Contents">
  <p:cSld name="47_No Content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71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71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62" name="Google Shape;462;p71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7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No Contents">
  <p:cSld name="48_No Contents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72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2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67" name="Google Shape;467;p72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No Contents">
  <p:cSld name="49_No Content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Google Shape;470;p73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3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72" name="Google Shape;472;p73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5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No Contents">
  <p:cSld name="50_No Contents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74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74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77" name="Google Shape;477;p74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5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Steps">
  <p:cSld name="1_4 Steps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Google Shape;480;p75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75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82" name="Google Shape;482;p75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5"/>
          <p:cNvSpPr/>
          <p:nvPr/>
        </p:nvSpPr>
        <p:spPr>
          <a:xfrm>
            <a:off x="574907" y="2468893"/>
            <a:ext cx="2976589" cy="727551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4" name="Google Shape;484;p75"/>
          <p:cNvSpPr/>
          <p:nvPr/>
        </p:nvSpPr>
        <p:spPr>
          <a:xfrm>
            <a:off x="3327275" y="2468893"/>
            <a:ext cx="2976589" cy="727551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5" name="Google Shape;485;p75"/>
          <p:cNvSpPr/>
          <p:nvPr/>
        </p:nvSpPr>
        <p:spPr>
          <a:xfrm>
            <a:off x="6079644" y="2461423"/>
            <a:ext cx="2976589" cy="727551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6" name="Google Shape;486;p75"/>
          <p:cNvSpPr/>
          <p:nvPr/>
        </p:nvSpPr>
        <p:spPr>
          <a:xfrm>
            <a:off x="8832012" y="2468893"/>
            <a:ext cx="2976589" cy="727551"/>
          </a:xfrm>
          <a:prstGeom prst="chevron">
            <a:avLst>
              <a:gd name="adj" fmla="val 50000"/>
            </a:avLst>
          </a:prstGeom>
          <a:solidFill>
            <a:srgbClr val="393939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133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7" name="Google Shape;487;p75"/>
          <p:cNvSpPr txBox="1">
            <a:spLocks noGrp="1"/>
          </p:cNvSpPr>
          <p:nvPr>
            <p:ph type="body" idx="2"/>
          </p:nvPr>
        </p:nvSpPr>
        <p:spPr>
          <a:xfrm>
            <a:off x="958983" y="2540901"/>
            <a:ext cx="211294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2133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75"/>
          <p:cNvSpPr txBox="1">
            <a:spLocks noGrp="1"/>
          </p:cNvSpPr>
          <p:nvPr>
            <p:ph type="body" idx="3"/>
          </p:nvPr>
        </p:nvSpPr>
        <p:spPr>
          <a:xfrm>
            <a:off x="478888" y="3236979"/>
            <a:ext cx="2736541" cy="18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75"/>
          <p:cNvSpPr txBox="1">
            <a:spLocks noGrp="1"/>
          </p:cNvSpPr>
          <p:nvPr>
            <p:ph type="body" idx="4"/>
          </p:nvPr>
        </p:nvSpPr>
        <p:spPr>
          <a:xfrm>
            <a:off x="9216088" y="2540901"/>
            <a:ext cx="211294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2133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75"/>
          <p:cNvSpPr txBox="1">
            <a:spLocks noGrp="1"/>
          </p:cNvSpPr>
          <p:nvPr>
            <p:ph type="body" idx="5"/>
          </p:nvPr>
        </p:nvSpPr>
        <p:spPr>
          <a:xfrm>
            <a:off x="3711351" y="2540901"/>
            <a:ext cx="211294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2133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75"/>
          <p:cNvSpPr txBox="1">
            <a:spLocks noGrp="1"/>
          </p:cNvSpPr>
          <p:nvPr>
            <p:ph type="body" idx="6"/>
          </p:nvPr>
        </p:nvSpPr>
        <p:spPr>
          <a:xfrm>
            <a:off x="6463719" y="2540901"/>
            <a:ext cx="211294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2133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5"/>
          <p:cNvSpPr txBox="1">
            <a:spLocks noGrp="1"/>
          </p:cNvSpPr>
          <p:nvPr>
            <p:ph type="body" idx="7"/>
          </p:nvPr>
        </p:nvSpPr>
        <p:spPr>
          <a:xfrm>
            <a:off x="3231433" y="3236979"/>
            <a:ext cx="2736541" cy="18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5"/>
          <p:cNvSpPr txBox="1">
            <a:spLocks noGrp="1"/>
          </p:cNvSpPr>
          <p:nvPr>
            <p:ph type="body" idx="8"/>
          </p:nvPr>
        </p:nvSpPr>
        <p:spPr>
          <a:xfrm>
            <a:off x="5983978" y="3236979"/>
            <a:ext cx="2736541" cy="18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5"/>
          <p:cNvSpPr txBox="1">
            <a:spLocks noGrp="1"/>
          </p:cNvSpPr>
          <p:nvPr>
            <p:ph type="body" idx="9"/>
          </p:nvPr>
        </p:nvSpPr>
        <p:spPr>
          <a:xfrm>
            <a:off x="8736522" y="3236979"/>
            <a:ext cx="2736541" cy="18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3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9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9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8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Google Shape;497;p76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76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499" name="Google Shape;499;p76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76"/>
          <p:cNvSpPr txBox="1">
            <a:spLocks noGrp="1"/>
          </p:cNvSpPr>
          <p:nvPr>
            <p:ph type="body" idx="2"/>
          </p:nvPr>
        </p:nvSpPr>
        <p:spPr>
          <a:xfrm>
            <a:off x="790950" y="1488845"/>
            <a:ext cx="1058609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76"/>
          <p:cNvSpPr txBox="1">
            <a:spLocks noGrp="1"/>
          </p:cNvSpPr>
          <p:nvPr>
            <p:ph type="body" idx="3"/>
          </p:nvPr>
        </p:nvSpPr>
        <p:spPr>
          <a:xfrm>
            <a:off x="790950" y="1988840"/>
            <a:ext cx="10586095" cy="83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76"/>
          <p:cNvSpPr txBox="1">
            <a:spLocks noGrp="1"/>
          </p:cNvSpPr>
          <p:nvPr>
            <p:ph type="body" idx="4"/>
          </p:nvPr>
        </p:nvSpPr>
        <p:spPr>
          <a:xfrm>
            <a:off x="790950" y="3053079"/>
            <a:ext cx="1058609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76"/>
          <p:cNvSpPr txBox="1">
            <a:spLocks noGrp="1"/>
          </p:cNvSpPr>
          <p:nvPr>
            <p:ph type="body" idx="5"/>
          </p:nvPr>
        </p:nvSpPr>
        <p:spPr>
          <a:xfrm>
            <a:off x="790950" y="3553074"/>
            <a:ext cx="10586095" cy="83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76"/>
          <p:cNvSpPr txBox="1">
            <a:spLocks noGrp="1"/>
          </p:cNvSpPr>
          <p:nvPr>
            <p:ph type="body" idx="6"/>
          </p:nvPr>
        </p:nvSpPr>
        <p:spPr>
          <a:xfrm>
            <a:off x="790950" y="4629133"/>
            <a:ext cx="1058609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2667">
                <a:solidFill>
                  <a:schemeClr val="accent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76"/>
          <p:cNvSpPr txBox="1">
            <a:spLocks noGrp="1"/>
          </p:cNvSpPr>
          <p:nvPr>
            <p:ph type="body" idx="7"/>
          </p:nvPr>
        </p:nvSpPr>
        <p:spPr>
          <a:xfrm>
            <a:off x="790950" y="5129129"/>
            <a:ext cx="10586095" cy="83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6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No Contents">
  <p:cSld name="51_No Contents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Google Shape;508;p77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77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10" name="Google Shape;510;p77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5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No Contents">
  <p:cSld name="60_No Contents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3" name="Google Shape;513;p78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78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15" name="Google Shape;515;p78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9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No Contents">
  <p:cSld name="61_No Contents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Google Shape;518;p79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79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20" name="Google Shape;520;p79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2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No Contents">
  <p:cSld name="62_No Content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3" name="Google Shape;523;p80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80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25" name="Google Shape;525;p80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0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No Contents">
  <p:cSld name="63_No Contents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8" name="Google Shape;528;p81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1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30" name="Google Shape;530;p81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4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No Contents">
  <p:cSld name="64_No Contents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82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2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35" name="Google Shape;535;p82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0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No Contents">
  <p:cSld name="65_No Contents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8" name="Google Shape;538;p83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3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40" name="Google Shape;540;p83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7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No Contents">
  <p:cSld name="66_No Conten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Google Shape;543;p84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84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45" name="Google Shape;545;p84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4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No Contents">
  <p:cSld name="52_No Content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8" name="Google Shape;548;p85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85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50" name="Google Shape;550;p85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11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No Contents">
  <p:cSld name="53_No Contents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Google Shape;553;p86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6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55" name="Google Shape;555;p86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1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No Contents">
  <p:cSld name="54_No Content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8" name="Google Shape;558;p87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7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60" name="Google Shape;560;p87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85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No Contents">
  <p:cSld name="55_No Content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3" name="Google Shape;563;p88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88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65" name="Google Shape;565;p88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3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No Contents">
  <p:cSld name="56_No Contents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8" name="Google Shape;568;p89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89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70" name="Google Shape;570;p89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No Contents">
  <p:cSld name="57_No Content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3" name="Google Shape;573;p90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0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75" name="Google Shape;575;p90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36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No Contents">
  <p:cSld name="58_No Contents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8" name="Google Shape;578;p91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91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80" name="Google Shape;580;p91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9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No Contents">
  <p:cSld name="59_No Contents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3" name="Google Shape;583;p92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92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85" name="Google Shape;585;p92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No Contents">
  <p:cSld name="72_No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53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No Contents">
  <p:cSld name="73_No Conte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63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No Contents">
  <p:cSld name="74_No Conten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No Contents">
  <p:cSld name="75_No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4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No Contents">
  <p:cSld name="69_No Conten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00174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4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133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526897" y="788707"/>
            <a:ext cx="10849982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92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26897" y="788707"/>
            <a:ext cx="10849982" cy="383894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240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4" r:id="rId59"/>
    <p:sldLayoutId id="2147483715" r:id="rId60"/>
    <p:sldLayoutId id="2147483716" r:id="rId61"/>
    <p:sldLayoutId id="2147483717" r:id="rId62"/>
    <p:sldLayoutId id="2147483718" r:id="rId63"/>
    <p:sldLayoutId id="2147483719" r:id="rId64"/>
    <p:sldLayoutId id="2147483720" r:id="rId65"/>
    <p:sldLayoutId id="2147483721" r:id="rId66"/>
    <p:sldLayoutId id="2147483722" r:id="rId67"/>
    <p:sldLayoutId id="2147483723" r:id="rId68"/>
    <p:sldLayoutId id="2147483724" r:id="rId69"/>
    <p:sldLayoutId id="2147483725" r:id="rId70"/>
    <p:sldLayoutId id="2147483726" r:id="rId71"/>
    <p:sldLayoutId id="2147483727" r:id="rId72"/>
    <p:sldLayoutId id="2147483728" r:id="rId73"/>
    <p:sldLayoutId id="2147483729" r:id="rId74"/>
    <p:sldLayoutId id="2147483730" r:id="rId75"/>
    <p:sldLayoutId id="2147483731" r:id="rId76"/>
    <p:sldLayoutId id="2147483732" r:id="rId77"/>
    <p:sldLayoutId id="2147483733" r:id="rId78"/>
    <p:sldLayoutId id="2147483734" r:id="rId79"/>
    <p:sldLayoutId id="2147483735" r:id="rId80"/>
    <p:sldLayoutId id="2147483736" r:id="rId81"/>
    <p:sldLayoutId id="2147483737" r:id="rId82"/>
    <p:sldLayoutId id="2147483738" r:id="rId83"/>
    <p:sldLayoutId id="2147483739" r:id="rId84"/>
    <p:sldLayoutId id="2147483740" r:id="rId85"/>
    <p:sldLayoutId id="2147483741" r:id="rId86"/>
    <p:sldLayoutId id="2147483742" r:id="rId87"/>
    <p:sldLayoutId id="2147483743" r:id="rId88"/>
    <p:sldLayoutId id="2147483744" r:id="rId89"/>
    <p:sldLayoutId id="2147483745" r:id="rId9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4" y="2949739"/>
            <a:ext cx="6261291" cy="2396686"/>
          </a:xfrm>
          <a:noFill/>
        </p:spPr>
        <p:txBody>
          <a:bodyPr anchor="b">
            <a:noAutofit/>
          </a:bodyPr>
          <a:lstStyle/>
          <a:p>
            <a:br>
              <a:rPr lang="en-US" altLang="zh-TW" dirty="0"/>
            </a:br>
            <a:r>
              <a:rPr lang="zh-TW" altLang="en-US" dirty="0"/>
              <a:t>大學校院校務資料庫</a:t>
            </a:r>
            <a:br>
              <a:rPr lang="en-US" altLang="zh-TW" dirty="0"/>
            </a:br>
            <a:r>
              <a:rPr lang="zh-TW" altLang="en-US" dirty="0">
                <a:solidFill>
                  <a:srgbClr val="FFFF00"/>
                </a:solidFill>
              </a:rPr>
              <a:t>系統操作說明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56EE291-835F-4B6D-81C6-15D84A37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表單下載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3F43F1A-C6C7-41A7-AD80-8526221F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66" y="1640441"/>
            <a:ext cx="8796662" cy="4482862"/>
          </a:xfrm>
          <a:prstGeom prst="rect">
            <a:avLst/>
          </a:prstGeom>
        </p:spPr>
      </p:pic>
      <p:sp>
        <p:nvSpPr>
          <p:cNvPr id="17" name="Google Shape;3040;p219">
            <a:extLst>
              <a:ext uri="{FF2B5EF4-FFF2-40B4-BE49-F238E27FC236}">
                <a16:creationId xmlns:a16="http://schemas.microsoft.com/office/drawing/2014/main" id="{FA1CED42-CD40-4D57-82C8-F67DB6270405}"/>
              </a:ext>
            </a:extLst>
          </p:cNvPr>
          <p:cNvSpPr/>
          <p:nvPr/>
        </p:nvSpPr>
        <p:spPr>
          <a:xfrm>
            <a:off x="5835220" y="5506352"/>
            <a:ext cx="3799642" cy="82274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679256B1-BF5F-4093-923C-50CC171E36E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9842EFA3-80AB-439A-8618-114C0E2BB8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7139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10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21507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F0DFA2D-2BC7-4344-B908-14073F80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71" y="1312151"/>
            <a:ext cx="10132467" cy="4085471"/>
          </a:xfrm>
          <a:prstGeom prst="rect">
            <a:avLst/>
          </a:prstGeom>
        </p:spPr>
      </p:pic>
      <p:sp>
        <p:nvSpPr>
          <p:cNvPr id="8" name="Google Shape;3040;p219">
            <a:extLst>
              <a:ext uri="{FF2B5EF4-FFF2-40B4-BE49-F238E27FC236}">
                <a16:creationId xmlns:a16="http://schemas.microsoft.com/office/drawing/2014/main" id="{A8D06F5A-8075-4348-8C5E-E6AA02C245EB}"/>
              </a:ext>
            </a:extLst>
          </p:cNvPr>
          <p:cNvSpPr/>
          <p:nvPr/>
        </p:nvSpPr>
        <p:spPr>
          <a:xfrm>
            <a:off x="313308" y="2943511"/>
            <a:ext cx="10535205" cy="82274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Google Shape;3723;p288">
            <a:extLst>
              <a:ext uri="{FF2B5EF4-FFF2-40B4-BE49-F238E27FC236}">
                <a16:creationId xmlns:a16="http://schemas.microsoft.com/office/drawing/2014/main" id="{20B9B581-4EBE-4CC4-9DB3-43486579C0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3724;p288">
            <a:extLst>
              <a:ext uri="{FF2B5EF4-FFF2-40B4-BE49-F238E27FC236}">
                <a16:creationId xmlns:a16="http://schemas.microsoft.com/office/drawing/2014/main" id="{B8F202BA-91D3-4DB2-B048-EAA7B0CDBD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11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7399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46148692-01F9-F0AF-248D-A06D949F3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68" y="923544"/>
            <a:ext cx="6455664" cy="5010912"/>
          </a:xfrm>
          <a:noFill/>
        </p:spPr>
        <p:txBody>
          <a:bodyPr anchor="ctr"/>
          <a:lstStyle/>
          <a:p>
            <a:r>
              <a:rPr lang="zh-TW" altLang="en-US" dirty="0">
                <a:solidFill>
                  <a:schemeClr val="accent6"/>
                </a:solidFill>
              </a:rPr>
              <a:t>基本資料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2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216"/>
          <p:cNvSpPr txBox="1">
            <a:spLocks noGrp="1"/>
          </p:cNvSpPr>
          <p:nvPr>
            <p:ph type="title"/>
          </p:nvPr>
        </p:nvSpPr>
        <p:spPr>
          <a:xfrm>
            <a:off x="425370" y="128634"/>
            <a:ext cx="11161240" cy="7500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基本資料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5" name="Google Shape;2985;p216"/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6" name="Google Shape;2986;p216"/>
          <p:cNvSpPr txBox="1">
            <a:spLocks noGrp="1"/>
          </p:cNvSpPr>
          <p:nvPr>
            <p:ph type="sldNum" idx="12"/>
          </p:nvPr>
        </p:nvSpPr>
        <p:spPr>
          <a:xfrm>
            <a:off x="11635084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13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7" name="Google Shape;2987;p216"/>
          <p:cNvSpPr txBox="1">
            <a:spLocks noGrp="1"/>
          </p:cNvSpPr>
          <p:nvPr>
            <p:ph type="body" idx="1"/>
          </p:nvPr>
        </p:nvSpPr>
        <p:spPr>
          <a:xfrm>
            <a:off x="674398" y="1403776"/>
            <a:ext cx="762085" cy="7500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0" indent="0">
              <a:buSzPts val="4000"/>
            </a:pPr>
            <a:r>
              <a:rPr lang="en-US" altLang="zh-TW" sz="2667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sz="2667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8" name="Google Shape;2988;p216"/>
          <p:cNvSpPr txBox="1">
            <a:spLocks noGrp="1"/>
          </p:cNvSpPr>
          <p:nvPr>
            <p:ph type="body" idx="2"/>
          </p:nvPr>
        </p:nvSpPr>
        <p:spPr>
          <a:xfrm>
            <a:off x="1782046" y="1988840"/>
            <a:ext cx="3750417" cy="6000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由總量提供資料匯入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800"/>
            </a:pPr>
            <a:endParaRPr sz="1867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9" name="Google Shape;2989;p216"/>
          <p:cNvSpPr txBox="1">
            <a:spLocks noGrp="1"/>
          </p:cNvSpPr>
          <p:nvPr>
            <p:ph type="body" idx="3"/>
          </p:nvPr>
        </p:nvSpPr>
        <p:spPr>
          <a:xfrm>
            <a:off x="1782046" y="1553923"/>
            <a:ext cx="3750417" cy="480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一般系所、學位學程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0" name="Google Shape;2990;p216"/>
          <p:cNvSpPr txBox="1">
            <a:spLocks noGrp="1"/>
          </p:cNvSpPr>
          <p:nvPr>
            <p:ph type="body" idx="4"/>
          </p:nvPr>
        </p:nvSpPr>
        <p:spPr>
          <a:xfrm>
            <a:off x="674398" y="3040002"/>
            <a:ext cx="762085" cy="7500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0" indent="0">
              <a:buSzPts val="3600"/>
            </a:pPr>
            <a:r>
              <a:rPr lang="en-US" alt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1" name="Google Shape;2991;p216"/>
          <p:cNvSpPr txBox="1">
            <a:spLocks noGrp="1"/>
          </p:cNvSpPr>
          <p:nvPr>
            <p:ph type="body" idx="5"/>
          </p:nvPr>
        </p:nvSpPr>
        <p:spPr>
          <a:xfrm>
            <a:off x="1782046" y="3625066"/>
            <a:ext cx="3750417" cy="6000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867" dirty="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1867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800"/>
            </a:pPr>
            <a:endParaRPr sz="1867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2" name="Google Shape;2992;p216"/>
          <p:cNvSpPr txBox="1">
            <a:spLocks noGrp="1"/>
          </p:cNvSpPr>
          <p:nvPr>
            <p:ph type="body" idx="6"/>
          </p:nvPr>
        </p:nvSpPr>
        <p:spPr>
          <a:xfrm>
            <a:off x="1782046" y="3190149"/>
            <a:ext cx="3750417" cy="480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產碩專班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3" name="Google Shape;2993;p216"/>
          <p:cNvSpPr txBox="1">
            <a:spLocks noGrp="1"/>
          </p:cNvSpPr>
          <p:nvPr>
            <p:ph type="body" idx="7"/>
          </p:nvPr>
        </p:nvSpPr>
        <p:spPr>
          <a:xfrm>
            <a:off x="674398" y="4674139"/>
            <a:ext cx="762085" cy="7500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0" indent="0">
              <a:buSzPts val="3600"/>
            </a:pPr>
            <a:r>
              <a:rPr lang="en-US" alt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4" name="Google Shape;2994;p216"/>
          <p:cNvSpPr txBox="1">
            <a:spLocks noGrp="1"/>
          </p:cNvSpPr>
          <p:nvPr>
            <p:ph type="body" idx="8"/>
          </p:nvPr>
        </p:nvSpPr>
        <p:spPr>
          <a:xfrm>
            <a:off x="1782046" y="5259204"/>
            <a:ext cx="3750417" cy="6000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1867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800"/>
            </a:pPr>
            <a:endParaRPr sz="1867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5" name="Google Shape;2995;p216"/>
          <p:cNvSpPr txBox="1">
            <a:spLocks noGrp="1"/>
          </p:cNvSpPr>
          <p:nvPr>
            <p:ph type="body" idx="9"/>
          </p:nvPr>
        </p:nvSpPr>
        <p:spPr>
          <a:xfrm>
            <a:off x="1782046" y="4824286"/>
            <a:ext cx="3750417" cy="480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研究學院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6" name="Google Shape;2996;p216"/>
          <p:cNvSpPr txBox="1">
            <a:spLocks noGrp="1"/>
          </p:cNvSpPr>
          <p:nvPr>
            <p:ph type="body" idx="13"/>
          </p:nvPr>
        </p:nvSpPr>
        <p:spPr>
          <a:xfrm>
            <a:off x="6375032" y="1403776"/>
            <a:ext cx="762085" cy="7500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0" indent="0">
              <a:buSzPts val="3600"/>
            </a:pPr>
            <a:r>
              <a:rPr lang="en-US" alt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7" name="Google Shape;2997;p216"/>
          <p:cNvSpPr txBox="1">
            <a:spLocks noGrp="1"/>
          </p:cNvSpPr>
          <p:nvPr>
            <p:ph type="body" idx="14"/>
          </p:nvPr>
        </p:nvSpPr>
        <p:spPr>
          <a:xfrm>
            <a:off x="7482680" y="1988840"/>
            <a:ext cx="3750417" cy="6000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1867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8" name="Google Shape;2998;p216"/>
          <p:cNvSpPr txBox="1">
            <a:spLocks noGrp="1"/>
          </p:cNvSpPr>
          <p:nvPr>
            <p:ph type="body" idx="15"/>
          </p:nvPr>
        </p:nvSpPr>
        <p:spPr>
          <a:xfrm>
            <a:off x="7482680" y="1553923"/>
            <a:ext cx="3750417" cy="480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境外專班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9" name="Google Shape;2999;p216"/>
          <p:cNvSpPr txBox="1">
            <a:spLocks noGrp="1"/>
          </p:cNvSpPr>
          <p:nvPr>
            <p:ph type="body" idx="16"/>
          </p:nvPr>
        </p:nvSpPr>
        <p:spPr>
          <a:xfrm>
            <a:off x="6375032" y="3040002"/>
            <a:ext cx="762085" cy="7500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0" indent="0">
              <a:buSzPts val="3600"/>
            </a:pPr>
            <a:r>
              <a:rPr lang="en-US" alt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0" name="Google Shape;3000;p216"/>
          <p:cNvSpPr txBox="1">
            <a:spLocks noGrp="1"/>
          </p:cNvSpPr>
          <p:nvPr>
            <p:ph type="body" idx="17"/>
          </p:nvPr>
        </p:nvSpPr>
        <p:spPr>
          <a:xfrm>
            <a:off x="7482680" y="3625066"/>
            <a:ext cx="3750417" cy="6000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由招生科與國防部提供資料匯入</a:t>
            </a:r>
            <a:endParaRPr sz="1867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800"/>
            </a:pPr>
            <a:endParaRPr sz="1867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1" name="Google Shape;3001;p216"/>
          <p:cNvSpPr txBox="1">
            <a:spLocks noGrp="1"/>
          </p:cNvSpPr>
          <p:nvPr>
            <p:ph type="body" idx="18"/>
          </p:nvPr>
        </p:nvSpPr>
        <p:spPr>
          <a:xfrm>
            <a:off x="7482680" y="3190149"/>
            <a:ext cx="3750417" cy="480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營區專班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2" name="Google Shape;3002;p216"/>
          <p:cNvSpPr txBox="1">
            <a:spLocks noGrp="1"/>
          </p:cNvSpPr>
          <p:nvPr>
            <p:ph type="body" idx="19"/>
          </p:nvPr>
        </p:nvSpPr>
        <p:spPr>
          <a:xfrm>
            <a:off x="6375032" y="4674139"/>
            <a:ext cx="762085" cy="7500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0" indent="0">
              <a:buSzPts val="3600"/>
            </a:pPr>
            <a:r>
              <a:rPr lang="en-US" alt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3" name="Google Shape;3003;p216"/>
          <p:cNvSpPr txBox="1">
            <a:spLocks noGrp="1"/>
          </p:cNvSpPr>
          <p:nvPr>
            <p:ph type="body" idx="20"/>
          </p:nvPr>
        </p:nvSpPr>
        <p:spPr>
          <a:xfrm>
            <a:off x="7482680" y="5259204"/>
            <a:ext cx="3750417" cy="6000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>
              <a:buSzPts val="2800"/>
            </a:pP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1867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800"/>
            </a:pPr>
            <a:endParaRPr sz="1867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4" name="Google Shape;3004;p216"/>
          <p:cNvSpPr txBox="1">
            <a:spLocks noGrp="1"/>
          </p:cNvSpPr>
          <p:nvPr>
            <p:ph type="body" idx="21"/>
          </p:nvPr>
        </p:nvSpPr>
        <p:spPr>
          <a:xfrm>
            <a:off x="7482680" y="4824286"/>
            <a:ext cx="3750417" cy="480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Autofit/>
          </a:bodyPr>
          <a:lstStyle/>
          <a:p>
            <a:pPr marL="0" indent="0">
              <a:buSzPts val="3600"/>
            </a:pPr>
            <a:r>
              <a:rPr lang="zh-TW" altLang="en-US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新型專班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D4E906C-277F-48B9-AEDB-421BC08C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8D473CF-BD4E-4525-B133-F6F174FB9F1E}"/>
              </a:ext>
            </a:extLst>
          </p:cNvPr>
          <p:cNvSpPr txBox="1"/>
          <p:nvPr/>
        </p:nvSpPr>
        <p:spPr>
          <a:xfrm>
            <a:off x="2072937" y="1882067"/>
            <a:ext cx="259671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cap="small" dirty="0"/>
              <a:t>基本資料</a:t>
            </a:r>
            <a:r>
              <a:rPr lang="en-US" altLang="zh-TW" sz="2800" cap="small" dirty="0"/>
              <a:t>1.</a:t>
            </a:r>
          </a:p>
          <a:p>
            <a:r>
              <a:rPr lang="zh-TW" altLang="en-US" sz="2800" cap="small" dirty="0"/>
              <a:t>學校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272FBF3-C33B-4739-89A7-590CF5BB8CAF}"/>
              </a:ext>
            </a:extLst>
          </p:cNvPr>
          <p:cNvSpPr txBox="1"/>
          <p:nvPr/>
        </p:nvSpPr>
        <p:spPr>
          <a:xfrm>
            <a:off x="5899211" y="1506746"/>
            <a:ext cx="259671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cap="small" dirty="0"/>
              <a:t>基本資料</a:t>
            </a:r>
            <a:r>
              <a:rPr lang="en-US" altLang="zh-TW" sz="2800" cap="small" dirty="0"/>
              <a:t>2.</a:t>
            </a:r>
          </a:p>
          <a:p>
            <a:r>
              <a:rPr lang="zh-TW" altLang="en-US" sz="2800" cap="small" dirty="0"/>
              <a:t>校區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2A56270-4B18-4B64-8500-D83FB6B0194E}"/>
              </a:ext>
            </a:extLst>
          </p:cNvPr>
          <p:cNvSpPr txBox="1"/>
          <p:nvPr/>
        </p:nvSpPr>
        <p:spPr>
          <a:xfrm>
            <a:off x="5899211" y="2811993"/>
            <a:ext cx="259671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cap="small" dirty="0"/>
              <a:t>基本資料</a:t>
            </a:r>
            <a:r>
              <a:rPr lang="en-US" altLang="zh-TW" sz="2800" cap="small" dirty="0"/>
              <a:t>3.</a:t>
            </a:r>
          </a:p>
          <a:p>
            <a:r>
              <a:rPr lang="zh-TW" altLang="en-US" sz="2800" dirty="0"/>
              <a:t>學院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0F87D25-7297-4B29-B3F4-29AEC79E2A6E}"/>
              </a:ext>
            </a:extLst>
          </p:cNvPr>
          <p:cNvSpPr txBox="1"/>
          <p:nvPr/>
        </p:nvSpPr>
        <p:spPr>
          <a:xfrm>
            <a:off x="5899211" y="4117240"/>
            <a:ext cx="259671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cap="small" dirty="0"/>
              <a:t>基本資料</a:t>
            </a:r>
            <a:r>
              <a:rPr lang="en-US" altLang="zh-TW" sz="2800" cap="small" dirty="0"/>
              <a:t>6.</a:t>
            </a:r>
          </a:p>
          <a:p>
            <a:r>
              <a:rPr lang="zh-TW" altLang="en-US" sz="2800" cap="small" dirty="0"/>
              <a:t>系所</a:t>
            </a:r>
            <a:endParaRPr lang="en-US" altLang="zh-TW" sz="2800" cap="small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182F748-CF13-415F-B9EC-1394BB1BED71}"/>
              </a:ext>
            </a:extLst>
          </p:cNvPr>
          <p:cNvSpPr txBox="1"/>
          <p:nvPr/>
        </p:nvSpPr>
        <p:spPr>
          <a:xfrm>
            <a:off x="2072937" y="3190473"/>
            <a:ext cx="259671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cap="small" dirty="0"/>
              <a:t>基本資料</a:t>
            </a:r>
            <a:r>
              <a:rPr lang="en-US" altLang="zh-TW" sz="2800" cap="small" dirty="0"/>
              <a:t>7.</a:t>
            </a:r>
          </a:p>
          <a:p>
            <a:r>
              <a:rPr lang="zh-TW" altLang="en-US" sz="2800" cap="small" dirty="0"/>
              <a:t>行政單位</a:t>
            </a:r>
            <a:endParaRPr lang="en-US" altLang="zh-TW" sz="2800" cap="small" dirty="0"/>
          </a:p>
          <a:p>
            <a:r>
              <a:rPr lang="zh-TW" altLang="en-US" sz="2800" cap="small" dirty="0"/>
              <a:t>各類中心</a:t>
            </a:r>
            <a:endParaRPr lang="en-US" altLang="zh-TW" sz="2800" cap="small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226B8D5-69B3-44F1-875F-097055557279}"/>
              </a:ext>
            </a:extLst>
          </p:cNvPr>
          <p:cNvSpPr/>
          <p:nvPr/>
        </p:nvSpPr>
        <p:spPr>
          <a:xfrm>
            <a:off x="5246703" y="941034"/>
            <a:ext cx="3968318" cy="5095782"/>
          </a:xfrm>
          <a:prstGeom prst="round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r>
              <a:rPr lang="zh-TW" altLang="en-US" sz="2400" dirty="0">
                <a:solidFill>
                  <a:schemeClr val="accent2"/>
                </a:solidFill>
              </a:rPr>
              <a:t>統一由校庫</a:t>
            </a:r>
            <a:endParaRPr lang="en-US" altLang="zh-TW" sz="2400" dirty="0">
              <a:solidFill>
                <a:schemeClr val="accent2"/>
              </a:solidFill>
            </a:endParaRPr>
          </a:p>
          <a:p>
            <a:pPr algn="ctr"/>
            <a:r>
              <a:rPr lang="zh-TW" altLang="en-US" sz="2400" dirty="0">
                <a:solidFill>
                  <a:schemeClr val="accent2"/>
                </a:solidFill>
              </a:rPr>
              <a:t>依教育部核定資料更新</a:t>
            </a:r>
          </a:p>
        </p:txBody>
      </p:sp>
      <p:sp>
        <p:nvSpPr>
          <p:cNvPr id="11" name="Google Shape;3723;p288">
            <a:extLst>
              <a:ext uri="{FF2B5EF4-FFF2-40B4-BE49-F238E27FC236}">
                <a16:creationId xmlns:a16="http://schemas.microsoft.com/office/drawing/2014/main" id="{66C96420-497C-4717-BAE7-3026D11E81E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" name="Google Shape;3724;p288">
            <a:extLst>
              <a:ext uri="{FF2B5EF4-FFF2-40B4-BE49-F238E27FC236}">
                <a16:creationId xmlns:a16="http://schemas.microsoft.com/office/drawing/2014/main" id="{C8DEE022-E63A-4C8E-B5A3-B5D2A05D77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14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7122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E96F7-5F3D-49B1-8A09-A01A890B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異動申請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DB00B74-45D8-4982-8A15-DD77691F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80" y="1301106"/>
            <a:ext cx="9507277" cy="30484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775A374-0286-4606-B2F9-E02A6C83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990" y="4609024"/>
            <a:ext cx="5344271" cy="189574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7B417D-2460-4BFE-9D7B-A1A0420737A4}"/>
              </a:ext>
            </a:extLst>
          </p:cNvPr>
          <p:cNvSpPr txBox="1"/>
          <p:nvPr/>
        </p:nvSpPr>
        <p:spPr>
          <a:xfrm>
            <a:off x="3281777" y="2666166"/>
            <a:ext cx="3003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AI</a:t>
            </a:r>
            <a:r>
              <a:rPr lang="zh-TW" altLang="en-US" sz="2000" dirty="0">
                <a:solidFill>
                  <a:srgbClr val="FF0000"/>
                </a:solidFill>
              </a:rPr>
              <a:t>產碩專班已核定招生，詳見教育部核定函</a:t>
            </a:r>
          </a:p>
        </p:txBody>
      </p:sp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9469E44E-D1B8-439D-B585-D28A38AF6DE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F9CD6F97-91A5-46AB-94A7-CD29CD46CF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15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62300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4FA4274-AE65-4C53-8F0C-08DC660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異動申請說明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5786A5A-CFFD-4E1A-837C-1E100336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78" y="1601911"/>
            <a:ext cx="3009355" cy="422389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98E4B7A-8183-4BC6-A36B-DB8118FF010F}"/>
              </a:ext>
            </a:extLst>
          </p:cNvPr>
          <p:cNvSpPr txBox="1"/>
          <p:nvPr/>
        </p:nvSpPr>
        <p:spPr>
          <a:xfrm>
            <a:off x="5193438" y="1601911"/>
            <a:ext cx="4953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教</a:t>
            </a:r>
            <a:r>
              <a:rPr lang="en-US" altLang="zh-TW" sz="2400" dirty="0"/>
              <a:t>1</a:t>
            </a:r>
            <a:r>
              <a:rPr lang="zh-TW" altLang="en-US" sz="2400" dirty="0"/>
              <a:t>：居留證更新、教師更名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交叉檢核：不要顯示已確認的提醒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其他：各類問題</a:t>
            </a:r>
            <a:r>
              <a:rPr lang="en-US" altLang="zh-TW" sz="2400" dirty="0"/>
              <a:t>… </a:t>
            </a:r>
            <a:endParaRPr lang="zh-TW" altLang="en-US" sz="2400" dirty="0"/>
          </a:p>
        </p:txBody>
      </p:sp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AC040EF7-2EB9-4E11-9337-EAED432322E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A1141EF3-6C35-4DF0-8E5E-D3ED0795E1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16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97102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p217"/>
          <p:cNvSpPr txBox="1">
            <a:spLocks noGrp="1"/>
          </p:cNvSpPr>
          <p:nvPr>
            <p:ph type="title"/>
          </p:nvPr>
        </p:nvSpPr>
        <p:spPr>
          <a:xfrm>
            <a:off x="529" y="0"/>
            <a:ext cx="5518912" cy="20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基本資料確認程序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0" name="Google Shape;3010;p217"/>
          <p:cNvSpPr txBox="1">
            <a:spLocks noGrp="1"/>
          </p:cNvSpPr>
          <p:nvPr>
            <p:ph type="body" idx="1"/>
          </p:nvPr>
        </p:nvSpPr>
        <p:spPr>
          <a:xfrm>
            <a:off x="639891" y="4465057"/>
            <a:ext cx="3236602" cy="139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</a:pP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建議由基本資料</a:t>
            </a:r>
            <a:r>
              <a:rPr lang="en-US" altLang="zh-TW" sz="1867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下載</a:t>
            </a:r>
            <a:r>
              <a:rPr lang="en-US" altLang="zh-TW" sz="1867">
                <a:latin typeface="Microsoft JhengHei"/>
                <a:ea typeface="Microsoft JhengHei"/>
                <a:cs typeface="Microsoft JhengHei"/>
                <a:sym typeface="Microsoft JhengHei"/>
              </a:rPr>
              <a:t>excel</a:t>
            </a: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檢視全校系所及學院資料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1" name="Google Shape;3011;p217"/>
          <p:cNvSpPr txBox="1">
            <a:spLocks noGrp="1"/>
          </p:cNvSpPr>
          <p:nvPr>
            <p:ph type="body" idx="2"/>
          </p:nvPr>
        </p:nvSpPr>
        <p:spPr>
          <a:xfrm>
            <a:off x="641409" y="4029067"/>
            <a:ext cx="3233566" cy="480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基本資料1~6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2" name="Google Shape;3012;p217"/>
          <p:cNvSpPr txBox="1">
            <a:spLocks noGrp="1"/>
          </p:cNvSpPr>
          <p:nvPr>
            <p:ph type="body" idx="3"/>
          </p:nvPr>
        </p:nvSpPr>
        <p:spPr>
          <a:xfrm>
            <a:off x="1247786" y="2306427"/>
            <a:ext cx="2007418" cy="6000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檢視基本資料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3" name="Google Shape;3013;p217"/>
          <p:cNvSpPr txBox="1">
            <a:spLocks noGrp="1"/>
          </p:cNvSpPr>
          <p:nvPr>
            <p:ph type="body" idx="4"/>
          </p:nvPr>
        </p:nvSpPr>
        <p:spPr>
          <a:xfrm>
            <a:off x="4483868" y="4465057"/>
            <a:ext cx="3236602" cy="139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</a:pP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請檢視「未確認」區塊中的系所與學制資料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4" name="Google Shape;3014;p217"/>
          <p:cNvSpPr txBox="1">
            <a:spLocks noGrp="1"/>
          </p:cNvSpPr>
          <p:nvPr>
            <p:ph type="body" idx="5"/>
          </p:nvPr>
        </p:nvSpPr>
        <p:spPr>
          <a:xfrm>
            <a:off x="4485386" y="4029067"/>
            <a:ext cx="3233566" cy="480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確認系所與學制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5" name="Google Shape;3015;p217"/>
          <p:cNvSpPr txBox="1">
            <a:spLocks noGrp="1"/>
          </p:cNvSpPr>
          <p:nvPr>
            <p:ph type="body" idx="6"/>
          </p:nvPr>
        </p:nvSpPr>
        <p:spPr>
          <a:xfrm>
            <a:off x="5091762" y="2306427"/>
            <a:ext cx="2007418" cy="6000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學年度基本資料系所及學制確認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/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6" name="Google Shape;3016;p217"/>
          <p:cNvSpPr txBox="1">
            <a:spLocks noGrp="1"/>
          </p:cNvSpPr>
          <p:nvPr>
            <p:ph type="body" idx="7"/>
          </p:nvPr>
        </p:nvSpPr>
        <p:spPr>
          <a:xfrm>
            <a:off x="8315507" y="4465057"/>
            <a:ext cx="3236602" cy="139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</a:pP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由基本資料</a:t>
            </a:r>
            <a:r>
              <a:rPr lang="en-US" altLang="zh-TW" sz="1867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1867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1867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1867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zh-TW" altLang="en-US" sz="1867">
                <a:latin typeface="Microsoft JhengHei"/>
                <a:ea typeface="Microsoft JhengHei"/>
                <a:cs typeface="Microsoft JhengHei"/>
                <a:sym typeface="Microsoft JhengHei"/>
              </a:rPr>
              <a:t>逐一確認全部基本資料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7" name="Google Shape;3017;p217"/>
          <p:cNvSpPr txBox="1">
            <a:spLocks noGrp="1"/>
          </p:cNvSpPr>
          <p:nvPr>
            <p:ph type="body" idx="8"/>
          </p:nvPr>
        </p:nvSpPr>
        <p:spPr>
          <a:xfrm>
            <a:off x="8317025" y="4029067"/>
            <a:ext cx="3233566" cy="480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完成基本資料確認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8" name="Google Shape;3018;p217"/>
          <p:cNvSpPr txBox="1">
            <a:spLocks noGrp="1"/>
          </p:cNvSpPr>
          <p:nvPr>
            <p:ph type="body" idx="9"/>
          </p:nvPr>
        </p:nvSpPr>
        <p:spPr>
          <a:xfrm>
            <a:off x="8923402" y="2306427"/>
            <a:ext cx="2007418" cy="6000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確認所有基本資料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/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3723;p288">
            <a:extLst>
              <a:ext uri="{FF2B5EF4-FFF2-40B4-BE49-F238E27FC236}">
                <a16:creationId xmlns:a16="http://schemas.microsoft.com/office/drawing/2014/main" id="{876018CA-0B36-46CF-BA9A-9D951184B61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Google Shape;3724;p288">
            <a:extLst>
              <a:ext uri="{FF2B5EF4-FFF2-40B4-BE49-F238E27FC236}">
                <a16:creationId xmlns:a16="http://schemas.microsoft.com/office/drawing/2014/main" id="{C0741F2E-4E6C-4605-AE70-69458321EF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17</a:t>
            </a:fld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1AF2555C-6E75-4279-99A2-37A8B46C1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35012"/>
            <a:ext cx="8376821" cy="4903506"/>
          </a:xfrm>
          <a:prstGeom prst="rect">
            <a:avLst/>
          </a:prstGeom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DAC4E99E-794C-4F2F-8F16-C5B4485D933C}"/>
              </a:ext>
            </a:extLst>
          </p:cNvPr>
          <p:cNvSpPr/>
          <p:nvPr/>
        </p:nvSpPr>
        <p:spPr>
          <a:xfrm>
            <a:off x="1944209" y="648069"/>
            <a:ext cx="1455938" cy="8788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Google Shape;3723;p288">
            <a:extLst>
              <a:ext uri="{FF2B5EF4-FFF2-40B4-BE49-F238E27FC236}">
                <a16:creationId xmlns:a16="http://schemas.microsoft.com/office/drawing/2014/main" id="{D77DC836-CF09-40FC-81BC-28F77F94128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3724;p288">
            <a:extLst>
              <a:ext uri="{FF2B5EF4-FFF2-40B4-BE49-F238E27FC236}">
                <a16:creationId xmlns:a16="http://schemas.microsoft.com/office/drawing/2014/main" id="{1B78F860-7039-41F6-933C-F0D6D9C5F7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18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301476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2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28" name="Google Shape;3028;p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946191"/>
            <a:ext cx="9829800" cy="5107666"/>
          </a:xfrm>
          <a:prstGeom prst="rect">
            <a:avLst/>
          </a:prstGeom>
          <a:noFill/>
          <a:ln>
            <a:noFill/>
          </a:ln>
        </p:spPr>
      </p:pic>
      <p:sp>
        <p:nvSpPr>
          <p:cNvPr id="3029" name="Google Shape;3029;p218"/>
          <p:cNvSpPr/>
          <p:nvPr/>
        </p:nvSpPr>
        <p:spPr>
          <a:xfrm>
            <a:off x="10306051" y="3695483"/>
            <a:ext cx="361949" cy="33832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3;p288">
            <a:extLst>
              <a:ext uri="{FF2B5EF4-FFF2-40B4-BE49-F238E27FC236}">
                <a16:creationId xmlns:a16="http://schemas.microsoft.com/office/drawing/2014/main" id="{06107FA1-ED61-485B-B454-38C0C3143D3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3724;p288">
            <a:extLst>
              <a:ext uri="{FF2B5EF4-FFF2-40B4-BE49-F238E27FC236}">
                <a16:creationId xmlns:a16="http://schemas.microsoft.com/office/drawing/2014/main" id="{D6C11576-8726-4AAD-B8C0-B4E68DC5AB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19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>
            <a:noAutofit/>
          </a:bodyPr>
          <a:lstStyle/>
          <a:p>
            <a:r>
              <a:rPr lang="zh-TW" altLang="en-US" dirty="0"/>
              <a:t>簡報大綱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8" y="554942"/>
            <a:ext cx="5552091" cy="5768220"/>
          </a:xfrm>
          <a:noFill/>
        </p:spPr>
        <p:txBody>
          <a:bodyPr>
            <a:norm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基本資料</a:t>
            </a:r>
            <a:endParaRPr lang="en-US" dirty="0"/>
          </a:p>
          <a:p>
            <a:r>
              <a:rPr lang="en-US" altLang="zh-TW" dirty="0"/>
              <a:t>2.</a:t>
            </a:r>
            <a:r>
              <a:rPr lang="zh-TW" altLang="en-US" dirty="0"/>
              <a:t>資料填報</a:t>
            </a:r>
            <a:endParaRPr lang="en-US" dirty="0"/>
          </a:p>
          <a:p>
            <a:r>
              <a:rPr lang="en-US" dirty="0"/>
              <a:t>3.</a:t>
            </a:r>
            <a:r>
              <a:rPr lang="zh-TW" altLang="en-US" dirty="0"/>
              <a:t>表冊列印</a:t>
            </a:r>
            <a:endParaRPr lang="en-US" dirty="0"/>
          </a:p>
          <a:p>
            <a:r>
              <a:rPr lang="en-US" dirty="0"/>
              <a:t>4.</a:t>
            </a:r>
            <a:r>
              <a:rPr lang="zh-TW" altLang="en-US" dirty="0"/>
              <a:t>資料檢核</a:t>
            </a:r>
            <a:endParaRPr lang="en-US" dirty="0"/>
          </a:p>
          <a:p>
            <a:r>
              <a:rPr lang="en-US" dirty="0"/>
              <a:t>5.</a:t>
            </a:r>
            <a:r>
              <a:rPr lang="zh-TW" altLang="en-US" dirty="0"/>
              <a:t>修正申請</a:t>
            </a:r>
            <a:endParaRPr lang="en-US" altLang="zh-TW" dirty="0"/>
          </a:p>
          <a:p>
            <a:r>
              <a:rPr lang="en-US" dirty="0"/>
              <a:t>6.</a:t>
            </a:r>
            <a:r>
              <a:rPr lang="zh-TW" altLang="en-US" dirty="0"/>
              <a:t>帳號管理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39" name="Google Shape;3039;p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560" y="1272381"/>
            <a:ext cx="11070454" cy="48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219"/>
          <p:cNvSpPr/>
          <p:nvPr/>
        </p:nvSpPr>
        <p:spPr>
          <a:xfrm>
            <a:off x="612560" y="1272381"/>
            <a:ext cx="3799642" cy="82274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3;p288">
            <a:extLst>
              <a:ext uri="{FF2B5EF4-FFF2-40B4-BE49-F238E27FC236}">
                <a16:creationId xmlns:a16="http://schemas.microsoft.com/office/drawing/2014/main" id="{95570986-8352-4BE4-9051-F974E5130A8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4;p288">
            <a:extLst>
              <a:ext uri="{FF2B5EF4-FFF2-40B4-BE49-F238E27FC236}">
                <a16:creationId xmlns:a16="http://schemas.microsoft.com/office/drawing/2014/main" id="{FFBD3050-6983-401C-8C34-E6ED565DD6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20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F415A8F-F60A-4FF1-A566-42C759BB4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4" y="1027906"/>
            <a:ext cx="11545911" cy="5201376"/>
          </a:xfrm>
          <a:prstGeom prst="rect">
            <a:avLst/>
          </a:prstGeom>
        </p:spPr>
      </p:pic>
      <p:sp>
        <p:nvSpPr>
          <p:cNvPr id="3046" name="Google Shape;3046;p220"/>
          <p:cNvSpPr/>
          <p:nvPr/>
        </p:nvSpPr>
        <p:spPr>
          <a:xfrm>
            <a:off x="238098" y="1027906"/>
            <a:ext cx="1217840" cy="33735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7" name="Google Shape;3047;p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3723;p288">
            <a:extLst>
              <a:ext uri="{FF2B5EF4-FFF2-40B4-BE49-F238E27FC236}">
                <a16:creationId xmlns:a16="http://schemas.microsoft.com/office/drawing/2014/main" id="{DEC1BFE3-6ACB-4681-9A29-FDDC95C9A90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7D3FCF14-A7EE-4365-AA27-8E53CEC290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21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基本資料確認程序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56" name="Google Shape;3056;p221"/>
          <p:cNvSpPr/>
          <p:nvPr/>
        </p:nvSpPr>
        <p:spPr>
          <a:xfrm>
            <a:off x="436237" y="968727"/>
            <a:ext cx="10849040" cy="38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17" rIns="108850" bIns="54417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zh-TW" altLang="en-US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須設定為「</a:t>
            </a:r>
            <a:r>
              <a:rPr lang="zh-TW" altLang="en-US" sz="1600" b="1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學校業務總承辦人</a:t>
            </a:r>
            <a:r>
              <a:rPr lang="zh-TW" altLang="en-US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」帳號登入，方可使用</a:t>
            </a:r>
            <a:endParaRPr sz="93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57" name="Google Shape;3057;p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8894" y="1352621"/>
            <a:ext cx="7152795" cy="5357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B027F03A-DA3F-470B-8108-6AB1670936D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D4EAB7BB-D629-43AF-B310-3F0DBBD608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22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494D854-0D06-4F58-85F6-C03B5F4BB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94" y="1090244"/>
            <a:ext cx="9392502" cy="5304001"/>
          </a:xfrm>
          <a:prstGeom prst="rect">
            <a:avLst/>
          </a:prstGeom>
        </p:spPr>
      </p:pic>
      <p:sp>
        <p:nvSpPr>
          <p:cNvPr id="3062" name="Google Shape;3062;p2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基本資料1.學校基本資料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7" name="Google Shape;3067;p222"/>
          <p:cNvSpPr/>
          <p:nvPr/>
        </p:nvSpPr>
        <p:spPr>
          <a:xfrm>
            <a:off x="985494" y="1690687"/>
            <a:ext cx="960538" cy="537607"/>
          </a:xfrm>
          <a:prstGeom prst="round2SameRect">
            <a:avLst>
              <a:gd name="adj1" fmla="val 16667"/>
              <a:gd name="adj2" fmla="val 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endParaRPr sz="2133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31245226-7BE3-4CE0-AE15-C08CBF2C176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91BD6090-96D3-4952-8ECD-23D2275EE1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23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p2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 b="0" cap="small">
                <a:latin typeface="Microsoft JhengHei"/>
                <a:ea typeface="Microsoft JhengHei"/>
                <a:cs typeface="Microsoft JhengHei"/>
                <a:sym typeface="Microsoft JhengHei"/>
              </a:rPr>
              <a:t>基本資料2.學校「校區」基本資料表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842BE4-1C2B-40D3-A82B-ABCC604E6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35" y="1018838"/>
            <a:ext cx="9707330" cy="4820323"/>
          </a:xfrm>
          <a:prstGeom prst="rect">
            <a:avLst/>
          </a:prstGeom>
        </p:spPr>
      </p:pic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AA74B3D6-CD94-4F27-AFDA-D1DE3EBDEB1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65DDAE42-455B-4B68-9B9B-5D469B8681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403123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24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p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校區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8EEFB1D-01D1-463B-876C-5C78BF362A4B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87" name="Google Shape;3087;p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2660" y="1690690"/>
            <a:ext cx="8848725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509564A3-95DC-4EF4-8FD8-03F42EBDE9C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13FC6D58-4D8C-4F32-AF6B-E953EC43CF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25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 cap="small">
                <a:latin typeface="Microsoft JhengHei"/>
                <a:ea typeface="Microsoft JhengHei"/>
                <a:cs typeface="Microsoft JhengHei"/>
                <a:sym typeface="Microsoft JhengHei"/>
              </a:rPr>
              <a:t>基本資料3.學校「學院/學群」基本資料表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1AFF490-7012-43C3-B340-494CB09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917" y="1420056"/>
            <a:ext cx="6512379" cy="4986679"/>
          </a:xfrm>
          <a:prstGeom prst="rect">
            <a:avLst/>
          </a:prstGeom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840D1715-D601-4615-9F92-C7A94FDC2BF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8B8E8FCE-B040-460A-8C73-1EFE2DC04E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26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12D0741-3CE1-4326-90B4-BB1DC8E5B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68" y="996949"/>
            <a:ext cx="5471573" cy="5762421"/>
          </a:xfrm>
          <a:prstGeom prst="rect">
            <a:avLst/>
          </a:prstGeom>
        </p:spPr>
      </p:pic>
      <p:sp>
        <p:nvSpPr>
          <p:cNvPr id="3119" name="Google Shape;3119;p227"/>
          <p:cNvSpPr/>
          <p:nvPr/>
        </p:nvSpPr>
        <p:spPr>
          <a:xfrm>
            <a:off x="1340525" y="3036164"/>
            <a:ext cx="346230" cy="328473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0" name="Google Shape;3120;p227"/>
          <p:cNvSpPr/>
          <p:nvPr/>
        </p:nvSpPr>
        <p:spPr>
          <a:xfrm>
            <a:off x="3453415" y="1380305"/>
            <a:ext cx="1269506" cy="57390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" name="Google Shape;3125;p228">
            <a:extLst>
              <a:ext uri="{FF2B5EF4-FFF2-40B4-BE49-F238E27FC236}">
                <a16:creationId xmlns:a16="http://schemas.microsoft.com/office/drawing/2014/main" id="{1D718D9C-AA31-4BEC-A3A9-340B7EE36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基本資料6.系所學制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563919FC-4411-4616-A1CB-591A00172FB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55720FF7-2994-45AA-A476-53528D20F4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27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p2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匯出EXCEL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41" name="Google Shape;3141;p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032953"/>
            <a:ext cx="9144000" cy="5289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089EDF47-9CC7-408D-8238-753D7F713EF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0373E6B5-55E9-4422-9235-AE8D114D0E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28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p232"/>
          <p:cNvSpPr txBox="1">
            <a:spLocks noGrp="1"/>
          </p:cNvSpPr>
          <p:nvPr>
            <p:ph type="title"/>
          </p:nvPr>
        </p:nvSpPr>
        <p:spPr>
          <a:xfrm>
            <a:off x="829321" y="436149"/>
            <a:ext cx="107649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 b="0" cap="small" dirty="0">
                <a:latin typeface="Microsoft JhengHei"/>
                <a:ea typeface="Microsoft JhengHei"/>
                <a:cs typeface="Microsoft JhengHei"/>
                <a:sym typeface="Microsoft JhengHei"/>
              </a:rPr>
              <a:t>基本資料7.行政單位及各類中心基本資料表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70" name="Google Shape;3170;p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1021" y="2096118"/>
            <a:ext cx="9144000" cy="3912860"/>
          </a:xfrm>
          <a:prstGeom prst="rect">
            <a:avLst/>
          </a:prstGeom>
          <a:noFill/>
          <a:ln>
            <a:noFill/>
          </a:ln>
        </p:spPr>
      </p:pic>
      <p:sp>
        <p:nvSpPr>
          <p:cNvPr id="3171" name="Google Shape;3171;p232"/>
          <p:cNvSpPr/>
          <p:nvPr/>
        </p:nvSpPr>
        <p:spPr>
          <a:xfrm>
            <a:off x="4552951" y="2712483"/>
            <a:ext cx="1258965" cy="304024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2" name="Google Shape;3172;p232"/>
          <p:cNvSpPr/>
          <p:nvPr/>
        </p:nvSpPr>
        <p:spPr>
          <a:xfrm>
            <a:off x="6016102" y="2712482"/>
            <a:ext cx="2289635" cy="304024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F496E061-1A2D-4E1A-9CEF-878C923F400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18E137B7-96B4-434B-B2BD-5738888490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29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CBFB026-158A-4390-BE6B-BE2DDF8A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884" y="147179"/>
            <a:ext cx="7901127" cy="6563641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E646EC-9199-4E7E-A39D-183BF9C19FC2}"/>
              </a:ext>
            </a:extLst>
          </p:cNvPr>
          <p:cNvSpPr txBox="1"/>
          <p:nvPr/>
        </p:nvSpPr>
        <p:spPr>
          <a:xfrm>
            <a:off x="746469" y="683580"/>
            <a:ext cx="1015663" cy="3187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</a:rPr>
              <a:t>卸任入員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37E3540-7E98-4509-BE19-526282DE835B}"/>
              </a:ext>
            </a:extLst>
          </p:cNvPr>
          <p:cNvCxnSpPr/>
          <p:nvPr/>
        </p:nvCxnSpPr>
        <p:spPr>
          <a:xfrm>
            <a:off x="4190260" y="1340528"/>
            <a:ext cx="115410" cy="1242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3097923-23F5-444C-BDC9-CEED348A8D38}"/>
              </a:ext>
            </a:extLst>
          </p:cNvPr>
          <p:cNvCxnSpPr/>
          <p:nvPr/>
        </p:nvCxnSpPr>
        <p:spPr>
          <a:xfrm flipV="1">
            <a:off x="4287914" y="1260629"/>
            <a:ext cx="133165" cy="2041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88BD3E3-3719-4BEB-8B4A-0A08A27B67B1}"/>
              </a:ext>
            </a:extLst>
          </p:cNvPr>
          <p:cNvCxnSpPr/>
          <p:nvPr/>
        </p:nvCxnSpPr>
        <p:spPr>
          <a:xfrm>
            <a:off x="4190259" y="1741502"/>
            <a:ext cx="115410" cy="1242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E08D0A33-37F0-4907-8B51-D74D8793277B}"/>
              </a:ext>
            </a:extLst>
          </p:cNvPr>
          <p:cNvCxnSpPr/>
          <p:nvPr/>
        </p:nvCxnSpPr>
        <p:spPr>
          <a:xfrm flipV="1">
            <a:off x="4287913" y="1661603"/>
            <a:ext cx="133165" cy="2041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oogle Shape;3040;p219">
            <a:extLst>
              <a:ext uri="{FF2B5EF4-FFF2-40B4-BE49-F238E27FC236}">
                <a16:creationId xmlns:a16="http://schemas.microsoft.com/office/drawing/2014/main" id="{9DAC87BE-C673-402F-8204-E46A14C02AF9}"/>
              </a:ext>
            </a:extLst>
          </p:cNvPr>
          <p:cNvSpPr/>
          <p:nvPr/>
        </p:nvSpPr>
        <p:spPr>
          <a:xfrm>
            <a:off x="4041932" y="1053440"/>
            <a:ext cx="3175615" cy="988424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23053F20-7AFB-46BE-AED4-55D111BA3F0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D1364A05-A94D-4879-92BC-CB8C158EE0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651500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Google Shape;3092;p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上傳佐證文件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97" name="Google Shape;3097;p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1952"/>
            <a:ext cx="50292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8" name="Google Shape;3098;p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3793" y="2478735"/>
            <a:ext cx="8470146" cy="42806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99547D86-8079-4494-B13E-0310A9D5E9C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8529D2C0-6A88-4AC3-B21F-4B97CBAAD6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30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EC8AF98-373F-4758-8062-02A0DA57D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資料填報</a:t>
            </a:r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324825E6-5CE3-4A11-8B3B-2435C083D2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975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p2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BBEA588-CA99-47F1-BC62-B838395A0C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6" y="919586"/>
            <a:ext cx="10515600" cy="5568110"/>
          </a:xfrm>
        </p:spPr>
      </p:pic>
      <p:sp>
        <p:nvSpPr>
          <p:cNvPr id="3197" name="Google Shape;3197;p235"/>
          <p:cNvSpPr/>
          <p:nvPr/>
        </p:nvSpPr>
        <p:spPr>
          <a:xfrm>
            <a:off x="3373516" y="1313892"/>
            <a:ext cx="5149047" cy="68358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17" rIns="91433" bIns="45717" anchor="ctr" anchorCtr="1">
            <a:noAutofit/>
          </a:bodyPr>
          <a:lstStyle/>
          <a:p>
            <a:pPr algn="ctr">
              <a:buClr>
                <a:srgbClr val="000000"/>
              </a:buClr>
              <a:buSzPts val="2100"/>
            </a:pPr>
            <a:endParaRPr sz="1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3723;p288">
            <a:extLst>
              <a:ext uri="{FF2B5EF4-FFF2-40B4-BE49-F238E27FC236}">
                <a16:creationId xmlns:a16="http://schemas.microsoft.com/office/drawing/2014/main" id="{3AF975F7-CA22-4ED6-A9BA-05A8C4425F5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445C418A-E1DA-4E97-9C9A-D83FEB9F94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32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p2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22E459-710E-4E46-9C55-1BEBD9AF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87" y="922628"/>
            <a:ext cx="9468775" cy="5654179"/>
          </a:xfrm>
          <a:prstGeom prst="rect">
            <a:avLst/>
          </a:prstGeom>
        </p:spPr>
      </p:pic>
      <p:sp>
        <p:nvSpPr>
          <p:cNvPr id="11" name="Google Shape;3723;p288">
            <a:extLst>
              <a:ext uri="{FF2B5EF4-FFF2-40B4-BE49-F238E27FC236}">
                <a16:creationId xmlns:a16="http://schemas.microsoft.com/office/drawing/2014/main" id="{D2931FA4-7A5D-4397-A7BC-2F7DB12443F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3724;p288">
            <a:extLst>
              <a:ext uri="{FF2B5EF4-FFF2-40B4-BE49-F238E27FC236}">
                <a16:creationId xmlns:a16="http://schemas.microsoft.com/office/drawing/2014/main" id="{CB33D178-C37F-4FF6-8C58-61E4846AFB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33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2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16" name="Google Shape;3216;p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5898" y="528092"/>
            <a:ext cx="6379296" cy="63299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1B533266-B530-4EA3-B0D9-2AB0B894D00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99D9623E-B55F-4617-A28B-C1F1106102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34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238"/>
          <p:cNvSpPr txBox="1">
            <a:spLocks noGrp="1"/>
          </p:cNvSpPr>
          <p:nvPr>
            <p:ph type="title"/>
          </p:nvPr>
        </p:nvSpPr>
        <p:spPr>
          <a:xfrm>
            <a:off x="529" y="0"/>
            <a:ext cx="3535680" cy="20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2" name="Google Shape;3222;p238"/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3" name="Google Shape;3223;p238"/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35</a:t>
            </a:fld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5" name="Google Shape;3225;p238"/>
          <p:cNvSpPr txBox="1">
            <a:spLocks noGrp="1"/>
          </p:cNvSpPr>
          <p:nvPr>
            <p:ph type="body" idx="2"/>
          </p:nvPr>
        </p:nvSpPr>
        <p:spPr>
          <a:xfrm>
            <a:off x="1727515" y="1589036"/>
            <a:ext cx="9697077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上傳資料會每次累加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6" name="Google Shape;3226;p238"/>
          <p:cNvSpPr txBox="1">
            <a:spLocks noGrp="1"/>
          </p:cNvSpPr>
          <p:nvPr>
            <p:ph type="body" idx="3"/>
          </p:nvPr>
        </p:nvSpPr>
        <p:spPr>
          <a:xfrm>
            <a:off x="1727515" y="2107071"/>
            <a:ext cx="9697077" cy="816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>
              <a:buSzPts val="3000"/>
            </a:pPr>
            <a:r>
              <a:rPr lang="zh-TW" altLang="en-US" sz="2000" dirty="0">
                <a:latin typeface="Microsoft JhengHei"/>
                <a:ea typeface="Microsoft JhengHei"/>
                <a:cs typeface="Microsoft JhengHei"/>
                <a:sym typeface="Microsoft JhengHei"/>
              </a:rPr>
              <a:t>第一次上傳</a:t>
            </a:r>
            <a:r>
              <a:rPr lang="en-US" altLang="zh-TW" sz="2000" dirty="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2000" dirty="0">
                <a:latin typeface="Microsoft JhengHei"/>
                <a:ea typeface="Microsoft JhengHei"/>
                <a:cs typeface="Microsoft JhengHei"/>
                <a:sym typeface="Microsoft JhengHei"/>
              </a:rPr>
              <a:t>筆，第</a:t>
            </a:r>
            <a:r>
              <a:rPr lang="en-US" altLang="zh-TW" sz="2000" dirty="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2000" dirty="0">
                <a:latin typeface="Microsoft JhengHei"/>
                <a:ea typeface="Microsoft JhengHei"/>
                <a:cs typeface="Microsoft JhengHei"/>
                <a:sym typeface="Microsoft JhengHei"/>
              </a:rPr>
              <a:t>次上傳</a:t>
            </a:r>
            <a:r>
              <a:rPr lang="en-US" altLang="zh-TW" sz="2000" dirty="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2000" dirty="0">
                <a:latin typeface="Microsoft JhengHei"/>
                <a:ea typeface="Microsoft JhengHei"/>
                <a:cs typeface="Microsoft JhengHei"/>
                <a:sym typeface="Microsoft JhengHei"/>
              </a:rPr>
              <a:t>筆，則資料計</a:t>
            </a:r>
            <a:r>
              <a:rPr lang="en-US" altLang="zh-TW" sz="2000" dirty="0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zh-TW" altLang="en-US" sz="2000" dirty="0">
                <a:latin typeface="Microsoft JhengHei"/>
                <a:ea typeface="Microsoft JhengHei"/>
                <a:cs typeface="Microsoft JhengHei"/>
                <a:sym typeface="Microsoft JhengHei"/>
              </a:rPr>
              <a:t>筆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7" name="Google Shape;3227;p238"/>
          <p:cNvSpPr txBox="1">
            <a:spLocks noGrp="1"/>
          </p:cNvSpPr>
          <p:nvPr>
            <p:ph type="body" idx="4"/>
          </p:nvPr>
        </p:nvSpPr>
        <p:spPr>
          <a:xfrm>
            <a:off x="1727515" y="3114097"/>
            <a:ext cx="9697077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系統會將Excel已刪除資料視為不處理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8" name="Google Shape;3228;p238"/>
          <p:cNvSpPr txBox="1">
            <a:spLocks noGrp="1"/>
          </p:cNvSpPr>
          <p:nvPr>
            <p:ph type="body" idx="5"/>
          </p:nvPr>
        </p:nvSpPr>
        <p:spPr>
          <a:xfrm>
            <a:off x="1727515" y="3632131"/>
            <a:ext cx="9697077" cy="816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若檔案原本有10筆資料，刪除至5筆後上傳，系統將不處理已刪除的5筆資料，亦即EXCEL刪除資料上傳，即系統不會直接以空白資料覆蓋已上傳資料。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9" name="Google Shape;3229;p238"/>
          <p:cNvSpPr txBox="1">
            <a:spLocks noGrp="1"/>
          </p:cNvSpPr>
          <p:nvPr>
            <p:ph type="body" idx="6"/>
          </p:nvPr>
        </p:nvSpPr>
        <p:spPr>
          <a:xfrm>
            <a:off x="1727515" y="4639157"/>
            <a:ext cx="9697077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僅針對與原先上傳重疊部分進行資料覆蓋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0" name="Google Shape;3230;p238"/>
          <p:cNvSpPr txBox="1">
            <a:spLocks noGrp="1"/>
          </p:cNvSpPr>
          <p:nvPr>
            <p:ph type="body" idx="7"/>
          </p:nvPr>
        </p:nvSpPr>
        <p:spPr>
          <a:xfrm>
            <a:off x="1727515" y="5157192"/>
            <a:ext cx="9697077" cy="816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若前後上傳的資料均為相同的資料，例如同系所同一年級，則以第二次上傳為主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p2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9" name="Google Shape;3239;p239"/>
          <p:cNvSpPr txBox="1"/>
          <p:nvPr/>
        </p:nvSpPr>
        <p:spPr>
          <a:xfrm>
            <a:off x="4719638" y="4337523"/>
            <a:ext cx="2752725" cy="553972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zh-TW" altLang="en-US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</a:t>
            </a:r>
            <a:r>
              <a:rPr lang="en-US" alt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</a:t>
            </a:r>
            <a:endParaRPr sz="93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0" name="Google Shape;3240;p239"/>
          <p:cNvSpPr txBox="1"/>
          <p:nvPr/>
        </p:nvSpPr>
        <p:spPr>
          <a:xfrm>
            <a:off x="4719638" y="3270722"/>
            <a:ext cx="2752725" cy="553972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zh-TW" altLang="en-US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英文系 </a:t>
            </a:r>
            <a:r>
              <a:rPr lang="en-US" alt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</a:t>
            </a:r>
            <a:endParaRPr sz="93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1" name="Google Shape;3241;p239"/>
          <p:cNvSpPr txBox="1"/>
          <p:nvPr/>
        </p:nvSpPr>
        <p:spPr>
          <a:xfrm>
            <a:off x="4719638" y="2203921"/>
            <a:ext cx="2752725" cy="553972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zh-TW" altLang="en-US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法文系 </a:t>
            </a:r>
            <a:r>
              <a:rPr lang="en-US" alt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</a:t>
            </a:r>
            <a:endParaRPr sz="93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2" name="Google Shape;3242;p239"/>
          <p:cNvSpPr/>
          <p:nvPr/>
        </p:nvSpPr>
        <p:spPr>
          <a:xfrm>
            <a:off x="3879341" y="1286732"/>
            <a:ext cx="4276725" cy="4810125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3;p288">
            <a:extLst>
              <a:ext uri="{FF2B5EF4-FFF2-40B4-BE49-F238E27FC236}">
                <a16:creationId xmlns:a16="http://schemas.microsoft.com/office/drawing/2014/main" id="{4E3CE806-9DFC-456B-8756-E744351E540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4;p288">
            <a:extLst>
              <a:ext uri="{FF2B5EF4-FFF2-40B4-BE49-F238E27FC236}">
                <a16:creationId xmlns:a16="http://schemas.microsoft.com/office/drawing/2014/main" id="{E40C52C2-36AA-4756-86AF-C5C03E9CE5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36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2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2" name="Google Shape;3252;p240"/>
          <p:cNvSpPr/>
          <p:nvPr/>
        </p:nvSpPr>
        <p:spPr>
          <a:xfrm>
            <a:off x="3965449" y="1481328"/>
            <a:ext cx="4276725" cy="410870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3" name="Google Shape;3253;p240"/>
          <p:cNvSpPr txBox="1"/>
          <p:nvPr/>
        </p:nvSpPr>
        <p:spPr>
          <a:xfrm>
            <a:off x="4660773" y="3999359"/>
            <a:ext cx="2752725" cy="553972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zh-TW" altLang="en-US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</a:t>
            </a:r>
            <a:r>
              <a:rPr lang="en-US" alt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</a:t>
            </a:r>
            <a:endParaRPr sz="93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4" name="Google Shape;3254;p240"/>
          <p:cNvSpPr txBox="1"/>
          <p:nvPr/>
        </p:nvSpPr>
        <p:spPr>
          <a:xfrm>
            <a:off x="4682545" y="2913507"/>
            <a:ext cx="2752725" cy="553972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zh-TW" altLang="en-US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</a:t>
            </a:r>
            <a:r>
              <a:rPr lang="en-US" alt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</a:t>
            </a:r>
            <a:endParaRPr sz="93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70421957-1E66-46E9-B43C-6630754887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D4327FD3-A7D4-44DD-8082-8C2FAD6A01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37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p2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2" name="Google Shape;3262;p241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rmAutofit/>
          </a:bodyPr>
          <a:lstStyle/>
          <a:p>
            <a:pPr marL="0" indent="0">
              <a:buSzPts val="2700"/>
            </a:pP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SzPts val="2700"/>
            </a:pP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3" name="Google Shape;3263;p241"/>
          <p:cNvSpPr txBox="1">
            <a:spLocks noGrp="1"/>
          </p:cNvSpPr>
          <p:nvPr>
            <p:ph type="body" idx="4294967295"/>
          </p:nvPr>
        </p:nvSpPr>
        <p:spPr>
          <a:xfrm>
            <a:off x="0" y="1892300"/>
            <a:ext cx="10607675" cy="3744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228611" indent="-114306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可以分批上傳，例如將excel拆為2個檔案，可分開上傳。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11" indent="-114306">
              <a:spcBef>
                <a:spcPts val="800"/>
              </a:spcBef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11" indent="-114306">
              <a:spcBef>
                <a:spcPts val="800"/>
              </a:spcBef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若僅需修改其中幾筆資料，可僅上傳修改部分資料。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11" indent="-114306">
              <a:spcBef>
                <a:spcPts val="800"/>
              </a:spcBef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11" indent="-114306">
              <a:spcBef>
                <a:spcPts val="800"/>
              </a:spcBef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若需以最後一份資料為主，請按                                           ，          再行上傳。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spcBef>
                <a:spcPts val="800"/>
              </a:spcBef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64" name="Google Shape;3264;p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9" y="3812067"/>
            <a:ext cx="4403131" cy="9729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3F3AAA32-1D3A-48B9-A944-39B7816310D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2C3713E7-2E48-4A9E-85B0-5926C73B22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38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p242"/>
          <p:cNvSpPr txBox="1">
            <a:spLocks noGrp="1"/>
          </p:cNvSpPr>
          <p:nvPr>
            <p:ph type="title"/>
          </p:nvPr>
        </p:nvSpPr>
        <p:spPr>
          <a:xfrm>
            <a:off x="529" y="0"/>
            <a:ext cx="3421888" cy="20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0" name="Google Shape;3270;p242"/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1" name="Google Shape;3271;p242"/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39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3" name="Google Shape;3273;p242"/>
          <p:cNvSpPr txBox="1">
            <a:spLocks noGrp="1"/>
          </p:cNvSpPr>
          <p:nvPr>
            <p:ph type="body" idx="2"/>
          </p:nvPr>
        </p:nvSpPr>
        <p:spPr>
          <a:xfrm>
            <a:off x="1727515" y="1589036"/>
            <a:ext cx="9697077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基本欄位檢查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4" name="Google Shape;3274;p242"/>
          <p:cNvSpPr txBox="1">
            <a:spLocks noGrp="1"/>
          </p:cNvSpPr>
          <p:nvPr>
            <p:ph type="body" idx="3"/>
          </p:nvPr>
        </p:nvSpPr>
        <p:spPr>
          <a:xfrm>
            <a:off x="1727515" y="2107071"/>
            <a:ext cx="9697077" cy="816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檢查上傳必要欄位，若自行增加之欄位則跳過不處理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5" name="Google Shape;3275;p242"/>
          <p:cNvSpPr txBox="1">
            <a:spLocks noGrp="1"/>
          </p:cNvSpPr>
          <p:nvPr>
            <p:ph type="body" idx="4"/>
          </p:nvPr>
        </p:nvSpPr>
        <p:spPr>
          <a:xfrm>
            <a:off x="1727515" y="3114097"/>
            <a:ext cx="9697077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可分批上傳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6" name="Google Shape;3276;p242"/>
          <p:cNvSpPr txBox="1">
            <a:spLocks noGrp="1"/>
          </p:cNvSpPr>
          <p:nvPr>
            <p:ph type="body" idx="5"/>
          </p:nvPr>
        </p:nvSpPr>
        <p:spPr>
          <a:xfrm>
            <a:off x="1727515" y="3632131"/>
            <a:ext cx="9697077" cy="816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可將excel分割成多份檔案上傳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7" name="Google Shape;3277;p242"/>
          <p:cNvSpPr txBox="1">
            <a:spLocks noGrp="1"/>
          </p:cNvSpPr>
          <p:nvPr>
            <p:ph type="body" idx="6"/>
          </p:nvPr>
        </p:nvSpPr>
        <p:spPr>
          <a:xfrm>
            <a:off x="1727515" y="4639157"/>
            <a:ext cx="9697077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欄位順序可以調換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8" name="Google Shape;3278;p242"/>
          <p:cNvSpPr txBox="1">
            <a:spLocks noGrp="1"/>
          </p:cNvSpPr>
          <p:nvPr>
            <p:ph type="body" idx="7"/>
          </p:nvPr>
        </p:nvSpPr>
        <p:spPr>
          <a:xfrm>
            <a:off x="1727515" y="5157192"/>
            <a:ext cx="9697077" cy="816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可自由更改欄位順序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5113EE5-F5CA-4A0C-9EC9-FD4883EA6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19" y="0"/>
            <a:ext cx="7163800" cy="6687483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CA56A48-B678-4BC8-A603-332A20A3D934}"/>
              </a:ext>
            </a:extLst>
          </p:cNvPr>
          <p:cNvCxnSpPr/>
          <p:nvPr/>
        </p:nvCxnSpPr>
        <p:spPr>
          <a:xfrm>
            <a:off x="4572000" y="1154097"/>
            <a:ext cx="115410" cy="1242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F266F65-EC2A-4AB4-A5F9-D0B1C9AAA86E}"/>
              </a:ext>
            </a:extLst>
          </p:cNvPr>
          <p:cNvCxnSpPr/>
          <p:nvPr/>
        </p:nvCxnSpPr>
        <p:spPr>
          <a:xfrm flipV="1">
            <a:off x="4669654" y="1074198"/>
            <a:ext cx="133165" cy="2041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3AD4FA7-B29F-43A0-8BE5-66CEFF8908FA}"/>
              </a:ext>
            </a:extLst>
          </p:cNvPr>
          <p:cNvCxnSpPr/>
          <p:nvPr/>
        </p:nvCxnSpPr>
        <p:spPr>
          <a:xfrm>
            <a:off x="5248183" y="1546195"/>
            <a:ext cx="115410" cy="1242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D0BEBDD-BF40-4679-8256-B3655B52BD1D}"/>
              </a:ext>
            </a:extLst>
          </p:cNvPr>
          <p:cNvCxnSpPr/>
          <p:nvPr/>
        </p:nvCxnSpPr>
        <p:spPr>
          <a:xfrm flipV="1">
            <a:off x="5345837" y="1466296"/>
            <a:ext cx="133165" cy="2041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5311455-622C-4369-83AA-AAB2CCB2CC3A}"/>
              </a:ext>
            </a:extLst>
          </p:cNvPr>
          <p:cNvSpPr txBox="1"/>
          <p:nvPr/>
        </p:nvSpPr>
        <p:spPr>
          <a:xfrm>
            <a:off x="1092698" y="612559"/>
            <a:ext cx="1015663" cy="3187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dirty="0">
                <a:solidFill>
                  <a:srgbClr val="0070C0"/>
                </a:solidFill>
              </a:rPr>
              <a:t>新進入員</a:t>
            </a:r>
          </a:p>
        </p:txBody>
      </p:sp>
      <p:sp>
        <p:nvSpPr>
          <p:cNvPr id="14" name="Google Shape;3040;p219">
            <a:extLst>
              <a:ext uri="{FF2B5EF4-FFF2-40B4-BE49-F238E27FC236}">
                <a16:creationId xmlns:a16="http://schemas.microsoft.com/office/drawing/2014/main" id="{43496272-E394-4B57-93F2-D526B757821F}"/>
              </a:ext>
            </a:extLst>
          </p:cNvPr>
          <p:cNvSpPr/>
          <p:nvPr/>
        </p:nvSpPr>
        <p:spPr>
          <a:xfrm>
            <a:off x="4508192" y="893642"/>
            <a:ext cx="3175615" cy="98842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ED360625-13B3-4AFF-AED9-4F99076AE5A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" name="Google Shape;3724;p288">
            <a:extLst>
              <a:ext uri="{FF2B5EF4-FFF2-40B4-BE49-F238E27FC236}">
                <a16:creationId xmlns:a16="http://schemas.microsoft.com/office/drawing/2014/main" id="{7F66571C-C714-4E3D-AF89-3FAE7B57DD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4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734624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838200" y="251537"/>
            <a:ext cx="10515600" cy="1472974"/>
          </a:xfrm>
        </p:spPr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559657" y="2252251"/>
            <a:ext cx="1670051" cy="5669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4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650682" y="2240076"/>
            <a:ext cx="1670051" cy="5669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741707" y="2226958"/>
            <a:ext cx="1670051" cy="5669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5196036" y="3166732"/>
            <a:ext cx="640974" cy="438438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650682" y="3791218"/>
            <a:ext cx="1670051" cy="59026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741707" y="3791218"/>
            <a:ext cx="1670051" cy="59026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4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559656" y="3791218"/>
            <a:ext cx="1670051" cy="59026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4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6" name="Google Shape;3723;p288">
            <a:extLst>
              <a:ext uri="{FF2B5EF4-FFF2-40B4-BE49-F238E27FC236}">
                <a16:creationId xmlns:a16="http://schemas.microsoft.com/office/drawing/2014/main" id="{7612E0E2-BAF4-45C9-A2D6-CE57762DC69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" name="Google Shape;3724;p288">
            <a:extLst>
              <a:ext uri="{FF2B5EF4-FFF2-40B4-BE49-F238E27FC236}">
                <a16:creationId xmlns:a16="http://schemas.microsoft.com/office/drawing/2014/main" id="{9F01F45B-4401-4C18-9E45-54A1D881BF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40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grpSp>
        <p:nvGrpSpPr>
          <p:cNvPr id="6" name="群組 17"/>
          <p:cNvGrpSpPr/>
          <p:nvPr/>
        </p:nvGrpSpPr>
        <p:grpSpPr>
          <a:xfrm>
            <a:off x="1908699" y="2102246"/>
            <a:ext cx="8185211" cy="3437419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45720" tIns="22860" rIns="45720" bIns="2286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14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14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45720" tIns="22860" rIns="45720" bIns="2286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4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14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  <p:sp>
        <p:nvSpPr>
          <p:cNvPr id="23" name="Google Shape;3723;p288">
            <a:extLst>
              <a:ext uri="{FF2B5EF4-FFF2-40B4-BE49-F238E27FC236}">
                <a16:creationId xmlns:a16="http://schemas.microsoft.com/office/drawing/2014/main" id="{EE296229-B100-4172-BBF5-152B51F8BF9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" name="Google Shape;3724;p288">
            <a:extLst>
              <a:ext uri="{FF2B5EF4-FFF2-40B4-BE49-F238E27FC236}">
                <a16:creationId xmlns:a16="http://schemas.microsoft.com/office/drawing/2014/main" id="{2115D438-7B7D-4E17-AF0B-99FA6EA77B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41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878FB48-DBF9-404D-9E27-B261A6F9B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85628"/>
            <a:ext cx="9619695" cy="4711687"/>
          </a:xfrm>
          <a:prstGeom prst="rect">
            <a:avLst/>
          </a:prstGeom>
        </p:spPr>
      </p:pic>
      <p:sp>
        <p:nvSpPr>
          <p:cNvPr id="3308" name="Google Shape;3308;p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Excel上傳-操作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13" name="Google Shape;3313;p245"/>
          <p:cNvSpPr/>
          <p:nvPr/>
        </p:nvSpPr>
        <p:spPr>
          <a:xfrm>
            <a:off x="1526958" y="1485628"/>
            <a:ext cx="1171853" cy="55623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8907592B-9AE1-42D4-B148-10F2750A6DD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CA1C5408-6E49-425F-8026-56C95753BF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42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Google Shape;3318;p2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Excel上傳-資料上傳說明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22" name="Google Shape;3322;p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67161"/>
            <a:ext cx="8625547" cy="46430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FC766E68-284C-4180-9EFE-60BA6D37D0F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EF48A1BC-706D-45AB-9D0F-E37ABF3E78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43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p247"/>
          <p:cNvSpPr txBox="1">
            <a:spLocks noGrp="1"/>
          </p:cNvSpPr>
          <p:nvPr>
            <p:ph type="title"/>
          </p:nvPr>
        </p:nvSpPr>
        <p:spPr>
          <a:xfrm>
            <a:off x="838199" y="198437"/>
            <a:ext cx="5686887" cy="13817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上傳-資料下載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31" name="Google Shape;3331;p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7162" y="1233996"/>
            <a:ext cx="8306184" cy="5024761"/>
          </a:xfrm>
          <a:prstGeom prst="rect">
            <a:avLst/>
          </a:prstGeom>
          <a:noFill/>
          <a:ln>
            <a:noFill/>
          </a:ln>
        </p:spPr>
      </p:pic>
      <p:sp>
        <p:nvSpPr>
          <p:cNvPr id="3332" name="Google Shape;3332;p247"/>
          <p:cNvSpPr/>
          <p:nvPr/>
        </p:nvSpPr>
        <p:spPr>
          <a:xfrm>
            <a:off x="1509289" y="1680260"/>
            <a:ext cx="2583315" cy="39711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AA528530-7132-42B6-80B5-049080BE49D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76ABA47A-2FCE-4616-BF40-40D9495C9B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44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上傳-資料下載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41" name="Google Shape;3341;p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4631" y="2125539"/>
            <a:ext cx="4248152" cy="2649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DE1B5DD8-4163-4EAD-9413-98353FAC44F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D0335FF1-60CF-40BE-BE0B-210EDD4236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45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上傳-對照表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50" name="Google Shape;3350;p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9416" y="1233996"/>
            <a:ext cx="6054572" cy="51223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2705B381-CBA8-43EF-BA7F-DE40333AA5E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C0963662-2F84-4B97-ABEA-8D56CEA74E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46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795E17-6B31-4A1C-8D86-A7E841027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7" y="1085252"/>
            <a:ext cx="9015032" cy="5297081"/>
          </a:xfrm>
          <a:prstGeom prst="rect">
            <a:avLst/>
          </a:prstGeom>
        </p:spPr>
      </p:pic>
      <p:sp>
        <p:nvSpPr>
          <p:cNvPr id="3356" name="Google Shape;3356;p250"/>
          <p:cNvSpPr txBox="1">
            <a:spLocks noGrp="1"/>
          </p:cNvSpPr>
          <p:nvPr>
            <p:ph type="title"/>
          </p:nvPr>
        </p:nvSpPr>
        <p:spPr>
          <a:xfrm>
            <a:off x="838199" y="198437"/>
            <a:ext cx="5589233" cy="23240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上傳-資料匯入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0" name="Google Shape;3360;p250"/>
          <p:cNvSpPr/>
          <p:nvPr/>
        </p:nvSpPr>
        <p:spPr>
          <a:xfrm>
            <a:off x="914400" y="1917577"/>
            <a:ext cx="1846555" cy="194347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787DC506-AEB3-4328-8DBF-FD5DFE86CB3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0358551D-989B-4FF8-A451-FAA45C9558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47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" name="Google Shape;3365;p2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上傳-資料匯入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69" name="Google Shape;3369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390" y="1720167"/>
            <a:ext cx="8460229" cy="38765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AEA0A144-74EA-40BD-AC26-14BE258D0C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6F19D8BC-3E61-41FB-A1B8-0F81C56012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48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p2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84C1732-429A-45C3-93BF-5EA1191EB5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19E8A5-72F3-463F-B391-8BC63F31A82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8" name="Google Shape;3378;p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024" y="1260629"/>
            <a:ext cx="9796157" cy="49714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5A57D0B6-A59F-4745-BDA4-95FC16E6615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3EC547C2-2AE4-4913-885A-C285A344F4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49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p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重設密碼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10" name="Google Shape;2910;p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4715" y="1908747"/>
            <a:ext cx="5513593" cy="3040506"/>
          </a:xfrm>
          <a:prstGeom prst="rect">
            <a:avLst/>
          </a:prstGeom>
          <a:noFill/>
          <a:ln>
            <a:noFill/>
          </a:ln>
        </p:spPr>
      </p:pic>
      <p:sp>
        <p:nvSpPr>
          <p:cNvPr id="2911" name="Google Shape;2911;p208"/>
          <p:cNvSpPr/>
          <p:nvPr/>
        </p:nvSpPr>
        <p:spPr>
          <a:xfrm>
            <a:off x="3540320" y="3879494"/>
            <a:ext cx="1488165" cy="624069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endParaRPr sz="2133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14C6072A-13DF-4BB0-8BE9-1EDF1AFEF28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37A95DB4-B576-42AA-B54E-6D69ADCF92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5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BBF5512-E467-4848-8192-B7804922C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03" y="981714"/>
            <a:ext cx="9268802" cy="5739761"/>
          </a:xfrm>
          <a:prstGeom prst="rect">
            <a:avLst/>
          </a:prstGeom>
        </p:spPr>
      </p:pic>
      <p:sp>
        <p:nvSpPr>
          <p:cNvPr id="3383" name="Google Shape;3383;p2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88" name="Google Shape;3388;p253"/>
          <p:cNvSpPr/>
          <p:nvPr/>
        </p:nvSpPr>
        <p:spPr>
          <a:xfrm>
            <a:off x="298624" y="3851594"/>
            <a:ext cx="1533460" cy="58960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55C353A5-6E25-4FDA-A797-8B8F2CB4774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8AA015DB-EE30-4F2C-BABA-0DC8DF5B59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50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97" name="Google Shape;3397;p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926" y="1390004"/>
            <a:ext cx="8958013" cy="4104602"/>
          </a:xfrm>
          <a:prstGeom prst="rect">
            <a:avLst/>
          </a:prstGeom>
          <a:noFill/>
          <a:ln>
            <a:noFill/>
          </a:ln>
        </p:spPr>
      </p:pic>
      <p:sp>
        <p:nvSpPr>
          <p:cNvPr id="3398" name="Google Shape;3398;p254"/>
          <p:cNvSpPr/>
          <p:nvPr/>
        </p:nvSpPr>
        <p:spPr>
          <a:xfrm>
            <a:off x="7076965" y="3157482"/>
            <a:ext cx="1398981" cy="19910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9D68EB36-B96B-46E0-8D00-C5E79F9BAC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18C352AE-31C2-42A3-9C3B-FC5F5A6A04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51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" name="Google Shape;3403;p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07" name="Google Shape;3407;p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4410" y="1281808"/>
            <a:ext cx="6542942" cy="46735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0A95ACBB-B45C-4B1C-B78F-28C73AB8E4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A48DA55D-7B62-48DC-8D3A-53F21F51DA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52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16" name="Google Shape;3416;p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827" y="1212208"/>
            <a:ext cx="7592996" cy="51828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8F75EF4D-9526-4F68-B2C0-B99D157F6E2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0ABA680E-4B8B-4EE5-ADBB-E0551AF058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53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5B35187-B813-4A5F-9324-E281C50AC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表冊列印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044BAE5-74CE-4750-A46F-E859D1D63E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570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B86B114-7587-48B7-8D5A-38F10EB41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54" y="75850"/>
            <a:ext cx="10618551" cy="6047138"/>
          </a:xfrm>
          <a:prstGeom prst="rect">
            <a:avLst/>
          </a:prstGeom>
        </p:spPr>
      </p:pic>
      <p:sp>
        <p:nvSpPr>
          <p:cNvPr id="3432" name="Google Shape;3432;p258"/>
          <p:cNvSpPr/>
          <p:nvPr/>
        </p:nvSpPr>
        <p:spPr>
          <a:xfrm>
            <a:off x="10254755" y="775475"/>
            <a:ext cx="1003050" cy="534751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33" name="Google Shape;3433;p258"/>
          <p:cNvSpPr/>
          <p:nvPr/>
        </p:nvSpPr>
        <p:spPr>
          <a:xfrm>
            <a:off x="7189989" y="1960394"/>
            <a:ext cx="2267953" cy="206692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4FCFF"/>
              </a:gs>
              <a:gs pos="35000">
                <a:srgbClr val="9FFCFF"/>
              </a:gs>
              <a:gs pos="100000">
                <a:srgbClr val="D6FDFF"/>
              </a:gs>
            </a:gsLst>
            <a:lin ang="16200000" scaled="0"/>
          </a:gradFill>
          <a:ln w="9525" cap="flat" cmpd="sng">
            <a:solidFill>
              <a:srgbClr val="00CA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3BB66DEF-5E2F-452C-85D6-B0894ABE6EE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41D90A1F-BB4F-4D35-A18C-BE24C1E565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55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8" name="Google Shape;3438;p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04836"/>
            <a:ext cx="9144000" cy="6070768"/>
          </a:xfrm>
          <a:prstGeom prst="rect">
            <a:avLst/>
          </a:prstGeom>
          <a:noFill/>
          <a:ln>
            <a:noFill/>
          </a:ln>
        </p:spPr>
      </p:pic>
      <p:sp>
        <p:nvSpPr>
          <p:cNvPr id="3441" name="Google Shape;3441;p259"/>
          <p:cNvSpPr/>
          <p:nvPr/>
        </p:nvSpPr>
        <p:spPr>
          <a:xfrm>
            <a:off x="1702373" y="2308194"/>
            <a:ext cx="8794176" cy="29868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2" name="Google Shape;3442;p259"/>
          <p:cNvSpPr/>
          <p:nvPr/>
        </p:nvSpPr>
        <p:spPr>
          <a:xfrm>
            <a:off x="6067426" y="2952750"/>
            <a:ext cx="1571625" cy="133358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C85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3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D098EEC7-C7DD-4372-82EA-BDEF8FF8585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7D962A6B-1028-4C7F-859A-7544925B23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56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2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PDF列印</a:t>
            </a:r>
            <a:endParaRPr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51" name="Google Shape;3451;p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207" y="1366824"/>
            <a:ext cx="10737215" cy="29090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4142282A-68E3-4035-87FD-9A1E025FB10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FE3EAFC3-00FA-4731-A8B9-F621D33D97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57</a:t>
            </a:fld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p2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PDF列印</a:t>
            </a:r>
            <a:endParaRPr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60" name="Google Shape;3460;p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063" y="852559"/>
            <a:ext cx="10332737" cy="5339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3C0EC491-E793-4C50-AF15-9FE31C5E3FA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52680D7F-27BD-4D71-8A0F-AF2237853C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58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AA69B78-A6E9-46B1-A018-0EEEF2A46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資料檢核</a:t>
            </a:r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6D6C5CA4-5344-4DAC-9DA6-A40916EAE4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16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重設密碼-1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20" name="Google Shape;2920;p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368" y="1413749"/>
            <a:ext cx="4781633" cy="465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1" name="Google Shape;2921;p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1009" y="2937058"/>
            <a:ext cx="4691676" cy="1537441"/>
          </a:xfrm>
          <a:prstGeom prst="rect">
            <a:avLst/>
          </a:prstGeom>
          <a:noFill/>
          <a:ln>
            <a:noFill/>
          </a:ln>
        </p:spPr>
      </p:pic>
      <p:sp>
        <p:nvSpPr>
          <p:cNvPr id="2922" name="Google Shape;2922;p209"/>
          <p:cNvSpPr/>
          <p:nvPr/>
        </p:nvSpPr>
        <p:spPr>
          <a:xfrm>
            <a:off x="6096000" y="3429000"/>
            <a:ext cx="786424" cy="7010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endParaRPr sz="2133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3;p288">
            <a:extLst>
              <a:ext uri="{FF2B5EF4-FFF2-40B4-BE49-F238E27FC236}">
                <a16:creationId xmlns:a16="http://schemas.microsoft.com/office/drawing/2014/main" id="{2CC218B4-DB9F-4F10-9563-A0743C9C85B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3724;p288">
            <a:extLst>
              <a:ext uri="{FF2B5EF4-FFF2-40B4-BE49-F238E27FC236}">
                <a16:creationId xmlns:a16="http://schemas.microsoft.com/office/drawing/2014/main" id="{2EDBE206-1CFD-499F-B578-25436CD090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pPr>
              <a:buClr>
                <a:srgbClr val="FFC000"/>
              </a:buClr>
              <a:buSzPts val="2700"/>
            </a:pPr>
            <a:r>
              <a:rPr lang="zh-TW" altLang="en-US" sz="1800" dirty="0">
                <a:solidFill>
                  <a:schemeClr val="accent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表冊檢核為協助確認輸入資料庫之資料是否與資料來源相符。</a:t>
            </a:r>
            <a:br>
              <a:rPr lang="zh-TW" altLang="en-US" sz="1800" dirty="0">
                <a:solidFill>
                  <a:schemeClr val="accent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1800" dirty="0">
                <a:solidFill>
                  <a:schemeClr val="accent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若不相符，則請確認是否輸入資料庫之資料有誤</a:t>
            </a:r>
            <a:endParaRPr sz="1800" dirty="0">
              <a:solidFill>
                <a:schemeClr val="accent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D3A3023-E3F0-46BE-9F36-DC8C38696E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77" name="Google Shape;3477;p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27" y="914400"/>
            <a:ext cx="10626571" cy="54419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EE78A07C-0DCD-4E36-A2BD-59DD2DCA04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9D6E31D6-FA9A-42B4-BB71-CC02A72E51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60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p264"/>
          <p:cNvSpPr txBox="1">
            <a:spLocks noGrp="1"/>
          </p:cNvSpPr>
          <p:nvPr>
            <p:ph type="title"/>
          </p:nvPr>
        </p:nvSpPr>
        <p:spPr>
          <a:xfrm>
            <a:off x="529" y="0"/>
            <a:ext cx="5494528" cy="20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資料檢核提示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3" name="Google Shape;3483;p264"/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4" name="Google Shape;3484;p264"/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5" name="Google Shape;3485;p264"/>
          <p:cNvSpPr txBox="1">
            <a:spLocks noGrp="1"/>
          </p:cNvSpPr>
          <p:nvPr>
            <p:ph type="body" idx="1"/>
          </p:nvPr>
        </p:nvSpPr>
        <p:spPr>
          <a:xfrm>
            <a:off x="527381" y="788707"/>
            <a:ext cx="10849040" cy="3838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rmAutofit fontScale="77500" lnSpcReduction="20000"/>
          </a:bodyPr>
          <a:lstStyle/>
          <a:p>
            <a:pPr marL="0" indent="0"/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6" name="Google Shape;3486;p264"/>
          <p:cNvSpPr txBox="1">
            <a:spLocks noGrp="1"/>
          </p:cNvSpPr>
          <p:nvPr>
            <p:ph type="body" idx="2"/>
          </p:nvPr>
        </p:nvSpPr>
        <p:spPr>
          <a:xfrm>
            <a:off x="1727515" y="1589036"/>
            <a:ext cx="9697077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7" name="Google Shape;3487;p264"/>
          <p:cNvSpPr txBox="1">
            <a:spLocks noGrp="1"/>
          </p:cNvSpPr>
          <p:nvPr>
            <p:ph type="body" idx="3"/>
          </p:nvPr>
        </p:nvSpPr>
        <p:spPr>
          <a:xfrm>
            <a:off x="1727515" y="2107071"/>
            <a:ext cx="9697077" cy="816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若表冊要求全部單位均須填報時，則系統會檢查是否全部系所單位均已填報資料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8" name="Google Shape;3488;p264"/>
          <p:cNvSpPr txBox="1">
            <a:spLocks noGrp="1"/>
          </p:cNvSpPr>
          <p:nvPr>
            <p:ph type="body" idx="4"/>
          </p:nvPr>
        </p:nvSpPr>
        <p:spPr>
          <a:xfrm>
            <a:off x="1727515" y="3114097"/>
            <a:ext cx="9697077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交叉比對-提醒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9" name="Google Shape;3489;p264"/>
          <p:cNvSpPr txBox="1">
            <a:spLocks noGrp="1"/>
          </p:cNvSpPr>
          <p:nvPr>
            <p:ph type="body" idx="5"/>
          </p:nvPr>
        </p:nvSpPr>
        <p:spPr>
          <a:xfrm>
            <a:off x="1727515" y="3632131"/>
            <a:ext cx="9697077" cy="816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跨表冊檢核，若比對不符，則提醒學校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0" name="Google Shape;3490;p264"/>
          <p:cNvSpPr txBox="1">
            <a:spLocks noGrp="1"/>
          </p:cNvSpPr>
          <p:nvPr>
            <p:ph type="body" idx="6"/>
          </p:nvPr>
        </p:nvSpPr>
        <p:spPr>
          <a:xfrm>
            <a:off x="1727515" y="4639157"/>
            <a:ext cx="9697077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1" name="Google Shape;3491;p264"/>
          <p:cNvSpPr txBox="1">
            <a:spLocks noGrp="1"/>
          </p:cNvSpPr>
          <p:nvPr>
            <p:ph type="body" idx="7"/>
          </p:nvPr>
        </p:nvSpPr>
        <p:spPr>
          <a:xfrm>
            <a:off x="1727515" y="5157192"/>
            <a:ext cx="9697077" cy="816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跨表冊檢核，若比對不符，則請學校更正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Google Shape;3496;p2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17" rIns="91433" bIns="45717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差異比率說明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500" name="Google Shape;3500;p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676" y="1579526"/>
            <a:ext cx="7258050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E102E3D4-708A-4AD0-A650-B18C5510CD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511FFFD5-73AB-45B1-9574-30E7458BDA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62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p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09" name="Google Shape;3509;p266"/>
          <p:cNvGraphicFramePr/>
          <p:nvPr>
            <p:extLst>
              <p:ext uri="{D42A27DB-BD31-4B8C-83A1-F6EECF244321}">
                <p14:modId xmlns:p14="http://schemas.microsoft.com/office/powerpoint/2010/main" val="3098594891"/>
              </p:ext>
            </p:extLst>
          </p:nvPr>
        </p:nvGraphicFramePr>
        <p:xfrm>
          <a:off x="2737915" y="2347487"/>
          <a:ext cx="7095783" cy="304811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7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表冊</a:t>
                      </a:r>
                      <a:endParaRPr sz="1600" b="1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未填筆數</a:t>
                      </a:r>
                      <a:endParaRPr sz="1600" b="1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【學24】大學學系、所、學位學程核定招生名額「總量內新生註冊率」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sz="9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【學25】大學「碩士(含碩士在職)班、博士班」總量內核定招生情形調查表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9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【職2】校長、一級行政主管及學術主管明細資料表</a:t>
                      </a:r>
                      <a:endParaRPr sz="9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</a:t>
                      </a:r>
                      <a:endParaRPr sz="1600" b="0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【職6】學校系、所、學位學程、特殊專班、境外專班、行政單位及各類中心聯絡資料表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endParaRPr sz="1600" b="0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【校15】畢業學分結構表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【校23】學校「每月」身心障礙進用員額暨繳交代金統計</a:t>
                      </a:r>
                      <a:endParaRPr sz="9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【校24】日間學制學士班以下學費、雜費收費基準</a:t>
                      </a:r>
                      <a:endParaRPr sz="9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F1619584-C3EB-4143-AB7B-C74D3DCFDBF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AD5255D4-93C4-49DE-B3C4-2D3E694ACB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63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p2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18" name="Google Shape;3518;p267"/>
          <p:cNvGraphicFramePr/>
          <p:nvPr>
            <p:extLst>
              <p:ext uri="{D42A27DB-BD31-4B8C-83A1-F6EECF244321}">
                <p14:modId xmlns:p14="http://schemas.microsoft.com/office/powerpoint/2010/main" val="2163645880"/>
              </p:ext>
            </p:extLst>
          </p:nvPr>
        </p:nvGraphicFramePr>
        <p:xfrm>
          <a:off x="3107272" y="2417141"/>
          <a:ext cx="5678133" cy="35205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7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表冊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【校1】有自有學生宿舍，但【校3】未填報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【校1】有租賃學生宿舍，但【校4】未填報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【學20-2】系所無畢業學生但有填報學位資料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【學26】具體措施未填寫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【學24】未設定聯絡窗口、特色說明未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【學24】未設定對外說明主管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【學24-1】【學24-2】未填報特色說明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【學27】【學28】無門檻卻有未通過人數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【學27】【學28】有門檻卻無未通過人數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</a:t>
                      </a: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只填專任或只填兼任教師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865EDBA0-D03A-48FF-BA12-B57369D4006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5582E73F-638F-4046-B222-9B59767DCA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64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p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27" name="Google Shape;3527;p268"/>
          <p:cNvGraphicFramePr/>
          <p:nvPr>
            <p:extLst>
              <p:ext uri="{D42A27DB-BD31-4B8C-83A1-F6EECF244321}">
                <p14:modId xmlns:p14="http://schemas.microsoft.com/office/powerpoint/2010/main" val="573041242"/>
              </p:ext>
            </p:extLst>
          </p:nvPr>
        </p:nvGraphicFramePr>
        <p:xfrm>
          <a:off x="2274920" y="2128446"/>
          <a:ext cx="7642150" cy="39777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2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【學14】學生數總計</a:t>
                      </a:r>
                      <a:br>
                        <a:rPr lang="zh-TW" sz="16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16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總量延畢生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【學2】校外實習+</a:t>
                      </a:r>
                      <a:endParaRPr sz="900" u="none" strike="noStrike" cap="none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全學年度均於國外之學生+</a:t>
                      </a:r>
                      <a:endParaRPr sz="900" u="none" strike="noStrike" cap="none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學校附屬機構實習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16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【學3】學生人數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16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【學4】學生人數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16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【學5】學生人數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16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【學3】+【學4】+【學5】學生人數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2D6C0FB8-7E86-44A3-B69B-75DAA6BDE91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5082F6C3-BAAA-47AB-87C2-D43BDCB9C9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65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p2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37" name="Google Shape;3537;p269"/>
          <p:cNvGraphicFramePr/>
          <p:nvPr>
            <p:extLst/>
          </p:nvPr>
        </p:nvGraphicFramePr>
        <p:xfrm>
          <a:off x="2152651" y="1825625"/>
          <a:ext cx="7642150" cy="41148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2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【學3-1】原住民畢業學生人數(分別比對男、女)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前學年度【學3】原住民學生人數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【學4-1】僑生、港澳生、大陸地區來臺畢業學生人數 (分別比對男、女)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</a:t>
                      </a:r>
                      <a:r>
                        <a:rPr lang="en-US" altLang="zh-TW" sz="18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zh-TW" sz="18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】僑生、港澳生、大陸地區來臺學生人數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【學5-1】外國畢業學生人(分別比對男、女)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</a:t>
                      </a:r>
                      <a:r>
                        <a:rPr lang="en-US" alt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】外國學生人數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【學3-1】原住民畢業學生人數(分別比對男、女)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【學4-1】僑生、港澳生、大陸地區來臺畢業學生人數 (分別比對男、女)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【學5-1】外國畢業學生人(分別比對男、女)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3F5E9343-96C3-469B-8C47-35C02542F7B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78D17333-A079-420C-AB8C-86018E7168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66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p2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47" name="Google Shape;3547;p270"/>
          <p:cNvGraphicFramePr/>
          <p:nvPr/>
        </p:nvGraphicFramePr>
        <p:xfrm>
          <a:off x="2152651" y="1988840"/>
          <a:ext cx="7642150" cy="30176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2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【學3-1】+【學4-1】+【學5-1】畢業人數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 Light"/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【學6】取得學位累計數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前期【學6】取得學位累計數(比對單一系所)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【學10】實習機構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&lt;&gt;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校內機構(校內實習不須填報)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【學10】實習人數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【學10-1】學生實習主要經費來源人數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【學10】實習人數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【學10-2】學生實習權益人次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【學12】休學人數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比對至學制班別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「前一學期底總休學人數」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＋「學期內新增休學」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－「學期內休學減少」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23E4E695-773D-4176-945A-9FB2E026F9B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7B77275B-4E85-4A6B-ACBF-6C8BFD89E8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67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" name="Google Shape;3552;p2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56" name="Google Shape;3556;p271"/>
          <p:cNvGraphicFramePr/>
          <p:nvPr/>
        </p:nvGraphicFramePr>
        <p:xfrm>
          <a:off x="2274920" y="2039670"/>
          <a:ext cx="7642150" cy="2697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2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【學20-2】系所學位人數總和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【學20-1】系所畢業人數總和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【學23】總人數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前期【學20-1】博班畢業生數(比對單一系所)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【學23-1】總數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同期【學20-1】博班畢業生數(比對單一系所)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【學22】入學新生總數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【學1】及【學14】大一生數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【學24】實際註冊人數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【學25】實際註冊人數</a:t>
                      </a:r>
                      <a:b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(比對單一系所)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A0413F35-91EE-4C02-9FA9-41659A3B71E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03CD65DC-949B-4B94-8B71-59205612DB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68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65" name="Google Shape;3565;p272"/>
          <p:cNvGraphicFramePr/>
          <p:nvPr>
            <p:extLst>
              <p:ext uri="{D42A27DB-BD31-4B8C-83A1-F6EECF244321}">
                <p14:modId xmlns:p14="http://schemas.microsoft.com/office/powerpoint/2010/main" val="635259750"/>
              </p:ext>
            </p:extLst>
          </p:nvPr>
        </p:nvGraphicFramePr>
        <p:xfrm>
          <a:off x="2445774" y="2510186"/>
          <a:ext cx="7588033" cy="18745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5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6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6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9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【學27】畢業人數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9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zh-TW" sz="19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【學20-1】畢業人數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9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6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9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【學28】畢業人數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9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zh-TW" sz="19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【學20-1】畢業人數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9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6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9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【學29】曾修讀程式設計課程人數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9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9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900" u="none" strike="noStrike" cap="none" dirty="0">
                          <a:solidFill>
                            <a:schemeClr val="tx1"/>
                          </a:solidFill>
                        </a:rPr>
                        <a:t>【學1】學生人數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DA1DBB79-D9C0-4A3C-A090-17262AA611E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F44A9FC6-100F-41A6-989C-0922EFBFA8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69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05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重置密碼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-2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78" name="Google Shape;2878;p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23" y="1027906"/>
            <a:ext cx="7293187" cy="240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9" name="Google Shape;2879;p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4899" y="3717034"/>
            <a:ext cx="7208732" cy="25755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0" name="Google Shape;2880;p205"/>
          <p:cNvCxnSpPr>
            <a:cxnSpLocks/>
          </p:cNvCxnSpPr>
          <p:nvPr/>
        </p:nvCxnSpPr>
        <p:spPr>
          <a:xfrm>
            <a:off x="478721" y="2319554"/>
            <a:ext cx="3924603" cy="0"/>
          </a:xfrm>
          <a:prstGeom prst="straightConnector1">
            <a:avLst/>
          </a:prstGeom>
          <a:noFill/>
          <a:ln w="762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1" name="Google Shape;2881;p205"/>
          <p:cNvCxnSpPr>
            <a:cxnSpLocks/>
          </p:cNvCxnSpPr>
          <p:nvPr/>
        </p:nvCxnSpPr>
        <p:spPr>
          <a:xfrm>
            <a:off x="5153979" y="5108528"/>
            <a:ext cx="2196732" cy="0"/>
          </a:xfrm>
          <a:prstGeom prst="straightConnector1">
            <a:avLst/>
          </a:prstGeom>
          <a:noFill/>
          <a:ln w="762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3723;p288">
            <a:extLst>
              <a:ext uri="{FF2B5EF4-FFF2-40B4-BE49-F238E27FC236}">
                <a16:creationId xmlns:a16="http://schemas.microsoft.com/office/drawing/2014/main" id="{7E94AC1C-FB40-445B-AE60-523877C7055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" name="Google Shape;3724;p288">
            <a:extLst>
              <a:ext uri="{FF2B5EF4-FFF2-40B4-BE49-F238E27FC236}">
                <a16:creationId xmlns:a16="http://schemas.microsoft.com/office/drawing/2014/main" id="{B1B75E2B-6692-4203-A470-4A22A0F036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7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0" name="Google Shape;3570;p2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74" name="Google Shape;3574;p273"/>
          <p:cNvGraphicFramePr/>
          <p:nvPr>
            <p:extLst>
              <p:ext uri="{D42A27DB-BD31-4B8C-83A1-F6EECF244321}">
                <p14:modId xmlns:p14="http://schemas.microsoft.com/office/powerpoint/2010/main" val="452039908"/>
              </p:ext>
            </p:extLst>
          </p:nvPr>
        </p:nvGraphicFramePr>
        <p:xfrm>
          <a:off x="2301978" y="1773339"/>
          <a:ext cx="7588033" cy="24978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5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6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【職2】任職單位</a:t>
                      </a:r>
                      <a:endParaRPr sz="1800" b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【教1】兼任行政職務:單位名稱與職稱</a:t>
                      </a:r>
                      <a:endParaRPr sz="18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【教4】不再聘兼任教師數</a:t>
                      </a:r>
                      <a:endParaRPr sz="1800" b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【教5】不再聘兼任教師數</a:t>
                      </a:r>
                      <a:endParaRPr sz="18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【教5】不再聘兼任教師數</a:t>
                      </a:r>
                      <a:endParaRPr sz="1800" b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【教1】前期兼任教師本期未再聘</a:t>
                      </a:r>
                      <a:endParaRPr sz="18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【教6】支給人數 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依聘書職級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【教1】編制內專任教師」之「一般教師」及「專業技術人員」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44469A99-68E3-45B5-8736-01FB4E3B819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0804A7C3-8CE9-47AB-86D6-647930F268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70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2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83" name="Google Shape;3583;p274"/>
          <p:cNvGraphicFramePr/>
          <p:nvPr>
            <p:extLst>
              <p:ext uri="{D42A27DB-BD31-4B8C-83A1-F6EECF244321}">
                <p14:modId xmlns:p14="http://schemas.microsoft.com/office/powerpoint/2010/main" val="474615221"/>
              </p:ext>
            </p:extLst>
          </p:nvPr>
        </p:nvGraphicFramePr>
        <p:xfrm>
          <a:off x="2274920" y="1959770"/>
          <a:ext cx="7642150" cy="32462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2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【校1】租賃學生或教師宿舍之[租賃宿舍是否符合土地使用分區管制規定]</a:t>
                      </a:r>
                      <a:endParaRPr sz="16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【校5】[租賃宿舍是否符合土地使用分區管制規定]</a:t>
                      </a:r>
                      <a:endParaRPr sz="16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0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【校2】學生宿舍床位數量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【校3.】學校自有學生宿舍表之校內非BOT之男女加總床位數 +</a:t>
                      </a:r>
                      <a:endParaRPr sz="900" u="none" strike="noStrike" cap="none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【校4】學校租用學生宿舍表之男女加總床位數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【校3】男+女面積</a:t>
                      </a:r>
                      <a:endParaRPr sz="16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6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 】學生宿舍 使用執照面積</a:t>
                      </a:r>
                      <a:endParaRPr sz="1600" b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【校3】床位數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【校5】自有宿舍住宿人數(比對到男女)</a:t>
                      </a:r>
                      <a:endParaRPr sz="9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【校5】一年級學生總人數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【學1】正式學籍一年級總人數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【校5】非一年級學生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【學1】正式學籍非一年級學生總人數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【校20】金額小計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6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16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【校19】的勞僱型雇主負擔經費總額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C2315B3E-15D0-47A2-B8F1-BA8A76E258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FE38262B-09E7-4DFB-9991-76BF3D57A2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71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p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92" name="Google Shape;3592;p275"/>
          <p:cNvGraphicFramePr/>
          <p:nvPr>
            <p:extLst>
              <p:ext uri="{D42A27DB-BD31-4B8C-83A1-F6EECF244321}">
                <p14:modId xmlns:p14="http://schemas.microsoft.com/office/powerpoint/2010/main" val="3734319261"/>
              </p:ext>
            </p:extLst>
          </p:nvPr>
        </p:nvGraphicFramePr>
        <p:xfrm>
          <a:off x="2305236" y="2476756"/>
          <a:ext cx="7368116" cy="27821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44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9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≧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【學2】總學生數 - 轉學生數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9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【學1】延修生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【學26】延修生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【學24-1】境外生</a:t>
                      </a:r>
                      <a:endParaRPr sz="9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學3、學4、學5：一年級學生人數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9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 】非分級制之「平均支給數額」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 】「規定支給數額」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9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【教8】支給人數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900" u="none" strike="noStrike" cap="none"/>
                    </a:p>
                  </a:txBody>
                  <a:tcPr marL="45717" marR="45717" marT="22867" marB="228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【教1】聘任人數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050AB7FF-5989-4A9A-AD51-077D7E84040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245D4514-5551-48D8-A7D1-3905C3CF33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72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p2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602" name="Google Shape;3602;p276"/>
          <p:cNvGraphicFramePr/>
          <p:nvPr>
            <p:extLst>
              <p:ext uri="{D42A27DB-BD31-4B8C-83A1-F6EECF244321}">
                <p14:modId xmlns:p14="http://schemas.microsoft.com/office/powerpoint/2010/main" val="2442063529"/>
              </p:ext>
            </p:extLst>
          </p:nvPr>
        </p:nvGraphicFramePr>
        <p:xfrm>
          <a:off x="3107272" y="2466831"/>
          <a:ext cx="5422217" cy="2524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2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7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有[通過門檻人數]，卻同時設定[無門檻]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有[未通過門檻人數]，卻設定[無門檻]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有[通過門檻人數]，卻沒有[未通過門檻人數]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有[未通過門檻人數]，卻沒有[通過門檻人數]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【職2】未填報-副校長提醒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【校21】月平均工作時數超過176(8*22)小時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328CCDA4-7613-4ECD-8BCD-788273E94E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5EF6E38E-F558-4686-B033-8FB84B8C43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73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" name="Google Shape;3607;p2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611" name="Google Shape;3611;p277"/>
          <p:cNvGraphicFramePr/>
          <p:nvPr>
            <p:extLst>
              <p:ext uri="{D42A27DB-BD31-4B8C-83A1-F6EECF244321}">
                <p14:modId xmlns:p14="http://schemas.microsoft.com/office/powerpoint/2010/main" val="2607278858"/>
              </p:ext>
            </p:extLst>
          </p:nvPr>
        </p:nvGraphicFramePr>
        <p:xfrm>
          <a:off x="3107272" y="2466831"/>
          <a:ext cx="5422217" cy="283466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2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9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【學1】學士班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 年級最多人數欄位應落在 18 歲 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 年級最多人數欄位應落在 19 歲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 年級最多人數欄位應落在 20 歲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 年級最多人數欄位應落在 21 歲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【學1】碩士班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 年級最多人數欄位應落在 22 歲 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 年級最多人數欄位應落在 23 歲 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 Light"/>
                        <a:buNone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45717" marR="45717" marT="22867" marB="228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F2F2EB29-2957-4942-B348-9046D13D25A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9EDD878D-D7E1-4F6F-8B66-9748B27E6D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74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p278"/>
          <p:cNvSpPr txBox="1">
            <a:spLocks noGrp="1"/>
          </p:cNvSpPr>
          <p:nvPr>
            <p:ph type="title"/>
          </p:nvPr>
        </p:nvSpPr>
        <p:spPr>
          <a:xfrm>
            <a:off x="529" y="0"/>
            <a:ext cx="4161536" cy="20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休學檢核說明</a:t>
            </a:r>
            <a:endParaRPr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7" name="Google Shape;3617;p278"/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8" name="Google Shape;3618;p278"/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75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0" name="Google Shape;3620;p278"/>
          <p:cNvSpPr txBox="1">
            <a:spLocks noGrp="1"/>
          </p:cNvSpPr>
          <p:nvPr>
            <p:ph type="body" idx="2"/>
          </p:nvPr>
        </p:nvSpPr>
        <p:spPr>
          <a:xfrm>
            <a:off x="1024916" y="2540901"/>
            <a:ext cx="2112763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rmAutofit fontScale="92500"/>
          </a:bodyPr>
          <a:lstStyle/>
          <a:p>
            <a:pPr marL="0" indent="0" algn="ctr">
              <a:buSzPct val="200000"/>
            </a:pPr>
            <a:r>
              <a:rPr lang="zh-TW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前期休學總人數</a:t>
            </a:r>
            <a:endParaRPr sz="1067"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1" name="Google Shape;3621;p278"/>
          <p:cNvSpPr txBox="1">
            <a:spLocks noGrp="1"/>
          </p:cNvSpPr>
          <p:nvPr>
            <p:ph type="body" idx="3"/>
          </p:nvPr>
        </p:nvSpPr>
        <p:spPr>
          <a:xfrm>
            <a:off x="479376" y="3236979"/>
            <a:ext cx="2736304" cy="18242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rmAutofit/>
          </a:bodyPr>
          <a:lstStyle/>
          <a:p>
            <a:pPr marL="0" indent="0" algn="ctr">
              <a:buSzPts val="6000"/>
            </a:pPr>
            <a:r>
              <a:rPr lang="en-US" altLang="zh-TW" sz="4000" dirty="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2" name="Google Shape;3622;p278"/>
          <p:cNvSpPr txBox="1">
            <a:spLocks noGrp="1"/>
          </p:cNvSpPr>
          <p:nvPr>
            <p:ph type="body" idx="4"/>
          </p:nvPr>
        </p:nvSpPr>
        <p:spPr>
          <a:xfrm>
            <a:off x="9215818" y="2540901"/>
            <a:ext cx="2112763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rmAutofit fontScale="47500" lnSpcReduction="20000"/>
          </a:bodyPr>
          <a:lstStyle/>
          <a:p>
            <a:pPr marL="0" indent="0" algn="ctr">
              <a:buClr>
                <a:schemeClr val="lt2"/>
              </a:buClr>
              <a:buSzPct val="100000"/>
            </a:pPr>
            <a:r>
              <a:rPr lang="zh-TW" altLang="en-US" sz="4000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本期休學總人數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3" name="Google Shape;3623;p278"/>
          <p:cNvSpPr txBox="1">
            <a:spLocks noGrp="1"/>
          </p:cNvSpPr>
          <p:nvPr>
            <p:ph type="body" idx="5"/>
          </p:nvPr>
        </p:nvSpPr>
        <p:spPr>
          <a:xfrm>
            <a:off x="3931407" y="2540901"/>
            <a:ext cx="2112763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0" indent="0">
              <a:buClr>
                <a:schemeClr val="dk2"/>
              </a:buClr>
            </a:pPr>
            <a:r>
              <a:rPr 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復學人數</a:t>
            </a:r>
            <a:endParaRPr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4" name="Google Shape;3624;p278"/>
          <p:cNvSpPr txBox="1">
            <a:spLocks noGrp="1"/>
          </p:cNvSpPr>
          <p:nvPr>
            <p:ph type="body" idx="6"/>
          </p:nvPr>
        </p:nvSpPr>
        <p:spPr>
          <a:xfrm>
            <a:off x="6463688" y="2540901"/>
            <a:ext cx="2332613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marL="0" indent="0">
              <a:buClr>
                <a:srgbClr val="00B050"/>
              </a:buClr>
            </a:pPr>
            <a:r>
              <a:rPr lang="zh-TW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新辦理休學人數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5" name="Google Shape;3625;p278"/>
          <p:cNvSpPr txBox="1"/>
          <p:nvPr/>
        </p:nvSpPr>
        <p:spPr>
          <a:xfrm>
            <a:off x="3215597" y="3236979"/>
            <a:ext cx="2736304" cy="18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17" rIns="108850" bIns="54417" anchor="t" anchorCtr="0">
            <a:normAutofit/>
          </a:bodyPr>
          <a:lstStyle/>
          <a:p>
            <a:pPr algn="ctr">
              <a:buClr>
                <a:schemeClr val="dk1"/>
              </a:buClr>
              <a:buSzPts val="6000"/>
            </a:pPr>
            <a:r>
              <a:rPr lang="en-US" altLang="zh-TW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-1</a:t>
            </a:r>
            <a:endParaRPr sz="4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6" name="Google Shape;3626;p278"/>
          <p:cNvSpPr txBox="1"/>
          <p:nvPr/>
        </p:nvSpPr>
        <p:spPr>
          <a:xfrm>
            <a:off x="5946259" y="3217903"/>
            <a:ext cx="2736304" cy="18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17" rIns="108850" bIns="54417" anchor="t" anchorCtr="0">
            <a:normAutofit/>
          </a:bodyPr>
          <a:lstStyle/>
          <a:p>
            <a:pPr algn="ctr">
              <a:buClr>
                <a:schemeClr val="dk1"/>
              </a:buClr>
              <a:buSzPts val="6000"/>
            </a:pPr>
            <a:r>
              <a:rPr lang="en-US" altLang="zh-TW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+2</a:t>
            </a:r>
            <a:endParaRPr sz="4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7" name="Google Shape;3627;p278"/>
          <p:cNvSpPr txBox="1"/>
          <p:nvPr/>
        </p:nvSpPr>
        <p:spPr>
          <a:xfrm>
            <a:off x="8976321" y="3236979"/>
            <a:ext cx="2736304" cy="18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17" rIns="108850" bIns="54417" anchor="t" anchorCtr="0">
            <a:normAutofit/>
          </a:bodyPr>
          <a:lstStyle/>
          <a:p>
            <a:pPr algn="ctr">
              <a:buClr>
                <a:schemeClr val="dk1"/>
              </a:buClr>
              <a:buSzPts val="6000"/>
            </a:pPr>
            <a:r>
              <a:rPr lang="en-US" altLang="zh-TW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4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" name="Google Shape;3632;p279"/>
          <p:cNvSpPr txBox="1">
            <a:spLocks noGrp="1"/>
          </p:cNvSpPr>
          <p:nvPr>
            <p:ph type="title"/>
          </p:nvPr>
        </p:nvSpPr>
        <p:spPr>
          <a:xfrm>
            <a:off x="529" y="0"/>
            <a:ext cx="4763008" cy="20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17" rIns="91433" bIns="45717" rtlCol="0" anchor="t" anchorCtr="0">
            <a:normAutofit/>
          </a:bodyPr>
          <a:lstStyle/>
          <a:p>
            <a:r>
              <a:rPr lang="zh-TW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差異比率說明</a:t>
            </a:r>
            <a:endParaRPr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3" name="Google Shape;3633;p279"/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4" name="Google Shape;3634;p279"/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76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5" name="Google Shape;3635;p279"/>
          <p:cNvSpPr txBox="1">
            <a:spLocks noGrp="1"/>
          </p:cNvSpPr>
          <p:nvPr>
            <p:ph type="body" idx="2"/>
          </p:nvPr>
        </p:nvSpPr>
        <p:spPr>
          <a:xfrm>
            <a:off x="791411" y="1488845"/>
            <a:ext cx="10585176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含有全校總計的表冊，加入與前期差異比率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6" name="Google Shape;3636;p279"/>
          <p:cNvSpPr txBox="1">
            <a:spLocks noGrp="1"/>
          </p:cNvSpPr>
          <p:nvPr>
            <p:ph type="body" idx="3"/>
          </p:nvPr>
        </p:nvSpPr>
        <p:spPr>
          <a:xfrm>
            <a:off x="791411" y="1988840"/>
            <a:ext cx="10585176" cy="836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方便快速比對前期資料，檢視是否有較大的落差，若有很可能是資料填報不正確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7" name="Google Shape;3637;p279"/>
          <p:cNvSpPr txBox="1">
            <a:spLocks noGrp="1"/>
          </p:cNvSpPr>
          <p:nvPr>
            <p:ph type="body" idx="4"/>
          </p:nvPr>
        </p:nvSpPr>
        <p:spPr>
          <a:xfrm>
            <a:off x="791411" y="3053079"/>
            <a:ext cx="10585176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前期係指上一年度，例如12010期，將與11010期比較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8" name="Google Shape;3638;p279"/>
          <p:cNvSpPr txBox="1">
            <a:spLocks noGrp="1"/>
          </p:cNvSpPr>
          <p:nvPr>
            <p:ph type="body" idx="5"/>
          </p:nvPr>
        </p:nvSpPr>
        <p:spPr>
          <a:xfrm>
            <a:off x="791411" y="3553074"/>
            <a:ext cx="10585176" cy="836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每次比較均與前一年度比較，上學期與上學期資料比較，下學期與下學期資料比較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9" name="Google Shape;3639;p279"/>
          <p:cNvSpPr txBox="1">
            <a:spLocks noGrp="1"/>
          </p:cNvSpPr>
          <p:nvPr>
            <p:ph type="body" idx="6"/>
          </p:nvPr>
        </p:nvSpPr>
        <p:spPr>
          <a:xfrm>
            <a:off x="791411" y="4629133"/>
            <a:ext cx="10585176" cy="576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b" anchorCtr="0">
            <a:norm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差異超過20%將以紅色提醒，不代表錯誤，儘為提醒參考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0" name="Google Shape;3640;p279"/>
          <p:cNvSpPr txBox="1">
            <a:spLocks noGrp="1"/>
          </p:cNvSpPr>
          <p:nvPr>
            <p:ph type="body" idx="7"/>
          </p:nvPr>
        </p:nvSpPr>
        <p:spPr>
          <a:xfrm>
            <a:off x="791411" y="5129129"/>
            <a:ext cx="10585176" cy="836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t" anchorCtr="0">
            <a:noAutofit/>
          </a:bodyPr>
          <a:lstStyle/>
          <a:p>
            <a:pPr marL="0" indent="0"/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超過20%可能為較大的差異，請重新確認資料之正確性。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p2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17" rIns="91433" bIns="45717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差異計算方式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8" name="Google Shape;3648;p280"/>
          <p:cNvSpPr txBox="1"/>
          <p:nvPr/>
        </p:nvSpPr>
        <p:spPr>
          <a:xfrm>
            <a:off x="4367408" y="2736552"/>
            <a:ext cx="920664" cy="430861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zh-TW" altLang="en-US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本期</a:t>
            </a:r>
            <a:endParaRPr sz="93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9" name="Google Shape;3649;p280"/>
          <p:cNvSpPr/>
          <p:nvPr/>
        </p:nvSpPr>
        <p:spPr>
          <a:xfrm>
            <a:off x="5767155" y="2736552"/>
            <a:ext cx="484601" cy="375014"/>
          </a:xfrm>
          <a:prstGeom prst="mathMinus">
            <a:avLst>
              <a:gd name="adj1" fmla="val 2352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1" wrap="square" lIns="45717" tIns="22850" rIns="45717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sz="900" b="1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0" name="Google Shape;3650;p280"/>
          <p:cNvSpPr txBox="1"/>
          <p:nvPr/>
        </p:nvSpPr>
        <p:spPr>
          <a:xfrm>
            <a:off x="5536598" y="3732558"/>
            <a:ext cx="945715" cy="430861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zh-TW" altLang="en-US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上期</a:t>
            </a:r>
            <a:endParaRPr sz="93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1" name="Google Shape;3651;p280"/>
          <p:cNvSpPr/>
          <p:nvPr/>
        </p:nvSpPr>
        <p:spPr>
          <a:xfrm>
            <a:off x="3233803" y="3201058"/>
            <a:ext cx="5743184" cy="375014"/>
          </a:xfrm>
          <a:prstGeom prst="mathMinus">
            <a:avLst>
              <a:gd name="adj1" fmla="val 2352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45717" tIns="22850" rIns="45717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sz="9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2" name="Google Shape;3652;p280"/>
          <p:cNvSpPr txBox="1"/>
          <p:nvPr/>
        </p:nvSpPr>
        <p:spPr>
          <a:xfrm>
            <a:off x="6693337" y="2736552"/>
            <a:ext cx="945715" cy="430861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zh-TW" altLang="en-US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上期</a:t>
            </a:r>
            <a:endParaRPr sz="93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3" name="Google Shape;3653;p280"/>
          <p:cNvSpPr txBox="1"/>
          <p:nvPr/>
        </p:nvSpPr>
        <p:spPr>
          <a:xfrm>
            <a:off x="8582417" y="2736551"/>
            <a:ext cx="1421704" cy="11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10350"/>
            </a:pPr>
            <a:r>
              <a:rPr lang="en-US" altLang="zh-TW" sz="6900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%</a:t>
            </a:r>
            <a:endParaRPr sz="6900" dirty="0">
              <a:solidFill>
                <a:schemeClr val="accent2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3;p288">
            <a:extLst>
              <a:ext uri="{FF2B5EF4-FFF2-40B4-BE49-F238E27FC236}">
                <a16:creationId xmlns:a16="http://schemas.microsoft.com/office/drawing/2014/main" id="{39896DB4-D708-4EC9-8D61-C8158F2DA7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3724;p288">
            <a:extLst>
              <a:ext uri="{FF2B5EF4-FFF2-40B4-BE49-F238E27FC236}">
                <a16:creationId xmlns:a16="http://schemas.microsoft.com/office/drawing/2014/main" id="{080F5F3F-4505-4BC1-8D21-E854E74E98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77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17984C9C-822A-4888-BBCC-B74A9DA69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8" name="副標題 7">
            <a:extLst>
              <a:ext uri="{FF2B5EF4-FFF2-40B4-BE49-F238E27FC236}">
                <a16:creationId xmlns:a16="http://schemas.microsoft.com/office/drawing/2014/main" id="{8092E88C-9AF9-42BA-AEE6-57CE96CD7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4259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6" name="Google Shape;3666;p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412" y="981125"/>
            <a:ext cx="8487654" cy="5413120"/>
          </a:xfrm>
          <a:prstGeom prst="rect">
            <a:avLst/>
          </a:prstGeom>
          <a:noFill/>
          <a:ln>
            <a:noFill/>
          </a:ln>
        </p:spPr>
      </p:pic>
      <p:sp>
        <p:nvSpPr>
          <p:cNvPr id="3667" name="Google Shape;3667;p282"/>
          <p:cNvSpPr/>
          <p:nvPr/>
        </p:nvSpPr>
        <p:spPr>
          <a:xfrm>
            <a:off x="8335971" y="1382971"/>
            <a:ext cx="927255" cy="39480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68" name="Google Shape;3668;p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A03580FE-ACF5-40D0-85D8-8A232321C80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7AC4FEA8-1F80-4C50-9489-695C640914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79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p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重設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密碼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-3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31" name="Google Shape;2931;p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9456" y="1748813"/>
            <a:ext cx="8320043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9AD3BD39-9723-4E38-937D-EE49A8EED6B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99BFF486-0819-4336-A071-C64F2AD8D0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8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4" name="Google Shape;3674;p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表冊修正-統一修正期間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78" name="Google Shape;3678;p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0316" y="2429775"/>
            <a:ext cx="4804333" cy="1128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E9F70664-ABE5-442E-AB71-19ED572DC3E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C0D00182-BC18-46EC-A792-1E2E51B81A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80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3" name="Google Shape;3683;p2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表冊修正-統一修正期間1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87" name="Google Shape;3687;p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8779" y="981126"/>
            <a:ext cx="8028573" cy="44084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2E8EDACC-2DD5-49B8-B759-B78E2D8D3C6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FB6B95E2-897F-4A40-801D-75F4C43254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81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p2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96" name="Google Shape;3696;p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8356" y="1431652"/>
            <a:ext cx="8695289" cy="4296894"/>
          </a:xfrm>
          <a:prstGeom prst="rect">
            <a:avLst/>
          </a:prstGeom>
          <a:noFill/>
          <a:ln>
            <a:noFill/>
          </a:ln>
        </p:spPr>
      </p:pic>
      <p:sp>
        <p:nvSpPr>
          <p:cNvPr id="3697" name="Google Shape;3697;p285"/>
          <p:cNvSpPr/>
          <p:nvPr/>
        </p:nvSpPr>
        <p:spPr>
          <a:xfrm>
            <a:off x="2745350" y="1779124"/>
            <a:ext cx="1176303" cy="48037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8" name="Google Shape;3698;p285"/>
          <p:cNvSpPr/>
          <p:nvPr/>
        </p:nvSpPr>
        <p:spPr>
          <a:xfrm>
            <a:off x="1748356" y="4266331"/>
            <a:ext cx="1176303" cy="40317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738EC343-1034-4A97-9C04-62347C42558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0494161C-ACC4-4A0F-98D7-A635C5F534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82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2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07" name="Google Shape;3707;p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835" y="1274652"/>
            <a:ext cx="9797248" cy="50816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116DABC5-885E-4518-A5B1-B7D9486ED7B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492AB79B-547B-4124-AA2D-928194742A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83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p2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16" name="Google Shape;3716;p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4632" y="2019554"/>
            <a:ext cx="8398042" cy="3271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17" name="Google Shape;3717;p287"/>
          <p:cNvSpPr/>
          <p:nvPr/>
        </p:nvSpPr>
        <p:spPr>
          <a:xfrm>
            <a:off x="7910138" y="4344932"/>
            <a:ext cx="2324961" cy="94612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0EED9FD5-5004-4DC7-AA7D-C5DEC218FCD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4D8009F6-622D-4FA9-ACA3-5F6915F23E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84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2" name="Google Shape;3722;p288"/>
          <p:cNvSpPr txBox="1">
            <a:spLocks noGrp="1"/>
          </p:cNvSpPr>
          <p:nvPr>
            <p:ph type="title"/>
          </p:nvPr>
        </p:nvSpPr>
        <p:spPr>
          <a:xfrm>
            <a:off x="529" y="0"/>
            <a:ext cx="10997184" cy="200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17" rIns="91433" bIns="45717" rtlCol="0" anchor="ctr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請務必上傳「</a:t>
            </a:r>
            <a:r>
              <a:rPr lang="zh-TW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修正前後對照表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」，並</a:t>
            </a:r>
            <a:r>
              <a:rPr lang="zh-TW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完成核章</a:t>
            </a:r>
            <a:endParaRPr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3" name="Google Shape;3723;p288"/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4" name="Google Shape;3724;p288"/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85</a:t>
            </a:fld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9D8FCF0-DDC1-4B5B-A811-F46643D06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41" y="1163740"/>
            <a:ext cx="8767103" cy="5716965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09918CD-167C-43B5-8103-F7EDC7F70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344A98D-496D-4DBC-84B2-8618C4D99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79438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2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rmAutofit/>
          </a:bodyPr>
          <a:lstStyle/>
          <a:p>
            <a:pPr>
              <a:buClr>
                <a:srgbClr val="10B0C0"/>
              </a:buClr>
              <a:buSzPts val="5399"/>
            </a:pPr>
            <a:r>
              <a:rPr lang="zh-TW" altLang="en-US" sz="3600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帳號管理 </a:t>
            </a:r>
            <a:r>
              <a:rPr lang="zh-TW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(唯各校</a:t>
            </a:r>
            <a:r>
              <a:rPr lang="zh-TW" b="1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系統管理師</a:t>
            </a:r>
            <a:r>
              <a:rPr lang="zh-TW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可使用)</a:t>
            </a:r>
            <a:endParaRPr>
              <a:solidFill>
                <a:srgbClr val="10B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41" name="Google Shape;3741;p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2124183"/>
            <a:ext cx="9115645" cy="29487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EB5F8155-8447-48C7-9D51-0424E02ECD6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81BD14B0-8456-4B7A-BFBF-EEC37711BE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87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2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17" rIns="91433" bIns="45717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49" name="Google Shape;3749;p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262" y="2390965"/>
            <a:ext cx="9130946" cy="25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0" name="Google Shape;3750;p291"/>
          <p:cNvSpPr/>
          <p:nvPr/>
        </p:nvSpPr>
        <p:spPr>
          <a:xfrm>
            <a:off x="1603959" y="4297590"/>
            <a:ext cx="1363831" cy="89142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AFBF73A3-AA9F-4438-8929-5DCEBD5652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2D097347-0723-4141-B004-8C55FA75C3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88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p2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17" rIns="91433" bIns="45717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59" name="Google Shape;3759;p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2" y="1839857"/>
            <a:ext cx="8211163" cy="37755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ECE77B0C-B3C5-4217-A46D-293359D908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07266D35-6AB7-465F-B4AB-B78E5F2D57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89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p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重置密碼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-4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40" name="Google Shape;2940;p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08" y="1162224"/>
            <a:ext cx="5856651" cy="524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1" name="Google Shape;2941;p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224" y="2795124"/>
            <a:ext cx="4014548" cy="1267752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p211"/>
          <p:cNvSpPr/>
          <p:nvPr/>
        </p:nvSpPr>
        <p:spPr>
          <a:xfrm>
            <a:off x="6912091" y="2920746"/>
            <a:ext cx="912101" cy="96010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C85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endParaRPr sz="2133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3;p288">
            <a:extLst>
              <a:ext uri="{FF2B5EF4-FFF2-40B4-BE49-F238E27FC236}">
                <a16:creationId xmlns:a16="http://schemas.microsoft.com/office/drawing/2014/main" id="{BD5549AE-871F-4558-AFC3-2DD60992595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3724;p288">
            <a:extLst>
              <a:ext uri="{FF2B5EF4-FFF2-40B4-BE49-F238E27FC236}">
                <a16:creationId xmlns:a16="http://schemas.microsoft.com/office/drawing/2014/main" id="{4A05E3F1-0E20-43AA-8C28-387B9C880B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9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p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17" rIns="91433" bIns="45717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68" name="Google Shape;3768;p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149" y="1995174"/>
            <a:ext cx="9059497" cy="329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769" name="Google Shape;3769;p293"/>
          <p:cNvSpPr/>
          <p:nvPr/>
        </p:nvSpPr>
        <p:spPr>
          <a:xfrm>
            <a:off x="2514909" y="1997135"/>
            <a:ext cx="2578461" cy="56899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3;p288">
            <a:extLst>
              <a:ext uri="{FF2B5EF4-FFF2-40B4-BE49-F238E27FC236}">
                <a16:creationId xmlns:a16="http://schemas.microsoft.com/office/drawing/2014/main" id="{F5D21BA1-AB54-48D6-A3BF-C99E77C8714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4;p288">
            <a:extLst>
              <a:ext uri="{FF2B5EF4-FFF2-40B4-BE49-F238E27FC236}">
                <a16:creationId xmlns:a16="http://schemas.microsoft.com/office/drawing/2014/main" id="{B7F12274-F32C-445E-BE6E-D77D76F533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90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p2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17" rIns="91433" bIns="45717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78" name="Google Shape;3778;p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1881226"/>
            <a:ext cx="9115645" cy="281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779" name="Google Shape;3779;p294"/>
          <p:cNvSpPr/>
          <p:nvPr/>
        </p:nvSpPr>
        <p:spPr>
          <a:xfrm>
            <a:off x="6777996" y="2392281"/>
            <a:ext cx="3861650" cy="241974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0D0C6F9D-2DE8-4B86-AE6A-3C781CF12AB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0ED6D3BF-5FE7-4600-BE73-04CC83611C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91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p2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17" rIns="91433" bIns="45717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88" name="Google Shape;3788;p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2040662"/>
            <a:ext cx="9135839" cy="263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" name="Google Shape;3789;p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7596" y="2845140"/>
            <a:ext cx="1463099" cy="1517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1155EBE9-A12B-42F6-B569-6C95668ABBB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8DB78061-D354-4C85-9A7E-C52A7EC609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92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p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17" rIns="91433" bIns="45717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97" name="Google Shape;3797;p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020362"/>
            <a:ext cx="9135900" cy="26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3798" name="Google Shape;3798;p296"/>
          <p:cNvSpPr/>
          <p:nvPr/>
        </p:nvSpPr>
        <p:spPr>
          <a:xfrm>
            <a:off x="2250370" y="2221227"/>
            <a:ext cx="2578304" cy="25321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85E16026-04B7-4D50-ADE0-5532D78A475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6EF5D886-8421-48D5-B522-F497B9F70F9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93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p2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17" rIns="91433" bIns="45717" rtlCol="0" anchor="ctr" anchorCtr="0">
            <a:normAutofit/>
          </a:bodyPr>
          <a:lstStyle/>
          <a:p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806" name="Google Shape;3806;p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035037"/>
            <a:ext cx="8931526" cy="25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3807" name="Google Shape;3807;p297"/>
          <p:cNvSpPr/>
          <p:nvPr/>
        </p:nvSpPr>
        <p:spPr>
          <a:xfrm>
            <a:off x="7505457" y="2641117"/>
            <a:ext cx="719257" cy="218206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08" name="Google Shape;3808;p297"/>
          <p:cNvSpPr/>
          <p:nvPr/>
        </p:nvSpPr>
        <p:spPr>
          <a:xfrm>
            <a:off x="6389106" y="3078524"/>
            <a:ext cx="4278102" cy="4923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7" tIns="22850" rIns="45717" bIns="22850" anchor="ctr" anchorCtr="1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7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723;p288">
            <a:extLst>
              <a:ext uri="{FF2B5EF4-FFF2-40B4-BE49-F238E27FC236}">
                <a16:creationId xmlns:a16="http://schemas.microsoft.com/office/drawing/2014/main" id="{9C1F573C-5E3B-481A-BDD3-6CFE70A459B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76020" y="6394245"/>
            <a:ext cx="5184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4;p288">
            <a:extLst>
              <a:ext uri="{FF2B5EF4-FFF2-40B4-BE49-F238E27FC236}">
                <a16:creationId xmlns:a16="http://schemas.microsoft.com/office/drawing/2014/main" id="{3740EBF6-1B6F-40A3-8E83-D469262366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1816" y="6394245"/>
            <a:ext cx="604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50" tIns="54417" rIns="108850" bIns="54417" rtlCol="0" anchor="ctr" anchorCtr="0">
            <a:noAutofit/>
          </a:bodyPr>
          <a:lstStyle/>
          <a:p>
            <a:fld id="{00000000-1234-1234-1234-123412341234}" type="slidenum">
              <a:rPr lang="en-US" alt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94</a:t>
            </a:fld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/>
          <a:lstStyle/>
          <a:p>
            <a:r>
              <a:rPr lang="zh-TW" altLang="en-US" dirty="0"/>
              <a:t>感謝您的參與</a:t>
            </a:r>
            <a:r>
              <a:rPr lang="en-US" altLang="zh-TW" dirty="0"/>
              <a:t>!</a:t>
            </a:r>
            <a:endParaRPr lang="en-US" dirty="0"/>
          </a:p>
        </p:txBody>
      </p:sp>
      <p:sp>
        <p:nvSpPr>
          <p:cNvPr id="4" name="Google Shape;3814;p298">
            <a:extLst>
              <a:ext uri="{FF2B5EF4-FFF2-40B4-BE49-F238E27FC236}">
                <a16:creationId xmlns:a16="http://schemas.microsoft.com/office/drawing/2014/main" id="{ED2842DB-D847-48CB-867D-507D37197AB7}"/>
              </a:ext>
            </a:extLst>
          </p:cNvPr>
          <p:cNvSpPr txBox="1"/>
          <p:nvPr/>
        </p:nvSpPr>
        <p:spPr>
          <a:xfrm>
            <a:off x="7224848" y="2948947"/>
            <a:ext cx="231025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alt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hedb@yuntech.edu.tw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3815;p298">
            <a:extLst>
              <a:ext uri="{FF2B5EF4-FFF2-40B4-BE49-F238E27FC236}">
                <a16:creationId xmlns:a16="http://schemas.microsoft.com/office/drawing/2014/main" id="{6E10E5DE-8527-4403-A85D-4652B597F591}"/>
              </a:ext>
            </a:extLst>
          </p:cNvPr>
          <p:cNvSpPr txBox="1"/>
          <p:nvPr/>
        </p:nvSpPr>
        <p:spPr>
          <a:xfrm>
            <a:off x="7224848" y="2049397"/>
            <a:ext cx="231025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alt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05-534-2601</a:t>
            </a:r>
            <a:endParaRPr sz="933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spcBef>
                <a:spcPts val="320"/>
              </a:spcBef>
              <a:buClr>
                <a:schemeClr val="dk1"/>
              </a:buClr>
              <a:buSzPts val="2400"/>
            </a:pPr>
            <a:r>
              <a:rPr lang="zh-TW" altLang="en-US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分機</a:t>
            </a:r>
            <a:r>
              <a:rPr lang="en-US" alt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5377</a:t>
            </a:r>
            <a:r>
              <a:rPr lang="zh-TW" altLang="en-US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</a:t>
            </a:r>
            <a:r>
              <a:rPr lang="en-US" alt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5378</a:t>
            </a:r>
            <a:endParaRPr sz="1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Google Shape;3816;p298">
            <a:extLst>
              <a:ext uri="{FF2B5EF4-FFF2-40B4-BE49-F238E27FC236}">
                <a16:creationId xmlns:a16="http://schemas.microsoft.com/office/drawing/2014/main" id="{69AAAA8B-EA11-4154-86CD-D0A044BD1D45}"/>
              </a:ext>
            </a:extLst>
          </p:cNvPr>
          <p:cNvSpPr txBox="1"/>
          <p:nvPr/>
        </p:nvSpPr>
        <p:spPr>
          <a:xfrm>
            <a:off x="7150615" y="5767056"/>
            <a:ext cx="243294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alt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hedb2@yuntech.edu.tw</a:t>
            </a:r>
            <a:endParaRPr sz="1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817;p298">
            <a:extLst>
              <a:ext uri="{FF2B5EF4-FFF2-40B4-BE49-F238E27FC236}">
                <a16:creationId xmlns:a16="http://schemas.microsoft.com/office/drawing/2014/main" id="{59E00DC9-09A7-419C-9DEC-77BCED19D4F3}"/>
              </a:ext>
            </a:extLst>
          </p:cNvPr>
          <p:cNvSpPr txBox="1"/>
          <p:nvPr/>
        </p:nvSpPr>
        <p:spPr>
          <a:xfrm>
            <a:off x="7150091" y="4867077"/>
            <a:ext cx="2310342" cy="48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alt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05-534-2601</a:t>
            </a:r>
            <a:endParaRPr sz="93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spcBef>
                <a:spcPts val="320"/>
              </a:spcBef>
              <a:buClr>
                <a:schemeClr val="dk1"/>
              </a:buClr>
              <a:buSzPts val="2400"/>
            </a:pPr>
            <a:r>
              <a:rPr lang="zh-TW" altLang="en-US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分機</a:t>
            </a:r>
            <a:r>
              <a:rPr lang="en-US" alt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5379</a:t>
            </a:r>
            <a:r>
              <a:rPr lang="zh-TW" altLang="en-US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</a:t>
            </a:r>
            <a:r>
              <a:rPr lang="en-US" alt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5380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3818;p298">
            <a:extLst>
              <a:ext uri="{FF2B5EF4-FFF2-40B4-BE49-F238E27FC236}">
                <a16:creationId xmlns:a16="http://schemas.microsoft.com/office/drawing/2014/main" id="{08907200-F49F-4773-BBB6-7A2597808BFD}"/>
              </a:ext>
            </a:extLst>
          </p:cNvPr>
          <p:cNvSpPr txBox="1"/>
          <p:nvPr/>
        </p:nvSpPr>
        <p:spPr>
          <a:xfrm>
            <a:off x="6616288" y="1033217"/>
            <a:ext cx="95268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chemeClr val="dk2"/>
              </a:buClr>
              <a:buSzPts val="4000"/>
            </a:pPr>
            <a:r>
              <a:rPr lang="zh-TW" altLang="en-US" sz="2667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行政</a:t>
            </a:r>
            <a:endParaRPr sz="933" dirty="0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819;p298">
            <a:extLst>
              <a:ext uri="{FF2B5EF4-FFF2-40B4-BE49-F238E27FC236}">
                <a16:creationId xmlns:a16="http://schemas.microsoft.com/office/drawing/2014/main" id="{E564F617-E652-42EA-867D-A9B3E5345E2F}"/>
              </a:ext>
            </a:extLst>
          </p:cNvPr>
          <p:cNvSpPr txBox="1"/>
          <p:nvPr/>
        </p:nvSpPr>
        <p:spPr>
          <a:xfrm>
            <a:off x="6625295" y="3739122"/>
            <a:ext cx="95268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120000"/>
              </a:lnSpc>
              <a:buClr>
                <a:schemeClr val="dk2"/>
              </a:buClr>
              <a:buSzPts val="4000"/>
            </a:pPr>
            <a:r>
              <a:rPr lang="zh-TW" altLang="en-US" sz="2667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</a:t>
            </a:r>
            <a:endParaRPr sz="933" dirty="0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" name="Google Shape;3820;p298">
            <a:extLst>
              <a:ext uri="{FF2B5EF4-FFF2-40B4-BE49-F238E27FC236}">
                <a16:creationId xmlns:a16="http://schemas.microsoft.com/office/drawing/2014/main" id="{8DD989D3-4E6C-455B-98F4-9A78D294A4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5295" y="4867153"/>
            <a:ext cx="480053" cy="47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21;p298">
            <a:extLst>
              <a:ext uri="{FF2B5EF4-FFF2-40B4-BE49-F238E27FC236}">
                <a16:creationId xmlns:a16="http://schemas.microsoft.com/office/drawing/2014/main" id="{EC8369BA-A51B-4B92-B277-9A7F9DB20B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5455" y="2057112"/>
            <a:ext cx="480053" cy="47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822;p298">
            <a:extLst>
              <a:ext uri="{FF2B5EF4-FFF2-40B4-BE49-F238E27FC236}">
                <a16:creationId xmlns:a16="http://schemas.microsoft.com/office/drawing/2014/main" id="{593F51A1-4755-4082-8E3B-48CF16BECC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10" b="110"/>
          <a:stretch/>
        </p:blipFill>
        <p:spPr>
          <a:xfrm>
            <a:off x="6625295" y="5658384"/>
            <a:ext cx="480053" cy="47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823;p298">
            <a:extLst>
              <a:ext uri="{FF2B5EF4-FFF2-40B4-BE49-F238E27FC236}">
                <a16:creationId xmlns:a16="http://schemas.microsoft.com/office/drawing/2014/main" id="{F88DF56E-7150-4BD3-8FFB-6FB07BEFD9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10" b="110"/>
          <a:stretch/>
        </p:blipFill>
        <p:spPr>
          <a:xfrm>
            <a:off x="6621586" y="2840276"/>
            <a:ext cx="480053" cy="479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165DE6-2DCE-44FC-94B7-A499559DBF88}">
  <ds:schemaRefs>
    <ds:schemaRef ds:uri="16c05727-aa75-4e4a-9b5f-8a80a1165891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230e9df3-be65-4c73-a93b-d1236ebd677e"/>
    <ds:schemaRef ds:uri="71af3243-3dd4-4a8d-8c0d-dd76da1f02a5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FFD73E-D96B-4428-99CD-717A4897D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85E733-8340-4FDD-A6FC-B22F1B75E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3192</Words>
  <Application>Microsoft Office PowerPoint</Application>
  <PresentationFormat>寬螢幕</PresentationFormat>
  <Paragraphs>587</Paragraphs>
  <Slides>95</Slides>
  <Notes>81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95</vt:i4>
      </vt:variant>
    </vt:vector>
  </HeadingPairs>
  <TitlesOfParts>
    <vt:vector size="107" baseType="lpstr">
      <vt:lpstr>Aptos</vt:lpstr>
      <vt:lpstr>Roboto Condensed Light</vt:lpstr>
      <vt:lpstr>Roboto Light</vt:lpstr>
      <vt:lpstr>微軟正黑體</vt:lpstr>
      <vt:lpstr>微軟正黑體</vt:lpstr>
      <vt:lpstr>新細明體</vt:lpstr>
      <vt:lpstr>Arial</vt:lpstr>
      <vt:lpstr>Avenir Next LT Pro</vt:lpstr>
      <vt:lpstr>Avenir Next LT Pro Light</vt:lpstr>
      <vt:lpstr>Calibri</vt:lpstr>
      <vt:lpstr>Tw Cen MT</vt:lpstr>
      <vt:lpstr>Custom</vt:lpstr>
      <vt:lpstr> 大學校院校務資料庫 系統操作說明</vt:lpstr>
      <vt:lpstr>簡報大綱</vt:lpstr>
      <vt:lpstr>PowerPoint 簡報</vt:lpstr>
      <vt:lpstr>PowerPoint 簡報</vt:lpstr>
      <vt:lpstr>重設密碼</vt:lpstr>
      <vt:lpstr>重設密碼-1</vt:lpstr>
      <vt:lpstr>重置密碼-2</vt:lpstr>
      <vt:lpstr>重設密碼-3</vt:lpstr>
      <vt:lpstr>重置密碼-4</vt:lpstr>
      <vt:lpstr>表單下載</vt:lpstr>
      <vt:lpstr>PowerPoint 簡報</vt:lpstr>
      <vt:lpstr>基本資料</vt:lpstr>
      <vt:lpstr>基本資料</vt:lpstr>
      <vt:lpstr>基本資料</vt:lpstr>
      <vt:lpstr>異動申請</vt:lpstr>
      <vt:lpstr>異動申請說明</vt:lpstr>
      <vt:lpstr>基本資料確認程序</vt:lpstr>
      <vt:lpstr>PowerPoint 簡報</vt:lpstr>
      <vt:lpstr>基本資料系所及學制確認</vt:lpstr>
      <vt:lpstr>基本資料系所及學制確認</vt:lpstr>
      <vt:lpstr>基本資料系所及學制確認</vt:lpstr>
      <vt:lpstr>基本資料確認程序</vt:lpstr>
      <vt:lpstr>基本資料1.學校基本資料</vt:lpstr>
      <vt:lpstr>基本資料2.學校「校區」基本資料表</vt:lpstr>
      <vt:lpstr>校區</vt:lpstr>
      <vt:lpstr>基本資料3.學校「學院/學群」基本資料表</vt:lpstr>
      <vt:lpstr>基本資料6.系所學制</vt:lpstr>
      <vt:lpstr>匯出EXCEL</vt:lpstr>
      <vt:lpstr>基本資料7.行政單位及各類中心基本資料表</vt:lpstr>
      <vt:lpstr>上傳佐證文件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表冊列印</vt:lpstr>
      <vt:lpstr>PowerPoint 簡報</vt:lpstr>
      <vt:lpstr>PowerPoint 簡報</vt:lpstr>
      <vt:lpstr>PDF列印</vt:lpstr>
      <vt:lpstr>PDF列印</vt:lpstr>
      <vt:lpstr>資料檢核</vt:lpstr>
      <vt:lpstr>表冊檢核為協助確認輸入資料庫之資料是否與資料來源相符。 若不相符，則請確認是否輸入資料庫之資料有誤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修正申請</vt:lpstr>
      <vt:lpstr>表冊修正</vt:lpstr>
      <vt:lpstr>表冊修正-統一修正期間</vt:lpstr>
      <vt:lpstr>表冊修正-統一修正期間1</vt:lpstr>
      <vt:lpstr>修正申請-非統一修正期間</vt:lpstr>
      <vt:lpstr>修正申請-非統一修正期間</vt:lpstr>
      <vt:lpstr>修正申請-非統一修正期間</vt:lpstr>
      <vt:lpstr>請務必上傳「修正前後對照表」，並完成核章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感謝您的參與!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HEDBM</dc:creator>
  <cp:lastModifiedBy>HEDBM</cp:lastModifiedBy>
  <cp:revision>34</cp:revision>
  <dcterms:created xsi:type="dcterms:W3CDTF">2024-01-11T14:50:00Z</dcterms:created>
  <dcterms:modified xsi:type="dcterms:W3CDTF">2024-08-29T03:18:56Z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