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9" r:id="rId3"/>
    <p:sldId id="408" r:id="rId4"/>
    <p:sldId id="409" r:id="rId5"/>
    <p:sldId id="410" r:id="rId6"/>
    <p:sldId id="440" r:id="rId7"/>
    <p:sldId id="417" r:id="rId8"/>
    <p:sldId id="419" r:id="rId9"/>
    <p:sldId id="422" r:id="rId10"/>
    <p:sldId id="431" r:id="rId11"/>
    <p:sldId id="432" r:id="rId12"/>
    <p:sldId id="433" r:id="rId13"/>
    <p:sldId id="435" r:id="rId14"/>
    <p:sldId id="442" r:id="rId15"/>
    <p:sldId id="404" r:id="rId16"/>
    <p:sldId id="427" r:id="rId17"/>
    <p:sldId id="443" r:id="rId18"/>
    <p:sldId id="405" r:id="rId19"/>
    <p:sldId id="406" r:id="rId20"/>
    <p:sldId id="428" r:id="rId21"/>
    <p:sldId id="429" r:id="rId22"/>
    <p:sldId id="415" r:id="rId23"/>
    <p:sldId id="416" r:id="rId24"/>
    <p:sldId id="439" r:id="rId25"/>
    <p:sldId id="430" r:id="rId26"/>
    <p:sldId id="444" r:id="rId27"/>
    <p:sldId id="376" r:id="rId28"/>
    <p:sldId id="445" r:id="rId29"/>
  </p:sldIdLst>
  <p:sldSz cx="12192000" cy="6858000"/>
  <p:notesSz cx="6797675" cy="9928225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F4F4"/>
    <a:srgbClr val="61777C"/>
    <a:srgbClr val="BF8A44"/>
    <a:srgbClr val="182028"/>
    <a:srgbClr val="99CC39"/>
    <a:srgbClr val="00AAA2"/>
    <a:srgbClr val="294A5A"/>
    <a:srgbClr val="ED5A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2676" cap="rnd">
              <a:gradFill flip="none" rotWithShape="1">
                <a:gsLst>
                  <a:gs pos="0">
                    <a:schemeClr val="bg1">
                      <a:lumMod val="85000"/>
                      <a:alpha val="46000"/>
                    </a:schemeClr>
                  </a:gs>
                  <a:gs pos="100000">
                    <a:schemeClr val="tx1"/>
                  </a:gs>
                </a:gsLst>
                <a:lin ang="10800000" scaled="1"/>
                <a:tileRect/>
              </a:gradFill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07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Your text01</c:v>
                </c:pt>
                <c:pt idx="1">
                  <c:v>Your text02</c:v>
                </c:pt>
                <c:pt idx="2">
                  <c:v>Your text03</c:v>
                </c:pt>
                <c:pt idx="3">
                  <c:v>Your text04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0C-400F-A664-2F916B8B0E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2676" cap="rnd">
              <a:gradFill flip="none" rotWithShape="1">
                <a:gsLst>
                  <a:gs pos="0">
                    <a:schemeClr val="bg1">
                      <a:lumMod val="85000"/>
                      <a:alpha val="69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round/>
            </a:ln>
            <a:effectLst/>
          </c:spPr>
          <c:marker>
            <c:symbol val="circle"/>
            <c:size val="4"/>
            <c:spPr>
              <a:solidFill>
                <a:schemeClr val="bg1">
                  <a:lumMod val="85000"/>
                </a:schemeClr>
              </a:solidFill>
              <a:ln w="25351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Your text01</c:v>
                </c:pt>
                <c:pt idx="1">
                  <c:v>Your text02</c:v>
                </c:pt>
                <c:pt idx="2">
                  <c:v>Your text03</c:v>
                </c:pt>
                <c:pt idx="3">
                  <c:v>Your text04</c:v>
                </c:pt>
              </c:strCache>
            </c:strRef>
          </c:cat>
          <c:val>
            <c:numRef>
              <c:f>Sheet1!$C$2:$C$5</c:f>
              <c:numCache>
                <c:formatCode>g/"通""用""格""式"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0C-400F-A664-2F916B8B0E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2676" cap="rnd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07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1862393988026619E-2"/>
                  <c:y val="-3.862169216230538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0C-400F-A664-2F916B8B0E0B}"/>
                </c:ext>
              </c:extLst>
            </c:dLbl>
            <c:dLbl>
              <c:idx val="1"/>
              <c:layout>
                <c:manualLayout>
                  <c:x val="7.117436392815985E-3"/>
                  <c:y val="1.9310846081152692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0C-400F-A664-2F916B8B0E0B}"/>
                </c:ext>
              </c:extLst>
            </c:dLbl>
            <c:dLbl>
              <c:idx val="2"/>
              <c:layout>
                <c:manualLayout>
                  <c:x val="7.1174363928158974E-3"/>
                  <c:y val="-4.8277115202881729E-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0C-400F-A664-2F916B8B0E0B}"/>
                </c:ext>
              </c:extLst>
            </c:dLbl>
            <c:dLbl>
              <c:idx val="3"/>
              <c:layout>
                <c:manualLayout>
                  <c:x val="-0.12099641867787182"/>
                  <c:y val="-7.241567280432259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0C-400F-A664-2F916B8B0E0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98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Your text01</c:v>
                </c:pt>
                <c:pt idx="1">
                  <c:v>Your text02</c:v>
                </c:pt>
                <c:pt idx="2">
                  <c:v>Your text03</c:v>
                </c:pt>
                <c:pt idx="3">
                  <c:v>Your text04</c:v>
                </c:pt>
              </c:strCache>
            </c:strRef>
          </c:cat>
          <c:val>
            <c:numRef>
              <c:f>Sheet1!$D$2:$D$5</c:f>
              <c:numCache>
                <c:formatCode>g/"通""用""格""式"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0C-400F-A664-2F916B8B0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048944"/>
        <c:axId val="714049504"/>
      </c:lineChart>
      <c:catAx>
        <c:axId val="71404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8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TW"/>
          </a:p>
        </c:txPr>
        <c:crossAx val="714049504"/>
        <c:crosses val="autoZero"/>
        <c:auto val="1"/>
        <c:lblAlgn val="ctr"/>
        <c:lblOffset val="100"/>
        <c:noMultiLvlLbl val="0"/>
      </c:catAx>
      <c:valAx>
        <c:axId val="714049504"/>
        <c:scaling>
          <c:orientation val="minMax"/>
        </c:scaling>
        <c:delete val="0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/&quot;通&quot;&quot;用&quot;&quot;格&quot;&quot;式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bg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pPr>
            <a:endParaRPr lang="zh-TW"/>
          </a:p>
        </c:txPr>
        <c:crossAx val="714048944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8F466-3E7B-4826-92DD-5A4181484FAB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42F20-BD0B-48B5-91AB-8797DC6367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12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11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D6AB0-0FA5-430A-BCC2-23081630493F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6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126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D6AB0-0FA5-430A-BCC2-23081630493F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8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21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65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60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6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5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17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D6AB0-0FA5-430A-BCC2-23081630493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76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7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副标题 2">
            <a:extLst>
              <a:ext uri="{FF2B5EF4-FFF2-40B4-BE49-F238E27FC236}">
                <a16:creationId xmlns:a16="http://schemas.microsoft.com/office/drawing/2014/main" id="{DF27F510-7CE3-40BF-8B57-AB8B53F1C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790" y="2072188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71" name="文本占位符 13">
            <a:extLst>
              <a:ext uri="{FF2B5EF4-FFF2-40B4-BE49-F238E27FC236}">
                <a16:creationId xmlns:a16="http://schemas.microsoft.com/office/drawing/2014/main" id="{0D6D4EA4-770F-465E-8776-E0549D8617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789" y="3137586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72" name="文本占位符 13">
            <a:extLst>
              <a:ext uri="{FF2B5EF4-FFF2-40B4-BE49-F238E27FC236}">
                <a16:creationId xmlns:a16="http://schemas.microsoft.com/office/drawing/2014/main" id="{66249C38-B76E-422C-BB20-26D8251FC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789" y="3414945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73" name="标题 1">
            <a:extLst>
              <a:ext uri="{FF2B5EF4-FFF2-40B4-BE49-F238E27FC236}">
                <a16:creationId xmlns:a16="http://schemas.microsoft.com/office/drawing/2014/main" id="{33438911-B92E-44B3-BD3B-270A501C4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790" y="1221651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‹#›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42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슬라이드 번호 개체 틀 5"/>
          <p:cNvSpPr txBox="1">
            <a:spLocks/>
          </p:cNvSpPr>
          <p:nvPr userDrawn="1"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‹#›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슬라이드 번호 개체 틀 5"/>
          <p:cNvSpPr txBox="1">
            <a:spLocks/>
          </p:cNvSpPr>
          <p:nvPr userDrawn="1"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‹#›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슬라이드 번호 개체 틀 5"/>
          <p:cNvSpPr txBox="1">
            <a:spLocks/>
          </p:cNvSpPr>
          <p:nvPr userDrawn="1"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‹#›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8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042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1F0A7-5AF6-4B72-91AC-1E92526B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슬라이드 번호 개체 틀 5"/>
          <p:cNvSpPr txBox="1">
            <a:spLocks/>
          </p:cNvSpPr>
          <p:nvPr userDrawn="1"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44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>
            <a:spLocks/>
          </p:cNvSpPr>
          <p:nvPr userDrawn="1"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2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标题 1">
            <a:extLst>
              <a:ext uri="{FF2B5EF4-FFF2-40B4-BE49-F238E27FC236}">
                <a16:creationId xmlns:a16="http://schemas.microsoft.com/office/drawing/2014/main" id="{7DFF7BE1-55A6-4696-8786-B0BD2BCE53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5844" y="1422827"/>
            <a:ext cx="4127502" cy="180122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67" name="文本占位符 62">
            <a:extLst>
              <a:ext uri="{FF2B5EF4-FFF2-40B4-BE49-F238E27FC236}">
                <a16:creationId xmlns:a16="http://schemas.microsoft.com/office/drawing/2014/main" id="{74F757D8-7F62-4C46-AADF-5836A2347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5845" y="344404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68" name="文本占位符 62">
            <a:extLst>
              <a:ext uri="{FF2B5EF4-FFF2-40B4-BE49-F238E27FC236}">
                <a16:creationId xmlns:a16="http://schemas.microsoft.com/office/drawing/2014/main" id="{364C940A-AFD8-45DD-B25B-78B98A5154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85845" y="3759680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sp>
        <p:nvSpPr>
          <p:cNvPr id="5" name="슬라이드 번호 개체 틀 5"/>
          <p:cNvSpPr txBox="1">
            <a:spLocks/>
          </p:cNvSpPr>
          <p:nvPr userDrawn="1"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36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‹#›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8" r:id="rId3"/>
    <p:sldLayoutId id="2147483667" r:id="rId4"/>
    <p:sldLayoutId id="2147483662" r:id="rId5"/>
    <p:sldLayoutId id="2147483664" r:id="rId6"/>
    <p:sldLayoutId id="2147483663" r:id="rId7"/>
    <p:sldLayoutId id="2147483661" r:id="rId8"/>
    <p:sldLayoutId id="2147483665" r:id="rId9"/>
    <p:sldLayoutId id="2147483669" r:id="rId10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>
            <a:extLst>
              <a:ext uri="{FF2B5EF4-FFF2-40B4-BE49-F238E27FC236}">
                <a16:creationId xmlns:a16="http://schemas.microsoft.com/office/drawing/2014/main" id="{44401A2C-F4D7-4EA8-802C-FDF9DA1EF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标题 3"/>
          <p:cNvSpPr>
            <a:spLocks noGrp="1"/>
          </p:cNvSpPr>
          <p:nvPr>
            <p:ph type="ctrTitle"/>
          </p:nvPr>
        </p:nvSpPr>
        <p:spPr>
          <a:xfrm>
            <a:off x="800752" y="2135970"/>
            <a:ext cx="10157057" cy="2020365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</a:rPr>
              <a:t>大專</a:t>
            </a:r>
            <a:r>
              <a:rPr lang="zh-TW" altLang="en-US" sz="4800" dirty="0">
                <a:solidFill>
                  <a:schemeClr val="bg1"/>
                </a:solidFill>
              </a:rPr>
              <a:t>校院學生</a:t>
            </a:r>
            <a:r>
              <a:rPr lang="zh-TW" altLang="en-US" sz="4800" dirty="0" smtClean="0">
                <a:solidFill>
                  <a:schemeClr val="bg1"/>
                </a:solidFill>
              </a:rPr>
              <a:t>基本資料庫  宣導資料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zh-TW" altLang="en-US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大學校院校務資料庫版本</a:t>
            </a:r>
            <a:r>
              <a:rPr lang="en-US" altLang="zh-TW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zh-CN" altLang="en-US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7" name="群組 76"/>
          <p:cNvGrpSpPr/>
          <p:nvPr/>
        </p:nvGrpSpPr>
        <p:grpSpPr>
          <a:xfrm>
            <a:off x="875873" y="4980521"/>
            <a:ext cx="5384556" cy="878419"/>
            <a:chOff x="6561555" y="5744334"/>
            <a:chExt cx="5384556" cy="878419"/>
          </a:xfrm>
        </p:grpSpPr>
        <p:sp>
          <p:nvSpPr>
            <p:cNvPr id="78" name="文字方塊 77"/>
            <p:cNvSpPr txBox="1"/>
            <p:nvPr/>
          </p:nvSpPr>
          <p:spPr>
            <a:xfrm>
              <a:off x="6561555" y="5744334"/>
              <a:ext cx="5384556" cy="8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zh-TW" altLang="en-US" sz="22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主辦單位：        教育部</a:t>
              </a:r>
              <a:r>
                <a:rPr lang="zh-TW" altLang="en-US" sz="22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技術</a:t>
              </a:r>
              <a:r>
                <a:rPr lang="zh-TW" altLang="en-US" sz="22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及職業教育司</a:t>
              </a:r>
              <a:endParaRPr lang="en-US" altLang="zh-TW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zh-TW" altLang="en-US" sz="22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承辦單位： </a:t>
              </a:r>
              <a:r>
                <a:rPr lang="en-US" altLang="zh-TW" sz="22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      </a:t>
              </a:r>
              <a:r>
                <a:rPr lang="zh-TW" altLang="en-US" sz="22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 國立雲林科技大學</a:t>
              </a:r>
              <a:endParaRPr lang="en-US" altLang="zh-TW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9" name="圖片 6" descr="200904069589671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646" y="5768221"/>
              <a:ext cx="403225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圖片 79" descr="log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464" y="6184603"/>
              <a:ext cx="423863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" name="组合 25">
            <a:extLst>
              <a:ext uri="{FF2B5EF4-FFF2-40B4-BE49-F238E27FC236}">
                <a16:creationId xmlns:a16="http://schemas.microsoft.com/office/drawing/2014/main" id="{4730B818-DB36-4D93-8C94-E822748AB30F}"/>
              </a:ext>
            </a:extLst>
          </p:cNvPr>
          <p:cNvGrpSpPr/>
          <p:nvPr/>
        </p:nvGrpSpPr>
        <p:grpSpPr>
          <a:xfrm>
            <a:off x="185156" y="1293716"/>
            <a:ext cx="4501251" cy="3376503"/>
            <a:chOff x="3570317" y="1201648"/>
            <a:chExt cx="4779034" cy="3584875"/>
          </a:xfrm>
          <a:solidFill>
            <a:srgbClr val="FFC000"/>
          </a:solidFill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66678CDC-4EFF-473D-AC3F-6A2F03797DBD}"/>
                </a:ext>
              </a:extLst>
            </p:cNvPr>
            <p:cNvSpPr/>
            <p:nvPr/>
          </p:nvSpPr>
          <p:spPr>
            <a:xfrm>
              <a:off x="3570317" y="1201648"/>
              <a:ext cx="4779034" cy="58659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FE372EFD-4D03-4A5B-887F-943D9C16A51A}"/>
                </a:ext>
              </a:extLst>
            </p:cNvPr>
            <p:cNvSpPr/>
            <p:nvPr/>
          </p:nvSpPr>
          <p:spPr>
            <a:xfrm>
              <a:off x="3570317" y="1788244"/>
              <a:ext cx="655608" cy="2411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C7B379AA-6E0E-450C-B664-6263E53AF03D}"/>
                </a:ext>
              </a:extLst>
            </p:cNvPr>
            <p:cNvSpPr/>
            <p:nvPr/>
          </p:nvSpPr>
          <p:spPr>
            <a:xfrm>
              <a:off x="3570317" y="4199927"/>
              <a:ext cx="4779034" cy="5865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D131180-D684-4BB1-97DB-6A943427D21D}"/>
                </a:ext>
              </a:extLst>
            </p:cNvPr>
            <p:cNvSpPr/>
            <p:nvPr/>
          </p:nvSpPr>
          <p:spPr>
            <a:xfrm>
              <a:off x="7693743" y="3997870"/>
              <a:ext cx="655608" cy="202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A9F37064-5EA7-4179-A0CF-B28A43A9E327}"/>
                </a:ext>
              </a:extLst>
            </p:cNvPr>
            <p:cNvSpPr/>
            <p:nvPr/>
          </p:nvSpPr>
          <p:spPr>
            <a:xfrm>
              <a:off x="7693743" y="1754576"/>
              <a:ext cx="655608" cy="4756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471264" y="2127302"/>
            <a:ext cx="11596863" cy="4490688"/>
            <a:chOff x="375014" y="2088802"/>
            <a:chExt cx="11596863" cy="4490688"/>
          </a:xfrm>
        </p:grpSpPr>
        <p:sp>
          <p:nvSpPr>
            <p:cNvPr id="28" name="矩形 27"/>
            <p:cNvSpPr/>
            <p:nvPr/>
          </p:nvSpPr>
          <p:spPr>
            <a:xfrm>
              <a:off x="4960882" y="5256051"/>
              <a:ext cx="701099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【A】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正式學籍在學學生人數統計表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en-US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【B】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僑生及港澳生</a:t>
              </a:r>
              <a:r>
                <a:rPr lang="zh-TW" altLang="en-US" sz="2000" b="1" strike="dblStrike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大陸地區來臺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學生資料統計表 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en-US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【C】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4-2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大陸地區來臺學生統計表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en-US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【D】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外國學生資料統計表</a:t>
              </a:r>
            </a:p>
          </p:txBody>
        </p:sp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5089396" y="2488852"/>
              <a:ext cx="1248827" cy="2560637"/>
            </a:xfrm>
            <a:custGeom>
              <a:avLst/>
              <a:gdLst>
                <a:gd name="T0" fmla="*/ 432 w 865"/>
                <a:gd name="T1" fmla="*/ 0 h 1828"/>
                <a:gd name="T2" fmla="*/ 561 w 865"/>
                <a:gd name="T3" fmla="*/ 828 h 1828"/>
                <a:gd name="T4" fmla="*/ 561 w 865"/>
                <a:gd name="T5" fmla="*/ 1539 h 1828"/>
                <a:gd name="T6" fmla="*/ 648 w 865"/>
                <a:gd name="T7" fmla="*/ 1539 h 1828"/>
                <a:gd name="T8" fmla="*/ 864 w 865"/>
                <a:gd name="T9" fmla="*/ 1658 h 1828"/>
                <a:gd name="T10" fmla="*/ 864 w 865"/>
                <a:gd name="T11" fmla="*/ 1827 h 1828"/>
                <a:gd name="T12" fmla="*/ 0 w 865"/>
                <a:gd name="T13" fmla="*/ 1827 h 1828"/>
                <a:gd name="T14" fmla="*/ 0 w 865"/>
                <a:gd name="T15" fmla="*/ 1674 h 1828"/>
                <a:gd name="T16" fmla="*/ 172 w 865"/>
                <a:gd name="T17" fmla="*/ 1556 h 1828"/>
                <a:gd name="T18" fmla="*/ 273 w 865"/>
                <a:gd name="T19" fmla="*/ 1556 h 1828"/>
                <a:gd name="T20" fmla="*/ 273 w 865"/>
                <a:gd name="T21" fmla="*/ 828 h 1828"/>
                <a:gd name="T22" fmla="*/ 432 w 865"/>
                <a:gd name="T23" fmla="*/ 0 h 1828"/>
                <a:gd name="T24" fmla="*/ 0 w 865"/>
                <a:gd name="T25" fmla="*/ 0 h 1828"/>
                <a:gd name="T26" fmla="*/ 865 w 865"/>
                <a:gd name="T27" fmla="*/ 1828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gradFill rotWithShape="1">
              <a:gsLst>
                <a:gs pos="0">
                  <a:srgbClr val="4ED0FF"/>
                </a:gs>
                <a:gs pos="1666">
                  <a:srgbClr val="4ED0FF"/>
                </a:gs>
                <a:gs pos="50999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endParaRPr lang="zh-TW" alt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 rot="1099562">
              <a:off x="4290859" y="2088802"/>
              <a:ext cx="2946326" cy="1104589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  <a:gd name="T14" fmla="*/ 0 w 2042"/>
                <a:gd name="T15" fmla="*/ 0 h 789"/>
                <a:gd name="T16" fmla="*/ 2042 w 2042"/>
                <a:gd name="T17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gradFill rotWithShape="1">
              <a:gsLst>
                <a:gs pos="0">
                  <a:srgbClr val="4ED0FF"/>
                </a:gs>
                <a:gs pos="1666">
                  <a:srgbClr val="4ED0FF"/>
                </a:gs>
                <a:gs pos="50999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636872" y="2453220"/>
              <a:ext cx="153875" cy="1490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41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6652879" y="2678446"/>
              <a:ext cx="1198615" cy="1627731"/>
              <a:chOff x="6814074" y="3082295"/>
              <a:chExt cx="1198615" cy="1627731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7450635" y="3082295"/>
                <a:ext cx="529659" cy="1271411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439297" y="3082295"/>
                <a:ext cx="1" cy="1263313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6880483" y="3085535"/>
                <a:ext cx="552335" cy="1230920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6814074" y="4324554"/>
                <a:ext cx="1198615" cy="385472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  <a:gd name="T62" fmla="*/ 0 w 830"/>
                  <a:gd name="T63" fmla="*/ 0 h 276"/>
                  <a:gd name="T64" fmla="*/ 830 w 830"/>
                  <a:gd name="T6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3562688" y="2705844"/>
              <a:ext cx="1198615" cy="1626110"/>
              <a:chOff x="3976544" y="3338369"/>
              <a:chExt cx="1198615" cy="1626110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11486" y="3338369"/>
                <a:ext cx="529658" cy="1269791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603386" y="3338369"/>
                <a:ext cx="1" cy="1263313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4034855" y="3339987"/>
                <a:ext cx="560434" cy="1239018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976544" y="4579007"/>
                <a:ext cx="1198615" cy="385472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  <a:gd name="T62" fmla="*/ 0 w 830"/>
                  <a:gd name="T63" fmla="*/ 0 h 276"/>
                  <a:gd name="T64" fmla="*/ 830 w 830"/>
                  <a:gd name="T6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C000"/>
              </a:solidFill>
              <a:ln w="3175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</p:grpSp>
        <p:sp>
          <p:nvSpPr>
            <p:cNvPr id="16" name="TextBox 53"/>
            <p:cNvSpPr>
              <a:spLocks noChangeArrowheads="1"/>
            </p:cNvSpPr>
            <p:nvPr/>
          </p:nvSpPr>
          <p:spPr bwMode="auto">
            <a:xfrm>
              <a:off x="1551103" y="4572624"/>
              <a:ext cx="3686409" cy="46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3296" tIns="46648" rIns="93296" bIns="46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大專校院學生基本資料庫</a:t>
              </a:r>
              <a:endParaRPr lang="en-US" altLang="zh-TW" sz="2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extBox 53"/>
            <p:cNvSpPr>
              <a:spLocks noChangeArrowheads="1"/>
            </p:cNvSpPr>
            <p:nvPr/>
          </p:nvSpPr>
          <p:spPr bwMode="auto">
            <a:xfrm>
              <a:off x="6564952" y="4331954"/>
              <a:ext cx="2421431" cy="832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3296" tIns="46648" rIns="93296" bIns="46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</a:t>
              </a:r>
              <a:r>
                <a:rPr lang="zh-TW" altLang="en-US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學校院</a:t>
              </a:r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校務</a:t>
              </a:r>
              <a:endParaRPr lang="en-US" altLang="zh-TW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r" eaLnBrk="1" hangingPunct="1"/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資料庫</a:t>
              </a:r>
              <a:r>
                <a:rPr lang="zh-TW" altLang="en-US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對應</a:t>
              </a:r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表冊</a:t>
              </a:r>
              <a:endParaRPr lang="zh-TW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94274" y="2594892"/>
              <a:ext cx="442953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u="sng" dirty="0">
                  <a:solidFill>
                    <a:srgbClr val="FFC000"/>
                  </a:solidFill>
                </a:rPr>
                <a:t>應上傳人數</a:t>
              </a:r>
              <a:r>
                <a:rPr lang="en-US" altLang="zh-TW" sz="2400" u="sng" dirty="0">
                  <a:solidFill>
                    <a:srgbClr val="FFC000"/>
                  </a:solidFill>
                </a:rPr>
                <a:t>=</a:t>
              </a:r>
            </a:p>
            <a:p>
              <a:pPr lvl="0"/>
              <a:r>
                <a:rPr lang="zh-TW" altLang="en-US" sz="2400" dirty="0">
                  <a:solidFill>
                    <a:srgbClr val="FFC000"/>
                  </a:solidFill>
                </a:rPr>
                <a:t>校務</a:t>
              </a:r>
              <a:r>
                <a:rPr lang="zh-TW" altLang="en-US" sz="2400" dirty="0" smtClean="0">
                  <a:solidFill>
                    <a:srgbClr val="FFC000"/>
                  </a:solidFill>
                </a:rPr>
                <a:t>資料庫</a:t>
              </a:r>
              <a:endParaRPr lang="en-US" altLang="zh-TW" sz="2400" dirty="0">
                <a:solidFill>
                  <a:srgbClr val="FFC000"/>
                </a:solidFill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516558" y="2731554"/>
              <a:ext cx="2510639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50000"/>
                    <a:lumOff val="50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</a:rPr>
                <a:t>資料應一致</a:t>
              </a:r>
              <a:endPara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75014" y="3353240"/>
              <a:ext cx="42940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TW" sz="2400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en-US" altLang="zh-TW" sz="2400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A】-(【B】+【C】+【D】)</a:t>
              </a:r>
              <a:endParaRPr lang="zh-TW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94274" y="2102356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在學生</a:t>
              </a:r>
              <a:r>
                <a:rPr lang="zh-TW" altLang="en-US" sz="24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明細表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41" name="椭圆 23"/>
          <p:cNvSpPr/>
          <p:nvPr/>
        </p:nvSpPr>
        <p:spPr>
          <a:xfrm>
            <a:off x="9643692" y="1448638"/>
            <a:ext cx="1843596" cy="176909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solidFill>
                  <a:schemeClr val="bg1"/>
                </a:solidFill>
              </a:rPr>
              <a:t>在</a:t>
            </a:r>
            <a:r>
              <a:rPr kumimoji="1" lang="zh-TW" altLang="en-US" sz="2800" b="1" dirty="0" smtClean="0">
                <a:solidFill>
                  <a:schemeClr val="bg1"/>
                </a:solidFill>
              </a:rPr>
              <a:t>學生人數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193" y="657912"/>
            <a:ext cx="118310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3800" b="1" dirty="0" smtClean="0">
                <a:solidFill>
                  <a:schemeClr val="bg1"/>
                </a:solidFill>
                <a:cs typeface="+mn-ea"/>
              </a:rPr>
              <a:t>2-2 </a:t>
            </a:r>
            <a:r>
              <a:rPr lang="zh-TW" altLang="en-US" sz="3800" b="1" dirty="0" smtClean="0">
                <a:solidFill>
                  <a:schemeClr val="bg1"/>
                </a:solidFill>
                <a:cs typeface="+mn-ea"/>
              </a:rPr>
              <a:t>校務資料庫與學基庫</a:t>
            </a:r>
            <a:r>
              <a:rPr lang="zh-TW" altLang="en-US" sz="3800" b="1" u="sng" dirty="0" smtClean="0">
                <a:solidFill>
                  <a:schemeClr val="bg1"/>
                </a:solidFill>
                <a:cs typeface="+mn-ea"/>
              </a:rPr>
              <a:t>人數稽核</a:t>
            </a:r>
            <a:r>
              <a:rPr lang="zh-TW" altLang="en-US" sz="3800" b="1" dirty="0" smtClean="0">
                <a:solidFill>
                  <a:schemeClr val="bg1"/>
                </a:solidFill>
                <a:cs typeface="+mn-ea"/>
              </a:rPr>
              <a:t>比對項目對應之表冊</a:t>
            </a:r>
            <a:endParaRPr lang="en-US" altLang="zh-TW" sz="3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6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10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1" name="椭圆 23"/>
          <p:cNvSpPr/>
          <p:nvPr/>
        </p:nvSpPr>
        <p:spPr>
          <a:xfrm>
            <a:off x="9643692" y="1448638"/>
            <a:ext cx="1843596" cy="176909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 smtClean="0">
                <a:solidFill>
                  <a:schemeClr val="bg1"/>
                </a:solidFill>
              </a:rPr>
              <a:t>輔系</a:t>
            </a:r>
            <a:endParaRPr kumimoji="1" lang="en-US" altLang="zh-TW" sz="28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TW" altLang="en-US" sz="2800" b="1" dirty="0">
                <a:solidFill>
                  <a:schemeClr val="bg1"/>
                </a:solidFill>
              </a:rPr>
              <a:t>雙主修</a:t>
            </a:r>
            <a:r>
              <a:rPr kumimoji="1" lang="zh-TW" altLang="en-US" sz="2800" b="1" dirty="0" smtClean="0">
                <a:solidFill>
                  <a:schemeClr val="bg1"/>
                </a:solidFill>
              </a:rPr>
              <a:t>人數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193" y="657912"/>
            <a:ext cx="118310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3800" b="1" dirty="0" smtClean="0">
                <a:solidFill>
                  <a:schemeClr val="bg1"/>
                </a:solidFill>
                <a:cs typeface="+mn-ea"/>
              </a:rPr>
              <a:t>2-2 </a:t>
            </a:r>
            <a:r>
              <a:rPr lang="zh-TW" altLang="en-US" sz="3800" b="1" dirty="0" smtClean="0">
                <a:solidFill>
                  <a:schemeClr val="bg1"/>
                </a:solidFill>
                <a:cs typeface="+mn-ea"/>
              </a:rPr>
              <a:t>校務資料庫與學基庫</a:t>
            </a:r>
            <a:r>
              <a:rPr lang="zh-TW" altLang="en-US" sz="3800" b="1" u="sng" dirty="0" smtClean="0">
                <a:solidFill>
                  <a:schemeClr val="bg1"/>
                </a:solidFill>
                <a:cs typeface="+mn-ea"/>
              </a:rPr>
              <a:t>人數稽核</a:t>
            </a:r>
            <a:r>
              <a:rPr lang="zh-TW" altLang="en-US" sz="3800" b="1" dirty="0" smtClean="0">
                <a:solidFill>
                  <a:schemeClr val="bg1"/>
                </a:solidFill>
                <a:cs typeface="+mn-ea"/>
              </a:rPr>
              <a:t>比對項目對應之表冊</a:t>
            </a:r>
            <a:endParaRPr lang="en-US" altLang="zh-TW" sz="3800" b="1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90524" y="1833275"/>
            <a:ext cx="11140381" cy="4441717"/>
            <a:chOff x="590524" y="1833275"/>
            <a:chExt cx="11140381" cy="4441717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5185646" y="2527352"/>
              <a:ext cx="1248827" cy="2560637"/>
            </a:xfrm>
            <a:custGeom>
              <a:avLst/>
              <a:gdLst>
                <a:gd name="T0" fmla="*/ 432 w 865"/>
                <a:gd name="T1" fmla="*/ 0 h 1828"/>
                <a:gd name="T2" fmla="*/ 561 w 865"/>
                <a:gd name="T3" fmla="*/ 828 h 1828"/>
                <a:gd name="T4" fmla="*/ 561 w 865"/>
                <a:gd name="T5" fmla="*/ 1539 h 1828"/>
                <a:gd name="T6" fmla="*/ 648 w 865"/>
                <a:gd name="T7" fmla="*/ 1539 h 1828"/>
                <a:gd name="T8" fmla="*/ 864 w 865"/>
                <a:gd name="T9" fmla="*/ 1658 h 1828"/>
                <a:gd name="T10" fmla="*/ 864 w 865"/>
                <a:gd name="T11" fmla="*/ 1827 h 1828"/>
                <a:gd name="T12" fmla="*/ 0 w 865"/>
                <a:gd name="T13" fmla="*/ 1827 h 1828"/>
                <a:gd name="T14" fmla="*/ 0 w 865"/>
                <a:gd name="T15" fmla="*/ 1674 h 1828"/>
                <a:gd name="T16" fmla="*/ 172 w 865"/>
                <a:gd name="T17" fmla="*/ 1556 h 1828"/>
                <a:gd name="T18" fmla="*/ 273 w 865"/>
                <a:gd name="T19" fmla="*/ 1556 h 1828"/>
                <a:gd name="T20" fmla="*/ 273 w 865"/>
                <a:gd name="T21" fmla="*/ 828 h 1828"/>
                <a:gd name="T22" fmla="*/ 432 w 865"/>
                <a:gd name="T23" fmla="*/ 0 h 1828"/>
                <a:gd name="T24" fmla="*/ 0 w 865"/>
                <a:gd name="T25" fmla="*/ 0 h 1828"/>
                <a:gd name="T26" fmla="*/ 865 w 865"/>
                <a:gd name="T27" fmla="*/ 1828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gradFill rotWithShape="1">
              <a:gsLst>
                <a:gs pos="0">
                  <a:srgbClr val="4ED0FF"/>
                </a:gs>
                <a:gs pos="1666">
                  <a:srgbClr val="4ED0FF"/>
                </a:gs>
                <a:gs pos="50999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endParaRPr lang="zh-TW" alt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 rot="1099562">
              <a:off x="4387109" y="2127302"/>
              <a:ext cx="2946326" cy="1104589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  <a:gd name="T14" fmla="*/ 0 w 2042"/>
                <a:gd name="T15" fmla="*/ 0 h 789"/>
                <a:gd name="T16" fmla="*/ 2042 w 2042"/>
                <a:gd name="T17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gradFill rotWithShape="1">
              <a:gsLst>
                <a:gs pos="0">
                  <a:srgbClr val="4ED0FF"/>
                </a:gs>
                <a:gs pos="1666">
                  <a:srgbClr val="4ED0FF"/>
                </a:gs>
                <a:gs pos="50999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733122" y="2491720"/>
              <a:ext cx="153875" cy="1490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41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6749129" y="2716946"/>
              <a:ext cx="1198615" cy="1627731"/>
              <a:chOff x="6814074" y="3082295"/>
              <a:chExt cx="1198615" cy="1627731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7450635" y="3082295"/>
                <a:ext cx="529659" cy="1271411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439297" y="3082295"/>
                <a:ext cx="1" cy="1263313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6880483" y="3085535"/>
                <a:ext cx="552335" cy="1230920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6814074" y="4324554"/>
                <a:ext cx="1198615" cy="385472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  <a:gd name="T62" fmla="*/ 0 w 830"/>
                  <a:gd name="T63" fmla="*/ 0 h 276"/>
                  <a:gd name="T64" fmla="*/ 830 w 830"/>
                  <a:gd name="T6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3658938" y="2744344"/>
              <a:ext cx="1198615" cy="1626110"/>
              <a:chOff x="3976544" y="3338369"/>
              <a:chExt cx="1198615" cy="1626110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11486" y="3338369"/>
                <a:ext cx="529658" cy="1269791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603386" y="3338369"/>
                <a:ext cx="1" cy="1263313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4034855" y="3339987"/>
                <a:ext cx="560434" cy="1239018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976544" y="4579007"/>
                <a:ext cx="1198615" cy="385472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  <a:gd name="T62" fmla="*/ 0 w 830"/>
                  <a:gd name="T63" fmla="*/ 0 h 276"/>
                  <a:gd name="T64" fmla="*/ 830 w 830"/>
                  <a:gd name="T6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C000"/>
              </a:solidFill>
              <a:ln w="3175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</p:grpSp>
        <p:sp>
          <p:nvSpPr>
            <p:cNvPr id="16" name="TextBox 53"/>
            <p:cNvSpPr>
              <a:spLocks noChangeArrowheads="1"/>
            </p:cNvSpPr>
            <p:nvPr/>
          </p:nvSpPr>
          <p:spPr bwMode="auto">
            <a:xfrm>
              <a:off x="1647353" y="4611124"/>
              <a:ext cx="3686409" cy="46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3296" tIns="46648" rIns="93296" bIns="46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大專校院學生基本資料庫</a:t>
              </a:r>
              <a:endParaRPr lang="en-US" altLang="zh-TW" sz="2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extBox 53"/>
            <p:cNvSpPr>
              <a:spLocks noChangeArrowheads="1"/>
            </p:cNvSpPr>
            <p:nvPr/>
          </p:nvSpPr>
          <p:spPr bwMode="auto">
            <a:xfrm>
              <a:off x="6661202" y="4370454"/>
              <a:ext cx="2421431" cy="832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3296" tIns="46648" rIns="93296" bIns="46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</a:t>
              </a:r>
              <a:r>
                <a:rPr lang="zh-TW" altLang="en-US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學校院</a:t>
              </a:r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校務</a:t>
              </a:r>
              <a:endParaRPr lang="en-US" altLang="zh-TW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r" eaLnBrk="1" hangingPunct="1"/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資料庫</a:t>
              </a:r>
              <a:r>
                <a:rPr lang="zh-TW" altLang="en-US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對應</a:t>
              </a:r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表冊</a:t>
              </a:r>
              <a:endParaRPr lang="zh-TW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612808" y="2770054"/>
              <a:ext cx="2510639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50000"/>
                    <a:lumOff val="50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</a:rPr>
                <a:t>資料應一致</a:t>
              </a:r>
              <a:endPara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90524" y="2325811"/>
              <a:ext cx="442953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u="sng" dirty="0">
                  <a:solidFill>
                    <a:srgbClr val="FFC000"/>
                  </a:solidFill>
                </a:rPr>
                <a:t>應上傳人數</a:t>
              </a:r>
              <a:r>
                <a:rPr lang="en-US" altLang="zh-TW" sz="2400" u="sng" dirty="0">
                  <a:solidFill>
                    <a:srgbClr val="FFC000"/>
                  </a:solidFill>
                </a:rPr>
                <a:t>=</a:t>
              </a:r>
            </a:p>
            <a:p>
              <a:pPr lvl="0"/>
              <a:r>
                <a:rPr lang="zh-TW" altLang="en-US" sz="2400" dirty="0">
                  <a:solidFill>
                    <a:srgbClr val="FFC000"/>
                  </a:solidFill>
                </a:rPr>
                <a:t>校務</a:t>
              </a:r>
              <a:r>
                <a:rPr lang="zh-TW" altLang="en-US" sz="2400" dirty="0" smtClean="0">
                  <a:solidFill>
                    <a:srgbClr val="FFC000"/>
                  </a:solidFill>
                </a:rPr>
                <a:t>資料庫</a:t>
              </a:r>
              <a:endParaRPr lang="en-US" altLang="zh-TW" sz="2400" dirty="0">
                <a:solidFill>
                  <a:srgbClr val="FFC000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90524" y="1833275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輔系雙主修人數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99644" y="3152236"/>
              <a:ext cx="589761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4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20-1</a:t>
              </a:r>
              <a:r>
                <a:rPr lang="zh-TW" altLang="zh-TW" sz="24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畢業總學生人數表</a:t>
              </a:r>
              <a:endPara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取得輔系資格人數、取得雙主修資格人數</a:t>
              </a:r>
              <a:r>
                <a:rPr lang="en-US" altLang="zh-TW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47353" y="5074663"/>
              <a:ext cx="264652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畢業生</a:t>
              </a:r>
              <a:r>
                <a:rPr lang="zh-TW" altLang="en-US" sz="24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明細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表</a:t>
              </a:r>
              <a:endParaRPr lang="en-US" altLang="zh-TW" sz="2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  <a:p>
              <a:r>
                <a:rPr lang="zh-TW" altLang="en-US" sz="2400" u="sng" dirty="0" smtClean="0">
                  <a:solidFill>
                    <a:srgbClr val="FFC000"/>
                  </a:solidFill>
                </a:rPr>
                <a:t>輔系、雙主修人數</a:t>
              </a:r>
              <a:endParaRPr lang="en-US" altLang="zh-TW" sz="2400" u="sng" dirty="0" smtClean="0">
                <a:solidFill>
                  <a:srgbClr val="FFC000"/>
                </a:solidFill>
              </a:endParaRPr>
            </a:p>
            <a:p>
              <a:r>
                <a:rPr lang="en-US" altLang="zh-TW" sz="2400" u="sng" dirty="0" smtClean="0">
                  <a:solidFill>
                    <a:srgbClr val="FFC000"/>
                  </a:solidFill>
                </a:rPr>
                <a:t>(</a:t>
              </a:r>
              <a:r>
                <a:rPr lang="zh-TW" altLang="en-US" sz="2400" u="sng" dirty="0" smtClean="0">
                  <a:solidFill>
                    <a:srgbClr val="FFC000"/>
                  </a:solidFill>
                </a:rPr>
                <a:t>本國籍</a:t>
              </a:r>
              <a:r>
                <a:rPr lang="en-US" altLang="zh-TW" sz="2400" u="sng" dirty="0" smtClean="0">
                  <a:solidFill>
                    <a:srgbClr val="FFC000"/>
                  </a:solidFill>
                </a:rPr>
                <a:t>)</a:t>
              </a:r>
              <a:endParaRPr lang="zh-CN" altLang="en-US" sz="2400" u="sng" dirty="0">
                <a:solidFill>
                  <a:srgbClr val="FFC000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749129" y="5232993"/>
              <a:ext cx="49817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20-1</a:t>
              </a:r>
              <a:r>
                <a:rPr lang="zh-TW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畢業總學生人數表</a:t>
              </a:r>
              <a:endParaRPr lang="en-US" altLang="zh-TW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取得輔系資格人數、取得雙主修資格人數</a:t>
              </a:r>
              <a:r>
                <a:rPr lang="en-US" altLang="zh-TW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r>
                <a:rPr lang="en-US" altLang="zh-TW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本國生</a:t>
              </a:r>
              <a:r>
                <a:rPr lang="en-US" altLang="zh-TW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11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1" name="椭圆 23"/>
          <p:cNvSpPr/>
          <p:nvPr/>
        </p:nvSpPr>
        <p:spPr>
          <a:xfrm>
            <a:off x="9643692" y="1448638"/>
            <a:ext cx="1843596" cy="176909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 smtClean="0">
                <a:solidFill>
                  <a:schemeClr val="bg1"/>
                </a:solidFill>
              </a:rPr>
              <a:t>原住民人數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193" y="657912"/>
            <a:ext cx="118310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3800" b="1" dirty="0" smtClean="0">
                <a:solidFill>
                  <a:schemeClr val="bg1"/>
                </a:solidFill>
                <a:cs typeface="+mn-ea"/>
              </a:rPr>
              <a:t>2-2 </a:t>
            </a:r>
            <a:r>
              <a:rPr lang="zh-TW" altLang="en-US" sz="3800" b="1" dirty="0" smtClean="0">
                <a:solidFill>
                  <a:schemeClr val="bg1"/>
                </a:solidFill>
                <a:cs typeface="+mn-ea"/>
              </a:rPr>
              <a:t>校務資料庫與學基庫</a:t>
            </a:r>
            <a:r>
              <a:rPr lang="zh-TW" altLang="en-US" sz="3800" b="1" u="sng" dirty="0" smtClean="0">
                <a:solidFill>
                  <a:schemeClr val="bg1"/>
                </a:solidFill>
                <a:cs typeface="+mn-ea"/>
              </a:rPr>
              <a:t>人數稽核</a:t>
            </a:r>
            <a:r>
              <a:rPr lang="zh-TW" altLang="en-US" sz="3800" b="1" dirty="0" smtClean="0">
                <a:solidFill>
                  <a:schemeClr val="bg1"/>
                </a:solidFill>
                <a:cs typeface="+mn-ea"/>
              </a:rPr>
              <a:t>比對項目對應之表冊</a:t>
            </a:r>
            <a:endParaRPr lang="en-US" altLang="zh-TW" sz="3800" b="1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90524" y="1833275"/>
            <a:ext cx="9870684" cy="4072385"/>
            <a:chOff x="590524" y="1833275"/>
            <a:chExt cx="9870684" cy="4072385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5185646" y="2527352"/>
              <a:ext cx="1248827" cy="2560637"/>
            </a:xfrm>
            <a:custGeom>
              <a:avLst/>
              <a:gdLst>
                <a:gd name="T0" fmla="*/ 432 w 865"/>
                <a:gd name="T1" fmla="*/ 0 h 1828"/>
                <a:gd name="T2" fmla="*/ 561 w 865"/>
                <a:gd name="T3" fmla="*/ 828 h 1828"/>
                <a:gd name="T4" fmla="*/ 561 w 865"/>
                <a:gd name="T5" fmla="*/ 1539 h 1828"/>
                <a:gd name="T6" fmla="*/ 648 w 865"/>
                <a:gd name="T7" fmla="*/ 1539 h 1828"/>
                <a:gd name="T8" fmla="*/ 864 w 865"/>
                <a:gd name="T9" fmla="*/ 1658 h 1828"/>
                <a:gd name="T10" fmla="*/ 864 w 865"/>
                <a:gd name="T11" fmla="*/ 1827 h 1828"/>
                <a:gd name="T12" fmla="*/ 0 w 865"/>
                <a:gd name="T13" fmla="*/ 1827 h 1828"/>
                <a:gd name="T14" fmla="*/ 0 w 865"/>
                <a:gd name="T15" fmla="*/ 1674 h 1828"/>
                <a:gd name="T16" fmla="*/ 172 w 865"/>
                <a:gd name="T17" fmla="*/ 1556 h 1828"/>
                <a:gd name="T18" fmla="*/ 273 w 865"/>
                <a:gd name="T19" fmla="*/ 1556 h 1828"/>
                <a:gd name="T20" fmla="*/ 273 w 865"/>
                <a:gd name="T21" fmla="*/ 828 h 1828"/>
                <a:gd name="T22" fmla="*/ 432 w 865"/>
                <a:gd name="T23" fmla="*/ 0 h 1828"/>
                <a:gd name="T24" fmla="*/ 0 w 865"/>
                <a:gd name="T25" fmla="*/ 0 h 1828"/>
                <a:gd name="T26" fmla="*/ 865 w 865"/>
                <a:gd name="T27" fmla="*/ 1828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gradFill rotWithShape="1">
              <a:gsLst>
                <a:gs pos="0">
                  <a:srgbClr val="4ED0FF"/>
                </a:gs>
                <a:gs pos="1666">
                  <a:srgbClr val="4ED0FF"/>
                </a:gs>
                <a:gs pos="50999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endParaRPr lang="zh-TW" alt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 rot="1099562">
              <a:off x="4387109" y="2127302"/>
              <a:ext cx="2946326" cy="1104589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  <a:gd name="T14" fmla="*/ 0 w 2042"/>
                <a:gd name="T15" fmla="*/ 0 h 789"/>
                <a:gd name="T16" fmla="*/ 2042 w 2042"/>
                <a:gd name="T17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gradFill rotWithShape="1">
              <a:gsLst>
                <a:gs pos="0">
                  <a:srgbClr val="4ED0FF"/>
                </a:gs>
                <a:gs pos="1666">
                  <a:srgbClr val="4ED0FF"/>
                </a:gs>
                <a:gs pos="50999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733122" y="2491720"/>
              <a:ext cx="153875" cy="1490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41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6749129" y="2716946"/>
              <a:ext cx="1198615" cy="1627731"/>
              <a:chOff x="6814074" y="3082295"/>
              <a:chExt cx="1198615" cy="1627731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7450635" y="3082295"/>
                <a:ext cx="529659" cy="1271411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439297" y="3082295"/>
                <a:ext cx="1" cy="1263313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6880483" y="3085535"/>
                <a:ext cx="552335" cy="1230920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6814074" y="4324554"/>
                <a:ext cx="1198615" cy="385472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  <a:gd name="T62" fmla="*/ 0 w 830"/>
                  <a:gd name="T63" fmla="*/ 0 h 276"/>
                  <a:gd name="T64" fmla="*/ 830 w 830"/>
                  <a:gd name="T6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3658938" y="2744344"/>
              <a:ext cx="1198615" cy="1626110"/>
              <a:chOff x="3976544" y="3338369"/>
              <a:chExt cx="1198615" cy="1626110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11486" y="3338369"/>
                <a:ext cx="529658" cy="1269791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603386" y="3338369"/>
                <a:ext cx="1" cy="1263313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4034855" y="3339987"/>
                <a:ext cx="560434" cy="1239018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976544" y="4579007"/>
                <a:ext cx="1198615" cy="385472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  <a:gd name="T62" fmla="*/ 0 w 830"/>
                  <a:gd name="T63" fmla="*/ 0 h 276"/>
                  <a:gd name="T64" fmla="*/ 830 w 830"/>
                  <a:gd name="T6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C000"/>
              </a:solidFill>
              <a:ln w="3175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</p:grpSp>
        <p:sp>
          <p:nvSpPr>
            <p:cNvPr id="16" name="TextBox 53"/>
            <p:cNvSpPr>
              <a:spLocks noChangeArrowheads="1"/>
            </p:cNvSpPr>
            <p:nvPr/>
          </p:nvSpPr>
          <p:spPr bwMode="auto">
            <a:xfrm>
              <a:off x="1647353" y="4611124"/>
              <a:ext cx="3686409" cy="46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3296" tIns="46648" rIns="93296" bIns="46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大專校院學生基本資料庫</a:t>
              </a:r>
              <a:endParaRPr lang="en-US" altLang="zh-TW" sz="2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extBox 53"/>
            <p:cNvSpPr>
              <a:spLocks noChangeArrowheads="1"/>
            </p:cNvSpPr>
            <p:nvPr/>
          </p:nvSpPr>
          <p:spPr bwMode="auto">
            <a:xfrm>
              <a:off x="6661202" y="4370454"/>
              <a:ext cx="2421431" cy="832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3296" tIns="46648" rIns="93296" bIns="46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</a:t>
              </a:r>
              <a:r>
                <a:rPr lang="zh-TW" altLang="en-US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學校院</a:t>
              </a:r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校務</a:t>
              </a:r>
              <a:endParaRPr lang="en-US" altLang="zh-TW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r" eaLnBrk="1" hangingPunct="1"/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資料庫</a:t>
              </a:r>
              <a:r>
                <a:rPr lang="zh-TW" altLang="en-US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對應</a:t>
              </a:r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表冊</a:t>
              </a:r>
              <a:endParaRPr lang="zh-TW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612808" y="2770054"/>
              <a:ext cx="2510639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50000"/>
                    <a:lumOff val="50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</a:rPr>
                <a:t>資料應一致</a:t>
              </a:r>
              <a:endPara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90524" y="2325811"/>
              <a:ext cx="442953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u="sng" dirty="0">
                  <a:solidFill>
                    <a:srgbClr val="FFC000"/>
                  </a:solidFill>
                </a:rPr>
                <a:t>應上傳人數</a:t>
              </a:r>
              <a:r>
                <a:rPr lang="en-US" altLang="zh-TW" sz="2400" u="sng" dirty="0">
                  <a:solidFill>
                    <a:srgbClr val="FFC000"/>
                  </a:solidFill>
                </a:rPr>
                <a:t>=</a:t>
              </a:r>
            </a:p>
            <a:p>
              <a:pPr lvl="0"/>
              <a:r>
                <a:rPr lang="zh-TW" altLang="en-US" sz="2400" dirty="0">
                  <a:solidFill>
                    <a:srgbClr val="FFC000"/>
                  </a:solidFill>
                </a:rPr>
                <a:t>校務</a:t>
              </a:r>
              <a:r>
                <a:rPr lang="zh-TW" altLang="en-US" sz="2400" dirty="0" smtClean="0">
                  <a:solidFill>
                    <a:srgbClr val="FFC000"/>
                  </a:solidFill>
                </a:rPr>
                <a:t>資料庫</a:t>
              </a:r>
              <a:endParaRPr lang="en-US" altLang="zh-TW" sz="2400" dirty="0">
                <a:solidFill>
                  <a:srgbClr val="FFC000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90524" y="1833275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原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住民人數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47353" y="5074663"/>
              <a:ext cx="26465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在學生</a:t>
              </a:r>
              <a:r>
                <a:rPr lang="zh-TW" altLang="en-US" sz="24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明細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表</a:t>
              </a:r>
              <a:endParaRPr lang="en-US" altLang="zh-TW" sz="2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  <a:p>
              <a:r>
                <a:rPr lang="zh-TW" altLang="en-US" sz="24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畢業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生</a:t>
              </a:r>
              <a:r>
                <a:rPr lang="zh-TW" altLang="en-US" sz="24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明細表</a:t>
              </a:r>
              <a:endParaRPr lang="en-US" altLang="zh-TW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12567" y="3100445"/>
              <a:ext cx="58976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原住民在學生人數</a:t>
              </a:r>
              <a:endParaRPr lang="en-US" altLang="zh-TW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zh-TW" altLang="en-US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3-1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原住民畢業生人數</a:t>
              </a:r>
              <a:endParaRPr lang="en-US" altLang="zh-TW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endParaRPr lang="zh-TW" altLang="en-US" sz="2400" b="1" dirty="0">
                <a:solidFill>
                  <a:srgbClr val="AF22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815538" y="5193365"/>
              <a:ext cx="36456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原住民</a:t>
              </a:r>
              <a:r>
                <a:rPr lang="zh-TW" altLang="en-US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學生統計</a:t>
              </a:r>
              <a:r>
                <a:rPr lang="zh-TW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</a:t>
              </a:r>
              <a:endParaRPr lang="en-US" altLang="zh-TW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zh-TW" alt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3-1</a:t>
              </a:r>
              <a:r>
                <a:rPr lang="zh-TW" altLang="en-US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原住民畢業學生統計表</a:t>
              </a:r>
              <a:endParaRPr lang="en-US" altLang="zh-TW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12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1" name="椭圆 23"/>
          <p:cNvSpPr/>
          <p:nvPr/>
        </p:nvSpPr>
        <p:spPr>
          <a:xfrm>
            <a:off x="9643692" y="1448638"/>
            <a:ext cx="1843596" cy="176909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 smtClean="0">
                <a:solidFill>
                  <a:schemeClr val="bg1"/>
                </a:solidFill>
              </a:rPr>
              <a:t>休</a:t>
            </a:r>
            <a:r>
              <a:rPr kumimoji="1" lang="en-US" altLang="zh-TW" sz="2800" b="1" dirty="0" smtClean="0">
                <a:solidFill>
                  <a:schemeClr val="bg1"/>
                </a:solidFill>
              </a:rPr>
              <a:t>/</a:t>
            </a:r>
            <a:r>
              <a:rPr kumimoji="1" lang="zh-TW" altLang="en-US" sz="2800" b="1" dirty="0" smtClean="0">
                <a:solidFill>
                  <a:schemeClr val="bg1"/>
                </a:solidFill>
              </a:rPr>
              <a:t>退學生</a:t>
            </a:r>
            <a:endParaRPr kumimoji="1" lang="en-US" altLang="zh-TW" sz="28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TW" altLang="en-US" sz="2800" b="1" dirty="0" smtClean="0">
                <a:solidFill>
                  <a:schemeClr val="bg1"/>
                </a:solidFill>
              </a:rPr>
              <a:t>人數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193" y="657912"/>
            <a:ext cx="118310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3800" b="1" dirty="0" smtClean="0">
                <a:solidFill>
                  <a:schemeClr val="bg1"/>
                </a:solidFill>
                <a:cs typeface="+mn-ea"/>
              </a:rPr>
              <a:t>2-2 </a:t>
            </a:r>
            <a:r>
              <a:rPr lang="zh-TW" altLang="en-US" sz="3800" b="1" dirty="0" smtClean="0">
                <a:solidFill>
                  <a:schemeClr val="bg1"/>
                </a:solidFill>
                <a:cs typeface="+mn-ea"/>
              </a:rPr>
              <a:t>校務資料庫與學基庫</a:t>
            </a:r>
            <a:r>
              <a:rPr lang="zh-TW" altLang="en-US" sz="3800" b="1" u="sng" dirty="0" smtClean="0">
                <a:solidFill>
                  <a:schemeClr val="bg1"/>
                </a:solidFill>
                <a:cs typeface="+mn-ea"/>
              </a:rPr>
              <a:t>人數稽核</a:t>
            </a:r>
            <a:r>
              <a:rPr lang="zh-TW" altLang="en-US" sz="3800" b="1" dirty="0" smtClean="0">
                <a:solidFill>
                  <a:schemeClr val="bg1"/>
                </a:solidFill>
                <a:cs typeface="+mn-ea"/>
              </a:rPr>
              <a:t>比對項目對應之表冊</a:t>
            </a:r>
            <a:endParaRPr lang="en-US" altLang="zh-TW" sz="3800" b="1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90524" y="1833275"/>
            <a:ext cx="11762188" cy="3714033"/>
            <a:chOff x="590524" y="1833275"/>
            <a:chExt cx="11762188" cy="3714033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5185646" y="2527352"/>
              <a:ext cx="1248827" cy="2560637"/>
            </a:xfrm>
            <a:custGeom>
              <a:avLst/>
              <a:gdLst>
                <a:gd name="T0" fmla="*/ 432 w 865"/>
                <a:gd name="T1" fmla="*/ 0 h 1828"/>
                <a:gd name="T2" fmla="*/ 561 w 865"/>
                <a:gd name="T3" fmla="*/ 828 h 1828"/>
                <a:gd name="T4" fmla="*/ 561 w 865"/>
                <a:gd name="T5" fmla="*/ 1539 h 1828"/>
                <a:gd name="T6" fmla="*/ 648 w 865"/>
                <a:gd name="T7" fmla="*/ 1539 h 1828"/>
                <a:gd name="T8" fmla="*/ 864 w 865"/>
                <a:gd name="T9" fmla="*/ 1658 h 1828"/>
                <a:gd name="T10" fmla="*/ 864 w 865"/>
                <a:gd name="T11" fmla="*/ 1827 h 1828"/>
                <a:gd name="T12" fmla="*/ 0 w 865"/>
                <a:gd name="T13" fmla="*/ 1827 h 1828"/>
                <a:gd name="T14" fmla="*/ 0 w 865"/>
                <a:gd name="T15" fmla="*/ 1674 h 1828"/>
                <a:gd name="T16" fmla="*/ 172 w 865"/>
                <a:gd name="T17" fmla="*/ 1556 h 1828"/>
                <a:gd name="T18" fmla="*/ 273 w 865"/>
                <a:gd name="T19" fmla="*/ 1556 h 1828"/>
                <a:gd name="T20" fmla="*/ 273 w 865"/>
                <a:gd name="T21" fmla="*/ 828 h 1828"/>
                <a:gd name="T22" fmla="*/ 432 w 865"/>
                <a:gd name="T23" fmla="*/ 0 h 1828"/>
                <a:gd name="T24" fmla="*/ 0 w 865"/>
                <a:gd name="T25" fmla="*/ 0 h 1828"/>
                <a:gd name="T26" fmla="*/ 865 w 865"/>
                <a:gd name="T27" fmla="*/ 1828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gradFill rotWithShape="1">
              <a:gsLst>
                <a:gs pos="0">
                  <a:srgbClr val="4ED0FF"/>
                </a:gs>
                <a:gs pos="1666">
                  <a:srgbClr val="4ED0FF"/>
                </a:gs>
                <a:gs pos="50999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endParaRPr lang="zh-TW" alt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 rot="1099562">
              <a:off x="4387109" y="2127302"/>
              <a:ext cx="2946326" cy="1104589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  <a:gd name="T14" fmla="*/ 0 w 2042"/>
                <a:gd name="T15" fmla="*/ 0 h 789"/>
                <a:gd name="T16" fmla="*/ 2042 w 2042"/>
                <a:gd name="T17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gradFill rotWithShape="1">
              <a:gsLst>
                <a:gs pos="0">
                  <a:srgbClr val="4ED0FF"/>
                </a:gs>
                <a:gs pos="1666">
                  <a:srgbClr val="4ED0FF"/>
                </a:gs>
                <a:gs pos="50999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733122" y="2491720"/>
              <a:ext cx="153875" cy="1490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41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6749129" y="2716946"/>
              <a:ext cx="1198615" cy="1627731"/>
              <a:chOff x="6814074" y="3082295"/>
              <a:chExt cx="1198615" cy="1627731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7450635" y="3082295"/>
                <a:ext cx="529659" cy="1271411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439297" y="3082295"/>
                <a:ext cx="1" cy="1263313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6880483" y="3085535"/>
                <a:ext cx="552335" cy="1230920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6814074" y="4324554"/>
                <a:ext cx="1198615" cy="385472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  <a:gd name="T62" fmla="*/ 0 w 830"/>
                  <a:gd name="T63" fmla="*/ 0 h 276"/>
                  <a:gd name="T64" fmla="*/ 830 w 830"/>
                  <a:gd name="T6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3658938" y="2744344"/>
              <a:ext cx="1198615" cy="1626110"/>
              <a:chOff x="3976544" y="3338369"/>
              <a:chExt cx="1198615" cy="1626110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11486" y="3338369"/>
                <a:ext cx="529658" cy="1269791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603386" y="3338369"/>
                <a:ext cx="1" cy="1263313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4034855" y="3339987"/>
                <a:ext cx="560434" cy="1239018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976544" y="4579007"/>
                <a:ext cx="1198615" cy="385472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  <a:gd name="T62" fmla="*/ 0 w 830"/>
                  <a:gd name="T63" fmla="*/ 0 h 276"/>
                  <a:gd name="T64" fmla="*/ 830 w 830"/>
                  <a:gd name="T6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C000"/>
              </a:solidFill>
              <a:ln w="3175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</p:grpSp>
        <p:sp>
          <p:nvSpPr>
            <p:cNvPr id="16" name="TextBox 53"/>
            <p:cNvSpPr>
              <a:spLocks noChangeArrowheads="1"/>
            </p:cNvSpPr>
            <p:nvPr/>
          </p:nvSpPr>
          <p:spPr bwMode="auto">
            <a:xfrm>
              <a:off x="1647353" y="4611124"/>
              <a:ext cx="3686409" cy="46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3296" tIns="46648" rIns="93296" bIns="46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大專校院學生基本資料庫</a:t>
              </a:r>
              <a:endParaRPr lang="en-US" altLang="zh-TW" sz="2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extBox 53"/>
            <p:cNvSpPr>
              <a:spLocks noChangeArrowheads="1"/>
            </p:cNvSpPr>
            <p:nvPr/>
          </p:nvSpPr>
          <p:spPr bwMode="auto">
            <a:xfrm>
              <a:off x="6661202" y="4370454"/>
              <a:ext cx="2421431" cy="832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3296" tIns="46648" rIns="93296" bIns="46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</a:t>
              </a:r>
              <a:r>
                <a:rPr lang="zh-TW" altLang="en-US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學校院</a:t>
              </a:r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校務</a:t>
              </a:r>
              <a:endParaRPr lang="en-US" altLang="zh-TW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r" eaLnBrk="1" hangingPunct="1"/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資料庫</a:t>
              </a:r>
              <a:r>
                <a:rPr lang="zh-TW" altLang="en-US" sz="2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對應</a:t>
              </a:r>
              <a:r>
                <a:rPr lang="zh-TW" alt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表冊</a:t>
              </a:r>
              <a:endParaRPr lang="zh-TW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612808" y="2770054"/>
              <a:ext cx="2510639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50000"/>
                    <a:lumOff val="50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</a:rPr>
                <a:t>資料應一致</a:t>
              </a:r>
              <a:endPara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90524" y="2325811"/>
              <a:ext cx="442953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u="sng" dirty="0">
                  <a:solidFill>
                    <a:srgbClr val="FFC000"/>
                  </a:solidFill>
                </a:rPr>
                <a:t>應上傳人數</a:t>
              </a:r>
              <a:r>
                <a:rPr lang="en-US" altLang="zh-TW" sz="2400" u="sng" dirty="0">
                  <a:solidFill>
                    <a:srgbClr val="FFC000"/>
                  </a:solidFill>
                </a:rPr>
                <a:t>=</a:t>
              </a:r>
            </a:p>
            <a:p>
              <a:pPr lvl="0"/>
              <a:r>
                <a:rPr lang="zh-TW" altLang="en-US" sz="2400" dirty="0">
                  <a:solidFill>
                    <a:srgbClr val="FFC000"/>
                  </a:solidFill>
                </a:rPr>
                <a:t>校務</a:t>
              </a:r>
              <a:r>
                <a:rPr lang="zh-TW" altLang="en-US" sz="2400" dirty="0" smtClean="0">
                  <a:solidFill>
                    <a:srgbClr val="FFC000"/>
                  </a:solidFill>
                </a:rPr>
                <a:t>資料庫</a:t>
              </a:r>
              <a:endParaRPr lang="en-US" altLang="zh-TW" sz="2400" dirty="0">
                <a:solidFill>
                  <a:srgbClr val="FFC000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90524" y="1833275"/>
              <a:ext cx="1869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休</a:t>
              </a:r>
              <a:r>
                <a:rPr lang="en-US" altLang="zh-TW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/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退學人數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47353" y="5074663"/>
              <a:ext cx="41715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休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學生</a:t>
              </a:r>
              <a:r>
                <a:rPr lang="zh-TW" altLang="en-US" sz="24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明細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表</a:t>
              </a:r>
              <a:r>
                <a:rPr lang="en-US" altLang="zh-TW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/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退學生</a:t>
              </a:r>
              <a:r>
                <a:rPr lang="zh-TW" altLang="en-US" sz="24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明細表</a:t>
              </a:r>
              <a:endParaRPr lang="en-US" altLang="zh-TW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12567" y="3100445"/>
              <a:ext cx="58976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休學生人數</a:t>
              </a:r>
              <a:endParaRPr lang="en-US" altLang="zh-TW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zh-TW" altLang="en-US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 </a:t>
              </a:r>
              <a:r>
                <a:rPr lang="zh-TW" altLang="en-US" sz="24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退學生人數</a:t>
              </a:r>
              <a:endParaRPr lang="en-US" altLang="zh-TW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endPara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815537" y="5193365"/>
              <a:ext cx="5537175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7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17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 </a:t>
              </a:r>
              <a:r>
                <a:rPr lang="zh-TW" altLang="en-US" sz="17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學生休學人數統計表</a:t>
              </a:r>
              <a:r>
                <a:rPr lang="en-US" altLang="zh-TW" sz="17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7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17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 </a:t>
              </a:r>
              <a:r>
                <a:rPr lang="zh-TW" altLang="en-US" sz="17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學生退學人數</a:t>
              </a:r>
              <a:r>
                <a:rPr lang="zh-TW" altLang="en-US" sz="17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統計表</a:t>
              </a:r>
              <a:endParaRPr lang="en-US" altLang="zh-TW" sz="17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686304" y="5547308"/>
            <a:ext cx="32816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學基庫僅蒐集下列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類學生：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族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非原住民族學生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/>
            <a:r>
              <a:rPr lang="en-US" altLang="zh-TW" b="1" strike="dblStrik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strike="dblStrik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b="1" strike="dblStrik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trike="dblStrik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港澳、僑、外、陸生</a:t>
            </a:r>
            <a:r>
              <a:rPr lang="en-US" altLang="zh-TW" b="1" strike="dblStrik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strike="dblStrik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72150" y="5559982"/>
            <a:ext cx="30572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類別分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類：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族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非原住民族學生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/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港澳、僑、外、陸生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13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8F5762F-F416-461F-AF4B-B302CC9DD1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22">
            <a:extLst>
              <a:ext uri="{FF2B5EF4-FFF2-40B4-BE49-F238E27FC236}">
                <a16:creationId xmlns:a16="http://schemas.microsoft.com/office/drawing/2014/main" id="{5EFFA54F-58A4-4E0E-AE60-77A35CFA3895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22">
            <a:extLst>
              <a:ext uri="{FF2B5EF4-FFF2-40B4-BE49-F238E27FC236}">
                <a16:creationId xmlns:a16="http://schemas.microsoft.com/office/drawing/2014/main" id="{4FC9CC99-EA16-4BFF-A86B-3274B69180AF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13EA492A-485B-4E19-8E64-F37A60B4B992}"/>
              </a:ext>
            </a:extLst>
          </p:cNvPr>
          <p:cNvSpPr/>
          <p:nvPr/>
        </p:nvSpPr>
        <p:spPr>
          <a:xfrm>
            <a:off x="4439923" y="1606182"/>
            <a:ext cx="3302000" cy="2334884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22">
            <a:extLst>
              <a:ext uri="{FF2B5EF4-FFF2-40B4-BE49-F238E27FC236}">
                <a16:creationId xmlns:a16="http://schemas.microsoft.com/office/drawing/2014/main" id="{1DD5AD97-D5E7-4701-9EBE-BC0423C4A32D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9B1F498-D109-4F6F-9C0C-71B57657E104}"/>
              </a:ext>
            </a:extLst>
          </p:cNvPr>
          <p:cNvGrpSpPr/>
          <p:nvPr/>
        </p:nvGrpSpPr>
        <p:grpSpPr>
          <a:xfrm>
            <a:off x="5688313" y="2493992"/>
            <a:ext cx="746870" cy="555285"/>
            <a:chOff x="646562" y="4837273"/>
            <a:chExt cx="1269135" cy="943580"/>
          </a:xfrm>
          <a:solidFill>
            <a:srgbClr val="FFC000"/>
          </a:solidFill>
        </p:grpSpPr>
        <p:sp>
          <p:nvSpPr>
            <p:cNvPr id="25" name="任意多边形 114">
              <a:extLst>
                <a:ext uri="{FF2B5EF4-FFF2-40B4-BE49-F238E27FC236}">
                  <a16:creationId xmlns:a16="http://schemas.microsoft.com/office/drawing/2014/main" id="{21D9AFA8-3885-469D-BA9F-D70DB14272DD}"/>
                </a:ext>
              </a:extLst>
            </p:cNvPr>
            <p:cNvSpPr/>
            <p:nvPr/>
          </p:nvSpPr>
          <p:spPr>
            <a:xfrm>
              <a:off x="1364874" y="4837273"/>
              <a:ext cx="550823" cy="943580"/>
            </a:xfrm>
            <a:custGeom>
              <a:avLst/>
              <a:gdLst/>
              <a:ahLst/>
              <a:cxnLst/>
              <a:rect l="l" t="t" r="r" b="b"/>
              <a:pathLst>
                <a:path w="1252502" h="2145581">
                  <a:moveTo>
                    <a:pt x="535419" y="379"/>
                  </a:moveTo>
                  <a:cubicBezTo>
                    <a:pt x="630625" y="-1835"/>
                    <a:pt x="720513" y="5633"/>
                    <a:pt x="805084" y="22788"/>
                  </a:cubicBezTo>
                  <a:cubicBezTo>
                    <a:pt x="889655" y="39943"/>
                    <a:pt x="962831" y="70961"/>
                    <a:pt x="1024613" y="115841"/>
                  </a:cubicBezTo>
                  <a:cubicBezTo>
                    <a:pt x="1080762" y="158887"/>
                    <a:pt x="1125706" y="208008"/>
                    <a:pt x="1159446" y="263207"/>
                  </a:cubicBezTo>
                  <a:cubicBezTo>
                    <a:pt x="1193186" y="318407"/>
                    <a:pt x="1216101" y="376645"/>
                    <a:pt x="1228191" y="437920"/>
                  </a:cubicBezTo>
                  <a:cubicBezTo>
                    <a:pt x="1229774" y="455834"/>
                    <a:pt x="1231167" y="473179"/>
                    <a:pt x="1232369" y="489955"/>
                  </a:cubicBezTo>
                  <a:cubicBezTo>
                    <a:pt x="1233572" y="506728"/>
                    <a:pt x="1234205" y="524833"/>
                    <a:pt x="1234268" y="544265"/>
                  </a:cubicBezTo>
                  <a:cubicBezTo>
                    <a:pt x="1233762" y="635611"/>
                    <a:pt x="1213505" y="723347"/>
                    <a:pt x="1173499" y="807475"/>
                  </a:cubicBezTo>
                  <a:cubicBezTo>
                    <a:pt x="1133492" y="891602"/>
                    <a:pt x="1076774" y="961867"/>
                    <a:pt x="1003344" y="1018269"/>
                  </a:cubicBezTo>
                  <a:cubicBezTo>
                    <a:pt x="1084180" y="1070682"/>
                    <a:pt x="1145836" y="1142086"/>
                    <a:pt x="1188311" y="1232481"/>
                  </a:cubicBezTo>
                  <a:cubicBezTo>
                    <a:pt x="1230787" y="1322876"/>
                    <a:pt x="1252183" y="1418588"/>
                    <a:pt x="1252499" y="1519617"/>
                  </a:cubicBezTo>
                  <a:cubicBezTo>
                    <a:pt x="1252752" y="1607606"/>
                    <a:pt x="1234775" y="1693695"/>
                    <a:pt x="1198566" y="1777887"/>
                  </a:cubicBezTo>
                  <a:cubicBezTo>
                    <a:pt x="1162358" y="1862078"/>
                    <a:pt x="1106399" y="1936015"/>
                    <a:pt x="1030690" y="1999696"/>
                  </a:cubicBezTo>
                  <a:cubicBezTo>
                    <a:pt x="960995" y="2053629"/>
                    <a:pt x="880096" y="2091609"/>
                    <a:pt x="787992" y="2113639"/>
                  </a:cubicBezTo>
                  <a:cubicBezTo>
                    <a:pt x="695889" y="2135668"/>
                    <a:pt x="600557" y="2146302"/>
                    <a:pt x="501996" y="2145543"/>
                  </a:cubicBezTo>
                  <a:cubicBezTo>
                    <a:pt x="462559" y="2145606"/>
                    <a:pt x="419894" y="2144720"/>
                    <a:pt x="374000" y="2142884"/>
                  </a:cubicBezTo>
                  <a:cubicBezTo>
                    <a:pt x="328107" y="2141048"/>
                    <a:pt x="287720" y="2137884"/>
                    <a:pt x="252841" y="2133389"/>
                  </a:cubicBezTo>
                  <a:cubicBezTo>
                    <a:pt x="229672" y="2130286"/>
                    <a:pt x="206124" y="2126616"/>
                    <a:pt x="182196" y="2122375"/>
                  </a:cubicBezTo>
                  <a:cubicBezTo>
                    <a:pt x="158268" y="2118133"/>
                    <a:pt x="136240" y="2113702"/>
                    <a:pt x="116110" y="2109081"/>
                  </a:cubicBezTo>
                  <a:lnTo>
                    <a:pt x="76609" y="2096927"/>
                  </a:lnTo>
                  <a:cubicBezTo>
                    <a:pt x="45782" y="2089837"/>
                    <a:pt x="23879" y="2074392"/>
                    <a:pt x="10902" y="2050591"/>
                  </a:cubicBezTo>
                  <a:cubicBezTo>
                    <a:pt x="-2075" y="2026789"/>
                    <a:pt x="-3467" y="2000708"/>
                    <a:pt x="6725" y="1972350"/>
                  </a:cubicBezTo>
                  <a:lnTo>
                    <a:pt x="6725" y="1966273"/>
                  </a:lnTo>
                  <a:cubicBezTo>
                    <a:pt x="15144" y="1943041"/>
                    <a:pt x="30209" y="1925696"/>
                    <a:pt x="51922" y="1914239"/>
                  </a:cubicBezTo>
                  <a:cubicBezTo>
                    <a:pt x="73634" y="1902781"/>
                    <a:pt x="97056" y="1899869"/>
                    <a:pt x="122187" y="1905504"/>
                  </a:cubicBezTo>
                  <a:cubicBezTo>
                    <a:pt x="148710" y="1911706"/>
                    <a:pt x="176183" y="1917530"/>
                    <a:pt x="204605" y="1922974"/>
                  </a:cubicBezTo>
                  <a:cubicBezTo>
                    <a:pt x="233027" y="1928418"/>
                    <a:pt x="258222" y="1932723"/>
                    <a:pt x="280187" y="1935887"/>
                  </a:cubicBezTo>
                  <a:cubicBezTo>
                    <a:pt x="313610" y="1940509"/>
                    <a:pt x="351591" y="1944180"/>
                    <a:pt x="394130" y="1946903"/>
                  </a:cubicBezTo>
                  <a:cubicBezTo>
                    <a:pt x="436669" y="1949624"/>
                    <a:pt x="474650" y="1951017"/>
                    <a:pt x="508073" y="1951080"/>
                  </a:cubicBezTo>
                  <a:cubicBezTo>
                    <a:pt x="588213" y="1951523"/>
                    <a:pt x="663415" y="1943800"/>
                    <a:pt x="733680" y="1927911"/>
                  </a:cubicBezTo>
                  <a:cubicBezTo>
                    <a:pt x="803944" y="1912023"/>
                    <a:pt x="862435" y="1885310"/>
                    <a:pt x="909152" y="1847772"/>
                  </a:cubicBezTo>
                  <a:cubicBezTo>
                    <a:pt x="958970" y="1807196"/>
                    <a:pt x="995305" y="1757694"/>
                    <a:pt x="1018157" y="1699267"/>
                  </a:cubicBezTo>
                  <a:cubicBezTo>
                    <a:pt x="1041009" y="1640840"/>
                    <a:pt x="1052277" y="1579943"/>
                    <a:pt x="1051960" y="1516578"/>
                  </a:cubicBezTo>
                  <a:cubicBezTo>
                    <a:pt x="1051264" y="1429792"/>
                    <a:pt x="1029108" y="1351171"/>
                    <a:pt x="985493" y="1280715"/>
                  </a:cubicBezTo>
                  <a:cubicBezTo>
                    <a:pt x="941878" y="1210262"/>
                    <a:pt x="880982" y="1167344"/>
                    <a:pt x="802805" y="1151962"/>
                  </a:cubicBezTo>
                  <a:cubicBezTo>
                    <a:pt x="708486" y="1141770"/>
                    <a:pt x="609988" y="1135566"/>
                    <a:pt x="507313" y="1133350"/>
                  </a:cubicBezTo>
                  <a:cubicBezTo>
                    <a:pt x="404638" y="1131135"/>
                    <a:pt x="307660" y="1130249"/>
                    <a:pt x="216379" y="1130692"/>
                  </a:cubicBezTo>
                  <a:lnTo>
                    <a:pt x="155610" y="1130692"/>
                  </a:lnTo>
                  <a:cubicBezTo>
                    <a:pt x="140544" y="1130819"/>
                    <a:pt x="127377" y="1129046"/>
                    <a:pt x="116110" y="1125374"/>
                  </a:cubicBezTo>
                  <a:cubicBezTo>
                    <a:pt x="104842" y="1121703"/>
                    <a:pt x="94714" y="1115373"/>
                    <a:pt x="85725" y="1106384"/>
                  </a:cubicBezTo>
                  <a:cubicBezTo>
                    <a:pt x="67494" y="1088154"/>
                    <a:pt x="58379" y="1063846"/>
                    <a:pt x="58379" y="1033461"/>
                  </a:cubicBezTo>
                  <a:cubicBezTo>
                    <a:pt x="59075" y="1004152"/>
                    <a:pt x="68317" y="980732"/>
                    <a:pt x="86105" y="963197"/>
                  </a:cubicBezTo>
                  <a:cubicBezTo>
                    <a:pt x="103892" y="945661"/>
                    <a:pt x="126048" y="936673"/>
                    <a:pt x="152571" y="936229"/>
                  </a:cubicBezTo>
                  <a:lnTo>
                    <a:pt x="395649" y="936229"/>
                  </a:lnTo>
                  <a:cubicBezTo>
                    <a:pt x="419830" y="936167"/>
                    <a:pt x="443632" y="936294"/>
                    <a:pt x="467054" y="936610"/>
                  </a:cubicBezTo>
                  <a:cubicBezTo>
                    <a:pt x="490475" y="936926"/>
                    <a:pt x="514276" y="937812"/>
                    <a:pt x="538458" y="939268"/>
                  </a:cubicBezTo>
                  <a:cubicBezTo>
                    <a:pt x="545041" y="935723"/>
                    <a:pt x="553143" y="933699"/>
                    <a:pt x="562766" y="933191"/>
                  </a:cubicBezTo>
                  <a:cubicBezTo>
                    <a:pt x="639234" y="927621"/>
                    <a:pt x="714183" y="917493"/>
                    <a:pt x="787613" y="902806"/>
                  </a:cubicBezTo>
                  <a:cubicBezTo>
                    <a:pt x="864587" y="884386"/>
                    <a:pt x="925610" y="840707"/>
                    <a:pt x="970680" y="771771"/>
                  </a:cubicBezTo>
                  <a:cubicBezTo>
                    <a:pt x="1015751" y="702837"/>
                    <a:pt x="1038793" y="628014"/>
                    <a:pt x="1039806" y="547305"/>
                  </a:cubicBezTo>
                  <a:cubicBezTo>
                    <a:pt x="1039553" y="497677"/>
                    <a:pt x="1027905" y="448807"/>
                    <a:pt x="1004863" y="400698"/>
                  </a:cubicBezTo>
                  <a:cubicBezTo>
                    <a:pt x="981822" y="352589"/>
                    <a:pt x="948905" y="311315"/>
                    <a:pt x="906113" y="276882"/>
                  </a:cubicBezTo>
                  <a:cubicBezTo>
                    <a:pt x="862688" y="246813"/>
                    <a:pt x="809008" y="225670"/>
                    <a:pt x="745074" y="213453"/>
                  </a:cubicBezTo>
                  <a:cubicBezTo>
                    <a:pt x="681139" y="201235"/>
                    <a:pt x="612267" y="196046"/>
                    <a:pt x="538458" y="197879"/>
                  </a:cubicBezTo>
                  <a:cubicBezTo>
                    <a:pt x="472434" y="199525"/>
                    <a:pt x="400903" y="203830"/>
                    <a:pt x="323865" y="210794"/>
                  </a:cubicBezTo>
                  <a:cubicBezTo>
                    <a:pt x="246827" y="217757"/>
                    <a:pt x="177575" y="226618"/>
                    <a:pt x="116110" y="237382"/>
                  </a:cubicBezTo>
                  <a:cubicBezTo>
                    <a:pt x="89523" y="241369"/>
                    <a:pt x="65975" y="235673"/>
                    <a:pt x="45465" y="220289"/>
                  </a:cubicBezTo>
                  <a:cubicBezTo>
                    <a:pt x="24955" y="204907"/>
                    <a:pt x="12042" y="183257"/>
                    <a:pt x="6725" y="155342"/>
                  </a:cubicBezTo>
                  <a:cubicBezTo>
                    <a:pt x="5142" y="142998"/>
                    <a:pt x="5269" y="130464"/>
                    <a:pt x="7104" y="117740"/>
                  </a:cubicBezTo>
                  <a:cubicBezTo>
                    <a:pt x="8940" y="105016"/>
                    <a:pt x="12865" y="93243"/>
                    <a:pt x="18878" y="82419"/>
                  </a:cubicBezTo>
                  <a:cubicBezTo>
                    <a:pt x="26601" y="70326"/>
                    <a:pt x="36223" y="61086"/>
                    <a:pt x="47744" y="54692"/>
                  </a:cubicBezTo>
                  <a:cubicBezTo>
                    <a:pt x="59265" y="48298"/>
                    <a:pt x="71925" y="44374"/>
                    <a:pt x="85725" y="42918"/>
                  </a:cubicBezTo>
                  <a:cubicBezTo>
                    <a:pt x="148520" y="32031"/>
                    <a:pt x="220431" y="22661"/>
                    <a:pt x="301456" y="14813"/>
                  </a:cubicBezTo>
                  <a:cubicBezTo>
                    <a:pt x="382483" y="6962"/>
                    <a:pt x="460470" y="2153"/>
                    <a:pt x="535419" y="37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113">
              <a:extLst>
                <a:ext uri="{FF2B5EF4-FFF2-40B4-BE49-F238E27FC236}">
                  <a16:creationId xmlns:a16="http://schemas.microsoft.com/office/drawing/2014/main" id="{B68FDAD9-19EE-4BF2-973F-69C48729D7CE}"/>
                </a:ext>
              </a:extLst>
            </p:cNvPr>
            <p:cNvSpPr/>
            <p:nvPr/>
          </p:nvSpPr>
          <p:spPr>
            <a:xfrm>
              <a:off x="646562" y="4852128"/>
              <a:ext cx="593870" cy="926036"/>
            </a:xfrm>
            <a:custGeom>
              <a:avLst/>
              <a:gdLst/>
              <a:ahLst/>
              <a:cxnLst/>
              <a:rect l="l" t="t" r="r" b="b"/>
              <a:pathLst>
                <a:path w="1350388" h="21056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1"/>
                    <a:pt x="1037459" y="72695"/>
                    <a:pt x="1141084" y="183093"/>
                  </a:cubicBezTo>
                  <a:cubicBezTo>
                    <a:pt x="1244708" y="293490"/>
                    <a:pt x="1309403" y="428956"/>
                    <a:pt x="1335166" y="589489"/>
                  </a:cubicBezTo>
                  <a:cubicBezTo>
                    <a:pt x="1339661" y="614113"/>
                    <a:pt x="1342826" y="640067"/>
                    <a:pt x="1344661" y="667350"/>
                  </a:cubicBezTo>
                  <a:cubicBezTo>
                    <a:pt x="1346497" y="694633"/>
                    <a:pt x="1347383" y="721346"/>
                    <a:pt x="1347320" y="747489"/>
                  </a:cubicBezTo>
                  <a:lnTo>
                    <a:pt x="1350359" y="1242761"/>
                  </a:lnTo>
                  <a:cubicBezTo>
                    <a:pt x="1351055" y="1358096"/>
                    <a:pt x="1339028" y="1469254"/>
                    <a:pt x="1314277" y="1576233"/>
                  </a:cubicBezTo>
                  <a:cubicBezTo>
                    <a:pt x="1289526" y="1683213"/>
                    <a:pt x="1247873" y="1777659"/>
                    <a:pt x="1189319" y="1859571"/>
                  </a:cubicBezTo>
                  <a:cubicBezTo>
                    <a:pt x="1132728" y="1938761"/>
                    <a:pt x="1056006" y="1999151"/>
                    <a:pt x="959155" y="2040740"/>
                  </a:cubicBezTo>
                  <a:cubicBezTo>
                    <a:pt x="862304" y="2082330"/>
                    <a:pt x="756716" y="2103979"/>
                    <a:pt x="642394" y="2105688"/>
                  </a:cubicBezTo>
                  <a:cubicBezTo>
                    <a:pt x="510952" y="2093740"/>
                    <a:pt x="400441" y="2053827"/>
                    <a:pt x="310863" y="1985949"/>
                  </a:cubicBezTo>
                  <a:cubicBezTo>
                    <a:pt x="221284" y="1918071"/>
                    <a:pt x="151287" y="1833144"/>
                    <a:pt x="100870" y="1731168"/>
                  </a:cubicBezTo>
                  <a:cubicBezTo>
                    <a:pt x="50454" y="1629192"/>
                    <a:pt x="18269" y="1521082"/>
                    <a:pt x="4314" y="1406839"/>
                  </a:cubicBezTo>
                  <a:cubicBezTo>
                    <a:pt x="2669" y="1380568"/>
                    <a:pt x="1402" y="1352588"/>
                    <a:pt x="516" y="1322901"/>
                  </a:cubicBezTo>
                  <a:cubicBezTo>
                    <a:pt x="-370" y="1293212"/>
                    <a:pt x="-117" y="1264473"/>
                    <a:pt x="1276" y="1236684"/>
                  </a:cubicBezTo>
                  <a:cubicBezTo>
                    <a:pt x="1402" y="1163507"/>
                    <a:pt x="1909" y="1089571"/>
                    <a:pt x="2795" y="1014875"/>
                  </a:cubicBezTo>
                  <a:cubicBezTo>
                    <a:pt x="3681" y="940179"/>
                    <a:pt x="4188" y="866243"/>
                    <a:pt x="4314" y="793067"/>
                  </a:cubicBezTo>
                  <a:cubicBezTo>
                    <a:pt x="4251" y="681719"/>
                    <a:pt x="18811" y="577778"/>
                    <a:pt x="47993" y="481243"/>
                  </a:cubicBezTo>
                  <a:cubicBezTo>
                    <a:pt x="77174" y="384708"/>
                    <a:pt x="121359" y="298239"/>
                    <a:pt x="180546" y="221833"/>
                  </a:cubicBezTo>
                  <a:cubicBezTo>
                    <a:pt x="235112" y="151253"/>
                    <a:pt x="304490" y="96433"/>
                    <a:pt x="388681" y="57376"/>
                  </a:cubicBezTo>
                  <a:cubicBezTo>
                    <a:pt x="472872" y="18319"/>
                    <a:pt x="572636" y="-799"/>
                    <a:pt x="687971" y="25"/>
                  </a:cubicBezTo>
                  <a:close/>
                  <a:moveTo>
                    <a:pt x="706202" y="197525"/>
                  </a:moveTo>
                  <a:cubicBezTo>
                    <a:pt x="621188" y="194803"/>
                    <a:pt x="547378" y="206325"/>
                    <a:pt x="484773" y="232088"/>
                  </a:cubicBezTo>
                  <a:cubicBezTo>
                    <a:pt x="422168" y="257852"/>
                    <a:pt x="370387" y="295959"/>
                    <a:pt x="329431" y="346411"/>
                  </a:cubicBezTo>
                  <a:cubicBezTo>
                    <a:pt x="287082" y="401799"/>
                    <a:pt x="255558" y="468013"/>
                    <a:pt x="234859" y="545052"/>
                  </a:cubicBezTo>
                  <a:cubicBezTo>
                    <a:pt x="214159" y="622089"/>
                    <a:pt x="203144" y="705774"/>
                    <a:pt x="201815" y="796105"/>
                  </a:cubicBezTo>
                  <a:cubicBezTo>
                    <a:pt x="201562" y="869155"/>
                    <a:pt x="200549" y="942585"/>
                    <a:pt x="198776" y="1016395"/>
                  </a:cubicBezTo>
                  <a:cubicBezTo>
                    <a:pt x="197004" y="1090204"/>
                    <a:pt x="195992" y="1163634"/>
                    <a:pt x="195738" y="1236684"/>
                  </a:cubicBezTo>
                  <a:cubicBezTo>
                    <a:pt x="194156" y="1284097"/>
                    <a:pt x="195802" y="1332078"/>
                    <a:pt x="200676" y="1380631"/>
                  </a:cubicBezTo>
                  <a:cubicBezTo>
                    <a:pt x="205550" y="1429184"/>
                    <a:pt x="214033" y="1476407"/>
                    <a:pt x="226123" y="1522301"/>
                  </a:cubicBezTo>
                  <a:cubicBezTo>
                    <a:pt x="249861" y="1632001"/>
                    <a:pt x="295818" y="1721764"/>
                    <a:pt x="363994" y="1791585"/>
                  </a:cubicBezTo>
                  <a:cubicBezTo>
                    <a:pt x="432169" y="1861407"/>
                    <a:pt x="525983" y="1900274"/>
                    <a:pt x="645432" y="1908187"/>
                  </a:cubicBezTo>
                  <a:cubicBezTo>
                    <a:pt x="733232" y="1911034"/>
                    <a:pt x="808307" y="1898502"/>
                    <a:pt x="870659" y="1870586"/>
                  </a:cubicBezTo>
                  <a:cubicBezTo>
                    <a:pt x="933011" y="1842670"/>
                    <a:pt x="984539" y="1800511"/>
                    <a:pt x="1025242" y="1744109"/>
                  </a:cubicBezTo>
                  <a:cubicBezTo>
                    <a:pt x="1071768" y="1679161"/>
                    <a:pt x="1104812" y="1603200"/>
                    <a:pt x="1124372" y="1516224"/>
                  </a:cubicBezTo>
                  <a:cubicBezTo>
                    <a:pt x="1143932" y="1429247"/>
                    <a:pt x="1153427" y="1338093"/>
                    <a:pt x="1152858" y="1242761"/>
                  </a:cubicBezTo>
                  <a:lnTo>
                    <a:pt x="1149819" y="747489"/>
                  </a:lnTo>
                  <a:cubicBezTo>
                    <a:pt x="1150326" y="664945"/>
                    <a:pt x="1137159" y="583919"/>
                    <a:pt x="1110319" y="504412"/>
                  </a:cubicBezTo>
                  <a:cubicBezTo>
                    <a:pt x="1079618" y="419082"/>
                    <a:pt x="1030116" y="348183"/>
                    <a:pt x="961814" y="291718"/>
                  </a:cubicBezTo>
                  <a:cubicBezTo>
                    <a:pt x="893511" y="235253"/>
                    <a:pt x="808307" y="203854"/>
                    <a:pt x="706202" y="197525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标题 4"/>
          <p:cNvSpPr txBox="1">
            <a:spLocks/>
          </p:cNvSpPr>
          <p:nvPr/>
        </p:nvSpPr>
        <p:spPr>
          <a:xfrm>
            <a:off x="4247673" y="4193175"/>
            <a:ext cx="8388206" cy="72225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>
                <a:solidFill>
                  <a:schemeClr val="bg1"/>
                </a:solidFill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</a:rPr>
            </a:br>
            <a:r>
              <a:rPr lang="zh-TW" altLang="en-US" sz="19200" dirty="0" smtClean="0">
                <a:solidFill>
                  <a:schemeClr val="bg1"/>
                </a:solidFill>
              </a:rPr>
              <a:t>稽核目的與目標</a:t>
            </a:r>
            <a:endParaRPr lang="zh-CN" altLang="en-US" sz="19200" dirty="0">
              <a:solidFill>
                <a:schemeClr val="bg1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4362260" y="5206728"/>
            <a:ext cx="772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</a:rPr>
              <a:t>3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-1 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稽核目的</a:t>
            </a:r>
            <a:endParaRPr lang="en-US" altLang="zh-TW" sz="3600" b="1" dirty="0">
              <a:solidFill>
                <a:schemeClr val="bg1"/>
              </a:solidFill>
            </a:endParaRPr>
          </a:p>
          <a:p>
            <a:r>
              <a:rPr lang="en-US" altLang="zh-TW" sz="3600" b="1" dirty="0">
                <a:solidFill>
                  <a:schemeClr val="bg1"/>
                </a:solidFill>
              </a:rPr>
              <a:t>3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-2 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稽核目標</a:t>
            </a:r>
            <a:endParaRPr lang="en-US" altLang="zh-TW" sz="3600" b="1" dirty="0">
              <a:solidFill>
                <a:schemeClr val="bg1"/>
              </a:solidFill>
            </a:endParaRPr>
          </a:p>
        </p:txBody>
      </p:sp>
      <p:sp>
        <p:nvSpPr>
          <p:cNvPr id="12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14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5131" y="1585325"/>
            <a:ext cx="106210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為求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學生明細與人數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資料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一致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，故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「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學生基本資料庫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」利用「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大學校院校務資料庫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」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相關表冊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之統計資料進行明細與人數比對</a:t>
            </a:r>
            <a:r>
              <a:rPr lang="zh-TW" altLang="zh-TW" sz="3200" b="1" dirty="0">
                <a:solidFill>
                  <a:schemeClr val="bg1"/>
                </a:solidFill>
                <a:cs typeface="+mn-ea"/>
              </a:rPr>
              <a:t>，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並將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不一致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之資料回報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予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各校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進行修正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，以求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蒐集之明細與人數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資料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趨近一致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。</a:t>
            </a:r>
            <a:endParaRPr lang="zh-TW" altLang="en-US" sz="3200" b="1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979857" y="3969547"/>
            <a:ext cx="5390170" cy="2673927"/>
            <a:chOff x="3201371" y="3291224"/>
            <a:chExt cx="6187129" cy="3069278"/>
          </a:xfrm>
        </p:grpSpPr>
        <p:grpSp>
          <p:nvGrpSpPr>
            <p:cNvPr id="6" name="组合 1"/>
            <p:cNvGrpSpPr/>
            <p:nvPr/>
          </p:nvGrpSpPr>
          <p:grpSpPr>
            <a:xfrm>
              <a:off x="4478477" y="3291224"/>
              <a:ext cx="4910023" cy="2029965"/>
              <a:chOff x="3176589" y="1285879"/>
              <a:chExt cx="3771900" cy="1362075"/>
            </a:xfrm>
          </p:grpSpPr>
          <p:sp>
            <p:nvSpPr>
              <p:cNvPr id="9" name="右箭头 1"/>
              <p:cNvSpPr/>
              <p:nvPr/>
            </p:nvSpPr>
            <p:spPr>
              <a:xfrm rot="905815">
                <a:off x="3176589" y="1285879"/>
                <a:ext cx="3771900" cy="1362075"/>
              </a:xfrm>
              <a:custGeom>
                <a:avLst/>
                <a:gdLst>
                  <a:gd name="connsiteX0" fmla="*/ 0 w 3981450"/>
                  <a:gd name="connsiteY0" fmla="*/ 373856 h 1495425"/>
                  <a:gd name="connsiteX1" fmla="*/ 3233738 w 3981450"/>
                  <a:gd name="connsiteY1" fmla="*/ 373856 h 1495425"/>
                  <a:gd name="connsiteX2" fmla="*/ 3233738 w 3981450"/>
                  <a:gd name="connsiteY2" fmla="*/ 0 h 1495425"/>
                  <a:gd name="connsiteX3" fmla="*/ 3981450 w 3981450"/>
                  <a:gd name="connsiteY3" fmla="*/ 747713 h 1495425"/>
                  <a:gd name="connsiteX4" fmla="*/ 3233738 w 3981450"/>
                  <a:gd name="connsiteY4" fmla="*/ 1495425 h 1495425"/>
                  <a:gd name="connsiteX5" fmla="*/ 3233738 w 3981450"/>
                  <a:gd name="connsiteY5" fmla="*/ 1121569 h 1495425"/>
                  <a:gd name="connsiteX6" fmla="*/ 0 w 3981450"/>
                  <a:gd name="connsiteY6" fmla="*/ 1121569 h 1495425"/>
                  <a:gd name="connsiteX7" fmla="*/ 0 w 3981450"/>
                  <a:gd name="connsiteY7" fmla="*/ 373856 h 1495425"/>
                  <a:gd name="connsiteX0" fmla="*/ 0 w 3981450"/>
                  <a:gd name="connsiteY0" fmla="*/ 1121569 h 1495425"/>
                  <a:gd name="connsiteX1" fmla="*/ 3233738 w 3981450"/>
                  <a:gd name="connsiteY1" fmla="*/ 373856 h 1495425"/>
                  <a:gd name="connsiteX2" fmla="*/ 3233738 w 3981450"/>
                  <a:gd name="connsiteY2" fmla="*/ 0 h 1495425"/>
                  <a:gd name="connsiteX3" fmla="*/ 3981450 w 3981450"/>
                  <a:gd name="connsiteY3" fmla="*/ 747713 h 1495425"/>
                  <a:gd name="connsiteX4" fmla="*/ 3233738 w 3981450"/>
                  <a:gd name="connsiteY4" fmla="*/ 1495425 h 1495425"/>
                  <a:gd name="connsiteX5" fmla="*/ 3233738 w 3981450"/>
                  <a:gd name="connsiteY5" fmla="*/ 1121569 h 1495425"/>
                  <a:gd name="connsiteX6" fmla="*/ 0 w 3981450"/>
                  <a:gd name="connsiteY6" fmla="*/ 1121569 h 1495425"/>
                  <a:gd name="connsiteX0" fmla="*/ 0 w 3952875"/>
                  <a:gd name="connsiteY0" fmla="*/ 731044 h 1495425"/>
                  <a:gd name="connsiteX1" fmla="*/ 3205163 w 3952875"/>
                  <a:gd name="connsiteY1" fmla="*/ 373856 h 1495425"/>
                  <a:gd name="connsiteX2" fmla="*/ 3205163 w 3952875"/>
                  <a:gd name="connsiteY2" fmla="*/ 0 h 1495425"/>
                  <a:gd name="connsiteX3" fmla="*/ 3952875 w 3952875"/>
                  <a:gd name="connsiteY3" fmla="*/ 747713 h 1495425"/>
                  <a:gd name="connsiteX4" fmla="*/ 3205163 w 3952875"/>
                  <a:gd name="connsiteY4" fmla="*/ 1495425 h 1495425"/>
                  <a:gd name="connsiteX5" fmla="*/ 3205163 w 3952875"/>
                  <a:gd name="connsiteY5" fmla="*/ 1121569 h 1495425"/>
                  <a:gd name="connsiteX6" fmla="*/ 0 w 3952875"/>
                  <a:gd name="connsiteY6" fmla="*/ 731044 h 1495425"/>
                  <a:gd name="connsiteX0" fmla="*/ 0 w 3952875"/>
                  <a:gd name="connsiteY0" fmla="*/ 731044 h 1495425"/>
                  <a:gd name="connsiteX1" fmla="*/ 3205163 w 3952875"/>
                  <a:gd name="connsiteY1" fmla="*/ 373856 h 1495425"/>
                  <a:gd name="connsiteX2" fmla="*/ 3205163 w 3952875"/>
                  <a:gd name="connsiteY2" fmla="*/ 0 h 1495425"/>
                  <a:gd name="connsiteX3" fmla="*/ 3952875 w 3952875"/>
                  <a:gd name="connsiteY3" fmla="*/ 747713 h 1495425"/>
                  <a:gd name="connsiteX4" fmla="*/ 3205163 w 3952875"/>
                  <a:gd name="connsiteY4" fmla="*/ 1495425 h 1495425"/>
                  <a:gd name="connsiteX5" fmla="*/ 3205163 w 3952875"/>
                  <a:gd name="connsiteY5" fmla="*/ 1121569 h 1495425"/>
                  <a:gd name="connsiteX6" fmla="*/ 0 w 3952875"/>
                  <a:gd name="connsiteY6" fmla="*/ 731044 h 1495425"/>
                  <a:gd name="connsiteX0" fmla="*/ 0 w 3952875"/>
                  <a:gd name="connsiteY0" fmla="*/ 731044 h 1495425"/>
                  <a:gd name="connsiteX1" fmla="*/ 3205163 w 3952875"/>
                  <a:gd name="connsiteY1" fmla="*/ 373856 h 1495425"/>
                  <a:gd name="connsiteX2" fmla="*/ 3205163 w 3952875"/>
                  <a:gd name="connsiteY2" fmla="*/ 0 h 1495425"/>
                  <a:gd name="connsiteX3" fmla="*/ 3952875 w 3952875"/>
                  <a:gd name="connsiteY3" fmla="*/ 747713 h 1495425"/>
                  <a:gd name="connsiteX4" fmla="*/ 3205163 w 3952875"/>
                  <a:gd name="connsiteY4" fmla="*/ 1495425 h 1495425"/>
                  <a:gd name="connsiteX5" fmla="*/ 3205163 w 3952875"/>
                  <a:gd name="connsiteY5" fmla="*/ 1121569 h 1495425"/>
                  <a:gd name="connsiteX6" fmla="*/ 0 w 3952875"/>
                  <a:gd name="connsiteY6" fmla="*/ 731044 h 1495425"/>
                  <a:gd name="connsiteX0" fmla="*/ 0 w 3952875"/>
                  <a:gd name="connsiteY0" fmla="*/ 731044 h 1495425"/>
                  <a:gd name="connsiteX1" fmla="*/ 3205163 w 3952875"/>
                  <a:gd name="connsiteY1" fmla="*/ 373856 h 1495425"/>
                  <a:gd name="connsiteX2" fmla="*/ 3205163 w 3952875"/>
                  <a:gd name="connsiteY2" fmla="*/ 0 h 1495425"/>
                  <a:gd name="connsiteX3" fmla="*/ 3952875 w 3952875"/>
                  <a:gd name="connsiteY3" fmla="*/ 747713 h 1495425"/>
                  <a:gd name="connsiteX4" fmla="*/ 3205163 w 3952875"/>
                  <a:gd name="connsiteY4" fmla="*/ 1495425 h 1495425"/>
                  <a:gd name="connsiteX5" fmla="*/ 3205163 w 3952875"/>
                  <a:gd name="connsiteY5" fmla="*/ 1121569 h 1495425"/>
                  <a:gd name="connsiteX6" fmla="*/ 0 w 3952875"/>
                  <a:gd name="connsiteY6" fmla="*/ 731044 h 1495425"/>
                  <a:gd name="connsiteX0" fmla="*/ 0 w 3952875"/>
                  <a:gd name="connsiteY0" fmla="*/ 731044 h 1495425"/>
                  <a:gd name="connsiteX1" fmla="*/ 3205163 w 3952875"/>
                  <a:gd name="connsiteY1" fmla="*/ 373856 h 1495425"/>
                  <a:gd name="connsiteX2" fmla="*/ 3205163 w 3952875"/>
                  <a:gd name="connsiteY2" fmla="*/ 0 h 1495425"/>
                  <a:gd name="connsiteX3" fmla="*/ 3952875 w 3952875"/>
                  <a:gd name="connsiteY3" fmla="*/ 747713 h 1495425"/>
                  <a:gd name="connsiteX4" fmla="*/ 3205163 w 3952875"/>
                  <a:gd name="connsiteY4" fmla="*/ 1495425 h 1495425"/>
                  <a:gd name="connsiteX5" fmla="*/ 3205163 w 3952875"/>
                  <a:gd name="connsiteY5" fmla="*/ 1121569 h 1495425"/>
                  <a:gd name="connsiteX6" fmla="*/ 0 w 3952875"/>
                  <a:gd name="connsiteY6" fmla="*/ 731044 h 1495425"/>
                  <a:gd name="connsiteX0" fmla="*/ 0 w 3933825"/>
                  <a:gd name="connsiteY0" fmla="*/ 883444 h 1495425"/>
                  <a:gd name="connsiteX1" fmla="*/ 3186113 w 3933825"/>
                  <a:gd name="connsiteY1" fmla="*/ 373856 h 1495425"/>
                  <a:gd name="connsiteX2" fmla="*/ 3186113 w 3933825"/>
                  <a:gd name="connsiteY2" fmla="*/ 0 h 1495425"/>
                  <a:gd name="connsiteX3" fmla="*/ 3933825 w 3933825"/>
                  <a:gd name="connsiteY3" fmla="*/ 747713 h 1495425"/>
                  <a:gd name="connsiteX4" fmla="*/ 3186113 w 3933825"/>
                  <a:gd name="connsiteY4" fmla="*/ 1495425 h 1495425"/>
                  <a:gd name="connsiteX5" fmla="*/ 3186113 w 3933825"/>
                  <a:gd name="connsiteY5" fmla="*/ 1121569 h 1495425"/>
                  <a:gd name="connsiteX6" fmla="*/ 0 w 3933825"/>
                  <a:gd name="connsiteY6" fmla="*/ 883444 h 1495425"/>
                  <a:gd name="connsiteX0" fmla="*/ 0 w 3933825"/>
                  <a:gd name="connsiteY0" fmla="*/ 883444 h 1495425"/>
                  <a:gd name="connsiteX1" fmla="*/ 3186113 w 3933825"/>
                  <a:gd name="connsiteY1" fmla="*/ 373856 h 1495425"/>
                  <a:gd name="connsiteX2" fmla="*/ 3186113 w 3933825"/>
                  <a:gd name="connsiteY2" fmla="*/ 0 h 1495425"/>
                  <a:gd name="connsiteX3" fmla="*/ 3933825 w 3933825"/>
                  <a:gd name="connsiteY3" fmla="*/ 747713 h 1495425"/>
                  <a:gd name="connsiteX4" fmla="*/ 3186113 w 3933825"/>
                  <a:gd name="connsiteY4" fmla="*/ 1495425 h 1495425"/>
                  <a:gd name="connsiteX5" fmla="*/ 3186113 w 3933825"/>
                  <a:gd name="connsiteY5" fmla="*/ 1121569 h 1495425"/>
                  <a:gd name="connsiteX6" fmla="*/ 0 w 3933825"/>
                  <a:gd name="connsiteY6" fmla="*/ 883444 h 1495425"/>
                  <a:gd name="connsiteX0" fmla="*/ 0 w 3933825"/>
                  <a:gd name="connsiteY0" fmla="*/ 883444 h 1495425"/>
                  <a:gd name="connsiteX1" fmla="*/ 3186113 w 3933825"/>
                  <a:gd name="connsiteY1" fmla="*/ 373856 h 1495425"/>
                  <a:gd name="connsiteX2" fmla="*/ 3186113 w 3933825"/>
                  <a:gd name="connsiteY2" fmla="*/ 0 h 1495425"/>
                  <a:gd name="connsiteX3" fmla="*/ 3933825 w 3933825"/>
                  <a:gd name="connsiteY3" fmla="*/ 747713 h 1495425"/>
                  <a:gd name="connsiteX4" fmla="*/ 3186113 w 3933825"/>
                  <a:gd name="connsiteY4" fmla="*/ 1495425 h 1495425"/>
                  <a:gd name="connsiteX5" fmla="*/ 3186113 w 3933825"/>
                  <a:gd name="connsiteY5" fmla="*/ 1121569 h 1495425"/>
                  <a:gd name="connsiteX6" fmla="*/ 0 w 3933825"/>
                  <a:gd name="connsiteY6" fmla="*/ 883444 h 1495425"/>
                  <a:gd name="connsiteX0" fmla="*/ 0 w 3933825"/>
                  <a:gd name="connsiteY0" fmla="*/ 883444 h 1495425"/>
                  <a:gd name="connsiteX1" fmla="*/ 3186113 w 3933825"/>
                  <a:gd name="connsiteY1" fmla="*/ 373856 h 1495425"/>
                  <a:gd name="connsiteX2" fmla="*/ 3186113 w 3933825"/>
                  <a:gd name="connsiteY2" fmla="*/ 0 h 1495425"/>
                  <a:gd name="connsiteX3" fmla="*/ 3933825 w 3933825"/>
                  <a:gd name="connsiteY3" fmla="*/ 747713 h 1495425"/>
                  <a:gd name="connsiteX4" fmla="*/ 3186113 w 3933825"/>
                  <a:gd name="connsiteY4" fmla="*/ 1495425 h 1495425"/>
                  <a:gd name="connsiteX5" fmla="*/ 3071813 w 3933825"/>
                  <a:gd name="connsiteY5" fmla="*/ 1121569 h 1495425"/>
                  <a:gd name="connsiteX6" fmla="*/ 0 w 3933825"/>
                  <a:gd name="connsiteY6" fmla="*/ 883444 h 1495425"/>
                  <a:gd name="connsiteX0" fmla="*/ 0 w 3933825"/>
                  <a:gd name="connsiteY0" fmla="*/ 883444 h 1495425"/>
                  <a:gd name="connsiteX1" fmla="*/ 3186113 w 3933825"/>
                  <a:gd name="connsiteY1" fmla="*/ 373856 h 1495425"/>
                  <a:gd name="connsiteX2" fmla="*/ 3186113 w 3933825"/>
                  <a:gd name="connsiteY2" fmla="*/ 0 h 1495425"/>
                  <a:gd name="connsiteX3" fmla="*/ 3933825 w 3933825"/>
                  <a:gd name="connsiteY3" fmla="*/ 747713 h 1495425"/>
                  <a:gd name="connsiteX4" fmla="*/ 2995613 w 3933825"/>
                  <a:gd name="connsiteY4" fmla="*/ 1495425 h 1495425"/>
                  <a:gd name="connsiteX5" fmla="*/ 3071813 w 3933825"/>
                  <a:gd name="connsiteY5" fmla="*/ 1121569 h 1495425"/>
                  <a:gd name="connsiteX6" fmla="*/ 0 w 3933825"/>
                  <a:gd name="connsiteY6" fmla="*/ 883444 h 1495425"/>
                  <a:gd name="connsiteX0" fmla="*/ 0 w 3933825"/>
                  <a:gd name="connsiteY0" fmla="*/ 873919 h 1485900"/>
                  <a:gd name="connsiteX1" fmla="*/ 3186113 w 3933825"/>
                  <a:gd name="connsiteY1" fmla="*/ 364331 h 1485900"/>
                  <a:gd name="connsiteX2" fmla="*/ 3290888 w 3933825"/>
                  <a:gd name="connsiteY2" fmla="*/ 0 h 1485900"/>
                  <a:gd name="connsiteX3" fmla="*/ 3933825 w 3933825"/>
                  <a:gd name="connsiteY3" fmla="*/ 738188 h 1485900"/>
                  <a:gd name="connsiteX4" fmla="*/ 2995613 w 3933825"/>
                  <a:gd name="connsiteY4" fmla="*/ 1485900 h 1485900"/>
                  <a:gd name="connsiteX5" fmla="*/ 3071813 w 3933825"/>
                  <a:gd name="connsiteY5" fmla="*/ 1112044 h 1485900"/>
                  <a:gd name="connsiteX6" fmla="*/ 0 w 3933825"/>
                  <a:gd name="connsiteY6" fmla="*/ 873919 h 1485900"/>
                  <a:gd name="connsiteX0" fmla="*/ 0 w 3771900"/>
                  <a:gd name="connsiteY0" fmla="*/ 873919 h 1485900"/>
                  <a:gd name="connsiteX1" fmla="*/ 3186113 w 3771900"/>
                  <a:gd name="connsiteY1" fmla="*/ 364331 h 1485900"/>
                  <a:gd name="connsiteX2" fmla="*/ 3290888 w 3771900"/>
                  <a:gd name="connsiteY2" fmla="*/ 0 h 1485900"/>
                  <a:gd name="connsiteX3" fmla="*/ 3771900 w 3771900"/>
                  <a:gd name="connsiteY3" fmla="*/ 938213 h 1485900"/>
                  <a:gd name="connsiteX4" fmla="*/ 2995613 w 3771900"/>
                  <a:gd name="connsiteY4" fmla="*/ 1485900 h 1485900"/>
                  <a:gd name="connsiteX5" fmla="*/ 3071813 w 3771900"/>
                  <a:gd name="connsiteY5" fmla="*/ 1112044 h 1485900"/>
                  <a:gd name="connsiteX6" fmla="*/ 0 w 3771900"/>
                  <a:gd name="connsiteY6" fmla="*/ 873919 h 1485900"/>
                  <a:gd name="connsiteX0" fmla="*/ 0 w 3771900"/>
                  <a:gd name="connsiteY0" fmla="*/ 873919 h 1485900"/>
                  <a:gd name="connsiteX1" fmla="*/ 3186113 w 3771900"/>
                  <a:gd name="connsiteY1" fmla="*/ 364331 h 1485900"/>
                  <a:gd name="connsiteX2" fmla="*/ 3271838 w 3771900"/>
                  <a:gd name="connsiteY2" fmla="*/ 0 h 1485900"/>
                  <a:gd name="connsiteX3" fmla="*/ 3771900 w 3771900"/>
                  <a:gd name="connsiteY3" fmla="*/ 938213 h 1485900"/>
                  <a:gd name="connsiteX4" fmla="*/ 2995613 w 3771900"/>
                  <a:gd name="connsiteY4" fmla="*/ 1485900 h 1485900"/>
                  <a:gd name="connsiteX5" fmla="*/ 3071813 w 3771900"/>
                  <a:gd name="connsiteY5" fmla="*/ 1112044 h 1485900"/>
                  <a:gd name="connsiteX6" fmla="*/ 0 w 3771900"/>
                  <a:gd name="connsiteY6" fmla="*/ 873919 h 1485900"/>
                  <a:gd name="connsiteX0" fmla="*/ 0 w 3771900"/>
                  <a:gd name="connsiteY0" fmla="*/ 826294 h 1438275"/>
                  <a:gd name="connsiteX1" fmla="*/ 3186113 w 3771900"/>
                  <a:gd name="connsiteY1" fmla="*/ 316706 h 1438275"/>
                  <a:gd name="connsiteX2" fmla="*/ 3243263 w 3771900"/>
                  <a:gd name="connsiteY2" fmla="*/ 0 h 1438275"/>
                  <a:gd name="connsiteX3" fmla="*/ 3771900 w 3771900"/>
                  <a:gd name="connsiteY3" fmla="*/ 890588 h 1438275"/>
                  <a:gd name="connsiteX4" fmla="*/ 2995613 w 3771900"/>
                  <a:gd name="connsiteY4" fmla="*/ 1438275 h 1438275"/>
                  <a:gd name="connsiteX5" fmla="*/ 3071813 w 3771900"/>
                  <a:gd name="connsiteY5" fmla="*/ 1064419 h 1438275"/>
                  <a:gd name="connsiteX6" fmla="*/ 0 w 3771900"/>
                  <a:gd name="connsiteY6" fmla="*/ 826294 h 1438275"/>
                  <a:gd name="connsiteX0" fmla="*/ 0 w 3771900"/>
                  <a:gd name="connsiteY0" fmla="*/ 826294 h 1362075"/>
                  <a:gd name="connsiteX1" fmla="*/ 3186113 w 3771900"/>
                  <a:gd name="connsiteY1" fmla="*/ 316706 h 1362075"/>
                  <a:gd name="connsiteX2" fmla="*/ 3243263 w 3771900"/>
                  <a:gd name="connsiteY2" fmla="*/ 0 h 1362075"/>
                  <a:gd name="connsiteX3" fmla="*/ 3771900 w 3771900"/>
                  <a:gd name="connsiteY3" fmla="*/ 890588 h 1362075"/>
                  <a:gd name="connsiteX4" fmla="*/ 2995613 w 3771900"/>
                  <a:gd name="connsiteY4" fmla="*/ 1362075 h 1362075"/>
                  <a:gd name="connsiteX5" fmla="*/ 3071813 w 3771900"/>
                  <a:gd name="connsiteY5" fmla="*/ 1064419 h 1362075"/>
                  <a:gd name="connsiteX6" fmla="*/ 0 w 3771900"/>
                  <a:gd name="connsiteY6" fmla="*/ 826294 h 1362075"/>
                  <a:gd name="connsiteX0" fmla="*/ 0 w 3771900"/>
                  <a:gd name="connsiteY0" fmla="*/ 826294 h 1362075"/>
                  <a:gd name="connsiteX1" fmla="*/ 3186113 w 3771900"/>
                  <a:gd name="connsiteY1" fmla="*/ 316706 h 1362075"/>
                  <a:gd name="connsiteX2" fmla="*/ 3243263 w 3771900"/>
                  <a:gd name="connsiteY2" fmla="*/ 0 h 1362075"/>
                  <a:gd name="connsiteX3" fmla="*/ 3771900 w 3771900"/>
                  <a:gd name="connsiteY3" fmla="*/ 890588 h 1362075"/>
                  <a:gd name="connsiteX4" fmla="*/ 2995613 w 3771900"/>
                  <a:gd name="connsiteY4" fmla="*/ 1362075 h 1362075"/>
                  <a:gd name="connsiteX5" fmla="*/ 3052763 w 3771900"/>
                  <a:gd name="connsiteY5" fmla="*/ 1045369 h 1362075"/>
                  <a:gd name="connsiteX6" fmla="*/ 0 w 3771900"/>
                  <a:gd name="connsiteY6" fmla="*/ 826294 h 1362075"/>
                  <a:gd name="connsiteX0" fmla="*/ 0 w 3771900"/>
                  <a:gd name="connsiteY0" fmla="*/ 826294 h 1362075"/>
                  <a:gd name="connsiteX1" fmla="*/ 3186113 w 3771900"/>
                  <a:gd name="connsiteY1" fmla="*/ 316706 h 1362075"/>
                  <a:gd name="connsiteX2" fmla="*/ 3243263 w 3771900"/>
                  <a:gd name="connsiteY2" fmla="*/ 0 h 1362075"/>
                  <a:gd name="connsiteX3" fmla="*/ 3771900 w 3771900"/>
                  <a:gd name="connsiteY3" fmla="*/ 833438 h 1362075"/>
                  <a:gd name="connsiteX4" fmla="*/ 2995613 w 3771900"/>
                  <a:gd name="connsiteY4" fmla="*/ 1362075 h 1362075"/>
                  <a:gd name="connsiteX5" fmla="*/ 3052763 w 3771900"/>
                  <a:gd name="connsiteY5" fmla="*/ 1045369 h 1362075"/>
                  <a:gd name="connsiteX6" fmla="*/ 0 w 3771900"/>
                  <a:gd name="connsiteY6" fmla="*/ 826294 h 1362075"/>
                  <a:gd name="connsiteX0" fmla="*/ 0 w 3771900"/>
                  <a:gd name="connsiteY0" fmla="*/ 826294 h 1362075"/>
                  <a:gd name="connsiteX1" fmla="*/ 3186113 w 3771900"/>
                  <a:gd name="connsiteY1" fmla="*/ 316706 h 1362075"/>
                  <a:gd name="connsiteX2" fmla="*/ 3243263 w 3771900"/>
                  <a:gd name="connsiteY2" fmla="*/ 0 h 1362075"/>
                  <a:gd name="connsiteX3" fmla="*/ 3771900 w 3771900"/>
                  <a:gd name="connsiteY3" fmla="*/ 833438 h 1362075"/>
                  <a:gd name="connsiteX4" fmla="*/ 2995613 w 3771900"/>
                  <a:gd name="connsiteY4" fmla="*/ 1362075 h 1362075"/>
                  <a:gd name="connsiteX5" fmla="*/ 3052763 w 3771900"/>
                  <a:gd name="connsiteY5" fmla="*/ 1045369 h 1362075"/>
                  <a:gd name="connsiteX6" fmla="*/ 0 w 3771900"/>
                  <a:gd name="connsiteY6" fmla="*/ 826294 h 13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900" h="1362075">
                    <a:moveTo>
                      <a:pt x="0" y="826294"/>
                    </a:moveTo>
                    <a:cubicBezTo>
                      <a:pt x="1163638" y="335756"/>
                      <a:pt x="2174875" y="273844"/>
                      <a:pt x="3186113" y="316706"/>
                    </a:cubicBezTo>
                    <a:lnTo>
                      <a:pt x="3243263" y="0"/>
                    </a:lnTo>
                    <a:lnTo>
                      <a:pt x="3771900" y="833438"/>
                    </a:lnTo>
                    <a:lnTo>
                      <a:pt x="2995613" y="1362075"/>
                    </a:lnTo>
                    <a:lnTo>
                      <a:pt x="3052763" y="1045369"/>
                    </a:lnTo>
                    <a:cubicBezTo>
                      <a:pt x="2212975" y="838994"/>
                      <a:pt x="1363663" y="718344"/>
                      <a:pt x="0" y="82629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0" name="文本框 3"/>
              <p:cNvSpPr txBox="1"/>
              <p:nvPr/>
            </p:nvSpPr>
            <p:spPr>
              <a:xfrm rot="1212081">
                <a:off x="4959975" y="1838685"/>
                <a:ext cx="1418612" cy="433678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r"/>
                <a:r>
                  <a:rPr lang="zh-TW" altLang="en-US" sz="3600" b="1" dirty="0" smtClean="0">
                    <a:solidFill>
                      <a:schemeClr val="bg1"/>
                    </a:solidFill>
                  </a:rPr>
                  <a:t>學生人數</a:t>
                </a:r>
                <a:endParaRPr lang="zh-CN" altLang="en-US" sz="3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组合 4"/>
            <p:cNvGrpSpPr/>
            <p:nvPr/>
          </p:nvGrpSpPr>
          <p:grpSpPr>
            <a:xfrm>
              <a:off x="3201371" y="4356052"/>
              <a:ext cx="4910023" cy="2004450"/>
              <a:chOff x="2195511" y="1906532"/>
              <a:chExt cx="3771900" cy="1362075"/>
            </a:xfrm>
          </p:grpSpPr>
          <p:sp>
            <p:nvSpPr>
              <p:cNvPr id="12" name="右箭头 1"/>
              <p:cNvSpPr/>
              <p:nvPr/>
            </p:nvSpPr>
            <p:spPr>
              <a:xfrm rot="905815" flipH="1" flipV="1">
                <a:off x="2195511" y="1906532"/>
                <a:ext cx="3771900" cy="1362075"/>
              </a:xfrm>
              <a:custGeom>
                <a:avLst/>
                <a:gdLst>
                  <a:gd name="connsiteX0" fmla="*/ 0 w 3981450"/>
                  <a:gd name="connsiteY0" fmla="*/ 373856 h 1495425"/>
                  <a:gd name="connsiteX1" fmla="*/ 3233738 w 3981450"/>
                  <a:gd name="connsiteY1" fmla="*/ 373856 h 1495425"/>
                  <a:gd name="connsiteX2" fmla="*/ 3233738 w 3981450"/>
                  <a:gd name="connsiteY2" fmla="*/ 0 h 1495425"/>
                  <a:gd name="connsiteX3" fmla="*/ 3981450 w 3981450"/>
                  <a:gd name="connsiteY3" fmla="*/ 747713 h 1495425"/>
                  <a:gd name="connsiteX4" fmla="*/ 3233738 w 3981450"/>
                  <a:gd name="connsiteY4" fmla="*/ 1495425 h 1495425"/>
                  <a:gd name="connsiteX5" fmla="*/ 3233738 w 3981450"/>
                  <a:gd name="connsiteY5" fmla="*/ 1121569 h 1495425"/>
                  <a:gd name="connsiteX6" fmla="*/ 0 w 3981450"/>
                  <a:gd name="connsiteY6" fmla="*/ 1121569 h 1495425"/>
                  <a:gd name="connsiteX7" fmla="*/ 0 w 3981450"/>
                  <a:gd name="connsiteY7" fmla="*/ 373856 h 1495425"/>
                  <a:gd name="connsiteX0" fmla="*/ 0 w 3981450"/>
                  <a:gd name="connsiteY0" fmla="*/ 1121569 h 1495425"/>
                  <a:gd name="connsiteX1" fmla="*/ 3233738 w 3981450"/>
                  <a:gd name="connsiteY1" fmla="*/ 373856 h 1495425"/>
                  <a:gd name="connsiteX2" fmla="*/ 3233738 w 3981450"/>
                  <a:gd name="connsiteY2" fmla="*/ 0 h 1495425"/>
                  <a:gd name="connsiteX3" fmla="*/ 3981450 w 3981450"/>
                  <a:gd name="connsiteY3" fmla="*/ 747713 h 1495425"/>
                  <a:gd name="connsiteX4" fmla="*/ 3233738 w 3981450"/>
                  <a:gd name="connsiteY4" fmla="*/ 1495425 h 1495425"/>
                  <a:gd name="connsiteX5" fmla="*/ 3233738 w 3981450"/>
                  <a:gd name="connsiteY5" fmla="*/ 1121569 h 1495425"/>
                  <a:gd name="connsiteX6" fmla="*/ 0 w 3981450"/>
                  <a:gd name="connsiteY6" fmla="*/ 1121569 h 1495425"/>
                  <a:gd name="connsiteX0" fmla="*/ 0 w 3952875"/>
                  <a:gd name="connsiteY0" fmla="*/ 731044 h 1495425"/>
                  <a:gd name="connsiteX1" fmla="*/ 3205163 w 3952875"/>
                  <a:gd name="connsiteY1" fmla="*/ 373856 h 1495425"/>
                  <a:gd name="connsiteX2" fmla="*/ 3205163 w 3952875"/>
                  <a:gd name="connsiteY2" fmla="*/ 0 h 1495425"/>
                  <a:gd name="connsiteX3" fmla="*/ 3952875 w 3952875"/>
                  <a:gd name="connsiteY3" fmla="*/ 747713 h 1495425"/>
                  <a:gd name="connsiteX4" fmla="*/ 3205163 w 3952875"/>
                  <a:gd name="connsiteY4" fmla="*/ 1495425 h 1495425"/>
                  <a:gd name="connsiteX5" fmla="*/ 3205163 w 3952875"/>
                  <a:gd name="connsiteY5" fmla="*/ 1121569 h 1495425"/>
                  <a:gd name="connsiteX6" fmla="*/ 0 w 3952875"/>
                  <a:gd name="connsiteY6" fmla="*/ 731044 h 1495425"/>
                  <a:gd name="connsiteX0" fmla="*/ 0 w 3952875"/>
                  <a:gd name="connsiteY0" fmla="*/ 731044 h 1495425"/>
                  <a:gd name="connsiteX1" fmla="*/ 3205163 w 3952875"/>
                  <a:gd name="connsiteY1" fmla="*/ 373856 h 1495425"/>
                  <a:gd name="connsiteX2" fmla="*/ 3205163 w 3952875"/>
                  <a:gd name="connsiteY2" fmla="*/ 0 h 1495425"/>
                  <a:gd name="connsiteX3" fmla="*/ 3952875 w 3952875"/>
                  <a:gd name="connsiteY3" fmla="*/ 747713 h 1495425"/>
                  <a:gd name="connsiteX4" fmla="*/ 3205163 w 3952875"/>
                  <a:gd name="connsiteY4" fmla="*/ 1495425 h 1495425"/>
                  <a:gd name="connsiteX5" fmla="*/ 3205163 w 3952875"/>
                  <a:gd name="connsiteY5" fmla="*/ 1121569 h 1495425"/>
                  <a:gd name="connsiteX6" fmla="*/ 0 w 3952875"/>
                  <a:gd name="connsiteY6" fmla="*/ 731044 h 1495425"/>
                  <a:gd name="connsiteX0" fmla="*/ 0 w 3952875"/>
                  <a:gd name="connsiteY0" fmla="*/ 731044 h 1495425"/>
                  <a:gd name="connsiteX1" fmla="*/ 3205163 w 3952875"/>
                  <a:gd name="connsiteY1" fmla="*/ 373856 h 1495425"/>
                  <a:gd name="connsiteX2" fmla="*/ 3205163 w 3952875"/>
                  <a:gd name="connsiteY2" fmla="*/ 0 h 1495425"/>
                  <a:gd name="connsiteX3" fmla="*/ 3952875 w 3952875"/>
                  <a:gd name="connsiteY3" fmla="*/ 747713 h 1495425"/>
                  <a:gd name="connsiteX4" fmla="*/ 3205163 w 3952875"/>
                  <a:gd name="connsiteY4" fmla="*/ 1495425 h 1495425"/>
                  <a:gd name="connsiteX5" fmla="*/ 3205163 w 3952875"/>
                  <a:gd name="connsiteY5" fmla="*/ 1121569 h 1495425"/>
                  <a:gd name="connsiteX6" fmla="*/ 0 w 3952875"/>
                  <a:gd name="connsiteY6" fmla="*/ 731044 h 1495425"/>
                  <a:gd name="connsiteX0" fmla="*/ 0 w 3952875"/>
                  <a:gd name="connsiteY0" fmla="*/ 731044 h 1495425"/>
                  <a:gd name="connsiteX1" fmla="*/ 3205163 w 3952875"/>
                  <a:gd name="connsiteY1" fmla="*/ 373856 h 1495425"/>
                  <a:gd name="connsiteX2" fmla="*/ 3205163 w 3952875"/>
                  <a:gd name="connsiteY2" fmla="*/ 0 h 1495425"/>
                  <a:gd name="connsiteX3" fmla="*/ 3952875 w 3952875"/>
                  <a:gd name="connsiteY3" fmla="*/ 747713 h 1495425"/>
                  <a:gd name="connsiteX4" fmla="*/ 3205163 w 3952875"/>
                  <a:gd name="connsiteY4" fmla="*/ 1495425 h 1495425"/>
                  <a:gd name="connsiteX5" fmla="*/ 3205163 w 3952875"/>
                  <a:gd name="connsiteY5" fmla="*/ 1121569 h 1495425"/>
                  <a:gd name="connsiteX6" fmla="*/ 0 w 3952875"/>
                  <a:gd name="connsiteY6" fmla="*/ 731044 h 1495425"/>
                  <a:gd name="connsiteX0" fmla="*/ 0 w 3952875"/>
                  <a:gd name="connsiteY0" fmla="*/ 731044 h 1495425"/>
                  <a:gd name="connsiteX1" fmla="*/ 3205163 w 3952875"/>
                  <a:gd name="connsiteY1" fmla="*/ 373856 h 1495425"/>
                  <a:gd name="connsiteX2" fmla="*/ 3205163 w 3952875"/>
                  <a:gd name="connsiteY2" fmla="*/ 0 h 1495425"/>
                  <a:gd name="connsiteX3" fmla="*/ 3952875 w 3952875"/>
                  <a:gd name="connsiteY3" fmla="*/ 747713 h 1495425"/>
                  <a:gd name="connsiteX4" fmla="*/ 3205163 w 3952875"/>
                  <a:gd name="connsiteY4" fmla="*/ 1495425 h 1495425"/>
                  <a:gd name="connsiteX5" fmla="*/ 3205163 w 3952875"/>
                  <a:gd name="connsiteY5" fmla="*/ 1121569 h 1495425"/>
                  <a:gd name="connsiteX6" fmla="*/ 0 w 3952875"/>
                  <a:gd name="connsiteY6" fmla="*/ 731044 h 1495425"/>
                  <a:gd name="connsiteX0" fmla="*/ 0 w 3933825"/>
                  <a:gd name="connsiteY0" fmla="*/ 883444 h 1495425"/>
                  <a:gd name="connsiteX1" fmla="*/ 3186113 w 3933825"/>
                  <a:gd name="connsiteY1" fmla="*/ 373856 h 1495425"/>
                  <a:gd name="connsiteX2" fmla="*/ 3186113 w 3933825"/>
                  <a:gd name="connsiteY2" fmla="*/ 0 h 1495425"/>
                  <a:gd name="connsiteX3" fmla="*/ 3933825 w 3933825"/>
                  <a:gd name="connsiteY3" fmla="*/ 747713 h 1495425"/>
                  <a:gd name="connsiteX4" fmla="*/ 3186113 w 3933825"/>
                  <a:gd name="connsiteY4" fmla="*/ 1495425 h 1495425"/>
                  <a:gd name="connsiteX5" fmla="*/ 3186113 w 3933825"/>
                  <a:gd name="connsiteY5" fmla="*/ 1121569 h 1495425"/>
                  <a:gd name="connsiteX6" fmla="*/ 0 w 3933825"/>
                  <a:gd name="connsiteY6" fmla="*/ 883444 h 1495425"/>
                  <a:gd name="connsiteX0" fmla="*/ 0 w 3933825"/>
                  <a:gd name="connsiteY0" fmla="*/ 883444 h 1495425"/>
                  <a:gd name="connsiteX1" fmla="*/ 3186113 w 3933825"/>
                  <a:gd name="connsiteY1" fmla="*/ 373856 h 1495425"/>
                  <a:gd name="connsiteX2" fmla="*/ 3186113 w 3933825"/>
                  <a:gd name="connsiteY2" fmla="*/ 0 h 1495425"/>
                  <a:gd name="connsiteX3" fmla="*/ 3933825 w 3933825"/>
                  <a:gd name="connsiteY3" fmla="*/ 747713 h 1495425"/>
                  <a:gd name="connsiteX4" fmla="*/ 3186113 w 3933825"/>
                  <a:gd name="connsiteY4" fmla="*/ 1495425 h 1495425"/>
                  <a:gd name="connsiteX5" fmla="*/ 3186113 w 3933825"/>
                  <a:gd name="connsiteY5" fmla="*/ 1121569 h 1495425"/>
                  <a:gd name="connsiteX6" fmla="*/ 0 w 3933825"/>
                  <a:gd name="connsiteY6" fmla="*/ 883444 h 1495425"/>
                  <a:gd name="connsiteX0" fmla="*/ 0 w 3933825"/>
                  <a:gd name="connsiteY0" fmla="*/ 883444 h 1495425"/>
                  <a:gd name="connsiteX1" fmla="*/ 3186113 w 3933825"/>
                  <a:gd name="connsiteY1" fmla="*/ 373856 h 1495425"/>
                  <a:gd name="connsiteX2" fmla="*/ 3186113 w 3933825"/>
                  <a:gd name="connsiteY2" fmla="*/ 0 h 1495425"/>
                  <a:gd name="connsiteX3" fmla="*/ 3933825 w 3933825"/>
                  <a:gd name="connsiteY3" fmla="*/ 747713 h 1495425"/>
                  <a:gd name="connsiteX4" fmla="*/ 3186113 w 3933825"/>
                  <a:gd name="connsiteY4" fmla="*/ 1495425 h 1495425"/>
                  <a:gd name="connsiteX5" fmla="*/ 3186113 w 3933825"/>
                  <a:gd name="connsiteY5" fmla="*/ 1121569 h 1495425"/>
                  <a:gd name="connsiteX6" fmla="*/ 0 w 3933825"/>
                  <a:gd name="connsiteY6" fmla="*/ 883444 h 1495425"/>
                  <a:gd name="connsiteX0" fmla="*/ 0 w 3933825"/>
                  <a:gd name="connsiteY0" fmla="*/ 883444 h 1495425"/>
                  <a:gd name="connsiteX1" fmla="*/ 3186113 w 3933825"/>
                  <a:gd name="connsiteY1" fmla="*/ 373856 h 1495425"/>
                  <a:gd name="connsiteX2" fmla="*/ 3186113 w 3933825"/>
                  <a:gd name="connsiteY2" fmla="*/ 0 h 1495425"/>
                  <a:gd name="connsiteX3" fmla="*/ 3933825 w 3933825"/>
                  <a:gd name="connsiteY3" fmla="*/ 747713 h 1495425"/>
                  <a:gd name="connsiteX4" fmla="*/ 3186113 w 3933825"/>
                  <a:gd name="connsiteY4" fmla="*/ 1495425 h 1495425"/>
                  <a:gd name="connsiteX5" fmla="*/ 3071813 w 3933825"/>
                  <a:gd name="connsiteY5" fmla="*/ 1121569 h 1495425"/>
                  <a:gd name="connsiteX6" fmla="*/ 0 w 3933825"/>
                  <a:gd name="connsiteY6" fmla="*/ 883444 h 1495425"/>
                  <a:gd name="connsiteX0" fmla="*/ 0 w 3933825"/>
                  <a:gd name="connsiteY0" fmla="*/ 883444 h 1495425"/>
                  <a:gd name="connsiteX1" fmla="*/ 3186113 w 3933825"/>
                  <a:gd name="connsiteY1" fmla="*/ 373856 h 1495425"/>
                  <a:gd name="connsiteX2" fmla="*/ 3186113 w 3933825"/>
                  <a:gd name="connsiteY2" fmla="*/ 0 h 1495425"/>
                  <a:gd name="connsiteX3" fmla="*/ 3933825 w 3933825"/>
                  <a:gd name="connsiteY3" fmla="*/ 747713 h 1495425"/>
                  <a:gd name="connsiteX4" fmla="*/ 2995613 w 3933825"/>
                  <a:gd name="connsiteY4" fmla="*/ 1495425 h 1495425"/>
                  <a:gd name="connsiteX5" fmla="*/ 3071813 w 3933825"/>
                  <a:gd name="connsiteY5" fmla="*/ 1121569 h 1495425"/>
                  <a:gd name="connsiteX6" fmla="*/ 0 w 3933825"/>
                  <a:gd name="connsiteY6" fmla="*/ 883444 h 1495425"/>
                  <a:gd name="connsiteX0" fmla="*/ 0 w 3933825"/>
                  <a:gd name="connsiteY0" fmla="*/ 873919 h 1485900"/>
                  <a:gd name="connsiteX1" fmla="*/ 3186113 w 3933825"/>
                  <a:gd name="connsiteY1" fmla="*/ 364331 h 1485900"/>
                  <a:gd name="connsiteX2" fmla="*/ 3290888 w 3933825"/>
                  <a:gd name="connsiteY2" fmla="*/ 0 h 1485900"/>
                  <a:gd name="connsiteX3" fmla="*/ 3933825 w 3933825"/>
                  <a:gd name="connsiteY3" fmla="*/ 738188 h 1485900"/>
                  <a:gd name="connsiteX4" fmla="*/ 2995613 w 3933825"/>
                  <a:gd name="connsiteY4" fmla="*/ 1485900 h 1485900"/>
                  <a:gd name="connsiteX5" fmla="*/ 3071813 w 3933825"/>
                  <a:gd name="connsiteY5" fmla="*/ 1112044 h 1485900"/>
                  <a:gd name="connsiteX6" fmla="*/ 0 w 3933825"/>
                  <a:gd name="connsiteY6" fmla="*/ 873919 h 1485900"/>
                  <a:gd name="connsiteX0" fmla="*/ 0 w 3771900"/>
                  <a:gd name="connsiteY0" fmla="*/ 873919 h 1485900"/>
                  <a:gd name="connsiteX1" fmla="*/ 3186113 w 3771900"/>
                  <a:gd name="connsiteY1" fmla="*/ 364331 h 1485900"/>
                  <a:gd name="connsiteX2" fmla="*/ 3290888 w 3771900"/>
                  <a:gd name="connsiteY2" fmla="*/ 0 h 1485900"/>
                  <a:gd name="connsiteX3" fmla="*/ 3771900 w 3771900"/>
                  <a:gd name="connsiteY3" fmla="*/ 938213 h 1485900"/>
                  <a:gd name="connsiteX4" fmla="*/ 2995613 w 3771900"/>
                  <a:gd name="connsiteY4" fmla="*/ 1485900 h 1485900"/>
                  <a:gd name="connsiteX5" fmla="*/ 3071813 w 3771900"/>
                  <a:gd name="connsiteY5" fmla="*/ 1112044 h 1485900"/>
                  <a:gd name="connsiteX6" fmla="*/ 0 w 3771900"/>
                  <a:gd name="connsiteY6" fmla="*/ 873919 h 1485900"/>
                  <a:gd name="connsiteX0" fmla="*/ 0 w 3771900"/>
                  <a:gd name="connsiteY0" fmla="*/ 873919 h 1485900"/>
                  <a:gd name="connsiteX1" fmla="*/ 3186113 w 3771900"/>
                  <a:gd name="connsiteY1" fmla="*/ 364331 h 1485900"/>
                  <a:gd name="connsiteX2" fmla="*/ 3271838 w 3771900"/>
                  <a:gd name="connsiteY2" fmla="*/ 0 h 1485900"/>
                  <a:gd name="connsiteX3" fmla="*/ 3771900 w 3771900"/>
                  <a:gd name="connsiteY3" fmla="*/ 938213 h 1485900"/>
                  <a:gd name="connsiteX4" fmla="*/ 2995613 w 3771900"/>
                  <a:gd name="connsiteY4" fmla="*/ 1485900 h 1485900"/>
                  <a:gd name="connsiteX5" fmla="*/ 3071813 w 3771900"/>
                  <a:gd name="connsiteY5" fmla="*/ 1112044 h 1485900"/>
                  <a:gd name="connsiteX6" fmla="*/ 0 w 3771900"/>
                  <a:gd name="connsiteY6" fmla="*/ 873919 h 1485900"/>
                  <a:gd name="connsiteX0" fmla="*/ 0 w 3771900"/>
                  <a:gd name="connsiteY0" fmla="*/ 826294 h 1438275"/>
                  <a:gd name="connsiteX1" fmla="*/ 3186113 w 3771900"/>
                  <a:gd name="connsiteY1" fmla="*/ 316706 h 1438275"/>
                  <a:gd name="connsiteX2" fmla="*/ 3243263 w 3771900"/>
                  <a:gd name="connsiteY2" fmla="*/ 0 h 1438275"/>
                  <a:gd name="connsiteX3" fmla="*/ 3771900 w 3771900"/>
                  <a:gd name="connsiteY3" fmla="*/ 890588 h 1438275"/>
                  <a:gd name="connsiteX4" fmla="*/ 2995613 w 3771900"/>
                  <a:gd name="connsiteY4" fmla="*/ 1438275 h 1438275"/>
                  <a:gd name="connsiteX5" fmla="*/ 3071813 w 3771900"/>
                  <a:gd name="connsiteY5" fmla="*/ 1064419 h 1438275"/>
                  <a:gd name="connsiteX6" fmla="*/ 0 w 3771900"/>
                  <a:gd name="connsiteY6" fmla="*/ 826294 h 1438275"/>
                  <a:gd name="connsiteX0" fmla="*/ 0 w 3771900"/>
                  <a:gd name="connsiteY0" fmla="*/ 826294 h 1362075"/>
                  <a:gd name="connsiteX1" fmla="*/ 3186113 w 3771900"/>
                  <a:gd name="connsiteY1" fmla="*/ 316706 h 1362075"/>
                  <a:gd name="connsiteX2" fmla="*/ 3243263 w 3771900"/>
                  <a:gd name="connsiteY2" fmla="*/ 0 h 1362075"/>
                  <a:gd name="connsiteX3" fmla="*/ 3771900 w 3771900"/>
                  <a:gd name="connsiteY3" fmla="*/ 890588 h 1362075"/>
                  <a:gd name="connsiteX4" fmla="*/ 2995613 w 3771900"/>
                  <a:gd name="connsiteY4" fmla="*/ 1362075 h 1362075"/>
                  <a:gd name="connsiteX5" fmla="*/ 3071813 w 3771900"/>
                  <a:gd name="connsiteY5" fmla="*/ 1064419 h 1362075"/>
                  <a:gd name="connsiteX6" fmla="*/ 0 w 3771900"/>
                  <a:gd name="connsiteY6" fmla="*/ 826294 h 1362075"/>
                  <a:gd name="connsiteX0" fmla="*/ 0 w 3771900"/>
                  <a:gd name="connsiteY0" fmla="*/ 826294 h 1362075"/>
                  <a:gd name="connsiteX1" fmla="*/ 3186113 w 3771900"/>
                  <a:gd name="connsiteY1" fmla="*/ 316706 h 1362075"/>
                  <a:gd name="connsiteX2" fmla="*/ 3243263 w 3771900"/>
                  <a:gd name="connsiteY2" fmla="*/ 0 h 1362075"/>
                  <a:gd name="connsiteX3" fmla="*/ 3771900 w 3771900"/>
                  <a:gd name="connsiteY3" fmla="*/ 890588 h 1362075"/>
                  <a:gd name="connsiteX4" fmla="*/ 2995613 w 3771900"/>
                  <a:gd name="connsiteY4" fmla="*/ 1362075 h 1362075"/>
                  <a:gd name="connsiteX5" fmla="*/ 3052763 w 3771900"/>
                  <a:gd name="connsiteY5" fmla="*/ 1045369 h 1362075"/>
                  <a:gd name="connsiteX6" fmla="*/ 0 w 3771900"/>
                  <a:gd name="connsiteY6" fmla="*/ 826294 h 1362075"/>
                  <a:gd name="connsiteX0" fmla="*/ 0 w 3771900"/>
                  <a:gd name="connsiteY0" fmla="*/ 826294 h 1362075"/>
                  <a:gd name="connsiteX1" fmla="*/ 3186113 w 3771900"/>
                  <a:gd name="connsiteY1" fmla="*/ 316706 h 1362075"/>
                  <a:gd name="connsiteX2" fmla="*/ 3243263 w 3771900"/>
                  <a:gd name="connsiteY2" fmla="*/ 0 h 1362075"/>
                  <a:gd name="connsiteX3" fmla="*/ 3771900 w 3771900"/>
                  <a:gd name="connsiteY3" fmla="*/ 833438 h 1362075"/>
                  <a:gd name="connsiteX4" fmla="*/ 2995613 w 3771900"/>
                  <a:gd name="connsiteY4" fmla="*/ 1362075 h 1362075"/>
                  <a:gd name="connsiteX5" fmla="*/ 3052763 w 3771900"/>
                  <a:gd name="connsiteY5" fmla="*/ 1045369 h 1362075"/>
                  <a:gd name="connsiteX6" fmla="*/ 0 w 3771900"/>
                  <a:gd name="connsiteY6" fmla="*/ 826294 h 1362075"/>
                  <a:gd name="connsiteX0" fmla="*/ 0 w 3771900"/>
                  <a:gd name="connsiteY0" fmla="*/ 826294 h 1362075"/>
                  <a:gd name="connsiteX1" fmla="*/ 3186113 w 3771900"/>
                  <a:gd name="connsiteY1" fmla="*/ 316706 h 1362075"/>
                  <a:gd name="connsiteX2" fmla="*/ 3243263 w 3771900"/>
                  <a:gd name="connsiteY2" fmla="*/ 0 h 1362075"/>
                  <a:gd name="connsiteX3" fmla="*/ 3771900 w 3771900"/>
                  <a:gd name="connsiteY3" fmla="*/ 833438 h 1362075"/>
                  <a:gd name="connsiteX4" fmla="*/ 2995613 w 3771900"/>
                  <a:gd name="connsiteY4" fmla="*/ 1362075 h 1362075"/>
                  <a:gd name="connsiteX5" fmla="*/ 3052763 w 3771900"/>
                  <a:gd name="connsiteY5" fmla="*/ 1045369 h 1362075"/>
                  <a:gd name="connsiteX6" fmla="*/ 0 w 3771900"/>
                  <a:gd name="connsiteY6" fmla="*/ 826294 h 13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900" h="1362075">
                    <a:moveTo>
                      <a:pt x="0" y="826294"/>
                    </a:moveTo>
                    <a:cubicBezTo>
                      <a:pt x="1163638" y="335756"/>
                      <a:pt x="2174875" y="273844"/>
                      <a:pt x="3186113" y="316706"/>
                    </a:cubicBezTo>
                    <a:lnTo>
                      <a:pt x="3243263" y="0"/>
                    </a:lnTo>
                    <a:lnTo>
                      <a:pt x="3771900" y="833438"/>
                    </a:lnTo>
                    <a:lnTo>
                      <a:pt x="2995613" y="1362075"/>
                    </a:lnTo>
                    <a:lnTo>
                      <a:pt x="3052763" y="1045369"/>
                    </a:lnTo>
                    <a:cubicBezTo>
                      <a:pt x="2212975" y="838994"/>
                      <a:pt x="1363663" y="718344"/>
                      <a:pt x="0" y="826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3" name="文本框 6"/>
              <p:cNvSpPr txBox="1"/>
              <p:nvPr/>
            </p:nvSpPr>
            <p:spPr>
              <a:xfrm rot="1309175">
                <a:off x="2621774" y="2179730"/>
                <a:ext cx="1418611" cy="439198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zh-TW" altLang="en-US" sz="3600" b="1" dirty="0" smtClean="0">
                    <a:solidFill>
                      <a:schemeClr val="bg1"/>
                    </a:solidFill>
                  </a:rPr>
                  <a:t>學生明細</a:t>
                </a:r>
                <a:endParaRPr lang="zh-CN" altLang="en-US" sz="3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915131" y="657912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3-1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稽核目的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16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15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196" name="群組 195"/>
          <p:cNvGrpSpPr/>
          <p:nvPr/>
        </p:nvGrpSpPr>
        <p:grpSpPr>
          <a:xfrm>
            <a:off x="1870983" y="2144773"/>
            <a:ext cx="9660082" cy="4079114"/>
            <a:chOff x="1299383" y="1782221"/>
            <a:chExt cx="9660082" cy="4079114"/>
          </a:xfrm>
        </p:grpSpPr>
        <p:sp>
          <p:nvSpPr>
            <p:cNvPr id="25" name="矩形 24"/>
            <p:cNvSpPr/>
            <p:nvPr/>
          </p:nvSpPr>
          <p:spPr>
            <a:xfrm>
              <a:off x="7926860" y="5020940"/>
              <a:ext cx="3032605" cy="76944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TW" altLang="en-US" sz="4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校務資料庫</a:t>
              </a:r>
              <a:endParaRPr lang="zh-TW" altLang="en-US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65" name="群組 164"/>
            <p:cNvGrpSpPr/>
            <p:nvPr/>
          </p:nvGrpSpPr>
          <p:grpSpPr>
            <a:xfrm rot="21091293">
              <a:off x="2318453" y="3027139"/>
              <a:ext cx="7091651" cy="2834196"/>
              <a:chOff x="1021183" y="2857496"/>
              <a:chExt cx="7091651" cy="2834196"/>
            </a:xfrm>
          </p:grpSpPr>
          <p:sp>
            <p:nvSpPr>
              <p:cNvPr id="166" name="Oval 65"/>
              <p:cNvSpPr>
                <a:spLocks noChangeArrowheads="1"/>
              </p:cNvSpPr>
              <p:nvPr/>
            </p:nvSpPr>
            <p:spPr bwMode="auto">
              <a:xfrm rot="508707">
                <a:off x="1811404" y="5402840"/>
                <a:ext cx="5286412" cy="288852"/>
              </a:xfrm>
              <a:prstGeom prst="ellipse">
                <a:avLst/>
              </a:prstGeom>
              <a:gradFill rotWithShape="1">
                <a:gsLst>
                  <a:gs pos="0">
                    <a:srgbClr val="EEECE1">
                      <a:gamma/>
                      <a:shade val="46275"/>
                      <a:invGamma/>
                    </a:srgb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sp>
            <p:nvSpPr>
              <p:cNvPr id="167" name="椭圆 133"/>
              <p:cNvSpPr/>
              <p:nvPr/>
            </p:nvSpPr>
            <p:spPr>
              <a:xfrm>
                <a:off x="4175122" y="4818419"/>
                <a:ext cx="428628" cy="428628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/>
              <a:scene3d>
                <a:camera prst="perspectiveBelow"/>
                <a:lightRig rig="threePt" dir="t"/>
              </a:scene3d>
              <a:sp3d extrusionH="1270000" prstMaterial="plastic">
                <a:bevelT w="120650"/>
                <a:bevelB w="88900" prst="relaxedInset"/>
                <a:extrusionClr>
                  <a:sysClr val="window" lastClr="FFFFFF">
                    <a:lumMod val="75000"/>
                  </a:sysClr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8" name="圆角矩形 134"/>
              <p:cNvSpPr/>
              <p:nvPr/>
            </p:nvSpPr>
            <p:spPr>
              <a:xfrm rot="1117001">
                <a:off x="1021183" y="3813766"/>
                <a:ext cx="7091651" cy="1290043"/>
              </a:xfrm>
              <a:prstGeom prst="roundRect">
                <a:avLst>
                  <a:gd name="adj" fmla="val 8983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96000">
                    <a:sysClr val="window" lastClr="FFFFFF">
                      <a:lumMod val="85000"/>
                    </a:sysClr>
                  </a:gs>
                  <a:gs pos="1000">
                    <a:sysClr val="window" lastClr="FFFFFF">
                      <a:lumMod val="65000"/>
                    </a:sysClr>
                  </a:gs>
                </a:gsLst>
                <a:lin ang="16200000" scaled="1"/>
                <a:tileRect/>
              </a:gradFill>
              <a:ln w="34925" cap="flat" cmpd="sng" algn="ctr">
                <a:solidFill>
                  <a:srgbClr val="FFFFFF"/>
                </a:solidFill>
                <a:prstDash val="soli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400000">
                  <a:rot lat="17195211" lon="29222" rev="569999"/>
                </a:camera>
                <a:lightRig rig="threePt" dir="t"/>
              </a:scene3d>
              <a:sp3d prstMaterial="metal">
                <a:bevelT w="158750" h="38100" prst="softRound"/>
                <a:bevelB w="57150" h="57150" prst="softRound"/>
              </a:sp3d>
            </p:spPr>
            <p:txBody>
              <a:bodyPr rtlCol="0" anchor="ctr">
                <a:flatTx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9" name="椭圆 137"/>
              <p:cNvSpPr/>
              <p:nvPr/>
            </p:nvSpPr>
            <p:spPr>
              <a:xfrm rot="20122633">
                <a:off x="5880084" y="4395216"/>
                <a:ext cx="644509" cy="22133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55000"/>
                    </a:sysClr>
                  </a:gs>
                  <a:gs pos="50000">
                    <a:sysClr val="window" lastClr="FFFFFF">
                      <a:shade val="67500"/>
                      <a:satMod val="115000"/>
                      <a:alpha val="12000"/>
                    </a:sysClr>
                  </a:gs>
                  <a:gs pos="100000">
                    <a:sysClr val="window" lastClr="FFFFFF">
                      <a:shade val="100000"/>
                      <a:satMod val="115000"/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0" name="Oval 65"/>
              <p:cNvSpPr>
                <a:spLocks noChangeArrowheads="1"/>
              </p:cNvSpPr>
              <p:nvPr/>
            </p:nvSpPr>
            <p:spPr bwMode="auto">
              <a:xfrm>
                <a:off x="1521818" y="4051071"/>
                <a:ext cx="1143008" cy="228949"/>
              </a:xfrm>
              <a:prstGeom prst="ellipse">
                <a:avLst/>
              </a:prstGeom>
              <a:gradFill rotWithShape="1">
                <a:gsLst>
                  <a:gs pos="0">
                    <a:srgbClr val="EEECE1">
                      <a:gamma/>
                      <a:shade val="46275"/>
                      <a:invGamma/>
                    </a:srgb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grpSp>
            <p:nvGrpSpPr>
              <p:cNvPr id="171" name="组合 16"/>
              <p:cNvGrpSpPr/>
              <p:nvPr/>
            </p:nvGrpSpPr>
            <p:grpSpPr>
              <a:xfrm>
                <a:off x="1500166" y="2857496"/>
                <a:ext cx="1276491" cy="1276491"/>
                <a:chOff x="1838601" y="3474595"/>
                <a:chExt cx="1159458" cy="1159458"/>
              </a:xfrm>
            </p:grpSpPr>
            <p:grpSp>
              <p:nvGrpSpPr>
                <p:cNvPr id="184" name="组合 17"/>
                <p:cNvGrpSpPr/>
                <p:nvPr/>
              </p:nvGrpSpPr>
              <p:grpSpPr>
                <a:xfrm>
                  <a:off x="1838601" y="3474595"/>
                  <a:ext cx="1159458" cy="1159458"/>
                  <a:chOff x="2768596" y="3009896"/>
                  <a:chExt cx="2214578" cy="2214578"/>
                </a:xfrm>
              </p:grpSpPr>
              <p:sp>
                <p:nvSpPr>
                  <p:cNvPr id="186" name="椭圆 144"/>
                  <p:cNvSpPr/>
                  <p:nvPr/>
                </p:nvSpPr>
                <p:spPr>
                  <a:xfrm>
                    <a:off x="2768596" y="3009896"/>
                    <a:ext cx="2214578" cy="221457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65000">
                        <a:srgbClr val="F79646">
                          <a:lumMod val="75000"/>
                        </a:srgbClr>
                      </a:gs>
                      <a:gs pos="82000">
                        <a:srgbClr val="F79646">
                          <a:lumMod val="7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7" name="椭圆 145"/>
                  <p:cNvSpPr/>
                  <p:nvPr/>
                </p:nvSpPr>
                <p:spPr>
                  <a:xfrm>
                    <a:off x="2841549" y="3149379"/>
                    <a:ext cx="1402450" cy="115495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>
                          <a:alpha val="83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185" name="椭圆 143"/>
                <p:cNvSpPr/>
                <p:nvPr/>
              </p:nvSpPr>
              <p:spPr>
                <a:xfrm rot="20122633">
                  <a:off x="2252737" y="4373332"/>
                  <a:ext cx="703537" cy="24160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5000"/>
                      </a:sysClr>
                    </a:gs>
                    <a:gs pos="50000">
                      <a:sysClr val="window" lastClr="FFFFFF">
                        <a:shade val="67500"/>
                        <a:satMod val="115000"/>
                        <a:alpha val="12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72" name="Oval 65"/>
              <p:cNvSpPr>
                <a:spLocks noChangeArrowheads="1"/>
              </p:cNvSpPr>
              <p:nvPr/>
            </p:nvSpPr>
            <p:spPr bwMode="auto">
              <a:xfrm rot="393544">
                <a:off x="6653038" y="4778592"/>
                <a:ext cx="1143008" cy="228949"/>
              </a:xfrm>
              <a:prstGeom prst="ellipse">
                <a:avLst/>
              </a:prstGeom>
              <a:gradFill rotWithShape="1">
                <a:gsLst>
                  <a:gs pos="0">
                    <a:srgbClr val="EEECE1">
                      <a:gamma/>
                      <a:shade val="46275"/>
                      <a:invGamma/>
                    </a:srgb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itchFamily="2" charset="-122"/>
                </a:endParaRPr>
              </a:p>
            </p:txBody>
          </p:sp>
          <p:grpSp>
            <p:nvGrpSpPr>
              <p:cNvPr id="173" name="组合 147"/>
              <p:cNvGrpSpPr/>
              <p:nvPr/>
            </p:nvGrpSpPr>
            <p:grpSpPr>
              <a:xfrm>
                <a:off x="6643702" y="3571876"/>
                <a:ext cx="1276491" cy="1276491"/>
                <a:chOff x="1838601" y="3474595"/>
                <a:chExt cx="1159458" cy="1159458"/>
              </a:xfrm>
            </p:grpSpPr>
            <p:grpSp>
              <p:nvGrpSpPr>
                <p:cNvPr id="180" name="组合 5"/>
                <p:cNvGrpSpPr/>
                <p:nvPr/>
              </p:nvGrpSpPr>
              <p:grpSpPr>
                <a:xfrm>
                  <a:off x="1838601" y="3474595"/>
                  <a:ext cx="1159458" cy="1159458"/>
                  <a:chOff x="2768596" y="3009896"/>
                  <a:chExt cx="2214578" cy="2214578"/>
                </a:xfrm>
              </p:grpSpPr>
              <p:sp>
                <p:nvSpPr>
                  <p:cNvPr id="182" name="椭圆 150"/>
                  <p:cNvSpPr/>
                  <p:nvPr/>
                </p:nvSpPr>
                <p:spPr>
                  <a:xfrm>
                    <a:off x="2768596" y="3009896"/>
                    <a:ext cx="2214578" cy="221457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F0"/>
                      </a:gs>
                      <a:gs pos="65000">
                        <a:srgbClr val="0070C0"/>
                      </a:gs>
                      <a:gs pos="82000">
                        <a:srgbClr val="0070C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3" name="椭圆 151"/>
                  <p:cNvSpPr/>
                  <p:nvPr/>
                </p:nvSpPr>
                <p:spPr>
                  <a:xfrm>
                    <a:off x="2841549" y="3149379"/>
                    <a:ext cx="1402450" cy="115495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>
                          <a:alpha val="83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181" name="椭圆 149"/>
                <p:cNvSpPr/>
                <p:nvPr/>
              </p:nvSpPr>
              <p:spPr>
                <a:xfrm rot="20122633">
                  <a:off x="2252737" y="4373332"/>
                  <a:ext cx="703537" cy="24160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5000"/>
                      </a:sysClr>
                    </a:gs>
                    <a:gs pos="50000">
                      <a:sysClr val="window" lastClr="FFFFFF">
                        <a:shade val="67500"/>
                        <a:satMod val="115000"/>
                        <a:alpha val="12000"/>
                      </a:sysClr>
                    </a:gs>
                    <a:gs pos="100000">
                      <a:sysClr val="window" lastClr="FFFFFF">
                        <a:shade val="100000"/>
                        <a:satMod val="115000"/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76" name="TextBox 154"/>
              <p:cNvSpPr txBox="1"/>
              <p:nvPr/>
            </p:nvSpPr>
            <p:spPr>
              <a:xfrm rot="508707">
                <a:off x="1506456" y="3215715"/>
                <a:ext cx="1280430" cy="646331"/>
              </a:xfrm>
              <a:prstGeom prst="rect">
                <a:avLst/>
              </a:prstGeom>
              <a:noFill/>
              <a:scene3d>
                <a:camera prst="orthographicFront"/>
                <a:lightRig rig="fla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0" i="0" u="none" strike="noStrike" kern="0" cap="none" spc="0" normalizeH="0" baseline="0" noProof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</a:rPr>
                  <a:t>明細</a:t>
                </a:r>
                <a:endParaRPr kumimoji="0" lang="zh-CN" altLang="en-US" sz="3600" b="0" i="0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177" name="TextBox 155"/>
              <p:cNvSpPr txBox="1"/>
              <p:nvPr/>
            </p:nvSpPr>
            <p:spPr>
              <a:xfrm rot="508707">
                <a:off x="6709650" y="3888183"/>
                <a:ext cx="1107198" cy="646331"/>
              </a:xfrm>
              <a:prstGeom prst="rect">
                <a:avLst/>
              </a:prstGeom>
              <a:noFill/>
              <a:scene3d>
                <a:camera prst="orthographicFront"/>
                <a:lightRig rig="fla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0" i="0" u="none" strike="noStrike" kern="0" cap="none" spc="0" normalizeH="0" baseline="0" noProof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</a:rPr>
                  <a:t>人數</a:t>
                </a:r>
                <a:endParaRPr kumimoji="0" lang="zh-CN" altLang="en-US" sz="3600" b="0" i="0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微软雅黑" pitchFamily="34" charset="-122"/>
                </a:endParaRPr>
              </a:p>
            </p:txBody>
          </p:sp>
        </p:grpSp>
        <p:sp>
          <p:nvSpPr>
            <p:cNvPr id="192" name="矩形 191"/>
            <p:cNvSpPr/>
            <p:nvPr/>
          </p:nvSpPr>
          <p:spPr>
            <a:xfrm>
              <a:off x="1299383" y="1782221"/>
              <a:ext cx="4135181" cy="14465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TW" altLang="en-US" sz="4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大專校院</a:t>
              </a:r>
              <a:endPara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4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學生基本資料庫</a:t>
              </a:r>
              <a:endPara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97" name="椭圆 23"/>
          <p:cNvSpPr/>
          <p:nvPr/>
        </p:nvSpPr>
        <p:spPr>
          <a:xfrm>
            <a:off x="161423" y="2232283"/>
            <a:ext cx="1443408" cy="138508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b="1" dirty="0" smtClean="0">
                <a:solidFill>
                  <a:schemeClr val="bg1"/>
                </a:solidFill>
              </a:rPr>
              <a:t>未來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15131" y="657912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3-2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稽核目</a:t>
            </a:r>
            <a:r>
              <a:rPr lang="zh-TW" altLang="en-US" sz="4000" b="1" dirty="0">
                <a:solidFill>
                  <a:schemeClr val="bg1"/>
                </a:solidFill>
                <a:cs typeface="+mn-ea"/>
              </a:rPr>
              <a:t>標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" name="等於 1"/>
          <p:cNvSpPr/>
          <p:nvPr/>
        </p:nvSpPr>
        <p:spPr>
          <a:xfrm>
            <a:off x="5546059" y="3948812"/>
            <a:ext cx="1793048" cy="842619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16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000" y="365125"/>
            <a:ext cx="11160000" cy="64452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我们的愿景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灯片编号占位符 5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8AF668F-848C-4CC0-8143-F2E483CC778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98500" y="3865209"/>
            <a:ext cx="233247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发展的方向</a:t>
            </a:r>
            <a:endParaRPr lang="en-US" altLang="zh-CN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291078" y="2506585"/>
            <a:ext cx="1147322" cy="1147322"/>
            <a:chOff x="1291078" y="2506585"/>
            <a:chExt cx="1147322" cy="1147322"/>
          </a:xfrm>
        </p:grpSpPr>
        <p:sp>
          <p:nvSpPr>
            <p:cNvPr id="63" name="椭圆 62"/>
            <p:cNvSpPr/>
            <p:nvPr/>
          </p:nvSpPr>
          <p:spPr>
            <a:xfrm>
              <a:off x="1291078" y="2506585"/>
              <a:ext cx="1147322" cy="11473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1622943" y="2838450"/>
              <a:ext cx="483592" cy="483592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3519341" y="3865209"/>
            <a:ext cx="233247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业务的目标</a:t>
            </a:r>
            <a:endParaRPr lang="en-US" altLang="zh-CN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111919" y="2506585"/>
            <a:ext cx="1147322" cy="1147322"/>
            <a:chOff x="4111919" y="2506585"/>
            <a:chExt cx="1147322" cy="1147322"/>
          </a:xfrm>
        </p:grpSpPr>
        <p:sp>
          <p:nvSpPr>
            <p:cNvPr id="68" name="椭圆 67"/>
            <p:cNvSpPr/>
            <p:nvPr/>
          </p:nvSpPr>
          <p:spPr>
            <a:xfrm>
              <a:off x="4111919" y="2506585"/>
              <a:ext cx="1147322" cy="11473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4444175" y="2828925"/>
              <a:ext cx="481224" cy="483592"/>
            </a:xfrm>
            <a:custGeom>
              <a:avLst/>
              <a:gdLst>
                <a:gd name="T0" fmla="*/ 912 w 1018"/>
                <a:gd name="T1" fmla="*/ 322 h 1018"/>
                <a:gd name="T2" fmla="*/ 779 w 1018"/>
                <a:gd name="T3" fmla="*/ 156 h 1018"/>
                <a:gd name="T4" fmla="*/ 582 w 1018"/>
                <a:gd name="T5" fmla="*/ 70 h 1018"/>
                <a:gd name="T6" fmla="*/ 515 w 1018"/>
                <a:gd name="T7" fmla="*/ 1 h 1018"/>
                <a:gd name="T8" fmla="*/ 478 w 1018"/>
                <a:gd name="T9" fmla="*/ 65 h 1018"/>
                <a:gd name="T10" fmla="*/ 288 w 1018"/>
                <a:gd name="T11" fmla="*/ 123 h 1018"/>
                <a:gd name="T12" fmla="*/ 133 w 1018"/>
                <a:gd name="T13" fmla="*/ 270 h 1018"/>
                <a:gd name="T14" fmla="*/ 66 w 1018"/>
                <a:gd name="T15" fmla="*/ 477 h 1018"/>
                <a:gd name="T16" fmla="*/ 0 w 1018"/>
                <a:gd name="T17" fmla="*/ 509 h 1018"/>
                <a:gd name="T18" fmla="*/ 68 w 1018"/>
                <a:gd name="T19" fmla="*/ 561 h 1018"/>
                <a:gd name="T20" fmla="*/ 145 w 1018"/>
                <a:gd name="T21" fmla="*/ 764 h 1018"/>
                <a:gd name="T22" fmla="*/ 305 w 1018"/>
                <a:gd name="T23" fmla="*/ 903 h 1018"/>
                <a:gd name="T24" fmla="*/ 478 w 1018"/>
                <a:gd name="T25" fmla="*/ 986 h 1018"/>
                <a:gd name="T26" fmla="*/ 522 w 1018"/>
                <a:gd name="T27" fmla="*/ 1015 h 1018"/>
                <a:gd name="T28" fmla="*/ 601 w 1018"/>
                <a:gd name="T29" fmla="*/ 944 h 1018"/>
                <a:gd name="T30" fmla="*/ 795 w 1018"/>
                <a:gd name="T31" fmla="*/ 850 h 1018"/>
                <a:gd name="T32" fmla="*/ 921 w 1018"/>
                <a:gd name="T33" fmla="*/ 678 h 1018"/>
                <a:gd name="T34" fmla="*/ 998 w 1018"/>
                <a:gd name="T35" fmla="*/ 539 h 1018"/>
                <a:gd name="T36" fmla="*/ 1009 w 1018"/>
                <a:gd name="T37" fmla="*/ 486 h 1018"/>
                <a:gd name="T38" fmla="*/ 881 w 1018"/>
                <a:gd name="T39" fmla="*/ 591 h 1018"/>
                <a:gd name="T40" fmla="*/ 800 w 1018"/>
                <a:gd name="T41" fmla="*/ 754 h 1018"/>
                <a:gd name="T42" fmla="*/ 656 w 1018"/>
                <a:gd name="T43" fmla="*/ 860 h 1018"/>
                <a:gd name="T44" fmla="*/ 539 w 1018"/>
                <a:gd name="T45" fmla="*/ 814 h 1018"/>
                <a:gd name="T46" fmla="*/ 486 w 1018"/>
                <a:gd name="T47" fmla="*/ 805 h 1018"/>
                <a:gd name="T48" fmla="*/ 394 w 1018"/>
                <a:gd name="T49" fmla="*/ 872 h 1018"/>
                <a:gd name="T50" fmla="*/ 239 w 1018"/>
                <a:gd name="T51" fmla="*/ 778 h 1018"/>
                <a:gd name="T52" fmla="*/ 145 w 1018"/>
                <a:gd name="T53" fmla="*/ 624 h 1018"/>
                <a:gd name="T54" fmla="*/ 214 w 1018"/>
                <a:gd name="T55" fmla="*/ 531 h 1018"/>
                <a:gd name="T56" fmla="*/ 203 w 1018"/>
                <a:gd name="T57" fmla="*/ 480 h 1018"/>
                <a:gd name="T58" fmla="*/ 157 w 1018"/>
                <a:gd name="T59" fmla="*/ 362 h 1018"/>
                <a:gd name="T60" fmla="*/ 264 w 1018"/>
                <a:gd name="T61" fmla="*/ 217 h 1018"/>
                <a:gd name="T62" fmla="*/ 426 w 1018"/>
                <a:gd name="T63" fmla="*/ 136 h 1018"/>
                <a:gd name="T64" fmla="*/ 497 w 1018"/>
                <a:gd name="T65" fmla="*/ 220 h 1018"/>
                <a:gd name="T66" fmla="*/ 541 w 1018"/>
                <a:gd name="T67" fmla="*/ 191 h 1018"/>
                <a:gd name="T68" fmla="*/ 686 w 1018"/>
                <a:gd name="T69" fmla="*/ 171 h 1018"/>
                <a:gd name="T70" fmla="*/ 821 w 1018"/>
                <a:gd name="T71" fmla="*/ 290 h 1018"/>
                <a:gd name="T72" fmla="*/ 887 w 1018"/>
                <a:gd name="T73" fmla="*/ 460 h 1018"/>
                <a:gd name="T74" fmla="*/ 795 w 1018"/>
                <a:gd name="T75" fmla="*/ 509 h 1018"/>
                <a:gd name="T76" fmla="*/ 604 w 1018"/>
                <a:gd name="T77" fmla="*/ 509 h 1018"/>
                <a:gd name="T78" fmla="*/ 562 w 1018"/>
                <a:gd name="T79" fmla="*/ 430 h 1018"/>
                <a:gd name="T80" fmla="*/ 472 w 1018"/>
                <a:gd name="T81" fmla="*/ 421 h 1018"/>
                <a:gd name="T82" fmla="*/ 414 w 1018"/>
                <a:gd name="T83" fmla="*/ 499 h 1018"/>
                <a:gd name="T84" fmla="*/ 449 w 1018"/>
                <a:gd name="T85" fmla="*/ 583 h 1018"/>
                <a:gd name="T86" fmla="*/ 538 w 1018"/>
                <a:gd name="T87" fmla="*/ 600 h 1018"/>
                <a:gd name="T88" fmla="*/ 602 w 1018"/>
                <a:gd name="T89" fmla="*/ 528 h 1018"/>
                <a:gd name="T90" fmla="*/ 497 w 1018"/>
                <a:gd name="T91" fmla="*/ 480 h 1018"/>
                <a:gd name="T92" fmla="*/ 541 w 1018"/>
                <a:gd name="T93" fmla="*/ 509 h 1018"/>
                <a:gd name="T94" fmla="*/ 502 w 1018"/>
                <a:gd name="T95" fmla="*/ 540 h 1018"/>
                <a:gd name="T96" fmla="*/ 540 w 1018"/>
                <a:gd name="T97" fmla="*/ 311 h 1018"/>
                <a:gd name="T98" fmla="*/ 443 w 1018"/>
                <a:gd name="T99" fmla="*/ 296 h 1018"/>
                <a:gd name="T100" fmla="*/ 291 w 1018"/>
                <a:gd name="T101" fmla="*/ 463 h 1018"/>
                <a:gd name="T102" fmla="*/ 318 w 1018"/>
                <a:gd name="T103" fmla="*/ 541 h 1018"/>
                <a:gd name="T104" fmla="*/ 351 w 1018"/>
                <a:gd name="T105" fmla="*/ 492 h 1018"/>
                <a:gd name="T106" fmla="*/ 447 w 1018"/>
                <a:gd name="T107" fmla="*/ 363 h 1018"/>
                <a:gd name="T108" fmla="*/ 539 w 1018"/>
                <a:gd name="T109" fmla="*/ 330 h 1018"/>
                <a:gd name="T110" fmla="*/ 671 w 1018"/>
                <a:gd name="T111" fmla="*/ 497 h 1018"/>
                <a:gd name="T112" fmla="*/ 621 w 1018"/>
                <a:gd name="T113" fmla="*/ 621 h 1018"/>
                <a:gd name="T114" fmla="*/ 497 w 1018"/>
                <a:gd name="T115" fmla="*/ 671 h 1018"/>
                <a:gd name="T116" fmla="*/ 486 w 1018"/>
                <a:gd name="T117" fmla="*/ 722 h 1018"/>
                <a:gd name="T118" fmla="*/ 633 w 1018"/>
                <a:gd name="T119" fmla="*/ 693 h 1018"/>
                <a:gd name="T120" fmla="*/ 732 w 1018"/>
                <a:gd name="T121" fmla="*/ 50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8" h="1018">
                  <a:moveTo>
                    <a:pt x="986" y="477"/>
                  </a:moveTo>
                  <a:lnTo>
                    <a:pt x="953" y="477"/>
                  </a:lnTo>
                  <a:lnTo>
                    <a:pt x="953" y="477"/>
                  </a:lnTo>
                  <a:lnTo>
                    <a:pt x="951" y="456"/>
                  </a:lnTo>
                  <a:lnTo>
                    <a:pt x="947" y="437"/>
                  </a:lnTo>
                  <a:lnTo>
                    <a:pt x="944" y="416"/>
                  </a:lnTo>
                  <a:lnTo>
                    <a:pt x="939" y="397"/>
                  </a:lnTo>
                  <a:lnTo>
                    <a:pt x="934" y="378"/>
                  </a:lnTo>
                  <a:lnTo>
                    <a:pt x="927" y="358"/>
                  </a:lnTo>
                  <a:lnTo>
                    <a:pt x="921" y="340"/>
                  </a:lnTo>
                  <a:lnTo>
                    <a:pt x="912" y="322"/>
                  </a:lnTo>
                  <a:lnTo>
                    <a:pt x="903" y="305"/>
                  </a:lnTo>
                  <a:lnTo>
                    <a:pt x="895" y="288"/>
                  </a:lnTo>
                  <a:lnTo>
                    <a:pt x="884" y="270"/>
                  </a:lnTo>
                  <a:lnTo>
                    <a:pt x="873" y="254"/>
                  </a:lnTo>
                  <a:lnTo>
                    <a:pt x="862" y="238"/>
                  </a:lnTo>
                  <a:lnTo>
                    <a:pt x="850" y="223"/>
                  </a:lnTo>
                  <a:lnTo>
                    <a:pt x="837" y="208"/>
                  </a:lnTo>
                  <a:lnTo>
                    <a:pt x="823" y="194"/>
                  </a:lnTo>
                  <a:lnTo>
                    <a:pt x="809" y="181"/>
                  </a:lnTo>
                  <a:lnTo>
                    <a:pt x="795" y="168"/>
                  </a:lnTo>
                  <a:lnTo>
                    <a:pt x="779" y="156"/>
                  </a:lnTo>
                  <a:lnTo>
                    <a:pt x="764" y="145"/>
                  </a:lnTo>
                  <a:lnTo>
                    <a:pt x="748" y="133"/>
                  </a:lnTo>
                  <a:lnTo>
                    <a:pt x="731" y="123"/>
                  </a:lnTo>
                  <a:lnTo>
                    <a:pt x="714" y="114"/>
                  </a:lnTo>
                  <a:lnTo>
                    <a:pt x="695" y="105"/>
                  </a:lnTo>
                  <a:lnTo>
                    <a:pt x="678" y="98"/>
                  </a:lnTo>
                  <a:lnTo>
                    <a:pt x="659" y="90"/>
                  </a:lnTo>
                  <a:lnTo>
                    <a:pt x="641" y="84"/>
                  </a:lnTo>
                  <a:lnTo>
                    <a:pt x="621" y="78"/>
                  </a:lnTo>
                  <a:lnTo>
                    <a:pt x="601" y="74"/>
                  </a:lnTo>
                  <a:lnTo>
                    <a:pt x="582" y="70"/>
                  </a:lnTo>
                  <a:lnTo>
                    <a:pt x="561" y="68"/>
                  </a:lnTo>
                  <a:lnTo>
                    <a:pt x="541" y="65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0" y="26"/>
                  </a:lnTo>
                  <a:lnTo>
                    <a:pt x="539" y="19"/>
                  </a:lnTo>
                  <a:lnTo>
                    <a:pt x="535" y="14"/>
                  </a:lnTo>
                  <a:lnTo>
                    <a:pt x="531" y="10"/>
                  </a:lnTo>
                  <a:lnTo>
                    <a:pt x="527" y="5"/>
                  </a:lnTo>
                  <a:lnTo>
                    <a:pt x="522" y="2"/>
                  </a:lnTo>
                  <a:lnTo>
                    <a:pt x="515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2" y="1"/>
                  </a:lnTo>
                  <a:lnTo>
                    <a:pt x="497" y="2"/>
                  </a:lnTo>
                  <a:lnTo>
                    <a:pt x="491" y="5"/>
                  </a:lnTo>
                  <a:lnTo>
                    <a:pt x="486" y="10"/>
                  </a:lnTo>
                  <a:lnTo>
                    <a:pt x="483" y="14"/>
                  </a:lnTo>
                  <a:lnTo>
                    <a:pt x="480" y="19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78" y="65"/>
                  </a:lnTo>
                  <a:lnTo>
                    <a:pt x="478" y="65"/>
                  </a:lnTo>
                  <a:lnTo>
                    <a:pt x="457" y="68"/>
                  </a:lnTo>
                  <a:lnTo>
                    <a:pt x="437" y="70"/>
                  </a:lnTo>
                  <a:lnTo>
                    <a:pt x="416" y="74"/>
                  </a:lnTo>
                  <a:lnTo>
                    <a:pt x="397" y="78"/>
                  </a:lnTo>
                  <a:lnTo>
                    <a:pt x="378" y="84"/>
                  </a:lnTo>
                  <a:lnTo>
                    <a:pt x="358" y="90"/>
                  </a:lnTo>
                  <a:lnTo>
                    <a:pt x="340" y="98"/>
                  </a:lnTo>
                  <a:lnTo>
                    <a:pt x="322" y="105"/>
                  </a:lnTo>
                  <a:lnTo>
                    <a:pt x="305" y="114"/>
                  </a:lnTo>
                  <a:lnTo>
                    <a:pt x="288" y="123"/>
                  </a:lnTo>
                  <a:lnTo>
                    <a:pt x="270" y="133"/>
                  </a:lnTo>
                  <a:lnTo>
                    <a:pt x="254" y="145"/>
                  </a:lnTo>
                  <a:lnTo>
                    <a:pt x="238" y="156"/>
                  </a:lnTo>
                  <a:lnTo>
                    <a:pt x="223" y="168"/>
                  </a:lnTo>
                  <a:lnTo>
                    <a:pt x="208" y="181"/>
                  </a:lnTo>
                  <a:lnTo>
                    <a:pt x="194" y="194"/>
                  </a:lnTo>
                  <a:lnTo>
                    <a:pt x="181" y="208"/>
                  </a:lnTo>
                  <a:lnTo>
                    <a:pt x="169" y="223"/>
                  </a:lnTo>
                  <a:lnTo>
                    <a:pt x="156" y="238"/>
                  </a:lnTo>
                  <a:lnTo>
                    <a:pt x="145" y="254"/>
                  </a:lnTo>
                  <a:lnTo>
                    <a:pt x="133" y="270"/>
                  </a:lnTo>
                  <a:lnTo>
                    <a:pt x="123" y="288"/>
                  </a:lnTo>
                  <a:lnTo>
                    <a:pt x="114" y="305"/>
                  </a:lnTo>
                  <a:lnTo>
                    <a:pt x="105" y="322"/>
                  </a:lnTo>
                  <a:lnTo>
                    <a:pt x="98" y="340"/>
                  </a:lnTo>
                  <a:lnTo>
                    <a:pt x="90" y="358"/>
                  </a:lnTo>
                  <a:lnTo>
                    <a:pt x="84" y="378"/>
                  </a:lnTo>
                  <a:lnTo>
                    <a:pt x="78" y="397"/>
                  </a:lnTo>
                  <a:lnTo>
                    <a:pt x="74" y="416"/>
                  </a:lnTo>
                  <a:lnTo>
                    <a:pt x="70" y="437"/>
                  </a:lnTo>
                  <a:lnTo>
                    <a:pt x="68" y="456"/>
                  </a:lnTo>
                  <a:lnTo>
                    <a:pt x="66" y="477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26" y="477"/>
                  </a:lnTo>
                  <a:lnTo>
                    <a:pt x="19" y="480"/>
                  </a:lnTo>
                  <a:lnTo>
                    <a:pt x="14" y="483"/>
                  </a:lnTo>
                  <a:lnTo>
                    <a:pt x="10" y="486"/>
                  </a:lnTo>
                  <a:lnTo>
                    <a:pt x="5" y="491"/>
                  </a:lnTo>
                  <a:lnTo>
                    <a:pt x="2" y="497"/>
                  </a:lnTo>
                  <a:lnTo>
                    <a:pt x="1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515"/>
                  </a:lnTo>
                  <a:lnTo>
                    <a:pt x="2" y="521"/>
                  </a:lnTo>
                  <a:lnTo>
                    <a:pt x="5" y="527"/>
                  </a:lnTo>
                  <a:lnTo>
                    <a:pt x="10" y="531"/>
                  </a:lnTo>
                  <a:lnTo>
                    <a:pt x="14" y="535"/>
                  </a:lnTo>
                  <a:lnTo>
                    <a:pt x="19" y="539"/>
                  </a:lnTo>
                  <a:lnTo>
                    <a:pt x="26" y="540"/>
                  </a:lnTo>
                  <a:lnTo>
                    <a:pt x="32" y="541"/>
                  </a:lnTo>
                  <a:lnTo>
                    <a:pt x="66" y="541"/>
                  </a:lnTo>
                  <a:lnTo>
                    <a:pt x="66" y="541"/>
                  </a:lnTo>
                  <a:lnTo>
                    <a:pt x="68" y="561"/>
                  </a:lnTo>
                  <a:lnTo>
                    <a:pt x="70" y="582"/>
                  </a:lnTo>
                  <a:lnTo>
                    <a:pt x="74" y="601"/>
                  </a:lnTo>
                  <a:lnTo>
                    <a:pt x="78" y="621"/>
                  </a:lnTo>
                  <a:lnTo>
                    <a:pt x="84" y="641"/>
                  </a:lnTo>
                  <a:lnTo>
                    <a:pt x="90" y="659"/>
                  </a:lnTo>
                  <a:lnTo>
                    <a:pt x="98" y="678"/>
                  </a:lnTo>
                  <a:lnTo>
                    <a:pt x="105" y="695"/>
                  </a:lnTo>
                  <a:lnTo>
                    <a:pt x="114" y="713"/>
                  </a:lnTo>
                  <a:lnTo>
                    <a:pt x="123" y="731"/>
                  </a:lnTo>
                  <a:lnTo>
                    <a:pt x="133" y="748"/>
                  </a:lnTo>
                  <a:lnTo>
                    <a:pt x="145" y="764"/>
                  </a:lnTo>
                  <a:lnTo>
                    <a:pt x="156" y="779"/>
                  </a:lnTo>
                  <a:lnTo>
                    <a:pt x="169" y="795"/>
                  </a:lnTo>
                  <a:lnTo>
                    <a:pt x="181" y="809"/>
                  </a:lnTo>
                  <a:lnTo>
                    <a:pt x="194" y="823"/>
                  </a:lnTo>
                  <a:lnTo>
                    <a:pt x="208" y="837"/>
                  </a:lnTo>
                  <a:lnTo>
                    <a:pt x="223" y="850"/>
                  </a:lnTo>
                  <a:lnTo>
                    <a:pt x="238" y="862"/>
                  </a:lnTo>
                  <a:lnTo>
                    <a:pt x="254" y="873"/>
                  </a:lnTo>
                  <a:lnTo>
                    <a:pt x="270" y="884"/>
                  </a:lnTo>
                  <a:lnTo>
                    <a:pt x="288" y="895"/>
                  </a:lnTo>
                  <a:lnTo>
                    <a:pt x="305" y="903"/>
                  </a:lnTo>
                  <a:lnTo>
                    <a:pt x="322" y="912"/>
                  </a:lnTo>
                  <a:lnTo>
                    <a:pt x="340" y="921"/>
                  </a:lnTo>
                  <a:lnTo>
                    <a:pt x="358" y="927"/>
                  </a:lnTo>
                  <a:lnTo>
                    <a:pt x="378" y="933"/>
                  </a:lnTo>
                  <a:lnTo>
                    <a:pt x="397" y="939"/>
                  </a:lnTo>
                  <a:lnTo>
                    <a:pt x="416" y="944"/>
                  </a:lnTo>
                  <a:lnTo>
                    <a:pt x="437" y="947"/>
                  </a:lnTo>
                  <a:lnTo>
                    <a:pt x="457" y="951"/>
                  </a:lnTo>
                  <a:lnTo>
                    <a:pt x="478" y="953"/>
                  </a:lnTo>
                  <a:lnTo>
                    <a:pt x="478" y="986"/>
                  </a:lnTo>
                  <a:lnTo>
                    <a:pt x="478" y="986"/>
                  </a:lnTo>
                  <a:lnTo>
                    <a:pt x="478" y="992"/>
                  </a:lnTo>
                  <a:lnTo>
                    <a:pt x="480" y="998"/>
                  </a:lnTo>
                  <a:lnTo>
                    <a:pt x="483" y="1003"/>
                  </a:lnTo>
                  <a:lnTo>
                    <a:pt x="486" y="1009"/>
                  </a:lnTo>
                  <a:lnTo>
                    <a:pt x="491" y="1012"/>
                  </a:lnTo>
                  <a:lnTo>
                    <a:pt x="497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2"/>
                  </a:lnTo>
                  <a:lnTo>
                    <a:pt x="531" y="1009"/>
                  </a:lnTo>
                  <a:lnTo>
                    <a:pt x="535" y="1003"/>
                  </a:lnTo>
                  <a:lnTo>
                    <a:pt x="539" y="998"/>
                  </a:lnTo>
                  <a:lnTo>
                    <a:pt x="540" y="992"/>
                  </a:lnTo>
                  <a:lnTo>
                    <a:pt x="541" y="986"/>
                  </a:lnTo>
                  <a:lnTo>
                    <a:pt x="541" y="953"/>
                  </a:lnTo>
                  <a:lnTo>
                    <a:pt x="541" y="953"/>
                  </a:lnTo>
                  <a:lnTo>
                    <a:pt x="561" y="951"/>
                  </a:lnTo>
                  <a:lnTo>
                    <a:pt x="582" y="947"/>
                  </a:lnTo>
                  <a:lnTo>
                    <a:pt x="601" y="944"/>
                  </a:lnTo>
                  <a:lnTo>
                    <a:pt x="621" y="939"/>
                  </a:lnTo>
                  <a:lnTo>
                    <a:pt x="641" y="933"/>
                  </a:lnTo>
                  <a:lnTo>
                    <a:pt x="659" y="927"/>
                  </a:lnTo>
                  <a:lnTo>
                    <a:pt x="678" y="921"/>
                  </a:lnTo>
                  <a:lnTo>
                    <a:pt x="695" y="912"/>
                  </a:lnTo>
                  <a:lnTo>
                    <a:pt x="714" y="903"/>
                  </a:lnTo>
                  <a:lnTo>
                    <a:pt x="731" y="895"/>
                  </a:lnTo>
                  <a:lnTo>
                    <a:pt x="748" y="884"/>
                  </a:lnTo>
                  <a:lnTo>
                    <a:pt x="764" y="873"/>
                  </a:lnTo>
                  <a:lnTo>
                    <a:pt x="779" y="862"/>
                  </a:lnTo>
                  <a:lnTo>
                    <a:pt x="795" y="850"/>
                  </a:lnTo>
                  <a:lnTo>
                    <a:pt x="809" y="837"/>
                  </a:lnTo>
                  <a:lnTo>
                    <a:pt x="823" y="823"/>
                  </a:lnTo>
                  <a:lnTo>
                    <a:pt x="837" y="809"/>
                  </a:lnTo>
                  <a:lnTo>
                    <a:pt x="850" y="795"/>
                  </a:lnTo>
                  <a:lnTo>
                    <a:pt x="862" y="779"/>
                  </a:lnTo>
                  <a:lnTo>
                    <a:pt x="873" y="764"/>
                  </a:lnTo>
                  <a:lnTo>
                    <a:pt x="884" y="748"/>
                  </a:lnTo>
                  <a:lnTo>
                    <a:pt x="895" y="731"/>
                  </a:lnTo>
                  <a:lnTo>
                    <a:pt x="903" y="713"/>
                  </a:lnTo>
                  <a:lnTo>
                    <a:pt x="912" y="695"/>
                  </a:lnTo>
                  <a:lnTo>
                    <a:pt x="921" y="678"/>
                  </a:lnTo>
                  <a:lnTo>
                    <a:pt x="927" y="659"/>
                  </a:lnTo>
                  <a:lnTo>
                    <a:pt x="934" y="641"/>
                  </a:lnTo>
                  <a:lnTo>
                    <a:pt x="939" y="621"/>
                  </a:lnTo>
                  <a:lnTo>
                    <a:pt x="944" y="601"/>
                  </a:lnTo>
                  <a:lnTo>
                    <a:pt x="947" y="582"/>
                  </a:lnTo>
                  <a:lnTo>
                    <a:pt x="951" y="561"/>
                  </a:lnTo>
                  <a:lnTo>
                    <a:pt x="953" y="541"/>
                  </a:lnTo>
                  <a:lnTo>
                    <a:pt x="986" y="541"/>
                  </a:lnTo>
                  <a:lnTo>
                    <a:pt x="986" y="541"/>
                  </a:lnTo>
                  <a:lnTo>
                    <a:pt x="993" y="540"/>
                  </a:lnTo>
                  <a:lnTo>
                    <a:pt x="998" y="539"/>
                  </a:lnTo>
                  <a:lnTo>
                    <a:pt x="1003" y="535"/>
                  </a:lnTo>
                  <a:lnTo>
                    <a:pt x="1009" y="531"/>
                  </a:lnTo>
                  <a:lnTo>
                    <a:pt x="1012" y="527"/>
                  </a:lnTo>
                  <a:lnTo>
                    <a:pt x="1015" y="521"/>
                  </a:lnTo>
                  <a:lnTo>
                    <a:pt x="1017" y="515"/>
                  </a:lnTo>
                  <a:lnTo>
                    <a:pt x="1018" y="509"/>
                  </a:lnTo>
                  <a:lnTo>
                    <a:pt x="1018" y="509"/>
                  </a:lnTo>
                  <a:lnTo>
                    <a:pt x="1017" y="502"/>
                  </a:lnTo>
                  <a:lnTo>
                    <a:pt x="1015" y="497"/>
                  </a:lnTo>
                  <a:lnTo>
                    <a:pt x="1012" y="491"/>
                  </a:lnTo>
                  <a:lnTo>
                    <a:pt x="1009" y="486"/>
                  </a:lnTo>
                  <a:lnTo>
                    <a:pt x="1003" y="483"/>
                  </a:lnTo>
                  <a:lnTo>
                    <a:pt x="998" y="480"/>
                  </a:lnTo>
                  <a:lnTo>
                    <a:pt x="993" y="477"/>
                  </a:lnTo>
                  <a:lnTo>
                    <a:pt x="986" y="477"/>
                  </a:lnTo>
                  <a:lnTo>
                    <a:pt x="986" y="477"/>
                  </a:lnTo>
                  <a:close/>
                  <a:moveTo>
                    <a:pt x="827" y="541"/>
                  </a:moveTo>
                  <a:lnTo>
                    <a:pt x="888" y="541"/>
                  </a:lnTo>
                  <a:lnTo>
                    <a:pt x="888" y="541"/>
                  </a:lnTo>
                  <a:lnTo>
                    <a:pt x="887" y="558"/>
                  </a:lnTo>
                  <a:lnTo>
                    <a:pt x="884" y="575"/>
                  </a:lnTo>
                  <a:lnTo>
                    <a:pt x="881" y="591"/>
                  </a:lnTo>
                  <a:lnTo>
                    <a:pt x="877" y="608"/>
                  </a:lnTo>
                  <a:lnTo>
                    <a:pt x="872" y="624"/>
                  </a:lnTo>
                  <a:lnTo>
                    <a:pt x="867" y="641"/>
                  </a:lnTo>
                  <a:lnTo>
                    <a:pt x="861" y="656"/>
                  </a:lnTo>
                  <a:lnTo>
                    <a:pt x="854" y="671"/>
                  </a:lnTo>
                  <a:lnTo>
                    <a:pt x="847" y="686"/>
                  </a:lnTo>
                  <a:lnTo>
                    <a:pt x="839" y="701"/>
                  </a:lnTo>
                  <a:lnTo>
                    <a:pt x="831" y="715"/>
                  </a:lnTo>
                  <a:lnTo>
                    <a:pt x="821" y="729"/>
                  </a:lnTo>
                  <a:lnTo>
                    <a:pt x="811" y="741"/>
                  </a:lnTo>
                  <a:lnTo>
                    <a:pt x="800" y="754"/>
                  </a:lnTo>
                  <a:lnTo>
                    <a:pt x="790" y="766"/>
                  </a:lnTo>
                  <a:lnTo>
                    <a:pt x="778" y="778"/>
                  </a:lnTo>
                  <a:lnTo>
                    <a:pt x="766" y="790"/>
                  </a:lnTo>
                  <a:lnTo>
                    <a:pt x="754" y="800"/>
                  </a:lnTo>
                  <a:lnTo>
                    <a:pt x="741" y="811"/>
                  </a:lnTo>
                  <a:lnTo>
                    <a:pt x="729" y="821"/>
                  </a:lnTo>
                  <a:lnTo>
                    <a:pt x="715" y="830"/>
                  </a:lnTo>
                  <a:lnTo>
                    <a:pt x="701" y="839"/>
                  </a:lnTo>
                  <a:lnTo>
                    <a:pt x="686" y="847"/>
                  </a:lnTo>
                  <a:lnTo>
                    <a:pt x="671" y="854"/>
                  </a:lnTo>
                  <a:lnTo>
                    <a:pt x="656" y="860"/>
                  </a:lnTo>
                  <a:lnTo>
                    <a:pt x="641" y="867"/>
                  </a:lnTo>
                  <a:lnTo>
                    <a:pt x="625" y="872"/>
                  </a:lnTo>
                  <a:lnTo>
                    <a:pt x="608" y="877"/>
                  </a:lnTo>
                  <a:lnTo>
                    <a:pt x="591" y="881"/>
                  </a:lnTo>
                  <a:lnTo>
                    <a:pt x="575" y="884"/>
                  </a:lnTo>
                  <a:lnTo>
                    <a:pt x="558" y="887"/>
                  </a:lnTo>
                  <a:lnTo>
                    <a:pt x="541" y="888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0" y="821"/>
                  </a:lnTo>
                  <a:lnTo>
                    <a:pt x="539" y="814"/>
                  </a:lnTo>
                  <a:lnTo>
                    <a:pt x="535" y="809"/>
                  </a:lnTo>
                  <a:lnTo>
                    <a:pt x="531" y="805"/>
                  </a:lnTo>
                  <a:lnTo>
                    <a:pt x="527" y="800"/>
                  </a:lnTo>
                  <a:lnTo>
                    <a:pt x="522" y="797"/>
                  </a:lnTo>
                  <a:lnTo>
                    <a:pt x="515" y="796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02" y="796"/>
                  </a:lnTo>
                  <a:lnTo>
                    <a:pt x="497" y="797"/>
                  </a:lnTo>
                  <a:lnTo>
                    <a:pt x="491" y="800"/>
                  </a:lnTo>
                  <a:lnTo>
                    <a:pt x="486" y="805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21"/>
                  </a:lnTo>
                  <a:lnTo>
                    <a:pt x="478" y="827"/>
                  </a:lnTo>
                  <a:lnTo>
                    <a:pt x="478" y="888"/>
                  </a:lnTo>
                  <a:lnTo>
                    <a:pt x="478" y="888"/>
                  </a:lnTo>
                  <a:lnTo>
                    <a:pt x="460" y="887"/>
                  </a:lnTo>
                  <a:lnTo>
                    <a:pt x="443" y="884"/>
                  </a:lnTo>
                  <a:lnTo>
                    <a:pt x="426" y="881"/>
                  </a:lnTo>
                  <a:lnTo>
                    <a:pt x="410" y="877"/>
                  </a:lnTo>
                  <a:lnTo>
                    <a:pt x="394" y="872"/>
                  </a:lnTo>
                  <a:lnTo>
                    <a:pt x="378" y="867"/>
                  </a:lnTo>
                  <a:lnTo>
                    <a:pt x="362" y="860"/>
                  </a:lnTo>
                  <a:lnTo>
                    <a:pt x="347" y="854"/>
                  </a:lnTo>
                  <a:lnTo>
                    <a:pt x="332" y="847"/>
                  </a:lnTo>
                  <a:lnTo>
                    <a:pt x="318" y="839"/>
                  </a:lnTo>
                  <a:lnTo>
                    <a:pt x="304" y="830"/>
                  </a:lnTo>
                  <a:lnTo>
                    <a:pt x="290" y="821"/>
                  </a:lnTo>
                  <a:lnTo>
                    <a:pt x="277" y="811"/>
                  </a:lnTo>
                  <a:lnTo>
                    <a:pt x="264" y="800"/>
                  </a:lnTo>
                  <a:lnTo>
                    <a:pt x="251" y="790"/>
                  </a:lnTo>
                  <a:lnTo>
                    <a:pt x="239" y="778"/>
                  </a:lnTo>
                  <a:lnTo>
                    <a:pt x="228" y="766"/>
                  </a:lnTo>
                  <a:lnTo>
                    <a:pt x="217" y="754"/>
                  </a:lnTo>
                  <a:lnTo>
                    <a:pt x="207" y="741"/>
                  </a:lnTo>
                  <a:lnTo>
                    <a:pt x="197" y="729"/>
                  </a:lnTo>
                  <a:lnTo>
                    <a:pt x="188" y="715"/>
                  </a:lnTo>
                  <a:lnTo>
                    <a:pt x="179" y="701"/>
                  </a:lnTo>
                  <a:lnTo>
                    <a:pt x="171" y="686"/>
                  </a:lnTo>
                  <a:lnTo>
                    <a:pt x="164" y="671"/>
                  </a:lnTo>
                  <a:lnTo>
                    <a:pt x="157" y="656"/>
                  </a:lnTo>
                  <a:lnTo>
                    <a:pt x="151" y="641"/>
                  </a:lnTo>
                  <a:lnTo>
                    <a:pt x="145" y="624"/>
                  </a:lnTo>
                  <a:lnTo>
                    <a:pt x="141" y="608"/>
                  </a:lnTo>
                  <a:lnTo>
                    <a:pt x="136" y="591"/>
                  </a:lnTo>
                  <a:lnTo>
                    <a:pt x="133" y="575"/>
                  </a:lnTo>
                  <a:lnTo>
                    <a:pt x="131" y="558"/>
                  </a:lnTo>
                  <a:lnTo>
                    <a:pt x="129" y="541"/>
                  </a:lnTo>
                  <a:lnTo>
                    <a:pt x="191" y="541"/>
                  </a:lnTo>
                  <a:lnTo>
                    <a:pt x="191" y="541"/>
                  </a:lnTo>
                  <a:lnTo>
                    <a:pt x="197" y="540"/>
                  </a:lnTo>
                  <a:lnTo>
                    <a:pt x="203" y="539"/>
                  </a:lnTo>
                  <a:lnTo>
                    <a:pt x="208" y="535"/>
                  </a:lnTo>
                  <a:lnTo>
                    <a:pt x="214" y="531"/>
                  </a:lnTo>
                  <a:lnTo>
                    <a:pt x="217" y="527"/>
                  </a:lnTo>
                  <a:lnTo>
                    <a:pt x="220" y="521"/>
                  </a:lnTo>
                  <a:lnTo>
                    <a:pt x="222" y="515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02"/>
                  </a:lnTo>
                  <a:lnTo>
                    <a:pt x="220" y="497"/>
                  </a:lnTo>
                  <a:lnTo>
                    <a:pt x="217" y="491"/>
                  </a:lnTo>
                  <a:lnTo>
                    <a:pt x="214" y="486"/>
                  </a:lnTo>
                  <a:lnTo>
                    <a:pt x="208" y="483"/>
                  </a:lnTo>
                  <a:lnTo>
                    <a:pt x="203" y="480"/>
                  </a:lnTo>
                  <a:lnTo>
                    <a:pt x="197" y="477"/>
                  </a:lnTo>
                  <a:lnTo>
                    <a:pt x="191" y="477"/>
                  </a:lnTo>
                  <a:lnTo>
                    <a:pt x="129" y="477"/>
                  </a:lnTo>
                  <a:lnTo>
                    <a:pt x="129" y="477"/>
                  </a:lnTo>
                  <a:lnTo>
                    <a:pt x="131" y="460"/>
                  </a:lnTo>
                  <a:lnTo>
                    <a:pt x="133" y="443"/>
                  </a:lnTo>
                  <a:lnTo>
                    <a:pt x="136" y="426"/>
                  </a:lnTo>
                  <a:lnTo>
                    <a:pt x="141" y="410"/>
                  </a:lnTo>
                  <a:lnTo>
                    <a:pt x="145" y="394"/>
                  </a:lnTo>
                  <a:lnTo>
                    <a:pt x="151" y="378"/>
                  </a:lnTo>
                  <a:lnTo>
                    <a:pt x="157" y="362"/>
                  </a:lnTo>
                  <a:lnTo>
                    <a:pt x="164" y="347"/>
                  </a:lnTo>
                  <a:lnTo>
                    <a:pt x="171" y="332"/>
                  </a:lnTo>
                  <a:lnTo>
                    <a:pt x="179" y="318"/>
                  </a:lnTo>
                  <a:lnTo>
                    <a:pt x="188" y="304"/>
                  </a:lnTo>
                  <a:lnTo>
                    <a:pt x="197" y="290"/>
                  </a:lnTo>
                  <a:lnTo>
                    <a:pt x="207" y="277"/>
                  </a:lnTo>
                  <a:lnTo>
                    <a:pt x="217" y="264"/>
                  </a:lnTo>
                  <a:lnTo>
                    <a:pt x="228" y="251"/>
                  </a:lnTo>
                  <a:lnTo>
                    <a:pt x="239" y="239"/>
                  </a:lnTo>
                  <a:lnTo>
                    <a:pt x="251" y="227"/>
                  </a:lnTo>
                  <a:lnTo>
                    <a:pt x="264" y="217"/>
                  </a:lnTo>
                  <a:lnTo>
                    <a:pt x="277" y="207"/>
                  </a:lnTo>
                  <a:lnTo>
                    <a:pt x="290" y="197"/>
                  </a:lnTo>
                  <a:lnTo>
                    <a:pt x="304" y="188"/>
                  </a:lnTo>
                  <a:lnTo>
                    <a:pt x="318" y="179"/>
                  </a:lnTo>
                  <a:lnTo>
                    <a:pt x="332" y="171"/>
                  </a:lnTo>
                  <a:lnTo>
                    <a:pt x="347" y="164"/>
                  </a:lnTo>
                  <a:lnTo>
                    <a:pt x="362" y="157"/>
                  </a:lnTo>
                  <a:lnTo>
                    <a:pt x="378" y="151"/>
                  </a:lnTo>
                  <a:lnTo>
                    <a:pt x="394" y="145"/>
                  </a:lnTo>
                  <a:lnTo>
                    <a:pt x="410" y="141"/>
                  </a:lnTo>
                  <a:lnTo>
                    <a:pt x="426" y="136"/>
                  </a:lnTo>
                  <a:lnTo>
                    <a:pt x="443" y="133"/>
                  </a:lnTo>
                  <a:lnTo>
                    <a:pt x="460" y="131"/>
                  </a:lnTo>
                  <a:lnTo>
                    <a:pt x="478" y="129"/>
                  </a:lnTo>
                  <a:lnTo>
                    <a:pt x="478" y="191"/>
                  </a:lnTo>
                  <a:lnTo>
                    <a:pt x="478" y="191"/>
                  </a:lnTo>
                  <a:lnTo>
                    <a:pt x="478" y="197"/>
                  </a:lnTo>
                  <a:lnTo>
                    <a:pt x="480" y="203"/>
                  </a:lnTo>
                  <a:lnTo>
                    <a:pt x="483" y="208"/>
                  </a:lnTo>
                  <a:lnTo>
                    <a:pt x="486" y="214"/>
                  </a:lnTo>
                  <a:lnTo>
                    <a:pt x="491" y="217"/>
                  </a:lnTo>
                  <a:lnTo>
                    <a:pt x="497" y="220"/>
                  </a:lnTo>
                  <a:lnTo>
                    <a:pt x="502" y="222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15" y="222"/>
                  </a:lnTo>
                  <a:lnTo>
                    <a:pt x="522" y="220"/>
                  </a:lnTo>
                  <a:lnTo>
                    <a:pt x="527" y="217"/>
                  </a:lnTo>
                  <a:lnTo>
                    <a:pt x="531" y="214"/>
                  </a:lnTo>
                  <a:lnTo>
                    <a:pt x="535" y="208"/>
                  </a:lnTo>
                  <a:lnTo>
                    <a:pt x="539" y="203"/>
                  </a:lnTo>
                  <a:lnTo>
                    <a:pt x="540" y="197"/>
                  </a:lnTo>
                  <a:lnTo>
                    <a:pt x="541" y="191"/>
                  </a:lnTo>
                  <a:lnTo>
                    <a:pt x="541" y="129"/>
                  </a:lnTo>
                  <a:lnTo>
                    <a:pt x="541" y="129"/>
                  </a:lnTo>
                  <a:lnTo>
                    <a:pt x="558" y="131"/>
                  </a:lnTo>
                  <a:lnTo>
                    <a:pt x="575" y="133"/>
                  </a:lnTo>
                  <a:lnTo>
                    <a:pt x="591" y="136"/>
                  </a:lnTo>
                  <a:lnTo>
                    <a:pt x="608" y="141"/>
                  </a:lnTo>
                  <a:lnTo>
                    <a:pt x="625" y="145"/>
                  </a:lnTo>
                  <a:lnTo>
                    <a:pt x="641" y="151"/>
                  </a:lnTo>
                  <a:lnTo>
                    <a:pt x="656" y="157"/>
                  </a:lnTo>
                  <a:lnTo>
                    <a:pt x="671" y="164"/>
                  </a:lnTo>
                  <a:lnTo>
                    <a:pt x="686" y="171"/>
                  </a:lnTo>
                  <a:lnTo>
                    <a:pt x="701" y="179"/>
                  </a:lnTo>
                  <a:lnTo>
                    <a:pt x="715" y="188"/>
                  </a:lnTo>
                  <a:lnTo>
                    <a:pt x="729" y="197"/>
                  </a:lnTo>
                  <a:lnTo>
                    <a:pt x="741" y="207"/>
                  </a:lnTo>
                  <a:lnTo>
                    <a:pt x="754" y="217"/>
                  </a:lnTo>
                  <a:lnTo>
                    <a:pt x="766" y="227"/>
                  </a:lnTo>
                  <a:lnTo>
                    <a:pt x="778" y="239"/>
                  </a:lnTo>
                  <a:lnTo>
                    <a:pt x="790" y="251"/>
                  </a:lnTo>
                  <a:lnTo>
                    <a:pt x="800" y="264"/>
                  </a:lnTo>
                  <a:lnTo>
                    <a:pt x="811" y="277"/>
                  </a:lnTo>
                  <a:lnTo>
                    <a:pt x="821" y="290"/>
                  </a:lnTo>
                  <a:lnTo>
                    <a:pt x="831" y="304"/>
                  </a:lnTo>
                  <a:lnTo>
                    <a:pt x="839" y="318"/>
                  </a:lnTo>
                  <a:lnTo>
                    <a:pt x="847" y="332"/>
                  </a:lnTo>
                  <a:lnTo>
                    <a:pt x="854" y="347"/>
                  </a:lnTo>
                  <a:lnTo>
                    <a:pt x="861" y="362"/>
                  </a:lnTo>
                  <a:lnTo>
                    <a:pt x="867" y="378"/>
                  </a:lnTo>
                  <a:lnTo>
                    <a:pt x="872" y="394"/>
                  </a:lnTo>
                  <a:lnTo>
                    <a:pt x="877" y="410"/>
                  </a:lnTo>
                  <a:lnTo>
                    <a:pt x="881" y="426"/>
                  </a:lnTo>
                  <a:lnTo>
                    <a:pt x="884" y="443"/>
                  </a:lnTo>
                  <a:lnTo>
                    <a:pt x="887" y="460"/>
                  </a:lnTo>
                  <a:lnTo>
                    <a:pt x="888" y="477"/>
                  </a:lnTo>
                  <a:lnTo>
                    <a:pt x="827" y="477"/>
                  </a:lnTo>
                  <a:lnTo>
                    <a:pt x="827" y="477"/>
                  </a:lnTo>
                  <a:lnTo>
                    <a:pt x="821" y="477"/>
                  </a:lnTo>
                  <a:lnTo>
                    <a:pt x="814" y="480"/>
                  </a:lnTo>
                  <a:lnTo>
                    <a:pt x="809" y="483"/>
                  </a:lnTo>
                  <a:lnTo>
                    <a:pt x="805" y="486"/>
                  </a:lnTo>
                  <a:lnTo>
                    <a:pt x="800" y="491"/>
                  </a:lnTo>
                  <a:lnTo>
                    <a:pt x="797" y="497"/>
                  </a:lnTo>
                  <a:lnTo>
                    <a:pt x="796" y="502"/>
                  </a:lnTo>
                  <a:lnTo>
                    <a:pt x="795" y="509"/>
                  </a:lnTo>
                  <a:lnTo>
                    <a:pt x="795" y="509"/>
                  </a:lnTo>
                  <a:lnTo>
                    <a:pt x="796" y="515"/>
                  </a:lnTo>
                  <a:lnTo>
                    <a:pt x="797" y="521"/>
                  </a:lnTo>
                  <a:lnTo>
                    <a:pt x="800" y="527"/>
                  </a:lnTo>
                  <a:lnTo>
                    <a:pt x="805" y="531"/>
                  </a:lnTo>
                  <a:lnTo>
                    <a:pt x="809" y="535"/>
                  </a:lnTo>
                  <a:lnTo>
                    <a:pt x="814" y="539"/>
                  </a:lnTo>
                  <a:lnTo>
                    <a:pt x="821" y="540"/>
                  </a:lnTo>
                  <a:lnTo>
                    <a:pt x="827" y="541"/>
                  </a:lnTo>
                  <a:lnTo>
                    <a:pt x="827" y="541"/>
                  </a:lnTo>
                  <a:close/>
                  <a:moveTo>
                    <a:pt x="604" y="509"/>
                  </a:moveTo>
                  <a:lnTo>
                    <a:pt x="604" y="509"/>
                  </a:lnTo>
                  <a:lnTo>
                    <a:pt x="604" y="499"/>
                  </a:lnTo>
                  <a:lnTo>
                    <a:pt x="602" y="489"/>
                  </a:lnTo>
                  <a:lnTo>
                    <a:pt x="600" y="481"/>
                  </a:lnTo>
                  <a:lnTo>
                    <a:pt x="597" y="472"/>
                  </a:lnTo>
                  <a:lnTo>
                    <a:pt x="592" y="463"/>
                  </a:lnTo>
                  <a:lnTo>
                    <a:pt x="588" y="456"/>
                  </a:lnTo>
                  <a:lnTo>
                    <a:pt x="583" y="448"/>
                  </a:lnTo>
                  <a:lnTo>
                    <a:pt x="576" y="441"/>
                  </a:lnTo>
                  <a:lnTo>
                    <a:pt x="570" y="436"/>
                  </a:lnTo>
                  <a:lnTo>
                    <a:pt x="562" y="430"/>
                  </a:lnTo>
                  <a:lnTo>
                    <a:pt x="555" y="425"/>
                  </a:lnTo>
                  <a:lnTo>
                    <a:pt x="546" y="421"/>
                  </a:lnTo>
                  <a:lnTo>
                    <a:pt x="538" y="417"/>
                  </a:lnTo>
                  <a:lnTo>
                    <a:pt x="528" y="415"/>
                  </a:lnTo>
                  <a:lnTo>
                    <a:pt x="518" y="414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499" y="414"/>
                  </a:lnTo>
                  <a:lnTo>
                    <a:pt x="489" y="415"/>
                  </a:lnTo>
                  <a:lnTo>
                    <a:pt x="481" y="417"/>
                  </a:lnTo>
                  <a:lnTo>
                    <a:pt x="472" y="421"/>
                  </a:lnTo>
                  <a:lnTo>
                    <a:pt x="464" y="425"/>
                  </a:lnTo>
                  <a:lnTo>
                    <a:pt x="456" y="430"/>
                  </a:lnTo>
                  <a:lnTo>
                    <a:pt x="449" y="436"/>
                  </a:lnTo>
                  <a:lnTo>
                    <a:pt x="441" y="441"/>
                  </a:lnTo>
                  <a:lnTo>
                    <a:pt x="436" y="448"/>
                  </a:lnTo>
                  <a:lnTo>
                    <a:pt x="430" y="456"/>
                  </a:lnTo>
                  <a:lnTo>
                    <a:pt x="425" y="463"/>
                  </a:lnTo>
                  <a:lnTo>
                    <a:pt x="421" y="472"/>
                  </a:lnTo>
                  <a:lnTo>
                    <a:pt x="417" y="481"/>
                  </a:lnTo>
                  <a:lnTo>
                    <a:pt x="415" y="489"/>
                  </a:lnTo>
                  <a:lnTo>
                    <a:pt x="414" y="499"/>
                  </a:lnTo>
                  <a:lnTo>
                    <a:pt x="413" y="509"/>
                  </a:lnTo>
                  <a:lnTo>
                    <a:pt x="413" y="509"/>
                  </a:lnTo>
                  <a:lnTo>
                    <a:pt x="414" y="518"/>
                  </a:lnTo>
                  <a:lnTo>
                    <a:pt x="415" y="528"/>
                  </a:lnTo>
                  <a:lnTo>
                    <a:pt x="417" y="538"/>
                  </a:lnTo>
                  <a:lnTo>
                    <a:pt x="421" y="546"/>
                  </a:lnTo>
                  <a:lnTo>
                    <a:pt x="425" y="555"/>
                  </a:lnTo>
                  <a:lnTo>
                    <a:pt x="430" y="562"/>
                  </a:lnTo>
                  <a:lnTo>
                    <a:pt x="436" y="570"/>
                  </a:lnTo>
                  <a:lnTo>
                    <a:pt x="441" y="576"/>
                  </a:lnTo>
                  <a:lnTo>
                    <a:pt x="449" y="583"/>
                  </a:lnTo>
                  <a:lnTo>
                    <a:pt x="456" y="588"/>
                  </a:lnTo>
                  <a:lnTo>
                    <a:pt x="464" y="592"/>
                  </a:lnTo>
                  <a:lnTo>
                    <a:pt x="472" y="597"/>
                  </a:lnTo>
                  <a:lnTo>
                    <a:pt x="481" y="600"/>
                  </a:lnTo>
                  <a:lnTo>
                    <a:pt x="489" y="602"/>
                  </a:lnTo>
                  <a:lnTo>
                    <a:pt x="49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18" y="604"/>
                  </a:lnTo>
                  <a:lnTo>
                    <a:pt x="528" y="602"/>
                  </a:lnTo>
                  <a:lnTo>
                    <a:pt x="538" y="600"/>
                  </a:lnTo>
                  <a:lnTo>
                    <a:pt x="546" y="597"/>
                  </a:lnTo>
                  <a:lnTo>
                    <a:pt x="555" y="592"/>
                  </a:lnTo>
                  <a:lnTo>
                    <a:pt x="562" y="588"/>
                  </a:lnTo>
                  <a:lnTo>
                    <a:pt x="570" y="583"/>
                  </a:lnTo>
                  <a:lnTo>
                    <a:pt x="576" y="576"/>
                  </a:lnTo>
                  <a:lnTo>
                    <a:pt x="583" y="570"/>
                  </a:lnTo>
                  <a:lnTo>
                    <a:pt x="588" y="562"/>
                  </a:lnTo>
                  <a:lnTo>
                    <a:pt x="592" y="555"/>
                  </a:lnTo>
                  <a:lnTo>
                    <a:pt x="597" y="546"/>
                  </a:lnTo>
                  <a:lnTo>
                    <a:pt x="600" y="538"/>
                  </a:lnTo>
                  <a:lnTo>
                    <a:pt x="602" y="528"/>
                  </a:lnTo>
                  <a:lnTo>
                    <a:pt x="604" y="518"/>
                  </a:lnTo>
                  <a:lnTo>
                    <a:pt x="604" y="509"/>
                  </a:lnTo>
                  <a:lnTo>
                    <a:pt x="604" y="509"/>
                  </a:lnTo>
                  <a:close/>
                  <a:moveTo>
                    <a:pt x="478" y="509"/>
                  </a:moveTo>
                  <a:lnTo>
                    <a:pt x="478" y="509"/>
                  </a:lnTo>
                  <a:lnTo>
                    <a:pt x="478" y="502"/>
                  </a:lnTo>
                  <a:lnTo>
                    <a:pt x="480" y="497"/>
                  </a:lnTo>
                  <a:lnTo>
                    <a:pt x="483" y="491"/>
                  </a:lnTo>
                  <a:lnTo>
                    <a:pt x="486" y="486"/>
                  </a:lnTo>
                  <a:lnTo>
                    <a:pt x="491" y="483"/>
                  </a:lnTo>
                  <a:lnTo>
                    <a:pt x="497" y="480"/>
                  </a:lnTo>
                  <a:lnTo>
                    <a:pt x="502" y="477"/>
                  </a:lnTo>
                  <a:lnTo>
                    <a:pt x="509" y="477"/>
                  </a:lnTo>
                  <a:lnTo>
                    <a:pt x="509" y="477"/>
                  </a:lnTo>
                  <a:lnTo>
                    <a:pt x="515" y="477"/>
                  </a:lnTo>
                  <a:lnTo>
                    <a:pt x="522" y="480"/>
                  </a:lnTo>
                  <a:lnTo>
                    <a:pt x="527" y="483"/>
                  </a:lnTo>
                  <a:lnTo>
                    <a:pt x="531" y="486"/>
                  </a:lnTo>
                  <a:lnTo>
                    <a:pt x="535" y="491"/>
                  </a:lnTo>
                  <a:lnTo>
                    <a:pt x="539" y="497"/>
                  </a:lnTo>
                  <a:lnTo>
                    <a:pt x="540" y="502"/>
                  </a:lnTo>
                  <a:lnTo>
                    <a:pt x="541" y="509"/>
                  </a:lnTo>
                  <a:lnTo>
                    <a:pt x="541" y="509"/>
                  </a:lnTo>
                  <a:lnTo>
                    <a:pt x="540" y="515"/>
                  </a:lnTo>
                  <a:lnTo>
                    <a:pt x="539" y="521"/>
                  </a:lnTo>
                  <a:lnTo>
                    <a:pt x="535" y="527"/>
                  </a:lnTo>
                  <a:lnTo>
                    <a:pt x="531" y="531"/>
                  </a:lnTo>
                  <a:lnTo>
                    <a:pt x="527" y="535"/>
                  </a:lnTo>
                  <a:lnTo>
                    <a:pt x="522" y="539"/>
                  </a:lnTo>
                  <a:lnTo>
                    <a:pt x="515" y="540"/>
                  </a:lnTo>
                  <a:lnTo>
                    <a:pt x="509" y="541"/>
                  </a:lnTo>
                  <a:lnTo>
                    <a:pt x="509" y="541"/>
                  </a:lnTo>
                  <a:lnTo>
                    <a:pt x="502" y="540"/>
                  </a:lnTo>
                  <a:lnTo>
                    <a:pt x="497" y="539"/>
                  </a:lnTo>
                  <a:lnTo>
                    <a:pt x="491" y="535"/>
                  </a:lnTo>
                  <a:lnTo>
                    <a:pt x="486" y="531"/>
                  </a:lnTo>
                  <a:lnTo>
                    <a:pt x="483" y="527"/>
                  </a:lnTo>
                  <a:lnTo>
                    <a:pt x="480" y="521"/>
                  </a:lnTo>
                  <a:lnTo>
                    <a:pt x="478" y="515"/>
                  </a:lnTo>
                  <a:lnTo>
                    <a:pt x="478" y="509"/>
                  </a:lnTo>
                  <a:lnTo>
                    <a:pt x="478" y="509"/>
                  </a:lnTo>
                  <a:close/>
                  <a:moveTo>
                    <a:pt x="541" y="318"/>
                  </a:moveTo>
                  <a:lnTo>
                    <a:pt x="541" y="318"/>
                  </a:lnTo>
                  <a:lnTo>
                    <a:pt x="540" y="311"/>
                  </a:lnTo>
                  <a:lnTo>
                    <a:pt x="539" y="306"/>
                  </a:lnTo>
                  <a:lnTo>
                    <a:pt x="535" y="300"/>
                  </a:lnTo>
                  <a:lnTo>
                    <a:pt x="531" y="295"/>
                  </a:lnTo>
                  <a:lnTo>
                    <a:pt x="527" y="292"/>
                  </a:lnTo>
                  <a:lnTo>
                    <a:pt x="522" y="289"/>
                  </a:lnTo>
                  <a:lnTo>
                    <a:pt x="515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86" y="288"/>
                  </a:lnTo>
                  <a:lnTo>
                    <a:pt x="465" y="291"/>
                  </a:lnTo>
                  <a:lnTo>
                    <a:pt x="443" y="296"/>
                  </a:lnTo>
                  <a:lnTo>
                    <a:pt x="423" y="304"/>
                  </a:lnTo>
                  <a:lnTo>
                    <a:pt x="402" y="313"/>
                  </a:lnTo>
                  <a:lnTo>
                    <a:pt x="384" y="324"/>
                  </a:lnTo>
                  <a:lnTo>
                    <a:pt x="367" y="337"/>
                  </a:lnTo>
                  <a:lnTo>
                    <a:pt x="352" y="352"/>
                  </a:lnTo>
                  <a:lnTo>
                    <a:pt x="337" y="367"/>
                  </a:lnTo>
                  <a:lnTo>
                    <a:pt x="324" y="384"/>
                  </a:lnTo>
                  <a:lnTo>
                    <a:pt x="313" y="402"/>
                  </a:lnTo>
                  <a:lnTo>
                    <a:pt x="304" y="423"/>
                  </a:lnTo>
                  <a:lnTo>
                    <a:pt x="296" y="443"/>
                  </a:lnTo>
                  <a:lnTo>
                    <a:pt x="291" y="463"/>
                  </a:lnTo>
                  <a:lnTo>
                    <a:pt x="288" y="486"/>
                  </a:lnTo>
                  <a:lnTo>
                    <a:pt x="287" y="509"/>
                  </a:lnTo>
                  <a:lnTo>
                    <a:pt x="287" y="509"/>
                  </a:lnTo>
                  <a:lnTo>
                    <a:pt x="287" y="515"/>
                  </a:lnTo>
                  <a:lnTo>
                    <a:pt x="289" y="521"/>
                  </a:lnTo>
                  <a:lnTo>
                    <a:pt x="292" y="527"/>
                  </a:lnTo>
                  <a:lnTo>
                    <a:pt x="295" y="531"/>
                  </a:lnTo>
                  <a:lnTo>
                    <a:pt x="300" y="535"/>
                  </a:lnTo>
                  <a:lnTo>
                    <a:pt x="306" y="539"/>
                  </a:lnTo>
                  <a:lnTo>
                    <a:pt x="311" y="540"/>
                  </a:lnTo>
                  <a:lnTo>
                    <a:pt x="318" y="541"/>
                  </a:lnTo>
                  <a:lnTo>
                    <a:pt x="318" y="541"/>
                  </a:lnTo>
                  <a:lnTo>
                    <a:pt x="324" y="540"/>
                  </a:lnTo>
                  <a:lnTo>
                    <a:pt x="331" y="539"/>
                  </a:lnTo>
                  <a:lnTo>
                    <a:pt x="336" y="535"/>
                  </a:lnTo>
                  <a:lnTo>
                    <a:pt x="340" y="531"/>
                  </a:lnTo>
                  <a:lnTo>
                    <a:pt x="344" y="527"/>
                  </a:lnTo>
                  <a:lnTo>
                    <a:pt x="348" y="521"/>
                  </a:lnTo>
                  <a:lnTo>
                    <a:pt x="349" y="515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1" y="492"/>
                  </a:lnTo>
                  <a:lnTo>
                    <a:pt x="353" y="476"/>
                  </a:lnTo>
                  <a:lnTo>
                    <a:pt x="357" y="461"/>
                  </a:lnTo>
                  <a:lnTo>
                    <a:pt x="363" y="447"/>
                  </a:lnTo>
                  <a:lnTo>
                    <a:pt x="369" y="433"/>
                  </a:lnTo>
                  <a:lnTo>
                    <a:pt x="377" y="420"/>
                  </a:lnTo>
                  <a:lnTo>
                    <a:pt x="386" y="408"/>
                  </a:lnTo>
                  <a:lnTo>
                    <a:pt x="397" y="396"/>
                  </a:lnTo>
                  <a:lnTo>
                    <a:pt x="408" y="386"/>
                  </a:lnTo>
                  <a:lnTo>
                    <a:pt x="420" y="377"/>
                  </a:lnTo>
                  <a:lnTo>
                    <a:pt x="434" y="369"/>
                  </a:lnTo>
                  <a:lnTo>
                    <a:pt x="447" y="363"/>
                  </a:lnTo>
                  <a:lnTo>
                    <a:pt x="461" y="357"/>
                  </a:lnTo>
                  <a:lnTo>
                    <a:pt x="476" y="353"/>
                  </a:lnTo>
                  <a:lnTo>
                    <a:pt x="493" y="351"/>
                  </a:lnTo>
                  <a:lnTo>
                    <a:pt x="509" y="350"/>
                  </a:lnTo>
                  <a:lnTo>
                    <a:pt x="509" y="350"/>
                  </a:lnTo>
                  <a:lnTo>
                    <a:pt x="515" y="349"/>
                  </a:lnTo>
                  <a:lnTo>
                    <a:pt x="522" y="348"/>
                  </a:lnTo>
                  <a:lnTo>
                    <a:pt x="527" y="344"/>
                  </a:lnTo>
                  <a:lnTo>
                    <a:pt x="531" y="340"/>
                  </a:lnTo>
                  <a:lnTo>
                    <a:pt x="535" y="336"/>
                  </a:lnTo>
                  <a:lnTo>
                    <a:pt x="539" y="330"/>
                  </a:lnTo>
                  <a:lnTo>
                    <a:pt x="540" y="324"/>
                  </a:lnTo>
                  <a:lnTo>
                    <a:pt x="541" y="318"/>
                  </a:lnTo>
                  <a:lnTo>
                    <a:pt x="541" y="318"/>
                  </a:lnTo>
                  <a:close/>
                  <a:moveTo>
                    <a:pt x="700" y="477"/>
                  </a:moveTo>
                  <a:lnTo>
                    <a:pt x="700" y="477"/>
                  </a:lnTo>
                  <a:lnTo>
                    <a:pt x="693" y="477"/>
                  </a:lnTo>
                  <a:lnTo>
                    <a:pt x="688" y="480"/>
                  </a:lnTo>
                  <a:lnTo>
                    <a:pt x="682" y="483"/>
                  </a:lnTo>
                  <a:lnTo>
                    <a:pt x="677" y="486"/>
                  </a:lnTo>
                  <a:lnTo>
                    <a:pt x="674" y="491"/>
                  </a:lnTo>
                  <a:lnTo>
                    <a:pt x="671" y="497"/>
                  </a:lnTo>
                  <a:lnTo>
                    <a:pt x="669" y="502"/>
                  </a:lnTo>
                  <a:lnTo>
                    <a:pt x="667" y="509"/>
                  </a:lnTo>
                  <a:lnTo>
                    <a:pt x="667" y="509"/>
                  </a:lnTo>
                  <a:lnTo>
                    <a:pt x="667" y="525"/>
                  </a:lnTo>
                  <a:lnTo>
                    <a:pt x="664" y="541"/>
                  </a:lnTo>
                  <a:lnTo>
                    <a:pt x="661" y="556"/>
                  </a:lnTo>
                  <a:lnTo>
                    <a:pt x="656" y="571"/>
                  </a:lnTo>
                  <a:lnTo>
                    <a:pt x="649" y="585"/>
                  </a:lnTo>
                  <a:lnTo>
                    <a:pt x="641" y="598"/>
                  </a:lnTo>
                  <a:lnTo>
                    <a:pt x="632" y="609"/>
                  </a:lnTo>
                  <a:lnTo>
                    <a:pt x="621" y="621"/>
                  </a:lnTo>
                  <a:lnTo>
                    <a:pt x="609" y="632"/>
                  </a:lnTo>
                  <a:lnTo>
                    <a:pt x="598" y="641"/>
                  </a:lnTo>
                  <a:lnTo>
                    <a:pt x="585" y="649"/>
                  </a:lnTo>
                  <a:lnTo>
                    <a:pt x="571" y="656"/>
                  </a:lnTo>
                  <a:lnTo>
                    <a:pt x="556" y="661"/>
                  </a:lnTo>
                  <a:lnTo>
                    <a:pt x="541" y="664"/>
                  </a:lnTo>
                  <a:lnTo>
                    <a:pt x="525" y="667"/>
                  </a:ln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1"/>
                  </a:lnTo>
                  <a:lnTo>
                    <a:pt x="491" y="674"/>
                  </a:lnTo>
                  <a:lnTo>
                    <a:pt x="486" y="677"/>
                  </a:lnTo>
                  <a:lnTo>
                    <a:pt x="483" y="682"/>
                  </a:lnTo>
                  <a:lnTo>
                    <a:pt x="480" y="688"/>
                  </a:lnTo>
                  <a:lnTo>
                    <a:pt x="478" y="693"/>
                  </a:lnTo>
                  <a:lnTo>
                    <a:pt x="478" y="700"/>
                  </a:lnTo>
                  <a:lnTo>
                    <a:pt x="478" y="700"/>
                  </a:lnTo>
                  <a:lnTo>
                    <a:pt x="478" y="706"/>
                  </a:lnTo>
                  <a:lnTo>
                    <a:pt x="480" y="712"/>
                  </a:lnTo>
                  <a:lnTo>
                    <a:pt x="483" y="718"/>
                  </a:lnTo>
                  <a:lnTo>
                    <a:pt x="486" y="722"/>
                  </a:lnTo>
                  <a:lnTo>
                    <a:pt x="491" y="726"/>
                  </a:lnTo>
                  <a:lnTo>
                    <a:pt x="497" y="729"/>
                  </a:lnTo>
                  <a:lnTo>
                    <a:pt x="502" y="731"/>
                  </a:lnTo>
                  <a:lnTo>
                    <a:pt x="509" y="732"/>
                  </a:lnTo>
                  <a:lnTo>
                    <a:pt x="509" y="732"/>
                  </a:lnTo>
                  <a:lnTo>
                    <a:pt x="531" y="731"/>
                  </a:lnTo>
                  <a:lnTo>
                    <a:pt x="554" y="727"/>
                  </a:lnTo>
                  <a:lnTo>
                    <a:pt x="575" y="721"/>
                  </a:lnTo>
                  <a:lnTo>
                    <a:pt x="596" y="713"/>
                  </a:lnTo>
                  <a:lnTo>
                    <a:pt x="615" y="705"/>
                  </a:lnTo>
                  <a:lnTo>
                    <a:pt x="633" y="693"/>
                  </a:lnTo>
                  <a:lnTo>
                    <a:pt x="650" y="680"/>
                  </a:lnTo>
                  <a:lnTo>
                    <a:pt x="666" y="666"/>
                  </a:lnTo>
                  <a:lnTo>
                    <a:pt x="680" y="650"/>
                  </a:lnTo>
                  <a:lnTo>
                    <a:pt x="693" y="633"/>
                  </a:lnTo>
                  <a:lnTo>
                    <a:pt x="705" y="615"/>
                  </a:lnTo>
                  <a:lnTo>
                    <a:pt x="714" y="595"/>
                  </a:lnTo>
                  <a:lnTo>
                    <a:pt x="721" y="575"/>
                  </a:lnTo>
                  <a:lnTo>
                    <a:pt x="728" y="554"/>
                  </a:lnTo>
                  <a:lnTo>
                    <a:pt x="731" y="531"/>
                  </a:lnTo>
                  <a:lnTo>
                    <a:pt x="732" y="509"/>
                  </a:lnTo>
                  <a:lnTo>
                    <a:pt x="732" y="509"/>
                  </a:lnTo>
                  <a:lnTo>
                    <a:pt x="731" y="502"/>
                  </a:lnTo>
                  <a:lnTo>
                    <a:pt x="729" y="497"/>
                  </a:lnTo>
                  <a:lnTo>
                    <a:pt x="726" y="491"/>
                  </a:lnTo>
                  <a:lnTo>
                    <a:pt x="722" y="486"/>
                  </a:lnTo>
                  <a:lnTo>
                    <a:pt x="718" y="483"/>
                  </a:lnTo>
                  <a:lnTo>
                    <a:pt x="712" y="480"/>
                  </a:lnTo>
                  <a:lnTo>
                    <a:pt x="706" y="477"/>
                  </a:lnTo>
                  <a:lnTo>
                    <a:pt x="700" y="477"/>
                  </a:lnTo>
                  <a:lnTo>
                    <a:pt x="700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6340182" y="3865209"/>
            <a:ext cx="233247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企业的理想</a:t>
            </a:r>
            <a:endParaRPr lang="en-US" altLang="zh-CN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932760" y="2506585"/>
            <a:ext cx="1147322" cy="1147322"/>
            <a:chOff x="6932760" y="2506585"/>
            <a:chExt cx="1147322" cy="1147322"/>
          </a:xfrm>
        </p:grpSpPr>
        <p:sp>
          <p:nvSpPr>
            <p:cNvPr id="58" name="椭圆 57"/>
            <p:cNvSpPr/>
            <p:nvPr/>
          </p:nvSpPr>
          <p:spPr>
            <a:xfrm>
              <a:off x="6932760" y="2506585"/>
              <a:ext cx="1147322" cy="11473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Freeform 80"/>
            <p:cNvSpPr>
              <a:spLocks noEditPoints="1"/>
            </p:cNvSpPr>
            <p:nvPr/>
          </p:nvSpPr>
          <p:spPr bwMode="auto">
            <a:xfrm>
              <a:off x="7265015" y="2838450"/>
              <a:ext cx="481224" cy="483592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9161022" y="3865209"/>
            <a:ext cx="233247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我们的愿望</a:t>
            </a:r>
            <a:endParaRPr lang="en-US" altLang="zh-CN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9753600" y="2506585"/>
            <a:ext cx="1147322" cy="1147322"/>
            <a:chOff x="9753600" y="2506585"/>
            <a:chExt cx="1147322" cy="1147322"/>
          </a:xfrm>
        </p:grpSpPr>
        <p:sp>
          <p:nvSpPr>
            <p:cNvPr id="40" name="椭圆 39"/>
            <p:cNvSpPr/>
            <p:nvPr/>
          </p:nvSpPr>
          <p:spPr>
            <a:xfrm>
              <a:off x="9753600" y="2506585"/>
              <a:ext cx="1147322" cy="114732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Freeform 98"/>
            <p:cNvSpPr>
              <a:spLocks noEditPoints="1"/>
            </p:cNvSpPr>
            <p:nvPr/>
          </p:nvSpPr>
          <p:spPr bwMode="auto">
            <a:xfrm>
              <a:off x="10085855" y="2838450"/>
              <a:ext cx="481224" cy="483592"/>
            </a:xfrm>
            <a:custGeom>
              <a:avLst/>
              <a:gdLst>
                <a:gd name="T0" fmla="*/ 580 w 1017"/>
                <a:gd name="T1" fmla="*/ 688 h 1018"/>
                <a:gd name="T2" fmla="*/ 668 w 1017"/>
                <a:gd name="T3" fmla="*/ 640 h 1018"/>
                <a:gd name="T4" fmla="*/ 738 w 1017"/>
                <a:gd name="T5" fmla="*/ 559 h 1018"/>
                <a:gd name="T6" fmla="*/ 782 w 1017"/>
                <a:gd name="T7" fmla="*/ 453 h 1018"/>
                <a:gd name="T8" fmla="*/ 795 w 1017"/>
                <a:gd name="T9" fmla="*/ 349 h 1018"/>
                <a:gd name="T10" fmla="*/ 778 w 1017"/>
                <a:gd name="T11" fmla="*/ 229 h 1018"/>
                <a:gd name="T12" fmla="*/ 730 w 1017"/>
                <a:gd name="T13" fmla="*/ 127 h 1018"/>
                <a:gd name="T14" fmla="*/ 657 w 1017"/>
                <a:gd name="T15" fmla="*/ 51 h 1018"/>
                <a:gd name="T16" fmla="*/ 567 w 1017"/>
                <a:gd name="T17" fmla="*/ 7 h 1018"/>
                <a:gd name="T18" fmla="*/ 480 w 1017"/>
                <a:gd name="T19" fmla="*/ 2 h 1018"/>
                <a:gd name="T20" fmla="*/ 384 w 1017"/>
                <a:gd name="T21" fmla="*/ 34 h 1018"/>
                <a:gd name="T22" fmla="*/ 304 w 1017"/>
                <a:gd name="T23" fmla="*/ 105 h 1018"/>
                <a:gd name="T24" fmla="*/ 255 w 1017"/>
                <a:gd name="T25" fmla="*/ 187 h 1018"/>
                <a:gd name="T26" fmla="*/ 225 w 1017"/>
                <a:gd name="T27" fmla="*/ 299 h 1018"/>
                <a:gd name="T28" fmla="*/ 225 w 1017"/>
                <a:gd name="T29" fmla="*/ 403 h 1018"/>
                <a:gd name="T30" fmla="*/ 256 w 1017"/>
                <a:gd name="T31" fmla="*/ 517 h 1018"/>
                <a:gd name="T32" fmla="*/ 317 w 1017"/>
                <a:gd name="T33" fmla="*/ 609 h 1018"/>
                <a:gd name="T34" fmla="*/ 397 w 1017"/>
                <a:gd name="T35" fmla="*/ 672 h 1018"/>
                <a:gd name="T36" fmla="*/ 494 w 1017"/>
                <a:gd name="T37" fmla="*/ 699 h 1018"/>
                <a:gd name="T38" fmla="*/ 543 w 1017"/>
                <a:gd name="T39" fmla="*/ 67 h 1018"/>
                <a:gd name="T40" fmla="*/ 633 w 1017"/>
                <a:gd name="T41" fmla="*/ 112 h 1018"/>
                <a:gd name="T42" fmla="*/ 721 w 1017"/>
                <a:gd name="T43" fmla="*/ 265 h 1018"/>
                <a:gd name="T44" fmla="*/ 721 w 1017"/>
                <a:gd name="T45" fmla="*/ 435 h 1018"/>
                <a:gd name="T46" fmla="*/ 633 w 1017"/>
                <a:gd name="T47" fmla="*/ 588 h 1018"/>
                <a:gd name="T48" fmla="*/ 543 w 1017"/>
                <a:gd name="T49" fmla="*/ 633 h 1018"/>
                <a:gd name="T50" fmla="*/ 474 w 1017"/>
                <a:gd name="T51" fmla="*/ 633 h 1018"/>
                <a:gd name="T52" fmla="*/ 384 w 1017"/>
                <a:gd name="T53" fmla="*/ 588 h 1018"/>
                <a:gd name="T54" fmla="*/ 296 w 1017"/>
                <a:gd name="T55" fmla="*/ 435 h 1018"/>
                <a:gd name="T56" fmla="*/ 296 w 1017"/>
                <a:gd name="T57" fmla="*/ 265 h 1018"/>
                <a:gd name="T58" fmla="*/ 384 w 1017"/>
                <a:gd name="T59" fmla="*/ 112 h 1018"/>
                <a:gd name="T60" fmla="*/ 474 w 1017"/>
                <a:gd name="T61" fmla="*/ 67 h 1018"/>
                <a:gd name="T62" fmla="*/ 725 w 1017"/>
                <a:gd name="T63" fmla="*/ 637 h 1018"/>
                <a:gd name="T64" fmla="*/ 700 w 1017"/>
                <a:gd name="T65" fmla="*/ 668 h 1018"/>
                <a:gd name="T66" fmla="*/ 719 w 1017"/>
                <a:gd name="T67" fmla="*/ 697 h 1018"/>
                <a:gd name="T68" fmla="*/ 818 w 1017"/>
                <a:gd name="T69" fmla="*/ 717 h 1018"/>
                <a:gd name="T70" fmla="*/ 927 w 1017"/>
                <a:gd name="T71" fmla="*/ 816 h 1018"/>
                <a:gd name="T72" fmla="*/ 953 w 1017"/>
                <a:gd name="T73" fmla="*/ 929 h 1018"/>
                <a:gd name="T74" fmla="*/ 922 w 1017"/>
                <a:gd name="T75" fmla="*/ 954 h 1018"/>
                <a:gd name="T76" fmla="*/ 69 w 1017"/>
                <a:gd name="T77" fmla="*/ 941 h 1018"/>
                <a:gd name="T78" fmla="*/ 73 w 1017"/>
                <a:gd name="T79" fmla="*/ 856 h 1018"/>
                <a:gd name="T80" fmla="*/ 162 w 1017"/>
                <a:gd name="T81" fmla="*/ 738 h 1018"/>
                <a:gd name="T82" fmla="*/ 285 w 1017"/>
                <a:gd name="T83" fmla="*/ 700 h 1018"/>
                <a:gd name="T84" fmla="*/ 318 w 1017"/>
                <a:gd name="T85" fmla="*/ 674 h 1018"/>
                <a:gd name="T86" fmla="*/ 304 w 1017"/>
                <a:gd name="T87" fmla="*/ 641 h 1018"/>
                <a:gd name="T88" fmla="*/ 243 w 1017"/>
                <a:gd name="T89" fmla="*/ 639 h 1018"/>
                <a:gd name="T90" fmla="*/ 149 w 1017"/>
                <a:gd name="T91" fmla="*/ 670 h 1018"/>
                <a:gd name="T92" fmla="*/ 74 w 1017"/>
                <a:gd name="T93" fmla="*/ 730 h 1018"/>
                <a:gd name="T94" fmla="*/ 23 w 1017"/>
                <a:gd name="T95" fmla="*/ 811 h 1018"/>
                <a:gd name="T96" fmla="*/ 0 w 1017"/>
                <a:gd name="T97" fmla="*/ 907 h 1018"/>
                <a:gd name="T98" fmla="*/ 11 w 1017"/>
                <a:gd name="T99" fmla="*/ 967 h 1018"/>
                <a:gd name="T100" fmla="*/ 58 w 1017"/>
                <a:gd name="T101" fmla="*/ 1010 h 1018"/>
                <a:gd name="T102" fmla="*/ 931 w 1017"/>
                <a:gd name="T103" fmla="*/ 1017 h 1018"/>
                <a:gd name="T104" fmla="*/ 989 w 1017"/>
                <a:gd name="T105" fmla="*/ 990 h 1018"/>
                <a:gd name="T106" fmla="*/ 1017 w 1017"/>
                <a:gd name="T107" fmla="*/ 932 h 1018"/>
                <a:gd name="T108" fmla="*/ 1009 w 1017"/>
                <a:gd name="T109" fmla="*/ 850 h 1018"/>
                <a:gd name="T110" fmla="*/ 969 w 1017"/>
                <a:gd name="T111" fmla="*/ 762 h 1018"/>
                <a:gd name="T112" fmla="*/ 902 w 1017"/>
                <a:gd name="T113" fmla="*/ 693 h 1018"/>
                <a:gd name="T114" fmla="*/ 817 w 1017"/>
                <a:gd name="T115" fmla="*/ 649 h 1018"/>
                <a:gd name="T116" fmla="*/ 731 w 1017"/>
                <a:gd name="T117" fmla="*/ 63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509" y="700"/>
                  </a:moveTo>
                  <a:lnTo>
                    <a:pt x="509" y="700"/>
                  </a:lnTo>
                  <a:lnTo>
                    <a:pt x="524" y="699"/>
                  </a:lnTo>
                  <a:lnTo>
                    <a:pt x="538" y="698"/>
                  </a:lnTo>
                  <a:lnTo>
                    <a:pt x="553" y="696"/>
                  </a:lnTo>
                  <a:lnTo>
                    <a:pt x="567" y="693"/>
                  </a:lnTo>
                  <a:lnTo>
                    <a:pt x="580" y="688"/>
                  </a:lnTo>
                  <a:lnTo>
                    <a:pt x="593" y="684"/>
                  </a:lnTo>
                  <a:lnTo>
                    <a:pt x="607" y="679"/>
                  </a:lnTo>
                  <a:lnTo>
                    <a:pt x="620" y="672"/>
                  </a:lnTo>
                  <a:lnTo>
                    <a:pt x="633" y="665"/>
                  </a:lnTo>
                  <a:lnTo>
                    <a:pt x="645" y="657"/>
                  </a:lnTo>
                  <a:lnTo>
                    <a:pt x="657" y="649"/>
                  </a:lnTo>
                  <a:lnTo>
                    <a:pt x="668" y="640"/>
                  </a:lnTo>
                  <a:lnTo>
                    <a:pt x="680" y="630"/>
                  </a:lnTo>
                  <a:lnTo>
                    <a:pt x="691" y="620"/>
                  </a:lnTo>
                  <a:lnTo>
                    <a:pt x="701" y="609"/>
                  </a:lnTo>
                  <a:lnTo>
                    <a:pt x="711" y="597"/>
                  </a:lnTo>
                  <a:lnTo>
                    <a:pt x="720" y="585"/>
                  </a:lnTo>
                  <a:lnTo>
                    <a:pt x="730" y="573"/>
                  </a:lnTo>
                  <a:lnTo>
                    <a:pt x="738" y="559"/>
                  </a:lnTo>
                  <a:lnTo>
                    <a:pt x="746" y="546"/>
                  </a:lnTo>
                  <a:lnTo>
                    <a:pt x="753" y="531"/>
                  </a:lnTo>
                  <a:lnTo>
                    <a:pt x="761" y="517"/>
                  </a:lnTo>
                  <a:lnTo>
                    <a:pt x="766" y="502"/>
                  </a:lnTo>
                  <a:lnTo>
                    <a:pt x="773" y="486"/>
                  </a:lnTo>
                  <a:lnTo>
                    <a:pt x="778" y="470"/>
                  </a:lnTo>
                  <a:lnTo>
                    <a:pt x="782" y="453"/>
                  </a:lnTo>
                  <a:lnTo>
                    <a:pt x="785" y="437"/>
                  </a:lnTo>
                  <a:lnTo>
                    <a:pt x="789" y="420"/>
                  </a:lnTo>
                  <a:lnTo>
                    <a:pt x="792" y="403"/>
                  </a:lnTo>
                  <a:lnTo>
                    <a:pt x="793" y="386"/>
                  </a:lnTo>
                  <a:lnTo>
                    <a:pt x="794" y="368"/>
                  </a:lnTo>
                  <a:lnTo>
                    <a:pt x="795" y="349"/>
                  </a:lnTo>
                  <a:lnTo>
                    <a:pt x="795" y="349"/>
                  </a:lnTo>
                  <a:lnTo>
                    <a:pt x="794" y="332"/>
                  </a:lnTo>
                  <a:lnTo>
                    <a:pt x="793" y="314"/>
                  </a:lnTo>
                  <a:lnTo>
                    <a:pt x="792" y="297"/>
                  </a:lnTo>
                  <a:lnTo>
                    <a:pt x="789" y="280"/>
                  </a:lnTo>
                  <a:lnTo>
                    <a:pt x="785" y="262"/>
                  </a:lnTo>
                  <a:lnTo>
                    <a:pt x="782" y="246"/>
                  </a:lnTo>
                  <a:lnTo>
                    <a:pt x="778" y="229"/>
                  </a:lnTo>
                  <a:lnTo>
                    <a:pt x="773" y="214"/>
                  </a:lnTo>
                  <a:lnTo>
                    <a:pt x="766" y="198"/>
                  </a:lnTo>
                  <a:lnTo>
                    <a:pt x="761" y="183"/>
                  </a:lnTo>
                  <a:lnTo>
                    <a:pt x="753" y="168"/>
                  </a:lnTo>
                  <a:lnTo>
                    <a:pt x="746" y="154"/>
                  </a:lnTo>
                  <a:lnTo>
                    <a:pt x="738" y="140"/>
                  </a:lnTo>
                  <a:lnTo>
                    <a:pt x="730" y="127"/>
                  </a:lnTo>
                  <a:lnTo>
                    <a:pt x="720" y="114"/>
                  </a:lnTo>
                  <a:lnTo>
                    <a:pt x="711" y="103"/>
                  </a:lnTo>
                  <a:lnTo>
                    <a:pt x="701" y="91"/>
                  </a:lnTo>
                  <a:lnTo>
                    <a:pt x="691" y="80"/>
                  </a:lnTo>
                  <a:lnTo>
                    <a:pt x="679" y="69"/>
                  </a:lnTo>
                  <a:lnTo>
                    <a:pt x="668" y="60"/>
                  </a:lnTo>
                  <a:lnTo>
                    <a:pt x="657" y="51"/>
                  </a:lnTo>
                  <a:lnTo>
                    <a:pt x="645" y="43"/>
                  </a:lnTo>
                  <a:lnTo>
                    <a:pt x="633" y="35"/>
                  </a:lnTo>
                  <a:lnTo>
                    <a:pt x="620" y="27"/>
                  </a:lnTo>
                  <a:lnTo>
                    <a:pt x="607" y="21"/>
                  </a:lnTo>
                  <a:lnTo>
                    <a:pt x="593" y="16"/>
                  </a:lnTo>
                  <a:lnTo>
                    <a:pt x="580" y="11"/>
                  </a:lnTo>
                  <a:lnTo>
                    <a:pt x="567" y="7"/>
                  </a:lnTo>
                  <a:lnTo>
                    <a:pt x="553" y="4"/>
                  </a:lnTo>
                  <a:lnTo>
                    <a:pt x="538" y="2"/>
                  </a:lnTo>
                  <a:lnTo>
                    <a:pt x="524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94" y="1"/>
                  </a:lnTo>
                  <a:lnTo>
                    <a:pt x="480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38" y="10"/>
                  </a:lnTo>
                  <a:lnTo>
                    <a:pt x="424" y="16"/>
                  </a:lnTo>
                  <a:lnTo>
                    <a:pt x="411" y="21"/>
                  </a:lnTo>
                  <a:lnTo>
                    <a:pt x="397" y="27"/>
                  </a:lnTo>
                  <a:lnTo>
                    <a:pt x="384" y="34"/>
                  </a:lnTo>
                  <a:lnTo>
                    <a:pt x="372" y="43"/>
                  </a:lnTo>
                  <a:lnTo>
                    <a:pt x="359" y="51"/>
                  </a:lnTo>
                  <a:lnTo>
                    <a:pt x="348" y="60"/>
                  </a:lnTo>
                  <a:lnTo>
                    <a:pt x="336" y="70"/>
                  </a:lnTo>
                  <a:lnTo>
                    <a:pt x="325" y="81"/>
                  </a:lnTo>
                  <a:lnTo>
                    <a:pt x="314" y="93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294" y="118"/>
                  </a:lnTo>
                  <a:lnTo>
                    <a:pt x="285" y="130"/>
                  </a:lnTo>
                  <a:lnTo>
                    <a:pt x="277" y="144"/>
                  </a:lnTo>
                  <a:lnTo>
                    <a:pt x="269" y="158"/>
                  </a:lnTo>
                  <a:lnTo>
                    <a:pt x="262" y="172"/>
                  </a:lnTo>
                  <a:lnTo>
                    <a:pt x="255" y="187"/>
                  </a:lnTo>
                  <a:lnTo>
                    <a:pt x="249" y="202"/>
                  </a:lnTo>
                  <a:lnTo>
                    <a:pt x="244" y="217"/>
                  </a:lnTo>
                  <a:lnTo>
                    <a:pt x="238" y="233"/>
                  </a:lnTo>
                  <a:lnTo>
                    <a:pt x="234" y="250"/>
                  </a:lnTo>
                  <a:lnTo>
                    <a:pt x="231" y="266"/>
                  </a:lnTo>
                  <a:lnTo>
                    <a:pt x="227" y="282"/>
                  </a:lnTo>
                  <a:lnTo>
                    <a:pt x="225" y="299"/>
                  </a:lnTo>
                  <a:lnTo>
                    <a:pt x="223" y="315"/>
                  </a:lnTo>
                  <a:lnTo>
                    <a:pt x="223" y="332"/>
                  </a:lnTo>
                  <a:lnTo>
                    <a:pt x="222" y="349"/>
                  </a:lnTo>
                  <a:lnTo>
                    <a:pt x="222" y="349"/>
                  </a:lnTo>
                  <a:lnTo>
                    <a:pt x="223" y="368"/>
                  </a:lnTo>
                  <a:lnTo>
                    <a:pt x="224" y="386"/>
                  </a:lnTo>
                  <a:lnTo>
                    <a:pt x="225" y="403"/>
                  </a:lnTo>
                  <a:lnTo>
                    <a:pt x="229" y="420"/>
                  </a:lnTo>
                  <a:lnTo>
                    <a:pt x="232" y="437"/>
                  </a:lnTo>
                  <a:lnTo>
                    <a:pt x="235" y="453"/>
                  </a:lnTo>
                  <a:lnTo>
                    <a:pt x="239" y="470"/>
                  </a:lnTo>
                  <a:lnTo>
                    <a:pt x="245" y="486"/>
                  </a:lnTo>
                  <a:lnTo>
                    <a:pt x="251" y="502"/>
                  </a:lnTo>
                  <a:lnTo>
                    <a:pt x="256" y="517"/>
                  </a:lnTo>
                  <a:lnTo>
                    <a:pt x="264" y="531"/>
                  </a:lnTo>
                  <a:lnTo>
                    <a:pt x="271" y="546"/>
                  </a:lnTo>
                  <a:lnTo>
                    <a:pt x="279" y="559"/>
                  </a:lnTo>
                  <a:lnTo>
                    <a:pt x="288" y="573"/>
                  </a:lnTo>
                  <a:lnTo>
                    <a:pt x="297" y="585"/>
                  </a:lnTo>
                  <a:lnTo>
                    <a:pt x="306" y="597"/>
                  </a:lnTo>
                  <a:lnTo>
                    <a:pt x="317" y="609"/>
                  </a:lnTo>
                  <a:lnTo>
                    <a:pt x="326" y="620"/>
                  </a:lnTo>
                  <a:lnTo>
                    <a:pt x="337" y="630"/>
                  </a:lnTo>
                  <a:lnTo>
                    <a:pt x="349" y="640"/>
                  </a:lnTo>
                  <a:lnTo>
                    <a:pt x="361" y="649"/>
                  </a:lnTo>
                  <a:lnTo>
                    <a:pt x="372" y="657"/>
                  </a:lnTo>
                  <a:lnTo>
                    <a:pt x="384" y="665"/>
                  </a:lnTo>
                  <a:lnTo>
                    <a:pt x="397" y="672"/>
                  </a:lnTo>
                  <a:lnTo>
                    <a:pt x="410" y="679"/>
                  </a:lnTo>
                  <a:lnTo>
                    <a:pt x="424" y="684"/>
                  </a:lnTo>
                  <a:lnTo>
                    <a:pt x="437" y="688"/>
                  </a:lnTo>
                  <a:lnTo>
                    <a:pt x="451" y="693"/>
                  </a:lnTo>
                  <a:lnTo>
                    <a:pt x="465" y="696"/>
                  </a:lnTo>
                  <a:lnTo>
                    <a:pt x="480" y="698"/>
                  </a:lnTo>
                  <a:lnTo>
                    <a:pt x="494" y="699"/>
                  </a:lnTo>
                  <a:lnTo>
                    <a:pt x="509" y="700"/>
                  </a:lnTo>
                  <a:lnTo>
                    <a:pt x="509" y="700"/>
                  </a:lnTo>
                  <a:close/>
                  <a:moveTo>
                    <a:pt x="509" y="64"/>
                  </a:moveTo>
                  <a:lnTo>
                    <a:pt x="509" y="64"/>
                  </a:lnTo>
                  <a:lnTo>
                    <a:pt x="520" y="64"/>
                  </a:lnTo>
                  <a:lnTo>
                    <a:pt x="531" y="65"/>
                  </a:lnTo>
                  <a:lnTo>
                    <a:pt x="543" y="67"/>
                  </a:lnTo>
                  <a:lnTo>
                    <a:pt x="554" y="69"/>
                  </a:lnTo>
                  <a:lnTo>
                    <a:pt x="564" y="73"/>
                  </a:lnTo>
                  <a:lnTo>
                    <a:pt x="575" y="77"/>
                  </a:lnTo>
                  <a:lnTo>
                    <a:pt x="585" y="81"/>
                  </a:lnTo>
                  <a:lnTo>
                    <a:pt x="596" y="87"/>
                  </a:lnTo>
                  <a:lnTo>
                    <a:pt x="615" y="98"/>
                  </a:lnTo>
                  <a:lnTo>
                    <a:pt x="633" y="112"/>
                  </a:lnTo>
                  <a:lnTo>
                    <a:pt x="650" y="129"/>
                  </a:lnTo>
                  <a:lnTo>
                    <a:pt x="666" y="148"/>
                  </a:lnTo>
                  <a:lnTo>
                    <a:pt x="680" y="168"/>
                  </a:lnTo>
                  <a:lnTo>
                    <a:pt x="693" y="190"/>
                  </a:lnTo>
                  <a:lnTo>
                    <a:pt x="704" y="213"/>
                  </a:lnTo>
                  <a:lnTo>
                    <a:pt x="714" y="239"/>
                  </a:lnTo>
                  <a:lnTo>
                    <a:pt x="721" y="265"/>
                  </a:lnTo>
                  <a:lnTo>
                    <a:pt x="726" y="293"/>
                  </a:lnTo>
                  <a:lnTo>
                    <a:pt x="730" y="320"/>
                  </a:lnTo>
                  <a:lnTo>
                    <a:pt x="731" y="349"/>
                  </a:lnTo>
                  <a:lnTo>
                    <a:pt x="731" y="349"/>
                  </a:lnTo>
                  <a:lnTo>
                    <a:pt x="730" y="379"/>
                  </a:lnTo>
                  <a:lnTo>
                    <a:pt x="726" y="407"/>
                  </a:lnTo>
                  <a:lnTo>
                    <a:pt x="721" y="435"/>
                  </a:lnTo>
                  <a:lnTo>
                    <a:pt x="714" y="461"/>
                  </a:lnTo>
                  <a:lnTo>
                    <a:pt x="704" y="486"/>
                  </a:lnTo>
                  <a:lnTo>
                    <a:pt x="693" y="509"/>
                  </a:lnTo>
                  <a:lnTo>
                    <a:pt x="680" y="532"/>
                  </a:lnTo>
                  <a:lnTo>
                    <a:pt x="666" y="552"/>
                  </a:lnTo>
                  <a:lnTo>
                    <a:pt x="650" y="570"/>
                  </a:lnTo>
                  <a:lnTo>
                    <a:pt x="633" y="588"/>
                  </a:lnTo>
                  <a:lnTo>
                    <a:pt x="615" y="602"/>
                  </a:lnTo>
                  <a:lnTo>
                    <a:pt x="596" y="613"/>
                  </a:lnTo>
                  <a:lnTo>
                    <a:pt x="585" y="619"/>
                  </a:lnTo>
                  <a:lnTo>
                    <a:pt x="575" y="623"/>
                  </a:lnTo>
                  <a:lnTo>
                    <a:pt x="564" y="627"/>
                  </a:lnTo>
                  <a:lnTo>
                    <a:pt x="554" y="630"/>
                  </a:lnTo>
                  <a:lnTo>
                    <a:pt x="543" y="633"/>
                  </a:lnTo>
                  <a:lnTo>
                    <a:pt x="531" y="635"/>
                  </a:lnTo>
                  <a:lnTo>
                    <a:pt x="520" y="636"/>
                  </a:lnTo>
                  <a:lnTo>
                    <a:pt x="509" y="636"/>
                  </a:lnTo>
                  <a:lnTo>
                    <a:pt x="509" y="636"/>
                  </a:lnTo>
                  <a:lnTo>
                    <a:pt x="497" y="636"/>
                  </a:lnTo>
                  <a:lnTo>
                    <a:pt x="486" y="635"/>
                  </a:lnTo>
                  <a:lnTo>
                    <a:pt x="474" y="633"/>
                  </a:lnTo>
                  <a:lnTo>
                    <a:pt x="464" y="630"/>
                  </a:lnTo>
                  <a:lnTo>
                    <a:pt x="453" y="627"/>
                  </a:lnTo>
                  <a:lnTo>
                    <a:pt x="442" y="623"/>
                  </a:lnTo>
                  <a:lnTo>
                    <a:pt x="432" y="619"/>
                  </a:lnTo>
                  <a:lnTo>
                    <a:pt x="422" y="613"/>
                  </a:lnTo>
                  <a:lnTo>
                    <a:pt x="402" y="602"/>
                  </a:lnTo>
                  <a:lnTo>
                    <a:pt x="384" y="588"/>
                  </a:lnTo>
                  <a:lnTo>
                    <a:pt x="367" y="570"/>
                  </a:lnTo>
                  <a:lnTo>
                    <a:pt x="351" y="552"/>
                  </a:lnTo>
                  <a:lnTo>
                    <a:pt x="337" y="532"/>
                  </a:lnTo>
                  <a:lnTo>
                    <a:pt x="324" y="509"/>
                  </a:lnTo>
                  <a:lnTo>
                    <a:pt x="313" y="486"/>
                  </a:lnTo>
                  <a:lnTo>
                    <a:pt x="304" y="461"/>
                  </a:lnTo>
                  <a:lnTo>
                    <a:pt x="296" y="435"/>
                  </a:lnTo>
                  <a:lnTo>
                    <a:pt x="291" y="407"/>
                  </a:lnTo>
                  <a:lnTo>
                    <a:pt x="288" y="379"/>
                  </a:lnTo>
                  <a:lnTo>
                    <a:pt x="285" y="349"/>
                  </a:lnTo>
                  <a:lnTo>
                    <a:pt x="285" y="349"/>
                  </a:lnTo>
                  <a:lnTo>
                    <a:pt x="288" y="320"/>
                  </a:lnTo>
                  <a:lnTo>
                    <a:pt x="291" y="293"/>
                  </a:lnTo>
                  <a:lnTo>
                    <a:pt x="296" y="265"/>
                  </a:lnTo>
                  <a:lnTo>
                    <a:pt x="304" y="239"/>
                  </a:lnTo>
                  <a:lnTo>
                    <a:pt x="313" y="213"/>
                  </a:lnTo>
                  <a:lnTo>
                    <a:pt x="324" y="190"/>
                  </a:lnTo>
                  <a:lnTo>
                    <a:pt x="337" y="168"/>
                  </a:lnTo>
                  <a:lnTo>
                    <a:pt x="351" y="148"/>
                  </a:lnTo>
                  <a:lnTo>
                    <a:pt x="367" y="129"/>
                  </a:lnTo>
                  <a:lnTo>
                    <a:pt x="384" y="112"/>
                  </a:lnTo>
                  <a:lnTo>
                    <a:pt x="402" y="98"/>
                  </a:lnTo>
                  <a:lnTo>
                    <a:pt x="422" y="87"/>
                  </a:lnTo>
                  <a:lnTo>
                    <a:pt x="432" y="81"/>
                  </a:lnTo>
                  <a:lnTo>
                    <a:pt x="442" y="77"/>
                  </a:lnTo>
                  <a:lnTo>
                    <a:pt x="453" y="73"/>
                  </a:lnTo>
                  <a:lnTo>
                    <a:pt x="464" y="69"/>
                  </a:lnTo>
                  <a:lnTo>
                    <a:pt x="474" y="67"/>
                  </a:lnTo>
                  <a:lnTo>
                    <a:pt x="486" y="65"/>
                  </a:lnTo>
                  <a:lnTo>
                    <a:pt x="497" y="64"/>
                  </a:lnTo>
                  <a:lnTo>
                    <a:pt x="509" y="64"/>
                  </a:lnTo>
                  <a:lnTo>
                    <a:pt x="509" y="64"/>
                  </a:lnTo>
                  <a:close/>
                  <a:moveTo>
                    <a:pt x="731" y="636"/>
                  </a:moveTo>
                  <a:lnTo>
                    <a:pt x="731" y="636"/>
                  </a:lnTo>
                  <a:lnTo>
                    <a:pt x="725" y="637"/>
                  </a:lnTo>
                  <a:lnTo>
                    <a:pt x="719" y="639"/>
                  </a:lnTo>
                  <a:lnTo>
                    <a:pt x="714" y="641"/>
                  </a:lnTo>
                  <a:lnTo>
                    <a:pt x="709" y="645"/>
                  </a:lnTo>
                  <a:lnTo>
                    <a:pt x="705" y="650"/>
                  </a:lnTo>
                  <a:lnTo>
                    <a:pt x="702" y="655"/>
                  </a:lnTo>
                  <a:lnTo>
                    <a:pt x="700" y="662"/>
                  </a:lnTo>
                  <a:lnTo>
                    <a:pt x="700" y="668"/>
                  </a:lnTo>
                  <a:lnTo>
                    <a:pt x="700" y="668"/>
                  </a:lnTo>
                  <a:lnTo>
                    <a:pt x="700" y="674"/>
                  </a:lnTo>
                  <a:lnTo>
                    <a:pt x="702" y="680"/>
                  </a:lnTo>
                  <a:lnTo>
                    <a:pt x="705" y="685"/>
                  </a:lnTo>
                  <a:lnTo>
                    <a:pt x="709" y="691"/>
                  </a:lnTo>
                  <a:lnTo>
                    <a:pt x="714" y="694"/>
                  </a:lnTo>
                  <a:lnTo>
                    <a:pt x="719" y="697"/>
                  </a:lnTo>
                  <a:lnTo>
                    <a:pt x="725" y="699"/>
                  </a:lnTo>
                  <a:lnTo>
                    <a:pt x="731" y="700"/>
                  </a:lnTo>
                  <a:lnTo>
                    <a:pt x="731" y="700"/>
                  </a:lnTo>
                  <a:lnTo>
                    <a:pt x="754" y="701"/>
                  </a:lnTo>
                  <a:lnTo>
                    <a:pt x="776" y="705"/>
                  </a:lnTo>
                  <a:lnTo>
                    <a:pt x="797" y="710"/>
                  </a:lnTo>
                  <a:lnTo>
                    <a:pt x="818" y="717"/>
                  </a:lnTo>
                  <a:lnTo>
                    <a:pt x="837" y="727"/>
                  </a:lnTo>
                  <a:lnTo>
                    <a:pt x="855" y="738"/>
                  </a:lnTo>
                  <a:lnTo>
                    <a:pt x="872" y="751"/>
                  </a:lnTo>
                  <a:lnTo>
                    <a:pt x="888" y="765"/>
                  </a:lnTo>
                  <a:lnTo>
                    <a:pt x="903" y="781"/>
                  </a:lnTo>
                  <a:lnTo>
                    <a:pt x="915" y="798"/>
                  </a:lnTo>
                  <a:lnTo>
                    <a:pt x="927" y="816"/>
                  </a:lnTo>
                  <a:lnTo>
                    <a:pt x="937" y="835"/>
                  </a:lnTo>
                  <a:lnTo>
                    <a:pt x="944" y="856"/>
                  </a:lnTo>
                  <a:lnTo>
                    <a:pt x="950" y="877"/>
                  </a:lnTo>
                  <a:lnTo>
                    <a:pt x="953" y="900"/>
                  </a:lnTo>
                  <a:lnTo>
                    <a:pt x="954" y="922"/>
                  </a:lnTo>
                  <a:lnTo>
                    <a:pt x="954" y="922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1"/>
                  </a:lnTo>
                  <a:lnTo>
                    <a:pt x="944" y="945"/>
                  </a:lnTo>
                  <a:lnTo>
                    <a:pt x="940" y="949"/>
                  </a:lnTo>
                  <a:lnTo>
                    <a:pt x="935" y="951"/>
                  </a:lnTo>
                  <a:lnTo>
                    <a:pt x="928" y="953"/>
                  </a:lnTo>
                  <a:lnTo>
                    <a:pt x="922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89" y="953"/>
                  </a:lnTo>
                  <a:lnTo>
                    <a:pt x="83" y="951"/>
                  </a:lnTo>
                  <a:lnTo>
                    <a:pt x="77" y="949"/>
                  </a:lnTo>
                  <a:lnTo>
                    <a:pt x="73" y="945"/>
                  </a:lnTo>
                  <a:lnTo>
                    <a:pt x="69" y="941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2"/>
                  </a:lnTo>
                  <a:lnTo>
                    <a:pt x="63" y="922"/>
                  </a:lnTo>
                  <a:lnTo>
                    <a:pt x="64" y="900"/>
                  </a:lnTo>
                  <a:lnTo>
                    <a:pt x="68" y="877"/>
                  </a:lnTo>
                  <a:lnTo>
                    <a:pt x="73" y="856"/>
                  </a:lnTo>
                  <a:lnTo>
                    <a:pt x="81" y="835"/>
                  </a:lnTo>
                  <a:lnTo>
                    <a:pt x="90" y="816"/>
                  </a:lnTo>
                  <a:lnTo>
                    <a:pt x="101" y="798"/>
                  </a:lnTo>
                  <a:lnTo>
                    <a:pt x="114" y="781"/>
                  </a:lnTo>
                  <a:lnTo>
                    <a:pt x="129" y="765"/>
                  </a:lnTo>
                  <a:lnTo>
                    <a:pt x="145" y="751"/>
                  </a:lnTo>
                  <a:lnTo>
                    <a:pt x="162" y="738"/>
                  </a:lnTo>
                  <a:lnTo>
                    <a:pt x="180" y="727"/>
                  </a:lnTo>
                  <a:lnTo>
                    <a:pt x="200" y="717"/>
                  </a:lnTo>
                  <a:lnTo>
                    <a:pt x="220" y="710"/>
                  </a:lnTo>
                  <a:lnTo>
                    <a:pt x="241" y="705"/>
                  </a:lnTo>
                  <a:lnTo>
                    <a:pt x="263" y="701"/>
                  </a:lnTo>
                  <a:lnTo>
                    <a:pt x="285" y="700"/>
                  </a:lnTo>
                  <a:lnTo>
                    <a:pt x="285" y="700"/>
                  </a:lnTo>
                  <a:lnTo>
                    <a:pt x="292" y="699"/>
                  </a:lnTo>
                  <a:lnTo>
                    <a:pt x="298" y="697"/>
                  </a:lnTo>
                  <a:lnTo>
                    <a:pt x="304" y="694"/>
                  </a:lnTo>
                  <a:lnTo>
                    <a:pt x="308" y="691"/>
                  </a:lnTo>
                  <a:lnTo>
                    <a:pt x="312" y="685"/>
                  </a:lnTo>
                  <a:lnTo>
                    <a:pt x="315" y="680"/>
                  </a:lnTo>
                  <a:lnTo>
                    <a:pt x="318" y="674"/>
                  </a:lnTo>
                  <a:lnTo>
                    <a:pt x="318" y="668"/>
                  </a:lnTo>
                  <a:lnTo>
                    <a:pt x="318" y="668"/>
                  </a:lnTo>
                  <a:lnTo>
                    <a:pt x="318" y="662"/>
                  </a:lnTo>
                  <a:lnTo>
                    <a:pt x="315" y="655"/>
                  </a:lnTo>
                  <a:lnTo>
                    <a:pt x="312" y="650"/>
                  </a:lnTo>
                  <a:lnTo>
                    <a:pt x="308" y="645"/>
                  </a:lnTo>
                  <a:lnTo>
                    <a:pt x="304" y="641"/>
                  </a:lnTo>
                  <a:lnTo>
                    <a:pt x="298" y="639"/>
                  </a:lnTo>
                  <a:lnTo>
                    <a:pt x="292" y="637"/>
                  </a:lnTo>
                  <a:lnTo>
                    <a:pt x="285" y="636"/>
                  </a:lnTo>
                  <a:lnTo>
                    <a:pt x="285" y="636"/>
                  </a:lnTo>
                  <a:lnTo>
                    <a:pt x="271" y="637"/>
                  </a:lnTo>
                  <a:lnTo>
                    <a:pt x="256" y="638"/>
                  </a:lnTo>
                  <a:lnTo>
                    <a:pt x="243" y="639"/>
                  </a:lnTo>
                  <a:lnTo>
                    <a:pt x="229" y="642"/>
                  </a:lnTo>
                  <a:lnTo>
                    <a:pt x="215" y="645"/>
                  </a:lnTo>
                  <a:lnTo>
                    <a:pt x="201" y="649"/>
                  </a:lnTo>
                  <a:lnTo>
                    <a:pt x="188" y="653"/>
                  </a:lnTo>
                  <a:lnTo>
                    <a:pt x="175" y="658"/>
                  </a:lnTo>
                  <a:lnTo>
                    <a:pt x="162" y="665"/>
                  </a:lnTo>
                  <a:lnTo>
                    <a:pt x="149" y="670"/>
                  </a:lnTo>
                  <a:lnTo>
                    <a:pt x="137" y="678"/>
                  </a:lnTo>
                  <a:lnTo>
                    <a:pt x="126" y="685"/>
                  </a:lnTo>
                  <a:lnTo>
                    <a:pt x="115" y="693"/>
                  </a:lnTo>
                  <a:lnTo>
                    <a:pt x="104" y="701"/>
                  </a:lnTo>
                  <a:lnTo>
                    <a:pt x="93" y="711"/>
                  </a:lnTo>
                  <a:lnTo>
                    <a:pt x="84" y="720"/>
                  </a:lnTo>
                  <a:lnTo>
                    <a:pt x="74" y="730"/>
                  </a:lnTo>
                  <a:lnTo>
                    <a:pt x="65" y="740"/>
                  </a:lnTo>
                  <a:lnTo>
                    <a:pt x="57" y="751"/>
                  </a:lnTo>
                  <a:lnTo>
                    <a:pt x="48" y="762"/>
                  </a:lnTo>
                  <a:lnTo>
                    <a:pt x="41" y="774"/>
                  </a:lnTo>
                  <a:lnTo>
                    <a:pt x="34" y="786"/>
                  </a:lnTo>
                  <a:lnTo>
                    <a:pt x="28" y="798"/>
                  </a:lnTo>
                  <a:lnTo>
                    <a:pt x="23" y="811"/>
                  </a:lnTo>
                  <a:lnTo>
                    <a:pt x="17" y="824"/>
                  </a:lnTo>
                  <a:lnTo>
                    <a:pt x="13" y="838"/>
                  </a:lnTo>
                  <a:lnTo>
                    <a:pt x="9" y="850"/>
                  </a:lnTo>
                  <a:lnTo>
                    <a:pt x="5" y="864"/>
                  </a:lnTo>
                  <a:lnTo>
                    <a:pt x="3" y="878"/>
                  </a:lnTo>
                  <a:lnTo>
                    <a:pt x="1" y="893"/>
                  </a:lnTo>
                  <a:lnTo>
                    <a:pt x="0" y="907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2"/>
                  </a:lnTo>
                  <a:lnTo>
                    <a:pt x="4" y="950"/>
                  </a:lnTo>
                  <a:lnTo>
                    <a:pt x="8" y="960"/>
                  </a:lnTo>
                  <a:lnTo>
                    <a:pt x="11" y="967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2" y="1002"/>
                  </a:lnTo>
                  <a:lnTo>
                    <a:pt x="49" y="1006"/>
                  </a:lnTo>
                  <a:lnTo>
                    <a:pt x="58" y="1010"/>
                  </a:lnTo>
                  <a:lnTo>
                    <a:pt x="67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1" y="1014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2"/>
                  </a:lnTo>
                  <a:lnTo>
                    <a:pt x="983" y="996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7"/>
                  </a:lnTo>
                  <a:lnTo>
                    <a:pt x="1010" y="960"/>
                  </a:lnTo>
                  <a:lnTo>
                    <a:pt x="1013" y="950"/>
                  </a:lnTo>
                  <a:lnTo>
                    <a:pt x="1015" y="942"/>
                  </a:lnTo>
                  <a:lnTo>
                    <a:pt x="1017" y="932"/>
                  </a:lnTo>
                  <a:lnTo>
                    <a:pt x="1017" y="922"/>
                  </a:lnTo>
                  <a:lnTo>
                    <a:pt x="1017" y="922"/>
                  </a:lnTo>
                  <a:lnTo>
                    <a:pt x="1017" y="907"/>
                  </a:lnTo>
                  <a:lnTo>
                    <a:pt x="1016" y="893"/>
                  </a:lnTo>
                  <a:lnTo>
                    <a:pt x="1014" y="878"/>
                  </a:lnTo>
                  <a:lnTo>
                    <a:pt x="1012" y="864"/>
                  </a:lnTo>
                  <a:lnTo>
                    <a:pt x="1009" y="850"/>
                  </a:lnTo>
                  <a:lnTo>
                    <a:pt x="1004" y="838"/>
                  </a:lnTo>
                  <a:lnTo>
                    <a:pt x="1000" y="824"/>
                  </a:lnTo>
                  <a:lnTo>
                    <a:pt x="995" y="811"/>
                  </a:lnTo>
                  <a:lnTo>
                    <a:pt x="989" y="798"/>
                  </a:lnTo>
                  <a:lnTo>
                    <a:pt x="983" y="786"/>
                  </a:lnTo>
                  <a:lnTo>
                    <a:pt x="976" y="774"/>
                  </a:lnTo>
                  <a:lnTo>
                    <a:pt x="969" y="762"/>
                  </a:lnTo>
                  <a:lnTo>
                    <a:pt x="960" y="751"/>
                  </a:lnTo>
                  <a:lnTo>
                    <a:pt x="952" y="740"/>
                  </a:lnTo>
                  <a:lnTo>
                    <a:pt x="943" y="730"/>
                  </a:lnTo>
                  <a:lnTo>
                    <a:pt x="933" y="720"/>
                  </a:lnTo>
                  <a:lnTo>
                    <a:pt x="924" y="711"/>
                  </a:lnTo>
                  <a:lnTo>
                    <a:pt x="913" y="701"/>
                  </a:lnTo>
                  <a:lnTo>
                    <a:pt x="902" y="693"/>
                  </a:lnTo>
                  <a:lnTo>
                    <a:pt x="892" y="685"/>
                  </a:lnTo>
                  <a:lnTo>
                    <a:pt x="880" y="678"/>
                  </a:lnTo>
                  <a:lnTo>
                    <a:pt x="868" y="670"/>
                  </a:lnTo>
                  <a:lnTo>
                    <a:pt x="855" y="665"/>
                  </a:lnTo>
                  <a:lnTo>
                    <a:pt x="842" y="658"/>
                  </a:lnTo>
                  <a:lnTo>
                    <a:pt x="829" y="653"/>
                  </a:lnTo>
                  <a:lnTo>
                    <a:pt x="817" y="649"/>
                  </a:lnTo>
                  <a:lnTo>
                    <a:pt x="803" y="645"/>
                  </a:lnTo>
                  <a:lnTo>
                    <a:pt x="789" y="642"/>
                  </a:lnTo>
                  <a:lnTo>
                    <a:pt x="775" y="639"/>
                  </a:lnTo>
                  <a:lnTo>
                    <a:pt x="761" y="638"/>
                  </a:lnTo>
                  <a:lnTo>
                    <a:pt x="746" y="637"/>
                  </a:lnTo>
                  <a:lnTo>
                    <a:pt x="731" y="636"/>
                  </a:lnTo>
                  <a:lnTo>
                    <a:pt x="731" y="6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1CC49B80-36BA-44F6-996A-4A8455B7C6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2">
            <a:extLst>
              <a:ext uri="{FF2B5EF4-FFF2-40B4-BE49-F238E27FC236}">
                <a16:creationId xmlns:a16="http://schemas.microsoft.com/office/drawing/2014/main" id="{B3DE5F72-A2A6-4D6A-80CA-1F565A99D436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2">
            <a:extLst>
              <a:ext uri="{FF2B5EF4-FFF2-40B4-BE49-F238E27FC236}">
                <a16:creationId xmlns:a16="http://schemas.microsoft.com/office/drawing/2014/main" id="{C26E9D5E-61CB-4D36-BE8C-5BFF0AB01F99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2">
            <a:extLst>
              <a:ext uri="{FF2B5EF4-FFF2-40B4-BE49-F238E27FC236}">
                <a16:creationId xmlns:a16="http://schemas.microsoft.com/office/drawing/2014/main" id="{02CBC67E-03AF-4C0E-BBCB-EB879DDEA5DD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592167" y="745362"/>
            <a:ext cx="3302000" cy="2334884"/>
            <a:chOff x="4439923" y="1606182"/>
            <a:chExt cx="3302000" cy="2334884"/>
          </a:xfrm>
        </p:grpSpPr>
        <p:sp>
          <p:nvSpPr>
            <p:cNvPr id="23" name="菱形 22">
              <a:extLst>
                <a:ext uri="{FF2B5EF4-FFF2-40B4-BE49-F238E27FC236}">
                  <a16:creationId xmlns:a16="http://schemas.microsoft.com/office/drawing/2014/main" id="{D7E58A9A-93B2-4FB3-8E72-F1510444C125}"/>
                </a:ext>
              </a:extLst>
            </p:cNvPr>
            <p:cNvSpPr/>
            <p:nvPr/>
          </p:nvSpPr>
          <p:spPr>
            <a:xfrm>
              <a:off x="4439923" y="1606182"/>
              <a:ext cx="3302000" cy="2334884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5F357B6-0225-4E0B-8A19-65AE70AF6CA4}"/>
                </a:ext>
              </a:extLst>
            </p:cNvPr>
            <p:cNvGrpSpPr/>
            <p:nvPr/>
          </p:nvGrpSpPr>
          <p:grpSpPr>
            <a:xfrm>
              <a:off x="5633582" y="2559822"/>
              <a:ext cx="750801" cy="550459"/>
              <a:chOff x="9237692" y="1569749"/>
              <a:chExt cx="1275814" cy="935378"/>
            </a:xfrm>
            <a:solidFill>
              <a:srgbClr val="FFC000"/>
            </a:solidFill>
          </p:grpSpPr>
          <p:sp>
            <p:nvSpPr>
              <p:cNvPr id="30" name="任意多边形 112">
                <a:extLst>
                  <a:ext uri="{FF2B5EF4-FFF2-40B4-BE49-F238E27FC236}">
                    <a16:creationId xmlns:a16="http://schemas.microsoft.com/office/drawing/2014/main" id="{E1AE6651-D166-4BCC-975E-3E3C0FE16108}"/>
                  </a:ext>
                </a:extLst>
              </p:cNvPr>
              <p:cNvSpPr/>
              <p:nvPr/>
            </p:nvSpPr>
            <p:spPr>
              <a:xfrm>
                <a:off x="9876112" y="1569749"/>
                <a:ext cx="637394" cy="924687"/>
              </a:xfrm>
              <a:custGeom>
                <a:avLst/>
                <a:gdLst/>
                <a:ahLst/>
                <a:cxnLst/>
                <a:rect l="l" t="t" r="r" b="b"/>
                <a:pathLst>
                  <a:path w="1449356" h="2102624">
                    <a:moveTo>
                      <a:pt x="1048278" y="0"/>
                    </a:moveTo>
                    <a:cubicBezTo>
                      <a:pt x="1079802" y="507"/>
                      <a:pt x="1107148" y="10887"/>
                      <a:pt x="1130317" y="31145"/>
                    </a:cubicBezTo>
                    <a:cubicBezTo>
                      <a:pt x="1153485" y="51401"/>
                      <a:pt x="1165639" y="78494"/>
                      <a:pt x="1166778" y="112424"/>
                    </a:cubicBezTo>
                    <a:lnTo>
                      <a:pt x="1166778" y="1346044"/>
                    </a:lnTo>
                    <a:lnTo>
                      <a:pt x="1352125" y="1346044"/>
                    </a:lnTo>
                    <a:cubicBezTo>
                      <a:pt x="1380105" y="1346740"/>
                      <a:pt x="1403147" y="1356742"/>
                      <a:pt x="1421251" y="1376049"/>
                    </a:cubicBezTo>
                    <a:cubicBezTo>
                      <a:pt x="1439355" y="1395355"/>
                      <a:pt x="1448724" y="1419790"/>
                      <a:pt x="1449356" y="1449352"/>
                    </a:cubicBezTo>
                    <a:cubicBezTo>
                      <a:pt x="1448724" y="1476002"/>
                      <a:pt x="1439355" y="1498664"/>
                      <a:pt x="1421251" y="1517338"/>
                    </a:cubicBezTo>
                    <a:cubicBezTo>
                      <a:pt x="1403147" y="1536012"/>
                      <a:pt x="1380105" y="1545761"/>
                      <a:pt x="1352125" y="1546583"/>
                    </a:cubicBezTo>
                    <a:lnTo>
                      <a:pt x="1166778" y="1546583"/>
                    </a:lnTo>
                    <a:lnTo>
                      <a:pt x="1166778" y="2005392"/>
                    </a:lnTo>
                    <a:cubicBezTo>
                      <a:pt x="1166209" y="2033373"/>
                      <a:pt x="1156713" y="2056414"/>
                      <a:pt x="1138293" y="2074518"/>
                    </a:cubicBezTo>
                    <a:cubicBezTo>
                      <a:pt x="1119872" y="2092623"/>
                      <a:pt x="1095944" y="2101991"/>
                      <a:pt x="1066509" y="2102624"/>
                    </a:cubicBezTo>
                    <a:cubicBezTo>
                      <a:pt x="1038529" y="2101991"/>
                      <a:pt x="1015488" y="2092623"/>
                      <a:pt x="997383" y="2074518"/>
                    </a:cubicBezTo>
                    <a:cubicBezTo>
                      <a:pt x="979279" y="2056414"/>
                      <a:pt x="969911" y="2033373"/>
                      <a:pt x="969278" y="2005392"/>
                    </a:cubicBezTo>
                    <a:lnTo>
                      <a:pt x="969278" y="1546583"/>
                    </a:lnTo>
                    <a:lnTo>
                      <a:pt x="112428" y="1546583"/>
                    </a:lnTo>
                    <a:cubicBezTo>
                      <a:pt x="85145" y="1546077"/>
                      <a:pt x="59950" y="1535696"/>
                      <a:pt x="36846" y="1515439"/>
                    </a:cubicBezTo>
                    <a:cubicBezTo>
                      <a:pt x="13741" y="1495181"/>
                      <a:pt x="1460" y="1468090"/>
                      <a:pt x="4" y="1434160"/>
                    </a:cubicBezTo>
                    <a:cubicBezTo>
                      <a:pt x="-123" y="1420360"/>
                      <a:pt x="2409" y="1405421"/>
                      <a:pt x="7600" y="1389342"/>
                    </a:cubicBezTo>
                    <a:cubicBezTo>
                      <a:pt x="12791" y="1373264"/>
                      <a:pt x="21400" y="1356805"/>
                      <a:pt x="33427" y="1339967"/>
                    </a:cubicBezTo>
                    <a:lnTo>
                      <a:pt x="944970" y="54693"/>
                    </a:lnTo>
                    <a:cubicBezTo>
                      <a:pt x="960289" y="36462"/>
                      <a:pt x="976747" y="22788"/>
                      <a:pt x="994345" y="13673"/>
                    </a:cubicBezTo>
                    <a:cubicBezTo>
                      <a:pt x="1011943" y="4557"/>
                      <a:pt x="1029920" y="0"/>
                      <a:pt x="1048278" y="0"/>
                    </a:cubicBezTo>
                    <a:close/>
                    <a:moveTo>
                      <a:pt x="969278" y="361579"/>
                    </a:moveTo>
                    <a:lnTo>
                      <a:pt x="270428" y="1349082"/>
                    </a:lnTo>
                    <a:cubicBezTo>
                      <a:pt x="391841" y="1348956"/>
                      <a:pt x="508316" y="1348449"/>
                      <a:pt x="619853" y="1347563"/>
                    </a:cubicBezTo>
                    <a:cubicBezTo>
                      <a:pt x="731390" y="1346677"/>
                      <a:pt x="847865" y="1346170"/>
                      <a:pt x="969278" y="1346044"/>
                    </a:cubicBezTo>
                    <a:lnTo>
                      <a:pt x="969278" y="361579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111">
                <a:extLst>
                  <a:ext uri="{FF2B5EF4-FFF2-40B4-BE49-F238E27FC236}">
                    <a16:creationId xmlns:a16="http://schemas.microsoft.com/office/drawing/2014/main" id="{05A21A02-00C8-4808-B6DD-9AA3E469C816}"/>
                  </a:ext>
                </a:extLst>
              </p:cNvPr>
              <p:cNvSpPr/>
              <p:nvPr/>
            </p:nvSpPr>
            <p:spPr>
              <a:xfrm>
                <a:off x="9237692" y="1579092"/>
                <a:ext cx="593870" cy="926035"/>
              </a:xfrm>
              <a:custGeom>
                <a:avLst/>
                <a:gdLst/>
                <a:ahLst/>
                <a:cxnLst/>
                <a:rect l="l" t="t" r="r" b="b"/>
                <a:pathLst>
                  <a:path w="1350388" h="2105688">
                    <a:moveTo>
                      <a:pt x="687971" y="25"/>
                    </a:moveTo>
                    <a:lnTo>
                      <a:pt x="712279" y="25"/>
                    </a:lnTo>
                    <a:cubicBezTo>
                      <a:pt x="894524" y="11672"/>
                      <a:pt x="1037459" y="72696"/>
                      <a:pt x="1141084" y="183093"/>
                    </a:cubicBezTo>
                    <a:cubicBezTo>
                      <a:pt x="1244708" y="293491"/>
                      <a:pt x="1309403" y="428956"/>
                      <a:pt x="1335166" y="589489"/>
                    </a:cubicBezTo>
                    <a:cubicBezTo>
                      <a:pt x="1339661" y="614114"/>
                      <a:pt x="1342826" y="640068"/>
                      <a:pt x="1344661" y="667350"/>
                    </a:cubicBezTo>
                    <a:cubicBezTo>
                      <a:pt x="1346497" y="694633"/>
                      <a:pt x="1347383" y="721346"/>
                      <a:pt x="1347320" y="747490"/>
                    </a:cubicBezTo>
                    <a:lnTo>
                      <a:pt x="1350359" y="1242761"/>
                    </a:lnTo>
                    <a:cubicBezTo>
                      <a:pt x="1351055" y="1358096"/>
                      <a:pt x="1339028" y="1469254"/>
                      <a:pt x="1314277" y="1576234"/>
                    </a:cubicBezTo>
                    <a:cubicBezTo>
                      <a:pt x="1289526" y="1683213"/>
                      <a:pt x="1247873" y="1777659"/>
                      <a:pt x="1189319" y="1859572"/>
                    </a:cubicBezTo>
                    <a:cubicBezTo>
                      <a:pt x="1132728" y="1938762"/>
                      <a:pt x="1056006" y="1999151"/>
                      <a:pt x="959155" y="2040741"/>
                    </a:cubicBezTo>
                    <a:cubicBezTo>
                      <a:pt x="862304" y="2082330"/>
                      <a:pt x="756716" y="2103979"/>
                      <a:pt x="642394" y="2105688"/>
                    </a:cubicBezTo>
                    <a:cubicBezTo>
                      <a:pt x="510952" y="2093740"/>
                      <a:pt x="400441" y="2053828"/>
                      <a:pt x="310863" y="1985949"/>
                    </a:cubicBezTo>
                    <a:cubicBezTo>
                      <a:pt x="221284" y="1918071"/>
                      <a:pt x="151286" y="1833145"/>
                      <a:pt x="100870" y="1731168"/>
                    </a:cubicBezTo>
                    <a:cubicBezTo>
                      <a:pt x="50454" y="1629191"/>
                      <a:pt x="18269" y="1521082"/>
                      <a:pt x="4314" y="1406839"/>
                    </a:cubicBezTo>
                    <a:cubicBezTo>
                      <a:pt x="2669" y="1380568"/>
                      <a:pt x="1402" y="1352589"/>
                      <a:pt x="516" y="1322900"/>
                    </a:cubicBezTo>
                    <a:cubicBezTo>
                      <a:pt x="-370" y="1293213"/>
                      <a:pt x="-117" y="1264474"/>
                      <a:pt x="1276" y="1236684"/>
                    </a:cubicBezTo>
                    <a:cubicBezTo>
                      <a:pt x="1402" y="1163508"/>
                      <a:pt x="1909" y="1089571"/>
                      <a:pt x="2795" y="1014877"/>
                    </a:cubicBezTo>
                    <a:cubicBezTo>
                      <a:pt x="3681" y="940180"/>
                      <a:pt x="4188" y="866243"/>
                      <a:pt x="4314" y="793068"/>
                    </a:cubicBezTo>
                    <a:cubicBezTo>
                      <a:pt x="4251" y="681720"/>
                      <a:pt x="18810" y="577778"/>
                      <a:pt x="47993" y="481243"/>
                    </a:cubicBezTo>
                    <a:cubicBezTo>
                      <a:pt x="77174" y="384708"/>
                      <a:pt x="121359" y="298238"/>
                      <a:pt x="180546" y="221834"/>
                    </a:cubicBezTo>
                    <a:cubicBezTo>
                      <a:pt x="235112" y="151253"/>
                      <a:pt x="304490" y="96434"/>
                      <a:pt x="388681" y="57376"/>
                    </a:cubicBezTo>
                    <a:cubicBezTo>
                      <a:pt x="472872" y="18319"/>
                      <a:pt x="572635" y="-797"/>
                      <a:pt x="687971" y="25"/>
                    </a:cubicBezTo>
                    <a:close/>
                    <a:moveTo>
                      <a:pt x="706202" y="197526"/>
                    </a:moveTo>
                    <a:cubicBezTo>
                      <a:pt x="621188" y="194804"/>
                      <a:pt x="547378" y="206325"/>
                      <a:pt x="484773" y="232089"/>
                    </a:cubicBezTo>
                    <a:cubicBezTo>
                      <a:pt x="422168" y="257852"/>
                      <a:pt x="370387" y="295960"/>
                      <a:pt x="329431" y="346411"/>
                    </a:cubicBezTo>
                    <a:cubicBezTo>
                      <a:pt x="287082" y="401800"/>
                      <a:pt x="255558" y="468013"/>
                      <a:pt x="234858" y="545051"/>
                    </a:cubicBezTo>
                    <a:cubicBezTo>
                      <a:pt x="214159" y="622090"/>
                      <a:pt x="203144" y="705774"/>
                      <a:pt x="201815" y="796106"/>
                    </a:cubicBezTo>
                    <a:cubicBezTo>
                      <a:pt x="201562" y="869155"/>
                      <a:pt x="200549" y="942585"/>
                      <a:pt x="198776" y="1016395"/>
                    </a:cubicBezTo>
                    <a:cubicBezTo>
                      <a:pt x="197004" y="1090205"/>
                      <a:pt x="195991" y="1163634"/>
                      <a:pt x="195738" y="1236684"/>
                    </a:cubicBezTo>
                    <a:cubicBezTo>
                      <a:pt x="194156" y="1284098"/>
                      <a:pt x="195802" y="1332079"/>
                      <a:pt x="200676" y="1380631"/>
                    </a:cubicBezTo>
                    <a:cubicBezTo>
                      <a:pt x="205550" y="1429183"/>
                      <a:pt x="214032" y="1476408"/>
                      <a:pt x="226123" y="1522301"/>
                    </a:cubicBezTo>
                    <a:cubicBezTo>
                      <a:pt x="249861" y="1632002"/>
                      <a:pt x="295818" y="1721764"/>
                      <a:pt x="363994" y="1791586"/>
                    </a:cubicBezTo>
                    <a:cubicBezTo>
                      <a:pt x="432169" y="1861407"/>
                      <a:pt x="525982" y="1900274"/>
                      <a:pt x="645432" y="1908188"/>
                    </a:cubicBezTo>
                    <a:cubicBezTo>
                      <a:pt x="733232" y="1911036"/>
                      <a:pt x="808307" y="1898502"/>
                      <a:pt x="870659" y="1870586"/>
                    </a:cubicBezTo>
                    <a:cubicBezTo>
                      <a:pt x="933011" y="1842670"/>
                      <a:pt x="984539" y="1800511"/>
                      <a:pt x="1025242" y="1744110"/>
                    </a:cubicBezTo>
                    <a:cubicBezTo>
                      <a:pt x="1071768" y="1679162"/>
                      <a:pt x="1104812" y="1603200"/>
                      <a:pt x="1124372" y="1516224"/>
                    </a:cubicBezTo>
                    <a:cubicBezTo>
                      <a:pt x="1143932" y="1429247"/>
                      <a:pt x="1153427" y="1338093"/>
                      <a:pt x="1152858" y="1242761"/>
                    </a:cubicBezTo>
                    <a:lnTo>
                      <a:pt x="1149819" y="747490"/>
                    </a:lnTo>
                    <a:cubicBezTo>
                      <a:pt x="1150326" y="664945"/>
                      <a:pt x="1137159" y="583918"/>
                      <a:pt x="1110319" y="504411"/>
                    </a:cubicBezTo>
                    <a:cubicBezTo>
                      <a:pt x="1079618" y="419082"/>
                      <a:pt x="1030116" y="348184"/>
                      <a:pt x="961814" y="291719"/>
                    </a:cubicBezTo>
                    <a:cubicBezTo>
                      <a:pt x="893511" y="235254"/>
                      <a:pt x="808307" y="203857"/>
                      <a:pt x="706202" y="197526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标题 4"/>
          <p:cNvSpPr txBox="1">
            <a:spLocks/>
          </p:cNvSpPr>
          <p:nvPr/>
        </p:nvSpPr>
        <p:spPr>
          <a:xfrm>
            <a:off x="3022657" y="3420555"/>
            <a:ext cx="6146686" cy="7222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solidFill>
                  <a:schemeClr val="bg1"/>
                </a:solidFill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</a:rPr>
            </a:br>
            <a:r>
              <a:rPr lang="en-US" altLang="zh-TW" sz="3200" dirty="0" smtClean="0">
                <a:solidFill>
                  <a:schemeClr val="bg1"/>
                </a:solidFill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</a:rPr>
            </a:br>
            <a:r>
              <a:rPr lang="en-US" altLang="zh-TW" sz="3200" dirty="0" smtClean="0">
                <a:solidFill>
                  <a:schemeClr val="bg1"/>
                </a:solidFill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</a:rPr>
            </a:br>
            <a:r>
              <a:rPr lang="en-US" altLang="zh-TW" sz="3200" dirty="0" smtClean="0">
                <a:solidFill>
                  <a:schemeClr val="bg1"/>
                </a:solidFill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</a:rPr>
            </a:br>
            <a:r>
              <a:rPr lang="en-US" altLang="zh-TW" sz="3200" dirty="0" smtClean="0">
                <a:solidFill>
                  <a:schemeClr val="bg1"/>
                </a:solidFill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</a:rPr>
            </a:br>
            <a:r>
              <a:rPr lang="en-US" altLang="zh-TW" sz="19200" dirty="0" smtClean="0">
                <a:solidFill>
                  <a:schemeClr val="bg1"/>
                </a:solidFill>
              </a:rPr>
              <a:t/>
            </a:r>
            <a:br>
              <a:rPr lang="en-US" altLang="zh-TW" sz="19200" dirty="0" smtClean="0">
                <a:solidFill>
                  <a:schemeClr val="bg1"/>
                </a:solidFill>
              </a:rPr>
            </a:br>
            <a:r>
              <a:rPr lang="zh-TW" altLang="en-US" sz="19200" dirty="0" smtClean="0">
                <a:solidFill>
                  <a:schemeClr val="bg1"/>
                </a:solidFill>
              </a:rPr>
              <a:t>可能問題與處理</a:t>
            </a:r>
            <a:endParaRPr lang="zh-CN" altLang="en-US" sz="19200" dirty="0">
              <a:solidFill>
                <a:schemeClr val="bg1"/>
              </a:solidFill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3068376" y="4151257"/>
            <a:ext cx="7728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</a:rPr>
              <a:t>4-1</a:t>
            </a:r>
            <a:r>
              <a:rPr lang="zh-TW" altLang="en-US" sz="3600" b="1" dirty="0">
                <a:solidFill>
                  <a:schemeClr val="bg1"/>
                </a:solidFill>
              </a:rPr>
              <a:t> 常見問題</a:t>
            </a:r>
            <a:endParaRPr lang="en-US" altLang="zh-TW" sz="3600" b="1" dirty="0">
              <a:solidFill>
                <a:schemeClr val="bg1"/>
              </a:solidFill>
            </a:endParaRPr>
          </a:p>
          <a:p>
            <a:r>
              <a:rPr lang="en-US" altLang="zh-TW" sz="3600" b="1" dirty="0">
                <a:solidFill>
                  <a:schemeClr val="bg1"/>
                </a:solidFill>
              </a:rPr>
              <a:t>4-2</a:t>
            </a:r>
            <a:r>
              <a:rPr lang="zh-TW" altLang="en-US" sz="3600" b="1" dirty="0">
                <a:solidFill>
                  <a:schemeClr val="bg1"/>
                </a:solidFill>
              </a:rPr>
              <a:t> 學生人數稽核及修正資料流程</a:t>
            </a:r>
            <a:endParaRPr lang="en-US" altLang="zh-TW" sz="3600" b="1" dirty="0">
              <a:solidFill>
                <a:schemeClr val="bg1"/>
              </a:solidFill>
            </a:endParaRPr>
          </a:p>
          <a:p>
            <a:pPr marL="0" lvl="1"/>
            <a:r>
              <a:rPr lang="en-US" altLang="zh-TW" sz="3600" b="1" dirty="0">
                <a:solidFill>
                  <a:schemeClr val="bg1"/>
                </a:solidFill>
              </a:rPr>
              <a:t>4-3</a:t>
            </a:r>
            <a:r>
              <a:rPr lang="zh-TW" altLang="en-US" sz="3600" b="1" dirty="0">
                <a:solidFill>
                  <a:schemeClr val="bg1"/>
                </a:solidFill>
              </a:rPr>
              <a:t> 學生人數差異清單格式</a:t>
            </a:r>
            <a:endParaRPr lang="en-US" altLang="zh-TW" sz="3600" b="1" dirty="0">
              <a:solidFill>
                <a:schemeClr val="bg1"/>
              </a:solidFill>
            </a:endParaRPr>
          </a:p>
          <a:p>
            <a:pPr marL="0" lvl="1"/>
            <a:r>
              <a:rPr lang="en-US" altLang="zh-TW" sz="3600" b="1" dirty="0" smtClean="0">
                <a:solidFill>
                  <a:schemeClr val="bg1"/>
                </a:solidFill>
              </a:rPr>
              <a:t>4-4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學生人數</a:t>
            </a:r>
            <a:r>
              <a:rPr lang="zh-TW" altLang="en-US" sz="3600" b="1" dirty="0">
                <a:solidFill>
                  <a:schemeClr val="bg1"/>
                </a:solidFill>
              </a:rPr>
              <a:t>差異清單處理方式說明</a:t>
            </a:r>
            <a:endParaRPr lang="en-US" altLang="zh-TW" sz="3600" b="1" dirty="0">
              <a:solidFill>
                <a:schemeClr val="bg1"/>
              </a:solidFill>
            </a:endParaRPr>
          </a:p>
        </p:txBody>
      </p:sp>
      <p:sp>
        <p:nvSpPr>
          <p:cNvPr id="34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6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461" y="1367734"/>
            <a:ext cx="11322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學基庫填表人與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校庫填表人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資料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取得休、退學生定義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身分類別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)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不一致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。</a:t>
            </a:r>
            <a:endParaRPr lang="en-US" altLang="zh-HK" sz="3200" b="1" dirty="0">
              <a:solidFill>
                <a:schemeClr val="bg1"/>
              </a:solidFill>
              <a:cs typeface="+mn-ea"/>
            </a:endParaRPr>
          </a:p>
          <a:p>
            <a:pPr lvl="0"/>
            <a:endParaRPr lang="en-US" altLang="zh-TW" sz="3200" kern="1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範例 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:</a:t>
            </a:r>
          </a:p>
          <a:p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	A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生係外國學生，以一般生管道入學，因未具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中華民國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	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 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	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國籍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，於校務資料庫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填報</a:t>
            </a:r>
            <a:r>
              <a:rPr lang="zh-TW" alt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退學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時身分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類別應為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【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其他類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學</a:t>
            </a:r>
            <a:endParaRPr lang="en-US" altLang="zh-TW" sz="3200" b="1" dirty="0" smtClean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      生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】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，而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非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【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一般生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(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非原住民族學生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)】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。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(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詳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見校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務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資料</a:t>
            </a:r>
            <a:endParaRPr lang="en-US" altLang="zh-TW" sz="3200" b="1" dirty="0" smtClean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      庫表冊</a:t>
            </a:r>
            <a:r>
              <a:rPr lang="zh-TW" alt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學</a:t>
            </a:r>
            <a:r>
              <a:rPr lang="en-US" altLang="zh-TW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13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定義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 </a:t>
            </a:r>
            <a:endParaRPr lang="en-US" altLang="zh-TW" sz="3200" b="1" dirty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pPr lvl="0"/>
            <a:endParaRPr lang="en-US" altLang="zh-TW" sz="3200" kern="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未</a:t>
            </a: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具中華民國國籍之學生，無須上傳至學基庫。</a:t>
            </a:r>
            <a:endParaRPr lang="zh-TW" altLang="zh-TW" sz="3200" b="1" dirty="0">
              <a:solidFill>
                <a:srgbClr val="FF0000"/>
              </a:solidFill>
              <a:cs typeface="+mn-ea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601461" y="5648469"/>
            <a:ext cx="1266825" cy="8191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95325" y="620967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4-1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常見問題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18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460" y="1367734"/>
            <a:ext cx="11171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學基庫填表人與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校庫填表人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資料取得定義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年級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)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不一致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。</a:t>
            </a:r>
            <a:endParaRPr lang="en-US" altLang="zh-HK" sz="3200" b="1" dirty="0">
              <a:solidFill>
                <a:schemeClr val="bg1"/>
              </a:solidFill>
              <a:cs typeface="+mn-ea"/>
            </a:endParaRPr>
          </a:p>
          <a:p>
            <a:pPr>
              <a:spcAft>
                <a:spcPts val="0"/>
              </a:spcAft>
            </a:pPr>
            <a:endParaRPr lang="en-US" altLang="zh-TW" sz="3200" kern="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範例 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:</a:t>
            </a:r>
          </a:p>
          <a:p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	B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生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(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學士班學生，一般修業年限為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4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年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)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，延畢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第二年，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	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依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校庫及學基庫表冊定義年級皆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為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6(4+2)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年級。</a:t>
            </a:r>
            <a:endParaRPr lang="en-US" altLang="zh-TW" sz="3200" b="1" dirty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zh-TW" sz="3200" b="1" dirty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若學校於校務資料庫填報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為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6</a:t>
            </a:r>
            <a:r>
              <a:rPr lang="zh-TW" altLang="en-US" sz="3200" b="1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年級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，則學基庫填報之年級資料應一致。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(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年級說明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請詳見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校庫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表冊之</a:t>
            </a:r>
            <a:r>
              <a:rPr lang="zh-TW" alt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年級說明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資料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</a:t>
            </a:r>
            <a:endParaRPr lang="zh-TW" altLang="zh-TW" sz="3200" b="1" dirty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endParaRPr lang="zh-TW" alt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5325" y="620967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4-1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常見問題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19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C3C51FD-40F3-4896-9FFA-D8F2CCC0A9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1414845" y="2570664"/>
            <a:ext cx="10348804" cy="2658042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TW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1</a:t>
            </a:r>
            <a:r>
              <a:rPr lang="en-US" altLang="zh-TW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</a:t>
            </a:r>
            <a:r>
              <a:rPr lang="zh-TW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大專校院學生基本資料庫介紹</a:t>
            </a:r>
            <a:endParaRPr lang="en-US" altLang="zh-TW" sz="3200" dirty="0" smtClean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>
              <a:lnSpc>
                <a:spcPts val="4000"/>
              </a:lnSpc>
            </a:pPr>
            <a:r>
              <a:rPr lang="en-US" altLang="zh-TW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2</a:t>
            </a:r>
            <a:r>
              <a:rPr lang="en-US" altLang="zh-TW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</a:t>
            </a:r>
            <a:r>
              <a:rPr lang="zh-TW" alt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校務資料庫與學基</a:t>
            </a:r>
            <a:r>
              <a:rPr lang="zh-TW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庫人數稽核</a:t>
            </a:r>
            <a:r>
              <a:rPr lang="zh-TW" alt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比對</a:t>
            </a:r>
            <a:r>
              <a:rPr lang="zh-TW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項目與對應之表冊</a:t>
            </a:r>
            <a:endParaRPr lang="en-US" altLang="zh-TW" sz="3200" dirty="0" smtClean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>
              <a:lnSpc>
                <a:spcPts val="4000"/>
              </a:lnSpc>
            </a:pPr>
            <a:r>
              <a:rPr lang="en-US" altLang="zh-TW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3</a:t>
            </a:r>
            <a:r>
              <a:rPr lang="en-US" altLang="zh-TW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</a:t>
            </a:r>
            <a:r>
              <a:rPr lang="zh-TW" alt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稽核目的與目標</a:t>
            </a:r>
          </a:p>
          <a:p>
            <a:pPr>
              <a:lnSpc>
                <a:spcPts val="4000"/>
              </a:lnSpc>
            </a:pPr>
            <a:r>
              <a:rPr lang="en-US" altLang="zh-TW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4</a:t>
            </a:r>
            <a:r>
              <a:rPr lang="en-US" altLang="zh-TW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</a:t>
            </a:r>
            <a:r>
              <a:rPr lang="zh-TW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可能問題與</a:t>
            </a:r>
            <a:r>
              <a:rPr lang="zh-TW" alt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處理</a:t>
            </a:r>
            <a:endParaRPr lang="en-US" altLang="zh-TW" sz="32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>
              <a:lnSpc>
                <a:spcPts val="4000"/>
              </a:lnSpc>
            </a:pPr>
            <a:r>
              <a:rPr lang="en-US" altLang="zh-TW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5</a:t>
            </a:r>
            <a:r>
              <a:rPr lang="en-US" altLang="zh-TW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</a:t>
            </a:r>
            <a:r>
              <a:rPr lang="zh-TW" alt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聯絡</a:t>
            </a:r>
            <a:r>
              <a:rPr lang="zh-TW" alt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資訊</a:t>
            </a:r>
            <a:endParaRPr lang="zh-CN" altLang="en-US" sz="32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1313411" y="1662545"/>
            <a:ext cx="16625" cy="3483033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1414304" y="1559227"/>
            <a:ext cx="149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 smtClean="0">
                <a:solidFill>
                  <a:srgbClr val="FFC000"/>
                </a:solidFill>
                <a:cs typeface="+mn-ea"/>
              </a:rPr>
              <a:t>目</a:t>
            </a:r>
            <a:r>
              <a:rPr lang="zh-TW" altLang="en-US" sz="4800" b="1" dirty="0" smtClean="0">
                <a:solidFill>
                  <a:srgbClr val="FFC000"/>
                </a:solidFill>
                <a:cs typeface="+mn-ea"/>
              </a:rPr>
              <a:t>錄</a:t>
            </a:r>
            <a:endParaRPr lang="zh-CN" altLang="en-US" sz="4800" b="1" dirty="0">
              <a:solidFill>
                <a:srgbClr val="FFC000"/>
              </a:solidFill>
              <a:cs typeface="+mn-ea"/>
            </a:endParaRP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358637" y="2390224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2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460" y="1367734"/>
            <a:ext cx="11171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資料來源非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校務資料庫之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問題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陸生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資料：依親、雙聯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)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。</a:t>
            </a:r>
            <a:endParaRPr lang="en-US" altLang="zh-HK" sz="3200" b="1" dirty="0">
              <a:solidFill>
                <a:schemeClr val="bg1"/>
              </a:solidFill>
              <a:cs typeface="+mn-ea"/>
            </a:endParaRPr>
          </a:p>
          <a:p>
            <a:pPr>
              <a:spcAft>
                <a:spcPts val="0"/>
              </a:spcAft>
            </a:pPr>
            <a:endParaRPr lang="en-US" altLang="zh-TW" sz="3200" kern="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說明 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altLang="zh-TW" sz="3200" b="1" dirty="0" smtClean="0">
                <a:solidFill>
                  <a:schemeClr val="bg1"/>
                </a:solidFill>
                <a:cs typeface="+mn-ea"/>
              </a:rPr>
              <a:t>	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陸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生資料來源係來自南臺科技大學陸聯會資料，其中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不</a:t>
            </a:r>
            <a:r>
              <a:rPr lang="en-US" altLang="zh-TW" sz="3200" b="1" dirty="0" smtClean="0">
                <a:solidFill>
                  <a:schemeClr val="bg1"/>
                </a:solidFill>
                <a:cs typeface="+mn-ea"/>
              </a:rPr>
              <a:t>	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含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依親來臺及雙聯學制之陸生，如學校發現人數稽核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資</a:t>
            </a:r>
            <a:r>
              <a:rPr lang="en-US" altLang="zh-TW" sz="3200" b="1" dirty="0" smtClean="0">
                <a:solidFill>
                  <a:schemeClr val="bg1"/>
                </a:solidFill>
                <a:cs typeface="+mn-ea"/>
              </a:rPr>
              <a:t>	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料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有差異，則請學校釐清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於「大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學校院招收大陸地區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學</a:t>
            </a:r>
            <a:endParaRPr lang="en-US" altLang="zh-TW" sz="3200" b="1" dirty="0" smtClean="0">
              <a:solidFill>
                <a:schemeClr val="bg1"/>
              </a:solidFill>
              <a:cs typeface="+mn-ea"/>
            </a:endParaRPr>
          </a:p>
          <a:p>
            <a:pPr>
              <a:spcAft>
                <a:spcPts val="0"/>
              </a:spcAft>
            </a:pP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       生聯合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招生委員會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系統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」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所填報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之陸生資料是否正確。</a:t>
            </a:r>
            <a:endParaRPr lang="en-US" altLang="zh-TW" sz="3200" b="1" dirty="0">
              <a:solidFill>
                <a:schemeClr val="bg1"/>
              </a:solidFill>
              <a:cs typeface="+mn-ea"/>
            </a:endParaRPr>
          </a:p>
          <a:p>
            <a:pPr>
              <a:spcAft>
                <a:spcPts val="0"/>
              </a:spcAft>
            </a:pPr>
            <a:endParaRPr lang="en-US" altLang="zh-TW" sz="3200" kern="1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若</a:t>
            </a: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為依親及雙聯學制之陸生造成之差異，則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請學校上   </a:t>
            </a:r>
            <a:endParaRPr lang="en-US" altLang="zh-TW" sz="3200" b="1" dirty="0" smtClean="0">
              <a:solidFill>
                <a:srgbClr val="FF0000"/>
              </a:solidFill>
              <a:cs typeface="+mn-ea"/>
            </a:endParaRPr>
          </a:p>
          <a:p>
            <a:pPr lvl="0"/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     「大專校院學生基本資料庫系統」填寫說明。</a:t>
            </a:r>
            <a:endParaRPr lang="zh-TW" altLang="zh-TW" sz="3200" b="1" dirty="0">
              <a:solidFill>
                <a:srgbClr val="FF0000"/>
              </a:solidFill>
              <a:cs typeface="+mn-ea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237403" y="5198341"/>
            <a:ext cx="1266825" cy="8191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95325" y="620967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4-1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常見問題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9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20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460" y="1167709"/>
            <a:ext cx="11171440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休、退學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資料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取得基準點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不同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之</a:t>
            </a:r>
            <a:r>
              <a:rPr lang="zh-HK" altLang="zh-TW" sz="3200" b="1" dirty="0">
                <a:solidFill>
                  <a:schemeClr val="bg1"/>
                </a:solidFill>
                <a:cs typeface="+mn-ea"/>
              </a:rPr>
              <a:t>問題。</a:t>
            </a:r>
            <a:endParaRPr lang="en-US" altLang="zh-HK" sz="3200" b="1" dirty="0">
              <a:solidFill>
                <a:schemeClr val="bg1"/>
              </a:solidFill>
              <a:cs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zh-HK" sz="3200" b="1" dirty="0">
              <a:cs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範例 </a:t>
            </a:r>
            <a:r>
              <a:rPr lang="en-US" altLang="zh-TW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: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</a:t>
            </a:r>
            <a:endParaRPr lang="en-US" altLang="zh-TW" sz="3200" b="1" dirty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pPr>
              <a:lnSpc>
                <a:spcPts val="3400"/>
              </a:lnSpc>
            </a:pP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	C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生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於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3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月填報校務資料庫時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為退學狀態，後於</a:t>
            </a:r>
            <a:r>
              <a:rPr lang="en-US" altLang="zh-TW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10</a:t>
            </a:r>
            <a:r>
              <a:rPr lang="zh-TW" alt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月</a:t>
            </a:r>
            <a:r>
              <a:rPr lang="en-US" altLang="zh-TW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14</a:t>
            </a:r>
            <a:r>
              <a:rPr lang="zh-TW" alt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日</a:t>
            </a:r>
            <a:endParaRPr lang="en-US" altLang="zh-TW" sz="3200" b="1" u="sng" dirty="0" smtClean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pPr>
              <a:lnSpc>
                <a:spcPts val="3400"/>
              </a:lnSpc>
            </a:pP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      申訴成功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(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學生學籍狀態變更為休學或在學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，故學校未上</a:t>
            </a:r>
            <a:endParaRPr lang="en-US" altLang="zh-TW" sz="3200" b="1" dirty="0" smtClean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pPr>
              <a:lnSpc>
                <a:spcPts val="3400"/>
              </a:lnSpc>
            </a:pP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      傳</a:t>
            </a:r>
            <a:r>
              <a:rPr lang="en-US" altLang="zh-TW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C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生資料至學基庫蒐集之</a:t>
            </a:r>
            <a:r>
              <a:rPr lang="zh-TW" altLang="en-US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退學學生明細表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，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造成學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基庫</a:t>
            </a:r>
            <a:endParaRPr lang="en-US" altLang="zh-TW" sz="3200" b="1" dirty="0" smtClean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pPr>
              <a:lnSpc>
                <a:spcPts val="3400"/>
              </a:lnSpc>
            </a:pP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       與校務資料庫退學人數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</a:rPr>
              <a:t>資料不一致。</a:t>
            </a:r>
            <a:endParaRPr lang="en-US" altLang="zh-TW" sz="3200" b="1" dirty="0">
              <a:solidFill>
                <a:schemeClr val="accent6">
                  <a:lumMod val="20000"/>
                  <a:lumOff val="80000"/>
                </a:schemeClr>
              </a:solidFill>
              <a:cs typeface="+mn-ea"/>
            </a:endParaRPr>
          </a:p>
          <a:p>
            <a:endParaRPr lang="en-US" altLang="zh-TW" sz="3200" kern="1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  <a:spcAft>
                <a:spcPts val="0"/>
              </a:spcAft>
            </a:pPr>
            <a:r>
              <a:rPr lang="zh-TW" altLang="en-US" sz="32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學基庫與校務資料庫退學學生資料之填報基準點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一致，   </a:t>
            </a:r>
            <a:endParaRPr lang="en-US" altLang="zh-TW" sz="3200" b="1" dirty="0" smtClean="0">
              <a:solidFill>
                <a:srgbClr val="FF0000"/>
              </a:solidFill>
              <a:cs typeface="+mn-ea"/>
            </a:endParaRPr>
          </a:p>
          <a:p>
            <a:pPr>
              <a:lnSpc>
                <a:spcPts val="3400"/>
              </a:lnSpc>
              <a:spcAft>
                <a:spcPts val="0"/>
              </a:spcAft>
            </a:pP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          為避免學校因撈資料時間點不同造成資料不一致之現</a:t>
            </a:r>
            <a:endParaRPr lang="en-US" altLang="zh-TW" sz="3200" b="1" dirty="0" smtClean="0">
              <a:solidFill>
                <a:srgbClr val="FF0000"/>
              </a:solidFill>
              <a:cs typeface="+mn-ea"/>
            </a:endParaRPr>
          </a:p>
          <a:p>
            <a:pPr>
              <a:lnSpc>
                <a:spcPts val="3400"/>
              </a:lnSpc>
              <a:spcAft>
                <a:spcPts val="0"/>
              </a:spcAft>
            </a:pP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          象</a:t>
            </a: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，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建議</a:t>
            </a: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學校</a:t>
            </a:r>
            <a:r>
              <a:rPr lang="en-US" altLang="zh-TW" sz="3200" b="1" dirty="0">
                <a:solidFill>
                  <a:srgbClr val="FF0000"/>
                </a:solidFill>
                <a:cs typeface="+mn-ea"/>
              </a:rPr>
              <a:t>3</a:t>
            </a: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月填報校務資料庫之休、退學表冊後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，</a:t>
            </a:r>
            <a:endParaRPr lang="en-US" altLang="zh-TW" sz="3200" b="1" dirty="0" smtClean="0">
              <a:solidFill>
                <a:srgbClr val="FF0000"/>
              </a:solidFill>
              <a:cs typeface="+mn-ea"/>
            </a:endParaRPr>
          </a:p>
          <a:p>
            <a:pPr>
              <a:lnSpc>
                <a:spcPts val="3400"/>
              </a:lnSpc>
              <a:spcAft>
                <a:spcPts val="0"/>
              </a:spcAft>
            </a:pP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          需</a:t>
            </a: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留存</a:t>
            </a:r>
            <a:r>
              <a:rPr lang="en-US" altLang="zh-TW" sz="3200" b="1" dirty="0">
                <a:solidFill>
                  <a:srgbClr val="FF0000"/>
                </a:solidFill>
                <a:cs typeface="+mn-ea"/>
              </a:rPr>
              <a:t>3</a:t>
            </a:r>
            <a:r>
              <a:rPr lang="zh-TW" altLang="en-US" sz="3200" b="1" dirty="0" smtClean="0">
                <a:solidFill>
                  <a:srgbClr val="FF0000"/>
                </a:solidFill>
                <a:cs typeface="+mn-ea"/>
              </a:rPr>
              <a:t>月填報</a:t>
            </a:r>
            <a:r>
              <a:rPr lang="zh-TW" altLang="en-US" sz="3200" b="1" dirty="0">
                <a:solidFill>
                  <a:srgbClr val="FF0000"/>
                </a:solidFill>
                <a:cs typeface="+mn-ea"/>
              </a:rPr>
              <a:t>之資料。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601460" y="5205780"/>
            <a:ext cx="1266825" cy="8191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95325" y="620967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4-1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常見問題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21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5325" y="620967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4-2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學生人數稽核及修正資料流程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708459" y="1623733"/>
            <a:ext cx="10877677" cy="5087276"/>
            <a:chOff x="708459" y="1716098"/>
            <a:chExt cx="10877677" cy="5087276"/>
          </a:xfrm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708460" y="1716098"/>
              <a:ext cx="10864706" cy="967071"/>
            </a:xfrm>
            <a:custGeom>
              <a:avLst/>
              <a:gdLst>
                <a:gd name="T0" fmla="*/ 60069 w 12630"/>
                <a:gd name="T1" fmla="*/ 0 h 856"/>
                <a:gd name="T2" fmla="*/ 10055481 w 12630"/>
                <a:gd name="T3" fmla="*/ 0 h 856"/>
                <a:gd name="T4" fmla="*/ 10115550 w 12630"/>
                <a:gd name="T5" fmla="*/ 75310 h 856"/>
                <a:gd name="T6" fmla="*/ 10115550 w 12630"/>
                <a:gd name="T7" fmla="*/ 611291 h 856"/>
                <a:gd name="T8" fmla="*/ 10055481 w 12630"/>
                <a:gd name="T9" fmla="*/ 685800 h 856"/>
                <a:gd name="T10" fmla="*/ 60069 w 12630"/>
                <a:gd name="T11" fmla="*/ 685800 h 856"/>
                <a:gd name="T12" fmla="*/ 0 w 12630"/>
                <a:gd name="T13" fmla="*/ 611291 h 856"/>
                <a:gd name="T14" fmla="*/ 0 w 12630"/>
                <a:gd name="T15" fmla="*/ 75310 h 856"/>
                <a:gd name="T16" fmla="*/ 60069 w 12630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30" h="856">
                  <a:moveTo>
                    <a:pt x="75" y="0"/>
                  </a:moveTo>
                  <a:lnTo>
                    <a:pt x="12555" y="0"/>
                  </a:lnTo>
                  <a:cubicBezTo>
                    <a:pt x="12597" y="0"/>
                    <a:pt x="12630" y="43"/>
                    <a:pt x="12630" y="94"/>
                  </a:cubicBezTo>
                  <a:lnTo>
                    <a:pt x="12630" y="763"/>
                  </a:lnTo>
                  <a:cubicBezTo>
                    <a:pt x="12630" y="814"/>
                    <a:pt x="12597" y="856"/>
                    <a:pt x="12555" y="856"/>
                  </a:cubicBezTo>
                  <a:lnTo>
                    <a:pt x="75" y="856"/>
                  </a:lnTo>
                  <a:cubicBezTo>
                    <a:pt x="34" y="856"/>
                    <a:pt x="0" y="814"/>
                    <a:pt x="0" y="763"/>
                  </a:cubicBezTo>
                  <a:lnTo>
                    <a:pt x="0" y="94"/>
                  </a:lnTo>
                  <a:cubicBezTo>
                    <a:pt x="0" y="43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DADADB"/>
            </a:solidFill>
            <a:ln w="10" cap="flat" cmpd="sng">
              <a:solidFill>
                <a:srgbClr val="B5B5B7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94A5A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708460" y="3102280"/>
              <a:ext cx="10864706" cy="902444"/>
            </a:xfrm>
            <a:custGeom>
              <a:avLst/>
              <a:gdLst>
                <a:gd name="T0" fmla="*/ 60069 w 12630"/>
                <a:gd name="T1" fmla="*/ 0 h 856"/>
                <a:gd name="T2" fmla="*/ 10055481 w 12630"/>
                <a:gd name="T3" fmla="*/ 0 h 856"/>
                <a:gd name="T4" fmla="*/ 10115550 w 12630"/>
                <a:gd name="T5" fmla="*/ 75310 h 856"/>
                <a:gd name="T6" fmla="*/ 10115550 w 12630"/>
                <a:gd name="T7" fmla="*/ 611291 h 856"/>
                <a:gd name="T8" fmla="*/ 10055481 w 12630"/>
                <a:gd name="T9" fmla="*/ 685800 h 856"/>
                <a:gd name="T10" fmla="*/ 60069 w 12630"/>
                <a:gd name="T11" fmla="*/ 685800 h 856"/>
                <a:gd name="T12" fmla="*/ 0 w 12630"/>
                <a:gd name="T13" fmla="*/ 611291 h 856"/>
                <a:gd name="T14" fmla="*/ 0 w 12630"/>
                <a:gd name="T15" fmla="*/ 75310 h 856"/>
                <a:gd name="T16" fmla="*/ 60069 w 12630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30" h="856">
                  <a:moveTo>
                    <a:pt x="75" y="0"/>
                  </a:moveTo>
                  <a:lnTo>
                    <a:pt x="12555" y="0"/>
                  </a:lnTo>
                  <a:cubicBezTo>
                    <a:pt x="12597" y="0"/>
                    <a:pt x="12630" y="42"/>
                    <a:pt x="12630" y="94"/>
                  </a:cubicBezTo>
                  <a:lnTo>
                    <a:pt x="12630" y="763"/>
                  </a:lnTo>
                  <a:cubicBezTo>
                    <a:pt x="12630" y="814"/>
                    <a:pt x="12597" y="856"/>
                    <a:pt x="12555" y="856"/>
                  </a:cubicBezTo>
                  <a:lnTo>
                    <a:pt x="75" y="856"/>
                  </a:lnTo>
                  <a:cubicBezTo>
                    <a:pt x="34" y="856"/>
                    <a:pt x="0" y="814"/>
                    <a:pt x="0" y="763"/>
                  </a:cubicBezTo>
                  <a:lnTo>
                    <a:pt x="0" y="94"/>
                  </a:lnTo>
                  <a:cubicBezTo>
                    <a:pt x="0" y="42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DADADB"/>
            </a:solidFill>
            <a:ln w="10" cap="flat" cmpd="sng">
              <a:solidFill>
                <a:srgbClr val="B5B5B7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94A5A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708460" y="4488413"/>
              <a:ext cx="10864706" cy="599454"/>
            </a:xfrm>
            <a:custGeom>
              <a:avLst/>
              <a:gdLst>
                <a:gd name="T0" fmla="*/ 60069 w 12630"/>
                <a:gd name="T1" fmla="*/ 0 h 856"/>
                <a:gd name="T2" fmla="*/ 10055481 w 12630"/>
                <a:gd name="T3" fmla="*/ 0 h 856"/>
                <a:gd name="T4" fmla="*/ 10115550 w 12630"/>
                <a:gd name="T5" fmla="*/ 74509 h 856"/>
                <a:gd name="T6" fmla="*/ 10115550 w 12630"/>
                <a:gd name="T7" fmla="*/ 610490 h 856"/>
                <a:gd name="T8" fmla="*/ 10055481 w 12630"/>
                <a:gd name="T9" fmla="*/ 685800 h 856"/>
                <a:gd name="T10" fmla="*/ 60069 w 12630"/>
                <a:gd name="T11" fmla="*/ 685800 h 856"/>
                <a:gd name="T12" fmla="*/ 0 w 12630"/>
                <a:gd name="T13" fmla="*/ 610490 h 856"/>
                <a:gd name="T14" fmla="*/ 0 w 12630"/>
                <a:gd name="T15" fmla="*/ 74509 h 856"/>
                <a:gd name="T16" fmla="*/ 60069 w 12630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30" h="856">
                  <a:moveTo>
                    <a:pt x="75" y="0"/>
                  </a:moveTo>
                  <a:lnTo>
                    <a:pt x="12555" y="0"/>
                  </a:lnTo>
                  <a:cubicBezTo>
                    <a:pt x="12597" y="0"/>
                    <a:pt x="12630" y="42"/>
                    <a:pt x="12630" y="93"/>
                  </a:cubicBezTo>
                  <a:lnTo>
                    <a:pt x="12630" y="762"/>
                  </a:lnTo>
                  <a:cubicBezTo>
                    <a:pt x="12630" y="814"/>
                    <a:pt x="12597" y="856"/>
                    <a:pt x="12555" y="856"/>
                  </a:cubicBezTo>
                  <a:lnTo>
                    <a:pt x="75" y="856"/>
                  </a:lnTo>
                  <a:cubicBezTo>
                    <a:pt x="34" y="856"/>
                    <a:pt x="0" y="814"/>
                    <a:pt x="0" y="762"/>
                  </a:cubicBezTo>
                  <a:lnTo>
                    <a:pt x="0" y="93"/>
                  </a:lnTo>
                  <a:cubicBezTo>
                    <a:pt x="0" y="42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DADADB"/>
            </a:solidFill>
            <a:ln w="10" cap="flat" cmpd="sng">
              <a:solidFill>
                <a:srgbClr val="B5B5B7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94A5A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708459" y="5523631"/>
              <a:ext cx="10864707" cy="922293"/>
            </a:xfrm>
            <a:custGeom>
              <a:avLst/>
              <a:gdLst>
                <a:gd name="T0" fmla="*/ 60069 w 12630"/>
                <a:gd name="T1" fmla="*/ 0 h 856"/>
                <a:gd name="T2" fmla="*/ 10055481 w 12630"/>
                <a:gd name="T3" fmla="*/ 0 h 856"/>
                <a:gd name="T4" fmla="*/ 10115550 w 12630"/>
                <a:gd name="T5" fmla="*/ 74509 h 856"/>
                <a:gd name="T6" fmla="*/ 10115550 w 12630"/>
                <a:gd name="T7" fmla="*/ 610490 h 856"/>
                <a:gd name="T8" fmla="*/ 10055481 w 12630"/>
                <a:gd name="T9" fmla="*/ 685800 h 856"/>
                <a:gd name="T10" fmla="*/ 60069 w 12630"/>
                <a:gd name="T11" fmla="*/ 685800 h 856"/>
                <a:gd name="T12" fmla="*/ 0 w 12630"/>
                <a:gd name="T13" fmla="*/ 610490 h 856"/>
                <a:gd name="T14" fmla="*/ 0 w 12630"/>
                <a:gd name="T15" fmla="*/ 74509 h 856"/>
                <a:gd name="T16" fmla="*/ 60069 w 12630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30" h="856">
                  <a:moveTo>
                    <a:pt x="75" y="0"/>
                  </a:moveTo>
                  <a:lnTo>
                    <a:pt x="12555" y="0"/>
                  </a:lnTo>
                  <a:cubicBezTo>
                    <a:pt x="12597" y="0"/>
                    <a:pt x="12630" y="42"/>
                    <a:pt x="12630" y="93"/>
                  </a:cubicBezTo>
                  <a:lnTo>
                    <a:pt x="12630" y="762"/>
                  </a:lnTo>
                  <a:cubicBezTo>
                    <a:pt x="12630" y="814"/>
                    <a:pt x="12597" y="856"/>
                    <a:pt x="12555" y="856"/>
                  </a:cubicBezTo>
                  <a:lnTo>
                    <a:pt x="75" y="856"/>
                  </a:lnTo>
                  <a:cubicBezTo>
                    <a:pt x="34" y="856"/>
                    <a:pt x="0" y="814"/>
                    <a:pt x="0" y="762"/>
                  </a:cubicBezTo>
                  <a:lnTo>
                    <a:pt x="0" y="93"/>
                  </a:lnTo>
                  <a:cubicBezTo>
                    <a:pt x="0" y="42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DADADB"/>
            </a:solidFill>
            <a:ln w="10" cap="flat" cmpd="sng">
              <a:solidFill>
                <a:srgbClr val="B5B5B7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94A5A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1330116" y="1717684"/>
              <a:ext cx="1633233" cy="1272451"/>
            </a:xfrm>
            <a:custGeom>
              <a:avLst/>
              <a:gdLst>
                <a:gd name="T0" fmla="*/ 1868487 w 2333"/>
                <a:gd name="T1" fmla="*/ 0 h 1818"/>
                <a:gd name="T2" fmla="*/ 1868487 w 2333"/>
                <a:gd name="T3" fmla="*/ 1092203 h 1818"/>
                <a:gd name="T4" fmla="*/ 933843 w 2333"/>
                <a:gd name="T5" fmla="*/ 1455737 h 1818"/>
                <a:gd name="T6" fmla="*/ 0 w 2333"/>
                <a:gd name="T7" fmla="*/ 1092203 h 1818"/>
                <a:gd name="T8" fmla="*/ 0 w 2333"/>
                <a:gd name="T9" fmla="*/ 0 h 1818"/>
                <a:gd name="T10" fmla="*/ 1868487 w 2333"/>
                <a:gd name="T11" fmla="*/ 0 h 1818"/>
                <a:gd name="T12" fmla="*/ 933843 w 2333"/>
                <a:gd name="T13" fmla="*/ 0 h 1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3" h="1818">
                  <a:moveTo>
                    <a:pt x="2333" y="0"/>
                  </a:moveTo>
                  <a:lnTo>
                    <a:pt x="2333" y="1364"/>
                  </a:lnTo>
                  <a:lnTo>
                    <a:pt x="1166" y="1818"/>
                  </a:lnTo>
                  <a:lnTo>
                    <a:pt x="0" y="1364"/>
                  </a:lnTo>
                  <a:lnTo>
                    <a:pt x="0" y="0"/>
                  </a:lnTo>
                  <a:lnTo>
                    <a:pt x="2333" y="0"/>
                  </a:lnTo>
                  <a:close/>
                  <a:moveTo>
                    <a:pt x="1166" y="0"/>
                  </a:moveTo>
                </a:path>
              </a:pathLst>
            </a:cu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1330116" y="2898243"/>
              <a:ext cx="1633233" cy="1472133"/>
            </a:xfrm>
            <a:custGeom>
              <a:avLst/>
              <a:gdLst>
                <a:gd name="T0" fmla="*/ 1868487 w 2333"/>
                <a:gd name="T1" fmla="*/ 0 h 1775"/>
                <a:gd name="T2" fmla="*/ 1868487 w 2333"/>
                <a:gd name="T3" fmla="*/ 1065410 h 1775"/>
                <a:gd name="T4" fmla="*/ 933843 w 2333"/>
                <a:gd name="T5" fmla="*/ 1420813 h 1775"/>
                <a:gd name="T6" fmla="*/ 0 w 2333"/>
                <a:gd name="T7" fmla="*/ 1065410 h 1775"/>
                <a:gd name="T8" fmla="*/ 0 w 2333"/>
                <a:gd name="T9" fmla="*/ 0 h 1775"/>
                <a:gd name="T10" fmla="*/ 933843 w 2333"/>
                <a:gd name="T11" fmla="*/ 355403 h 1775"/>
                <a:gd name="T12" fmla="*/ 1868487 w 2333"/>
                <a:gd name="T13" fmla="*/ 0 h 1775"/>
                <a:gd name="T14" fmla="*/ 1401565 w 2333"/>
                <a:gd name="T15" fmla="*/ 177702 h 1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3" h="1775">
                  <a:moveTo>
                    <a:pt x="2333" y="0"/>
                  </a:moveTo>
                  <a:lnTo>
                    <a:pt x="2333" y="1331"/>
                  </a:lnTo>
                  <a:lnTo>
                    <a:pt x="1166" y="1775"/>
                  </a:lnTo>
                  <a:lnTo>
                    <a:pt x="0" y="1331"/>
                  </a:lnTo>
                  <a:lnTo>
                    <a:pt x="0" y="0"/>
                  </a:lnTo>
                  <a:lnTo>
                    <a:pt x="1166" y="444"/>
                  </a:lnTo>
                  <a:lnTo>
                    <a:pt x="2333" y="0"/>
                  </a:lnTo>
                  <a:close/>
                  <a:moveTo>
                    <a:pt x="1750" y="222"/>
                  </a:moveTo>
                </a:path>
              </a:pathLst>
            </a:cu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94A5A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1330116" y="4158159"/>
              <a:ext cx="1633233" cy="1241924"/>
            </a:xfrm>
            <a:custGeom>
              <a:avLst/>
              <a:gdLst>
                <a:gd name="T0" fmla="*/ 1868487 w 2333"/>
                <a:gd name="T1" fmla="*/ 0 h 1775"/>
                <a:gd name="T2" fmla="*/ 1868487 w 2333"/>
                <a:gd name="T3" fmla="*/ 1065410 h 1775"/>
                <a:gd name="T4" fmla="*/ 933843 w 2333"/>
                <a:gd name="T5" fmla="*/ 1420813 h 1775"/>
                <a:gd name="T6" fmla="*/ 0 w 2333"/>
                <a:gd name="T7" fmla="*/ 1065410 h 1775"/>
                <a:gd name="T8" fmla="*/ 0 w 2333"/>
                <a:gd name="T9" fmla="*/ 0 h 1775"/>
                <a:gd name="T10" fmla="*/ 933843 w 2333"/>
                <a:gd name="T11" fmla="*/ 355403 h 1775"/>
                <a:gd name="T12" fmla="*/ 1868487 w 2333"/>
                <a:gd name="T13" fmla="*/ 0 h 1775"/>
                <a:gd name="T14" fmla="*/ 1401565 w 2333"/>
                <a:gd name="T15" fmla="*/ 177702 h 1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3" h="1775">
                  <a:moveTo>
                    <a:pt x="2333" y="0"/>
                  </a:moveTo>
                  <a:lnTo>
                    <a:pt x="2333" y="1331"/>
                  </a:lnTo>
                  <a:lnTo>
                    <a:pt x="1166" y="1775"/>
                  </a:lnTo>
                  <a:lnTo>
                    <a:pt x="0" y="1331"/>
                  </a:lnTo>
                  <a:lnTo>
                    <a:pt x="0" y="0"/>
                  </a:lnTo>
                  <a:lnTo>
                    <a:pt x="1166" y="444"/>
                  </a:lnTo>
                  <a:lnTo>
                    <a:pt x="2333" y="0"/>
                  </a:lnTo>
                  <a:close/>
                  <a:moveTo>
                    <a:pt x="1750" y="222"/>
                  </a:moveTo>
                </a:path>
              </a:pathLst>
            </a:cu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1330116" y="5404198"/>
              <a:ext cx="1633233" cy="1381637"/>
            </a:xfrm>
            <a:custGeom>
              <a:avLst/>
              <a:gdLst>
                <a:gd name="T0" fmla="*/ 1868487 w 2333"/>
                <a:gd name="T1" fmla="*/ 0 h 1774"/>
                <a:gd name="T2" fmla="*/ 1868487 w 2333"/>
                <a:gd name="T3" fmla="*/ 1064819 h 1774"/>
                <a:gd name="T4" fmla="*/ 933843 w 2333"/>
                <a:gd name="T5" fmla="*/ 1419225 h 1774"/>
                <a:gd name="T6" fmla="*/ 0 w 2333"/>
                <a:gd name="T7" fmla="*/ 1064819 h 1774"/>
                <a:gd name="T8" fmla="*/ 0 w 2333"/>
                <a:gd name="T9" fmla="*/ 0 h 1774"/>
                <a:gd name="T10" fmla="*/ 933843 w 2333"/>
                <a:gd name="T11" fmla="*/ 354406 h 1774"/>
                <a:gd name="T12" fmla="*/ 1868487 w 2333"/>
                <a:gd name="T13" fmla="*/ 0 h 1774"/>
                <a:gd name="T14" fmla="*/ 1401565 w 2333"/>
                <a:gd name="T15" fmla="*/ 176803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3" h="1774">
                  <a:moveTo>
                    <a:pt x="2333" y="0"/>
                  </a:moveTo>
                  <a:lnTo>
                    <a:pt x="2333" y="1331"/>
                  </a:lnTo>
                  <a:lnTo>
                    <a:pt x="1166" y="1774"/>
                  </a:lnTo>
                  <a:lnTo>
                    <a:pt x="0" y="1331"/>
                  </a:lnTo>
                  <a:lnTo>
                    <a:pt x="0" y="0"/>
                  </a:lnTo>
                  <a:lnTo>
                    <a:pt x="1166" y="443"/>
                  </a:lnTo>
                  <a:lnTo>
                    <a:pt x="2333" y="0"/>
                  </a:lnTo>
                  <a:close/>
                  <a:moveTo>
                    <a:pt x="1750" y="221"/>
                  </a:moveTo>
                </a:path>
              </a:pathLst>
            </a:custGeom>
            <a:solidFill>
              <a:srgbClr val="ED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51" name="TextBox 15"/>
            <p:cNvSpPr txBox="1">
              <a:spLocks noChangeArrowheads="1"/>
            </p:cNvSpPr>
            <p:nvPr/>
          </p:nvSpPr>
          <p:spPr bwMode="auto">
            <a:xfrm>
              <a:off x="2963350" y="1759839"/>
              <a:ext cx="629671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學基庫填表人上傳明細資料至學基庫系統，若人數</a:t>
              </a:r>
              <a:r>
                <a:rPr lang="zh-TW" altLang="en-US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資料與校務資料庫比對後有差異，則學基庫系統將</a:t>
              </a:r>
              <a:r>
                <a:rPr lang="zh-TW" altLang="en-US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自動產</a:t>
              </a:r>
              <a:r>
                <a:rPr lang="zh-TW" altLang="en-US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出</a:t>
              </a:r>
              <a:r>
                <a:rPr lang="zh-TW" altLang="en-US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人數</a:t>
              </a:r>
              <a:r>
                <a:rPr lang="zh-TW" altLang="en-US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差異清單</a:t>
              </a:r>
              <a:r>
                <a:rPr lang="zh-TW" altLang="en-US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資料。</a:t>
              </a:r>
              <a:endParaRPr lang="zh-CN" altLang="en-US" sz="1800" dirty="0">
                <a:solidFill>
                  <a:srgbClr val="484849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1461940" y="1900153"/>
              <a:ext cx="136958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2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上傳明細資料</a:t>
              </a:r>
              <a:endPara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3" name="TextBox 17"/>
            <p:cNvSpPr txBox="1">
              <a:spLocks noChangeArrowheads="1"/>
            </p:cNvSpPr>
            <p:nvPr/>
          </p:nvSpPr>
          <p:spPr bwMode="auto">
            <a:xfrm>
              <a:off x="1461940" y="3293712"/>
              <a:ext cx="136958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2200" dirty="0" smtClean="0">
                  <a:solidFill>
                    <a:srgbClr val="FFFFFF"/>
                  </a:solidFill>
                  <a:latin typeface="微软雅黑" panose="020B0503020204020204" pitchFamily="34" charset="-122"/>
                </a:rPr>
                <a:t>系統寄發差異清單</a:t>
              </a:r>
              <a:endParaRPr lang="en-US" altLang="zh-CN" sz="22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4" name="TextBox 18"/>
            <p:cNvSpPr txBox="1">
              <a:spLocks noChangeArrowheads="1"/>
            </p:cNvSpPr>
            <p:nvPr/>
          </p:nvSpPr>
          <p:spPr bwMode="auto">
            <a:xfrm>
              <a:off x="1461939" y="4473285"/>
              <a:ext cx="136958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2200" dirty="0" smtClean="0">
                  <a:solidFill>
                    <a:srgbClr val="FFFFFF"/>
                  </a:solidFill>
                  <a:latin typeface="微软雅黑" panose="020B0503020204020204" pitchFamily="34" charset="-122"/>
                </a:rPr>
                <a:t>共同決定最終資料</a:t>
              </a:r>
              <a:endParaRPr lang="en-US" altLang="zh-CN" sz="22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1461939" y="5772428"/>
              <a:ext cx="136958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2200" dirty="0" smtClean="0">
                  <a:solidFill>
                    <a:srgbClr val="FFFFFF"/>
                  </a:solidFill>
                  <a:latin typeface="微软雅黑" panose="020B0503020204020204" pitchFamily="34" charset="-122"/>
                </a:rPr>
                <a:t>修正</a:t>
              </a:r>
              <a:endParaRPr lang="en-US" altLang="zh-TW" sz="2200" dirty="0" smtClean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2200" dirty="0" smtClean="0">
                  <a:solidFill>
                    <a:srgbClr val="FFFFFF"/>
                  </a:solidFill>
                  <a:latin typeface="微软雅黑" panose="020B0503020204020204" pitchFamily="34" charset="-122"/>
                </a:rPr>
                <a:t>學基庫</a:t>
              </a:r>
              <a:endParaRPr lang="en-US" altLang="zh-CN" sz="22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20"/>
            <p:cNvSpPr txBox="1">
              <a:spLocks noChangeArrowheads="1"/>
            </p:cNvSpPr>
            <p:nvPr/>
          </p:nvSpPr>
          <p:spPr bwMode="auto">
            <a:xfrm>
              <a:off x="2939871" y="3093099"/>
              <a:ext cx="63201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系統產出人數</a:t>
              </a:r>
              <a:r>
                <a:rPr lang="zh-TW" altLang="en-US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清單資料後，自動寄</a:t>
              </a:r>
              <a:r>
                <a:rPr lang="zh-TW" altLang="en-US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送資料至相關人員</a:t>
              </a:r>
              <a:r>
                <a:rPr lang="en-US" altLang="zh-TW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(</a:t>
              </a:r>
              <a:r>
                <a:rPr lang="zh-TW" altLang="en-US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學基庫填表人及校務資料庫總窗口</a:t>
              </a:r>
              <a:r>
                <a:rPr lang="en-US" altLang="zh-TW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)</a:t>
              </a:r>
              <a:r>
                <a:rPr lang="zh-TW" altLang="en-US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電子信箱，供相關人員進行資料確認。</a:t>
              </a:r>
              <a:endParaRPr lang="zh-CN" altLang="en-US" sz="1800" dirty="0">
                <a:solidFill>
                  <a:srgbClr val="484849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7" name="TextBox 21"/>
            <p:cNvSpPr txBox="1">
              <a:spLocks noChangeArrowheads="1"/>
            </p:cNvSpPr>
            <p:nvPr/>
          </p:nvSpPr>
          <p:spPr bwMode="auto">
            <a:xfrm>
              <a:off x="2963348" y="4467774"/>
              <a:ext cx="63113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相關人員進行資料確認後，須共同決定最終正確資料為何，並由學基庫填表人至學基庫系統回報最終處理方式。</a:t>
              </a:r>
              <a:endParaRPr lang="zh-CN" altLang="en-US" sz="1800" dirty="0">
                <a:solidFill>
                  <a:srgbClr val="484849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9" name="TextBox 23"/>
            <p:cNvSpPr txBox="1">
              <a:spLocks noChangeArrowheads="1"/>
            </p:cNvSpPr>
            <p:nvPr/>
          </p:nvSpPr>
          <p:spPr bwMode="auto">
            <a:xfrm>
              <a:off x="754251" y="2032674"/>
              <a:ext cx="5286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4000" dirty="0">
                  <a:solidFill>
                    <a:srgbClr val="294A5A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60" name="TextBox 24"/>
            <p:cNvSpPr txBox="1">
              <a:spLocks noChangeArrowheads="1"/>
            </p:cNvSpPr>
            <p:nvPr/>
          </p:nvSpPr>
          <p:spPr bwMode="auto">
            <a:xfrm>
              <a:off x="754251" y="3411617"/>
              <a:ext cx="5286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4000" dirty="0" smtClean="0">
                  <a:solidFill>
                    <a:srgbClr val="00AAA2"/>
                  </a:solidFill>
                  <a:latin typeface="微软雅黑" panose="020B0503020204020204" pitchFamily="34" charset="-122"/>
                </a:rPr>
                <a:t>3</a:t>
              </a:r>
              <a:endParaRPr lang="en-US" altLang="zh-CN" sz="4000" dirty="0">
                <a:solidFill>
                  <a:srgbClr val="00AAA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25"/>
            <p:cNvSpPr txBox="1">
              <a:spLocks noChangeArrowheads="1"/>
            </p:cNvSpPr>
            <p:nvPr/>
          </p:nvSpPr>
          <p:spPr bwMode="auto">
            <a:xfrm>
              <a:off x="754251" y="4509228"/>
              <a:ext cx="5286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4000" dirty="0" smtClean="0">
                  <a:solidFill>
                    <a:srgbClr val="99CC39"/>
                  </a:solidFill>
                  <a:latin typeface="微软雅黑" panose="020B0503020204020204" pitchFamily="34" charset="-122"/>
                </a:rPr>
                <a:t>5</a:t>
              </a:r>
              <a:endParaRPr lang="en-US" altLang="zh-CN" sz="4000" dirty="0">
                <a:solidFill>
                  <a:srgbClr val="99CC39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2" name="TextBox 26"/>
            <p:cNvSpPr txBox="1">
              <a:spLocks noChangeArrowheads="1"/>
            </p:cNvSpPr>
            <p:nvPr/>
          </p:nvSpPr>
          <p:spPr bwMode="auto">
            <a:xfrm>
              <a:off x="754251" y="5738369"/>
              <a:ext cx="5286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4000" dirty="0" smtClean="0">
                  <a:solidFill>
                    <a:srgbClr val="ED5A00"/>
                  </a:solidFill>
                  <a:latin typeface="微软雅黑" panose="020B0503020204020204" pitchFamily="34" charset="-122"/>
                </a:rPr>
                <a:t>7</a:t>
              </a:r>
              <a:endParaRPr lang="en-US" altLang="zh-CN" sz="4000" dirty="0">
                <a:solidFill>
                  <a:srgbClr val="ED5A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3" name="Freeform 10"/>
            <p:cNvSpPr>
              <a:spLocks noEditPoints="1"/>
            </p:cNvSpPr>
            <p:nvPr/>
          </p:nvSpPr>
          <p:spPr bwMode="auto">
            <a:xfrm>
              <a:off x="9283546" y="1718128"/>
              <a:ext cx="1633233" cy="1272451"/>
            </a:xfrm>
            <a:custGeom>
              <a:avLst/>
              <a:gdLst>
                <a:gd name="T0" fmla="*/ 1868487 w 2333"/>
                <a:gd name="T1" fmla="*/ 0 h 1818"/>
                <a:gd name="T2" fmla="*/ 1868487 w 2333"/>
                <a:gd name="T3" fmla="*/ 1092203 h 1818"/>
                <a:gd name="T4" fmla="*/ 933843 w 2333"/>
                <a:gd name="T5" fmla="*/ 1455737 h 1818"/>
                <a:gd name="T6" fmla="*/ 0 w 2333"/>
                <a:gd name="T7" fmla="*/ 1092203 h 1818"/>
                <a:gd name="T8" fmla="*/ 0 w 2333"/>
                <a:gd name="T9" fmla="*/ 0 h 1818"/>
                <a:gd name="T10" fmla="*/ 1868487 w 2333"/>
                <a:gd name="T11" fmla="*/ 0 h 1818"/>
                <a:gd name="T12" fmla="*/ 933843 w 2333"/>
                <a:gd name="T13" fmla="*/ 0 h 1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3" h="1818">
                  <a:moveTo>
                    <a:pt x="2333" y="0"/>
                  </a:moveTo>
                  <a:lnTo>
                    <a:pt x="2333" y="1364"/>
                  </a:lnTo>
                  <a:lnTo>
                    <a:pt x="1166" y="1818"/>
                  </a:lnTo>
                  <a:lnTo>
                    <a:pt x="0" y="1364"/>
                  </a:lnTo>
                  <a:lnTo>
                    <a:pt x="0" y="0"/>
                  </a:lnTo>
                  <a:lnTo>
                    <a:pt x="2333" y="0"/>
                  </a:lnTo>
                  <a:close/>
                  <a:moveTo>
                    <a:pt x="1166" y="0"/>
                  </a:moveTo>
                </a:path>
              </a:pathLst>
            </a:custGeom>
            <a:solidFill>
              <a:srgbClr val="294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64" name="Freeform 11"/>
            <p:cNvSpPr>
              <a:spLocks noEditPoints="1"/>
            </p:cNvSpPr>
            <p:nvPr/>
          </p:nvSpPr>
          <p:spPr bwMode="auto">
            <a:xfrm>
              <a:off x="9283546" y="2867170"/>
              <a:ext cx="1633233" cy="1517904"/>
            </a:xfrm>
            <a:custGeom>
              <a:avLst/>
              <a:gdLst>
                <a:gd name="T0" fmla="*/ 1868487 w 2333"/>
                <a:gd name="T1" fmla="*/ 0 h 1775"/>
                <a:gd name="T2" fmla="*/ 1868487 w 2333"/>
                <a:gd name="T3" fmla="*/ 1065410 h 1775"/>
                <a:gd name="T4" fmla="*/ 933843 w 2333"/>
                <a:gd name="T5" fmla="*/ 1420813 h 1775"/>
                <a:gd name="T6" fmla="*/ 0 w 2333"/>
                <a:gd name="T7" fmla="*/ 1065410 h 1775"/>
                <a:gd name="T8" fmla="*/ 0 w 2333"/>
                <a:gd name="T9" fmla="*/ 0 h 1775"/>
                <a:gd name="T10" fmla="*/ 933843 w 2333"/>
                <a:gd name="T11" fmla="*/ 355403 h 1775"/>
                <a:gd name="T12" fmla="*/ 1868487 w 2333"/>
                <a:gd name="T13" fmla="*/ 0 h 1775"/>
                <a:gd name="T14" fmla="*/ 1401565 w 2333"/>
                <a:gd name="T15" fmla="*/ 177702 h 1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3" h="1775">
                  <a:moveTo>
                    <a:pt x="2333" y="0"/>
                  </a:moveTo>
                  <a:lnTo>
                    <a:pt x="2333" y="1331"/>
                  </a:lnTo>
                  <a:lnTo>
                    <a:pt x="1166" y="1775"/>
                  </a:lnTo>
                  <a:lnTo>
                    <a:pt x="0" y="1331"/>
                  </a:lnTo>
                  <a:lnTo>
                    <a:pt x="0" y="0"/>
                  </a:lnTo>
                  <a:lnTo>
                    <a:pt x="1166" y="444"/>
                  </a:lnTo>
                  <a:lnTo>
                    <a:pt x="2333" y="0"/>
                  </a:lnTo>
                  <a:close/>
                  <a:moveTo>
                    <a:pt x="1750" y="222"/>
                  </a:moveTo>
                </a:path>
              </a:pathLst>
            </a:cu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94A5A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Freeform 12"/>
            <p:cNvSpPr>
              <a:spLocks noEditPoints="1"/>
            </p:cNvSpPr>
            <p:nvPr/>
          </p:nvSpPr>
          <p:spPr bwMode="auto">
            <a:xfrm>
              <a:off x="9283546" y="4167395"/>
              <a:ext cx="1633233" cy="1241924"/>
            </a:xfrm>
            <a:custGeom>
              <a:avLst/>
              <a:gdLst>
                <a:gd name="T0" fmla="*/ 1868487 w 2333"/>
                <a:gd name="T1" fmla="*/ 0 h 1775"/>
                <a:gd name="T2" fmla="*/ 1868487 w 2333"/>
                <a:gd name="T3" fmla="*/ 1065410 h 1775"/>
                <a:gd name="T4" fmla="*/ 933843 w 2333"/>
                <a:gd name="T5" fmla="*/ 1420813 h 1775"/>
                <a:gd name="T6" fmla="*/ 0 w 2333"/>
                <a:gd name="T7" fmla="*/ 1065410 h 1775"/>
                <a:gd name="T8" fmla="*/ 0 w 2333"/>
                <a:gd name="T9" fmla="*/ 0 h 1775"/>
                <a:gd name="T10" fmla="*/ 933843 w 2333"/>
                <a:gd name="T11" fmla="*/ 355403 h 1775"/>
                <a:gd name="T12" fmla="*/ 1868487 w 2333"/>
                <a:gd name="T13" fmla="*/ 0 h 1775"/>
                <a:gd name="T14" fmla="*/ 1401565 w 2333"/>
                <a:gd name="T15" fmla="*/ 177702 h 1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3" h="1775">
                  <a:moveTo>
                    <a:pt x="2333" y="0"/>
                  </a:moveTo>
                  <a:lnTo>
                    <a:pt x="2333" y="1331"/>
                  </a:lnTo>
                  <a:lnTo>
                    <a:pt x="1166" y="1775"/>
                  </a:lnTo>
                  <a:lnTo>
                    <a:pt x="0" y="1331"/>
                  </a:lnTo>
                  <a:lnTo>
                    <a:pt x="0" y="0"/>
                  </a:lnTo>
                  <a:lnTo>
                    <a:pt x="1166" y="444"/>
                  </a:lnTo>
                  <a:lnTo>
                    <a:pt x="2333" y="0"/>
                  </a:lnTo>
                  <a:close/>
                  <a:moveTo>
                    <a:pt x="1750" y="222"/>
                  </a:moveTo>
                </a:path>
              </a:pathLst>
            </a:custGeom>
            <a:solidFill>
              <a:srgbClr val="99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auto">
            <a:xfrm>
              <a:off x="9283546" y="5400083"/>
              <a:ext cx="1633233" cy="1403291"/>
            </a:xfrm>
            <a:custGeom>
              <a:avLst/>
              <a:gdLst>
                <a:gd name="T0" fmla="*/ 1868487 w 2333"/>
                <a:gd name="T1" fmla="*/ 0 h 1774"/>
                <a:gd name="T2" fmla="*/ 1868487 w 2333"/>
                <a:gd name="T3" fmla="*/ 1064819 h 1774"/>
                <a:gd name="T4" fmla="*/ 933843 w 2333"/>
                <a:gd name="T5" fmla="*/ 1419225 h 1774"/>
                <a:gd name="T6" fmla="*/ 0 w 2333"/>
                <a:gd name="T7" fmla="*/ 1064819 h 1774"/>
                <a:gd name="T8" fmla="*/ 0 w 2333"/>
                <a:gd name="T9" fmla="*/ 0 h 1774"/>
                <a:gd name="T10" fmla="*/ 933843 w 2333"/>
                <a:gd name="T11" fmla="*/ 354406 h 1774"/>
                <a:gd name="T12" fmla="*/ 1868487 w 2333"/>
                <a:gd name="T13" fmla="*/ 0 h 1774"/>
                <a:gd name="T14" fmla="*/ 1401565 w 2333"/>
                <a:gd name="T15" fmla="*/ 176803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3" h="1774">
                  <a:moveTo>
                    <a:pt x="2333" y="0"/>
                  </a:moveTo>
                  <a:lnTo>
                    <a:pt x="2333" y="1331"/>
                  </a:lnTo>
                  <a:lnTo>
                    <a:pt x="1166" y="1774"/>
                  </a:lnTo>
                  <a:lnTo>
                    <a:pt x="0" y="1331"/>
                  </a:lnTo>
                  <a:lnTo>
                    <a:pt x="0" y="0"/>
                  </a:lnTo>
                  <a:lnTo>
                    <a:pt x="1166" y="443"/>
                  </a:lnTo>
                  <a:lnTo>
                    <a:pt x="2333" y="0"/>
                  </a:lnTo>
                  <a:close/>
                  <a:moveTo>
                    <a:pt x="1750" y="221"/>
                  </a:moveTo>
                </a:path>
              </a:pathLst>
            </a:custGeom>
            <a:solidFill>
              <a:srgbClr val="ED5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67" name="TextBox 16"/>
            <p:cNvSpPr txBox="1">
              <a:spLocks noChangeArrowheads="1"/>
            </p:cNvSpPr>
            <p:nvPr/>
          </p:nvSpPr>
          <p:spPr bwMode="auto">
            <a:xfrm>
              <a:off x="9415369" y="1891240"/>
              <a:ext cx="136958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220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產出人數差異清單</a:t>
              </a:r>
              <a:endPara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8" name="TextBox 17"/>
            <p:cNvSpPr txBox="1">
              <a:spLocks noChangeArrowheads="1"/>
            </p:cNvSpPr>
            <p:nvPr/>
          </p:nvSpPr>
          <p:spPr bwMode="auto">
            <a:xfrm>
              <a:off x="9415369" y="3237645"/>
              <a:ext cx="136958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2200" dirty="0" smtClean="0">
                  <a:solidFill>
                    <a:srgbClr val="FFFFFF"/>
                  </a:solidFill>
                  <a:latin typeface="微软雅黑" panose="020B0503020204020204" pitchFamily="34" charset="-122"/>
                </a:rPr>
                <a:t>相關人員確認資料</a:t>
              </a:r>
              <a:endParaRPr lang="en-US" altLang="zh-CN" sz="22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9" name="TextBox 18"/>
            <p:cNvSpPr txBox="1">
              <a:spLocks noChangeArrowheads="1"/>
            </p:cNvSpPr>
            <p:nvPr/>
          </p:nvSpPr>
          <p:spPr bwMode="auto">
            <a:xfrm>
              <a:off x="9415369" y="4468396"/>
              <a:ext cx="136958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2200" dirty="0" smtClean="0">
                  <a:solidFill>
                    <a:srgbClr val="FFFFFF"/>
                  </a:solidFill>
                  <a:latin typeface="微软雅黑" panose="020B0503020204020204" pitchFamily="34" charset="-122"/>
                </a:rPr>
                <a:t>回報資料處理方式</a:t>
              </a:r>
              <a:endParaRPr lang="en-US" altLang="zh-CN" sz="22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19"/>
            <p:cNvSpPr txBox="1">
              <a:spLocks noChangeArrowheads="1"/>
            </p:cNvSpPr>
            <p:nvPr/>
          </p:nvSpPr>
          <p:spPr bwMode="auto">
            <a:xfrm>
              <a:off x="9415369" y="5776233"/>
              <a:ext cx="136958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TW" altLang="en-US" sz="2200" dirty="0" smtClean="0">
                  <a:solidFill>
                    <a:srgbClr val="FFFFFF"/>
                  </a:solidFill>
                  <a:latin typeface="微软雅黑" panose="020B0503020204020204" pitchFamily="34" charset="-122"/>
                </a:rPr>
                <a:t>修正校務資料庫</a:t>
              </a:r>
              <a:endParaRPr lang="en-US" altLang="zh-CN" sz="22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23"/>
            <p:cNvSpPr txBox="1">
              <a:spLocks noChangeArrowheads="1"/>
            </p:cNvSpPr>
            <p:nvPr/>
          </p:nvSpPr>
          <p:spPr bwMode="auto">
            <a:xfrm>
              <a:off x="11021000" y="2027123"/>
              <a:ext cx="5286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4000" dirty="0" smtClean="0">
                  <a:solidFill>
                    <a:srgbClr val="294A5A"/>
                  </a:solidFill>
                  <a:latin typeface="微软雅黑" panose="020B0503020204020204" pitchFamily="34" charset="-122"/>
                </a:rPr>
                <a:t>2</a:t>
              </a:r>
              <a:endParaRPr lang="en-US" altLang="zh-CN" sz="4000" dirty="0">
                <a:solidFill>
                  <a:srgbClr val="294A5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2" name="TextBox 24"/>
            <p:cNvSpPr txBox="1">
              <a:spLocks noChangeArrowheads="1"/>
            </p:cNvSpPr>
            <p:nvPr/>
          </p:nvSpPr>
          <p:spPr bwMode="auto">
            <a:xfrm>
              <a:off x="11057445" y="3397763"/>
              <a:ext cx="5286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4000" dirty="0" smtClean="0">
                  <a:solidFill>
                    <a:srgbClr val="00AAA2"/>
                  </a:solidFill>
                  <a:latin typeface="微软雅黑" panose="020B0503020204020204" pitchFamily="34" charset="-122"/>
                </a:rPr>
                <a:t>4</a:t>
              </a:r>
              <a:endParaRPr lang="en-US" altLang="zh-CN" sz="4000" dirty="0">
                <a:solidFill>
                  <a:srgbClr val="00AAA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3" name="TextBox 25"/>
            <p:cNvSpPr txBox="1">
              <a:spLocks noChangeArrowheads="1"/>
            </p:cNvSpPr>
            <p:nvPr/>
          </p:nvSpPr>
          <p:spPr bwMode="auto">
            <a:xfrm>
              <a:off x="11057446" y="4504612"/>
              <a:ext cx="5286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4000" dirty="0" smtClean="0">
                  <a:solidFill>
                    <a:srgbClr val="99CC39"/>
                  </a:solidFill>
                  <a:latin typeface="微软雅黑" panose="020B0503020204020204" pitchFamily="34" charset="-122"/>
                </a:rPr>
                <a:t>6</a:t>
              </a:r>
              <a:endParaRPr lang="en-US" altLang="zh-CN" sz="4000" dirty="0">
                <a:solidFill>
                  <a:srgbClr val="99CC39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6" name="TextBox 26"/>
            <p:cNvSpPr txBox="1">
              <a:spLocks noChangeArrowheads="1"/>
            </p:cNvSpPr>
            <p:nvPr/>
          </p:nvSpPr>
          <p:spPr bwMode="auto">
            <a:xfrm>
              <a:off x="11057451" y="5734677"/>
              <a:ext cx="5286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4000" dirty="0" smtClean="0">
                  <a:solidFill>
                    <a:srgbClr val="ED5A00"/>
                  </a:solidFill>
                  <a:latin typeface="微软雅黑" panose="020B0503020204020204" pitchFamily="34" charset="-122"/>
                </a:rPr>
                <a:t>7</a:t>
              </a:r>
              <a:endParaRPr lang="en-US" altLang="zh-CN" sz="4000" dirty="0">
                <a:solidFill>
                  <a:srgbClr val="ED5A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8" name="TextBox 22"/>
            <p:cNvSpPr txBox="1">
              <a:spLocks noChangeArrowheads="1"/>
            </p:cNvSpPr>
            <p:nvPr/>
          </p:nvSpPr>
          <p:spPr bwMode="auto">
            <a:xfrm>
              <a:off x="2963348" y="5562760"/>
              <a:ext cx="629671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TW" altLang="en-US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修正校務資料庫資料則請於</a:t>
              </a:r>
              <a:r>
                <a:rPr lang="zh-TW" altLang="en-US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系統回報須</a:t>
              </a:r>
              <a:r>
                <a:rPr lang="zh-TW" altLang="en-US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修正之表冊名稱</a:t>
              </a:r>
              <a:r>
                <a:rPr lang="zh-TW" altLang="en-US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。</a:t>
              </a:r>
              <a:r>
                <a:rPr lang="en-US" altLang="zh-TW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(</a:t>
              </a:r>
              <a:r>
                <a:rPr lang="zh-TW" altLang="en-US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學基庫會將學校回報之資料通知校務資料庫</a:t>
              </a:r>
              <a:r>
                <a:rPr lang="en-US" altLang="zh-TW" sz="1800" dirty="0" smtClean="0">
                  <a:solidFill>
                    <a:srgbClr val="484849"/>
                  </a:solidFill>
                  <a:latin typeface="微软雅黑" panose="020B0503020204020204" pitchFamily="34" charset="-122"/>
                </a:rPr>
                <a:t>)</a:t>
              </a:r>
              <a:endParaRPr lang="zh-TW" altLang="en-US" sz="1800" dirty="0">
                <a:solidFill>
                  <a:srgbClr val="484849"/>
                </a:solidFill>
                <a:latin typeface="微软雅黑" panose="020B0503020204020204" pitchFamily="34" charset="-122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TW" altLang="en-US" sz="1800" dirty="0">
                  <a:solidFill>
                    <a:srgbClr val="484849"/>
                  </a:solidFill>
                  <a:latin typeface="微软雅黑" panose="020B0503020204020204" pitchFamily="34" charset="-122"/>
                </a:rPr>
                <a:t>修正學基庫資料則請重新上傳。</a:t>
              </a:r>
              <a:endParaRPr lang="zh-CN" altLang="en-US" sz="1800" dirty="0">
                <a:solidFill>
                  <a:srgbClr val="484849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7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22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4083" y="1240979"/>
            <a:ext cx="112000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cs typeface="+mn-ea"/>
              </a:rPr>
              <a:t>學基庫填表人上傳明細資料至學基庫系統後，若人數資料與校務資料庫比對後有差異，則學基庫系統將自動將貴校人數差異清單資料</a:t>
            </a:r>
            <a:r>
              <a:rPr lang="en-US" altLang="zh-TW" sz="2600" dirty="0" smtClean="0">
                <a:solidFill>
                  <a:schemeClr val="bg1"/>
                </a:solidFill>
                <a:cs typeface="+mn-ea"/>
              </a:rPr>
              <a:t>(</a:t>
            </a:r>
            <a:r>
              <a:rPr lang="zh-TW" altLang="en-US" sz="2600" dirty="0" smtClean="0">
                <a:solidFill>
                  <a:schemeClr val="bg1"/>
                </a:solidFill>
                <a:cs typeface="+mn-ea"/>
              </a:rPr>
              <a:t>格式如下圖</a:t>
            </a:r>
            <a:r>
              <a:rPr lang="en-US" altLang="zh-TW" sz="2600" dirty="0" smtClean="0">
                <a:solidFill>
                  <a:schemeClr val="bg1"/>
                </a:solidFill>
                <a:cs typeface="+mn-ea"/>
              </a:rPr>
              <a:t>)</a:t>
            </a:r>
            <a:r>
              <a:rPr lang="zh-TW" altLang="en-US" sz="2600" dirty="0" smtClean="0">
                <a:solidFill>
                  <a:schemeClr val="bg1"/>
                </a:solidFill>
                <a:cs typeface="+mn-ea"/>
              </a:rPr>
              <a:t>寄送至</a:t>
            </a:r>
            <a:r>
              <a:rPr lang="zh-TW" altLang="en-US" sz="2600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</a:rPr>
              <a:t>學基庫填表人</a:t>
            </a:r>
            <a:r>
              <a:rPr lang="zh-TW" altLang="en-US" sz="2600" dirty="0" smtClean="0">
                <a:solidFill>
                  <a:schemeClr val="bg1"/>
                </a:solidFill>
                <a:cs typeface="+mn-ea"/>
              </a:rPr>
              <a:t>與</a:t>
            </a:r>
            <a:r>
              <a:rPr lang="zh-TW" altLang="en-US" sz="2600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</a:rPr>
              <a:t>校務資料庫總窗口</a:t>
            </a:r>
            <a:r>
              <a:rPr lang="zh-TW" altLang="en-US" sz="2600" dirty="0" smtClean="0">
                <a:solidFill>
                  <a:schemeClr val="bg1"/>
                </a:solidFill>
                <a:cs typeface="+mn-ea"/>
              </a:rPr>
              <a:t>之電子信箱</a:t>
            </a:r>
            <a:r>
              <a:rPr lang="zh-HK" altLang="zh-TW" sz="2600" dirty="0" smtClean="0">
                <a:solidFill>
                  <a:schemeClr val="bg1"/>
                </a:solidFill>
                <a:cs typeface="+mn-ea"/>
              </a:rPr>
              <a:t>。</a:t>
            </a:r>
            <a:endParaRPr lang="en-US" altLang="zh-HK" sz="2600" dirty="0" smtClean="0">
              <a:solidFill>
                <a:schemeClr val="bg1"/>
              </a:solidFill>
              <a:cs typeface="+mn-ea"/>
            </a:endParaRPr>
          </a:p>
          <a:p>
            <a:pPr marL="457200" indent="-457200">
              <a:lnSpc>
                <a:spcPts val="36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solidFill>
                  <a:schemeClr val="bg1"/>
                </a:solidFill>
                <a:cs typeface="+mn-ea"/>
              </a:rPr>
              <a:t>請</a:t>
            </a:r>
            <a:r>
              <a:rPr lang="zh-TW" altLang="en-US" sz="2600" dirty="0">
                <a:solidFill>
                  <a:schemeClr val="bg1"/>
                </a:solidFill>
                <a:cs typeface="+mn-ea"/>
              </a:rPr>
              <a:t>貴校</a:t>
            </a:r>
            <a:r>
              <a:rPr lang="zh-TW" altLang="en-US" sz="2600" u="sng" dirty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</a:rPr>
              <a:t>學基庫填表人</a:t>
            </a:r>
            <a:r>
              <a:rPr lang="zh-TW" altLang="en-US" sz="2600" dirty="0">
                <a:solidFill>
                  <a:schemeClr val="bg1"/>
                </a:solidFill>
                <a:cs typeface="+mn-ea"/>
              </a:rPr>
              <a:t>與</a:t>
            </a:r>
            <a:r>
              <a:rPr lang="zh-TW" altLang="en-US" sz="2600" u="sng" dirty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</a:rPr>
              <a:t>校庫資料庫相關表冊填表人</a:t>
            </a:r>
            <a:r>
              <a:rPr lang="zh-TW" altLang="en-US" sz="2600" dirty="0">
                <a:solidFill>
                  <a:schemeClr val="bg1"/>
                </a:solidFill>
                <a:cs typeface="+mn-ea"/>
              </a:rPr>
              <a:t>進行資料確認後，由</a:t>
            </a:r>
            <a:r>
              <a:rPr lang="zh-TW" altLang="en-US" sz="2600" u="sng" dirty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</a:rPr>
              <a:t>學基庫填表人</a:t>
            </a:r>
            <a:r>
              <a:rPr lang="zh-TW" altLang="en-US" sz="2600" dirty="0">
                <a:solidFill>
                  <a:schemeClr val="bg1"/>
                </a:solidFill>
                <a:cs typeface="+mn-ea"/>
              </a:rPr>
              <a:t>將</a:t>
            </a:r>
            <a:r>
              <a:rPr lang="zh-TW" altLang="en-US" sz="2600" dirty="0">
                <a:solidFill>
                  <a:srgbClr val="FF0000"/>
                </a:solidFill>
                <a:cs typeface="+mn-ea"/>
              </a:rPr>
              <a:t>最終處理結果</a:t>
            </a:r>
            <a:r>
              <a:rPr lang="en-US" altLang="zh-TW" sz="2600" dirty="0">
                <a:solidFill>
                  <a:srgbClr val="FF0000"/>
                </a:solidFill>
                <a:cs typeface="+mn-ea"/>
              </a:rPr>
              <a:t>(</a:t>
            </a:r>
            <a:r>
              <a:rPr lang="zh-TW" altLang="en-US" sz="2600" dirty="0">
                <a:solidFill>
                  <a:srgbClr val="FF0000"/>
                </a:solidFill>
                <a:cs typeface="+mn-ea"/>
              </a:rPr>
              <a:t>如紅框處</a:t>
            </a:r>
            <a:r>
              <a:rPr lang="en-US" altLang="zh-TW" sz="2600" dirty="0">
                <a:solidFill>
                  <a:srgbClr val="FF0000"/>
                </a:solidFill>
                <a:cs typeface="+mn-ea"/>
              </a:rPr>
              <a:t>)</a:t>
            </a:r>
            <a:r>
              <a:rPr lang="zh-TW" altLang="en-US" sz="2600" dirty="0">
                <a:solidFill>
                  <a:schemeClr val="bg1"/>
                </a:solidFill>
                <a:cs typeface="+mn-ea"/>
              </a:rPr>
              <a:t>回報至學基庫系統。</a:t>
            </a:r>
            <a:endParaRPr lang="en-US" altLang="zh-TW" sz="2600" dirty="0">
              <a:solidFill>
                <a:schemeClr val="bg1"/>
              </a:solidFill>
              <a:cs typeface="+mn-ea"/>
            </a:endParaRPr>
          </a:p>
          <a:p>
            <a:pPr marL="914400" lvl="1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bg1"/>
                </a:solidFill>
                <a:cs typeface="+mn-ea"/>
              </a:rPr>
              <a:t>修正校務資料庫資料則請於</a:t>
            </a:r>
            <a:r>
              <a:rPr lang="zh-TW" altLang="en-US" sz="2600" dirty="0" smtClean="0">
                <a:solidFill>
                  <a:schemeClr val="bg1"/>
                </a:solidFill>
                <a:cs typeface="+mn-ea"/>
              </a:rPr>
              <a:t>系統回報須</a:t>
            </a:r>
            <a:r>
              <a:rPr lang="zh-TW" altLang="en-US" sz="2600" dirty="0">
                <a:solidFill>
                  <a:schemeClr val="bg1"/>
                </a:solidFill>
                <a:cs typeface="+mn-ea"/>
              </a:rPr>
              <a:t>修正之表冊名稱</a:t>
            </a:r>
            <a:r>
              <a:rPr lang="zh-TW" altLang="en-US" sz="2600" dirty="0" smtClean="0">
                <a:solidFill>
                  <a:schemeClr val="bg1"/>
                </a:solidFill>
                <a:cs typeface="+mn-ea"/>
              </a:rPr>
              <a:t>。</a:t>
            </a:r>
            <a:r>
              <a:rPr lang="en-US" altLang="zh-TW" sz="2000" dirty="0" smtClean="0">
                <a:solidFill>
                  <a:srgbClr val="FF0000"/>
                </a:solidFill>
                <a:cs typeface="+mn-ea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cs typeface="+mn-ea"/>
              </a:rPr>
              <a:t>如下頁紅框處</a:t>
            </a:r>
            <a:r>
              <a:rPr lang="en-US" altLang="zh-TW" sz="2000" dirty="0" smtClean="0">
                <a:solidFill>
                  <a:srgbClr val="FF0000"/>
                </a:solidFill>
                <a:cs typeface="+mn-ea"/>
              </a:rPr>
              <a:t>)</a:t>
            </a:r>
            <a:endParaRPr lang="en-US" altLang="zh-TW" sz="2000" dirty="0">
              <a:solidFill>
                <a:srgbClr val="FF0000"/>
              </a:solidFill>
              <a:cs typeface="+mn-ea"/>
            </a:endParaRPr>
          </a:p>
          <a:p>
            <a:pPr marL="914400" lvl="1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bg1"/>
                </a:solidFill>
                <a:cs typeface="+mn-ea"/>
              </a:rPr>
              <a:t>修正學基庫資料則請重新上傳。</a:t>
            </a:r>
            <a:endParaRPr lang="en-US" altLang="zh-TW" sz="2600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20016" y="4463305"/>
            <a:ext cx="11221963" cy="1840062"/>
            <a:chOff x="861391" y="4570411"/>
            <a:chExt cx="11221963" cy="184006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1391" y="4621869"/>
              <a:ext cx="11221962" cy="177681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7218947" y="4570411"/>
              <a:ext cx="4864407" cy="18400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695325" y="620967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4-3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學生人數差異清單格式</a:t>
            </a:r>
            <a:endParaRPr lang="en-US" altLang="zh-TW" sz="4000" b="1" dirty="0" smtClean="0">
              <a:solidFill>
                <a:schemeClr val="bg1"/>
              </a:solidFill>
              <a:cs typeface="+mn-ea"/>
            </a:endParaRPr>
          </a:p>
        </p:txBody>
      </p:sp>
      <p:sp>
        <p:nvSpPr>
          <p:cNvPr id="11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23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5325" y="620967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4-3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學生人數差異清單格式</a:t>
            </a:r>
            <a:endParaRPr lang="en-US" altLang="zh-TW" sz="4000" b="1" dirty="0" smtClean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028700" y="3179971"/>
            <a:ext cx="10201794" cy="3544243"/>
            <a:chOff x="1219893" y="2407670"/>
            <a:chExt cx="10201794" cy="3544243"/>
          </a:xfrm>
        </p:grpSpPr>
        <p:grpSp>
          <p:nvGrpSpPr>
            <p:cNvPr id="4" name="群組 3"/>
            <p:cNvGrpSpPr/>
            <p:nvPr/>
          </p:nvGrpSpPr>
          <p:grpSpPr>
            <a:xfrm>
              <a:off x="1219893" y="2407670"/>
              <a:ext cx="10014439" cy="3353050"/>
              <a:chOff x="635396" y="1285452"/>
              <a:chExt cx="8872380" cy="2970664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 rotWithShape="1">
              <a:blip r:embed="rId2"/>
              <a:srcRect t="4143" r="3322" b="75205"/>
              <a:stretch/>
            </p:blipFill>
            <p:spPr>
              <a:xfrm>
                <a:off x="642343" y="1285452"/>
                <a:ext cx="8865433" cy="1065275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780637" y="2655104"/>
                <a:ext cx="4400414" cy="1413109"/>
              </a:xfrm>
              <a:prstGeom prst="rect">
                <a:avLst/>
              </a:prstGeom>
              <a:noFill/>
              <a:ln w="317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881900" y="3003606"/>
                <a:ext cx="1199894" cy="306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" name="群組 7"/>
              <p:cNvGrpSpPr/>
              <p:nvPr/>
            </p:nvGrpSpPr>
            <p:grpSpPr>
              <a:xfrm>
                <a:off x="635396" y="2500370"/>
                <a:ext cx="8866051" cy="1755746"/>
                <a:chOff x="759526" y="2797160"/>
                <a:chExt cx="8783486" cy="1716890"/>
              </a:xfrm>
            </p:grpSpPr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56270" y="3054762"/>
                  <a:ext cx="1986742" cy="1459288"/>
                </a:xfrm>
                <a:prstGeom prst="rect">
                  <a:avLst/>
                </a:prstGeom>
              </p:spPr>
            </p:pic>
            <p:pic>
              <p:nvPicPr>
                <p:cNvPr id="10" name="圖片 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260" t="54802" r="6055" b="5028"/>
                <a:stretch/>
              </p:blipFill>
              <p:spPr>
                <a:xfrm>
                  <a:off x="759526" y="2797160"/>
                  <a:ext cx="6796743" cy="1712421"/>
                </a:xfrm>
                <a:prstGeom prst="rect">
                  <a:avLst/>
                </a:prstGeom>
              </p:spPr>
            </p:pic>
          </p:grpSp>
        </p:grpSp>
        <p:sp>
          <p:nvSpPr>
            <p:cNvPr id="13" name="矩形 12"/>
            <p:cNvSpPr/>
            <p:nvPr/>
          </p:nvSpPr>
          <p:spPr>
            <a:xfrm>
              <a:off x="1227733" y="2407670"/>
              <a:ext cx="10193954" cy="35442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534083" y="1240979"/>
            <a:ext cx="11200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chemeClr val="bg1"/>
                </a:solidFill>
                <a:cs typeface="+mn-ea"/>
              </a:rPr>
              <a:t>請</a:t>
            </a:r>
            <a:r>
              <a:rPr lang="zh-TW" altLang="en-US" sz="2400" dirty="0">
                <a:solidFill>
                  <a:schemeClr val="bg1"/>
                </a:solidFill>
                <a:cs typeface="+mn-ea"/>
              </a:rPr>
              <a:t>貴校</a:t>
            </a:r>
            <a:r>
              <a:rPr lang="zh-TW" altLang="en-US" sz="2400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</a:rPr>
              <a:t>學基庫填表人</a:t>
            </a:r>
            <a:r>
              <a:rPr lang="zh-TW" altLang="en-US" sz="2400" dirty="0">
                <a:solidFill>
                  <a:schemeClr val="bg1"/>
                </a:solidFill>
                <a:cs typeface="+mn-ea"/>
              </a:rPr>
              <a:t>與</a:t>
            </a:r>
            <a:r>
              <a:rPr lang="zh-TW" altLang="en-US" sz="2400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</a:rPr>
              <a:t>校庫資料庫相關表冊填表人</a:t>
            </a:r>
            <a:r>
              <a:rPr lang="zh-TW" altLang="en-US" sz="2400" dirty="0">
                <a:solidFill>
                  <a:schemeClr val="bg1"/>
                </a:solidFill>
                <a:cs typeface="+mn-ea"/>
              </a:rPr>
              <a:t>進行資料確認後，由</a:t>
            </a:r>
            <a:r>
              <a:rPr lang="zh-TW" altLang="en-US" sz="2400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</a:rPr>
              <a:t>學基庫填表人</a:t>
            </a:r>
            <a:r>
              <a:rPr lang="zh-TW" altLang="en-US" sz="2400" dirty="0">
                <a:solidFill>
                  <a:schemeClr val="bg1"/>
                </a:solidFill>
                <a:cs typeface="+mn-ea"/>
              </a:rPr>
              <a:t>將</a:t>
            </a:r>
            <a:r>
              <a:rPr lang="zh-TW" altLang="en-US" sz="2400" dirty="0">
                <a:solidFill>
                  <a:srgbClr val="FF0000"/>
                </a:solidFill>
                <a:cs typeface="+mn-ea"/>
              </a:rPr>
              <a:t>最終處理</a:t>
            </a:r>
            <a:r>
              <a:rPr lang="zh-TW" altLang="en-US" sz="2400" dirty="0" smtClean="0">
                <a:solidFill>
                  <a:srgbClr val="FF0000"/>
                </a:solidFill>
                <a:cs typeface="+mn-ea"/>
              </a:rPr>
              <a:t>結果</a:t>
            </a:r>
            <a:r>
              <a:rPr lang="zh-TW" altLang="en-US" sz="2400" dirty="0" smtClean="0">
                <a:solidFill>
                  <a:schemeClr val="bg1"/>
                </a:solidFill>
                <a:cs typeface="+mn-ea"/>
              </a:rPr>
              <a:t>回報</a:t>
            </a:r>
            <a:r>
              <a:rPr lang="zh-TW" altLang="en-US" sz="2400" dirty="0">
                <a:solidFill>
                  <a:schemeClr val="bg1"/>
                </a:solidFill>
                <a:cs typeface="+mn-ea"/>
              </a:rPr>
              <a:t>至學基庫系統。</a:t>
            </a:r>
            <a:endParaRPr lang="en-US" altLang="zh-TW" sz="2400" dirty="0">
              <a:solidFill>
                <a:schemeClr val="bg1"/>
              </a:solidFill>
              <a:cs typeface="+mn-ea"/>
            </a:endParaRPr>
          </a:p>
          <a:p>
            <a:pPr marL="914400" lvl="1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cs typeface="+mn-ea"/>
              </a:rPr>
              <a:t>修正校務資料庫資料則請於</a:t>
            </a:r>
            <a:r>
              <a:rPr lang="zh-TW" altLang="en-US" sz="2400" dirty="0" smtClean="0">
                <a:solidFill>
                  <a:schemeClr val="bg1"/>
                </a:solidFill>
                <a:cs typeface="+mn-ea"/>
              </a:rPr>
              <a:t>系統回報須</a:t>
            </a:r>
            <a:r>
              <a:rPr lang="zh-TW" altLang="en-US" sz="2400" dirty="0">
                <a:solidFill>
                  <a:schemeClr val="bg1"/>
                </a:solidFill>
                <a:cs typeface="+mn-ea"/>
              </a:rPr>
              <a:t>修正之表冊名稱</a:t>
            </a:r>
            <a:r>
              <a:rPr lang="zh-TW" altLang="en-US" sz="2400" dirty="0" smtClean="0">
                <a:solidFill>
                  <a:schemeClr val="bg1"/>
                </a:solidFill>
                <a:cs typeface="+mn-ea"/>
              </a:rPr>
              <a:t>。</a:t>
            </a:r>
            <a:r>
              <a:rPr lang="en-US" altLang="zh-TW" sz="2400" dirty="0" smtClean="0">
                <a:solidFill>
                  <a:srgbClr val="FF0000"/>
                </a:solidFill>
                <a:cs typeface="+mn-ea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cs typeface="+mn-ea"/>
              </a:rPr>
              <a:t>如下方紅框處</a:t>
            </a:r>
            <a:r>
              <a:rPr lang="en-US" altLang="zh-TW" sz="2400" dirty="0" smtClean="0">
                <a:solidFill>
                  <a:srgbClr val="FF0000"/>
                </a:solidFill>
                <a:cs typeface="+mn-ea"/>
              </a:rPr>
              <a:t>)</a:t>
            </a:r>
            <a:endParaRPr lang="en-US" altLang="zh-TW" sz="2400" dirty="0">
              <a:solidFill>
                <a:srgbClr val="FF0000"/>
              </a:solidFill>
              <a:cs typeface="+mn-ea"/>
            </a:endParaRPr>
          </a:p>
          <a:p>
            <a:pPr marL="914400" lvl="1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cs typeface="+mn-ea"/>
              </a:rPr>
              <a:t>修正學基庫資料則請重新上傳。</a:t>
            </a:r>
            <a:endParaRPr lang="en-US" altLang="zh-TW" sz="24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63646" y="4551274"/>
            <a:ext cx="2263557" cy="297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8693910" y="4842035"/>
            <a:ext cx="2262956" cy="16376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24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7379" y="805759"/>
            <a:ext cx="780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學基庫承辦人上傳博士班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(d1)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畢業生後產生差異清單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668985" y="1371592"/>
            <a:ext cx="722511" cy="5171859"/>
            <a:chOff x="146385" y="3222396"/>
            <a:chExt cx="1848646" cy="924323"/>
          </a:xfrm>
        </p:grpSpPr>
        <p:sp>
          <p:nvSpPr>
            <p:cNvPr id="8" name="圓角矩形 7"/>
            <p:cNvSpPr/>
            <p:nvPr/>
          </p:nvSpPr>
          <p:spPr>
            <a:xfrm>
              <a:off x="146385" y="3222396"/>
              <a:ext cx="1848646" cy="9243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6"/>
            <p:cNvSpPr txBox="1"/>
            <p:nvPr/>
          </p:nvSpPr>
          <p:spPr>
            <a:xfrm>
              <a:off x="173457" y="3249468"/>
              <a:ext cx="1794502" cy="870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</a:t>
              </a:r>
              <a:endParaRPr lang="en-US" altLang="zh-TW" sz="21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庫</a:t>
              </a:r>
              <a:endParaRPr lang="en-US" altLang="zh-TW" sz="21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</a:t>
              </a:r>
              <a:endParaRPr lang="en-US" altLang="zh-TW" sz="21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</a:t>
              </a:r>
              <a:endParaRPr lang="en-US" altLang="zh-TW" sz="21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zh-TW" altLang="en-US" sz="21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0760232" y="1371593"/>
            <a:ext cx="722511" cy="5171858"/>
            <a:chOff x="146385" y="1093495"/>
            <a:chExt cx="1848646" cy="924323"/>
          </a:xfrm>
        </p:grpSpPr>
        <p:sp>
          <p:nvSpPr>
            <p:cNvPr id="11" name="圓角矩形 10"/>
            <p:cNvSpPr/>
            <p:nvPr/>
          </p:nvSpPr>
          <p:spPr>
            <a:xfrm>
              <a:off x="146385" y="1093495"/>
              <a:ext cx="1848646" cy="9243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 txBox="1"/>
            <p:nvPr/>
          </p:nvSpPr>
          <p:spPr>
            <a:xfrm>
              <a:off x="173457" y="1120567"/>
              <a:ext cx="1794502" cy="870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endParaRPr lang="en-US" altLang="zh-TW" sz="21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</a:t>
              </a:r>
              <a:endParaRPr lang="en-US" altLang="zh-TW" sz="21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庫</a:t>
              </a:r>
              <a:endParaRPr lang="en-US" altLang="zh-TW" sz="21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</a:t>
              </a:r>
              <a:endParaRPr lang="en-US" altLang="zh-TW" sz="21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</a:t>
              </a:r>
              <a:endParaRPr lang="en-US" altLang="zh-TW" sz="21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zh-TW" altLang="en-US" sz="21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622045" y="1396032"/>
            <a:ext cx="1848646" cy="545898"/>
            <a:chOff x="146385" y="1093495"/>
            <a:chExt cx="1848646" cy="92432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圓角矩形 13"/>
            <p:cNvSpPr/>
            <p:nvPr/>
          </p:nvSpPr>
          <p:spPr>
            <a:xfrm>
              <a:off x="146385" y="1093495"/>
              <a:ext cx="1848646" cy="9243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4"/>
            <p:cNvSpPr txBox="1"/>
            <p:nvPr/>
          </p:nvSpPr>
          <p:spPr>
            <a:xfrm>
              <a:off x="173457" y="1120567"/>
              <a:ext cx="1794502" cy="870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差 異 清 單</a:t>
              </a:r>
              <a:endParaRPr lang="zh-TW" altLang="en-US" sz="21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左-右雙向箭號 15"/>
          <p:cNvSpPr/>
          <p:nvPr/>
        </p:nvSpPr>
        <p:spPr>
          <a:xfrm>
            <a:off x="2789274" y="1557282"/>
            <a:ext cx="2376000" cy="2160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左-右雙向箭號 16"/>
          <p:cNvSpPr/>
          <p:nvPr/>
        </p:nvSpPr>
        <p:spPr>
          <a:xfrm>
            <a:off x="7927461" y="1557282"/>
            <a:ext cx="2376000" cy="2160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r="36307" b="12029"/>
          <a:stretch/>
        </p:blipFill>
        <p:spPr>
          <a:xfrm>
            <a:off x="3155589" y="2007831"/>
            <a:ext cx="6781557" cy="1251447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5622045" y="3396606"/>
            <a:ext cx="1848646" cy="545898"/>
            <a:chOff x="146385" y="1093495"/>
            <a:chExt cx="1848646" cy="92432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" name="圓角矩形 19"/>
            <p:cNvSpPr/>
            <p:nvPr/>
          </p:nvSpPr>
          <p:spPr>
            <a:xfrm>
              <a:off x="146385" y="1093495"/>
              <a:ext cx="1848646" cy="9243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圓角矩形 4"/>
            <p:cNvSpPr txBox="1"/>
            <p:nvPr/>
          </p:nvSpPr>
          <p:spPr>
            <a:xfrm>
              <a:off x="173457" y="1120567"/>
              <a:ext cx="1794502" cy="870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 改 結 果</a:t>
              </a:r>
              <a:endParaRPr lang="zh-TW" altLang="en-US" sz="21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5411114" y="5565828"/>
            <a:ext cx="2270506" cy="545898"/>
            <a:chOff x="146385" y="1093495"/>
            <a:chExt cx="1848646" cy="92432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4" name="圓角矩形 23"/>
            <p:cNvSpPr/>
            <p:nvPr/>
          </p:nvSpPr>
          <p:spPr>
            <a:xfrm>
              <a:off x="146385" y="1093495"/>
              <a:ext cx="1848646" cy="9243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圓角矩形 4"/>
            <p:cNvSpPr txBox="1"/>
            <p:nvPr/>
          </p:nvSpPr>
          <p:spPr>
            <a:xfrm>
              <a:off x="173457" y="1120568"/>
              <a:ext cx="1794502" cy="870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修正校庫</a:t>
              </a:r>
              <a:endParaRPr lang="zh-TW" altLang="en-US" sz="21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向右箭號 28"/>
          <p:cNvSpPr/>
          <p:nvPr/>
        </p:nvSpPr>
        <p:spPr>
          <a:xfrm rot="10800000">
            <a:off x="2789274" y="5730777"/>
            <a:ext cx="2376000" cy="216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9814911" y="4056113"/>
            <a:ext cx="360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回報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須修正之表冊名稱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408755" y="5053947"/>
            <a:ext cx="360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申請修改校庫</a:t>
            </a:r>
          </a:p>
        </p:txBody>
      </p:sp>
      <p:sp>
        <p:nvSpPr>
          <p:cNvPr id="32" name="矩形 31"/>
          <p:cNvSpPr/>
          <p:nvPr/>
        </p:nvSpPr>
        <p:spPr>
          <a:xfrm>
            <a:off x="695325" y="178209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4-4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學生人數差異清單處理方式說明</a:t>
            </a:r>
            <a:endParaRPr lang="en-US" altLang="zh-TW" sz="4000" b="1" dirty="0" smtClean="0">
              <a:solidFill>
                <a:schemeClr val="bg1"/>
              </a:solidFill>
              <a:cs typeface="+mn-ea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955408" y="4043859"/>
            <a:ext cx="360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重新上傳明細</a:t>
            </a:r>
          </a:p>
        </p:txBody>
      </p:sp>
      <p:sp>
        <p:nvSpPr>
          <p:cNvPr id="37" name="向右箭號 36"/>
          <p:cNvSpPr/>
          <p:nvPr/>
        </p:nvSpPr>
        <p:spPr>
          <a:xfrm>
            <a:off x="7900390" y="3493827"/>
            <a:ext cx="2376000" cy="216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38" name="群組 37"/>
          <p:cNvGrpSpPr/>
          <p:nvPr/>
        </p:nvGrpSpPr>
        <p:grpSpPr>
          <a:xfrm>
            <a:off x="8703075" y="3734204"/>
            <a:ext cx="839144" cy="341130"/>
            <a:chOff x="146385" y="1093495"/>
            <a:chExt cx="1848646" cy="92432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9" name="圓角矩形 38"/>
            <p:cNvSpPr/>
            <p:nvPr/>
          </p:nvSpPr>
          <p:spPr>
            <a:xfrm>
              <a:off x="146385" y="1093495"/>
              <a:ext cx="1848646" cy="92432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40" name="圓角矩形 4"/>
            <p:cNvSpPr txBox="1"/>
            <p:nvPr/>
          </p:nvSpPr>
          <p:spPr>
            <a:xfrm>
              <a:off x="276770" y="1120567"/>
              <a:ext cx="1691190" cy="8701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9580733" y="3738586"/>
            <a:ext cx="839144" cy="341130"/>
            <a:chOff x="146385" y="1093495"/>
            <a:chExt cx="1848646" cy="92432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2" name="圓角矩形 41"/>
            <p:cNvSpPr/>
            <p:nvPr/>
          </p:nvSpPr>
          <p:spPr>
            <a:xfrm>
              <a:off x="146385" y="1093495"/>
              <a:ext cx="1848646" cy="92432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43" name="圓角矩形 4"/>
            <p:cNvSpPr txBox="1"/>
            <p:nvPr/>
          </p:nvSpPr>
          <p:spPr>
            <a:xfrm>
              <a:off x="173457" y="1120567"/>
              <a:ext cx="1794502" cy="87017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48" name="肘形接點 47"/>
          <p:cNvCxnSpPr>
            <a:stCxn id="27" idx="2"/>
            <a:endCxn id="25" idx="0"/>
          </p:cNvCxnSpPr>
          <p:nvPr/>
        </p:nvCxnSpPr>
        <p:spPr>
          <a:xfrm rot="5400000">
            <a:off x="6996220" y="4861056"/>
            <a:ext cx="270908" cy="1170614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3"/>
          <a:srcRect l="757" t="1789" r="783" b="14331"/>
          <a:stretch/>
        </p:blipFill>
        <p:spPr>
          <a:xfrm>
            <a:off x="4607663" y="4078715"/>
            <a:ext cx="3877408" cy="1224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6945744" y="4064000"/>
            <a:ext cx="1542473" cy="1246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5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25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20220" y="3743082"/>
            <a:ext cx="1223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改學基庫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9579201" y="3751963"/>
            <a:ext cx="829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改校庫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8F5762F-F416-461F-AF4B-B302CC9DD1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22">
            <a:extLst>
              <a:ext uri="{FF2B5EF4-FFF2-40B4-BE49-F238E27FC236}">
                <a16:creationId xmlns:a16="http://schemas.microsoft.com/office/drawing/2014/main" id="{5EFFA54F-58A4-4E0E-AE60-77A35CFA3895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22">
            <a:extLst>
              <a:ext uri="{FF2B5EF4-FFF2-40B4-BE49-F238E27FC236}">
                <a16:creationId xmlns:a16="http://schemas.microsoft.com/office/drawing/2014/main" id="{4FC9CC99-EA16-4BFF-A86B-3274B69180AF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13EA492A-485B-4E19-8E64-F37A60B4B992}"/>
              </a:ext>
            </a:extLst>
          </p:cNvPr>
          <p:cNvSpPr/>
          <p:nvPr/>
        </p:nvSpPr>
        <p:spPr>
          <a:xfrm>
            <a:off x="4439923" y="1606182"/>
            <a:ext cx="3302000" cy="2334884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22">
            <a:extLst>
              <a:ext uri="{FF2B5EF4-FFF2-40B4-BE49-F238E27FC236}">
                <a16:creationId xmlns:a16="http://schemas.microsoft.com/office/drawing/2014/main" id="{1DD5AD97-D5E7-4701-9EBE-BC0423C4A32D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标题 4"/>
          <p:cNvSpPr txBox="1">
            <a:spLocks/>
          </p:cNvSpPr>
          <p:nvPr/>
        </p:nvSpPr>
        <p:spPr>
          <a:xfrm>
            <a:off x="4907096" y="4239285"/>
            <a:ext cx="3243374" cy="72225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>
                <a:solidFill>
                  <a:schemeClr val="bg1"/>
                </a:solidFill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</a:rPr>
            </a:br>
            <a:r>
              <a:rPr lang="zh-TW" altLang="en-US" sz="19200" dirty="0" smtClean="0">
                <a:solidFill>
                  <a:schemeClr val="bg1"/>
                </a:solidFill>
              </a:rPr>
              <a:t>聯絡資訊</a:t>
            </a:r>
            <a:endParaRPr lang="zh-CN" altLang="en-US" sz="192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44989" y="2376176"/>
            <a:ext cx="1091868" cy="79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rgbClr val="FFC000"/>
                </a:solidFill>
              </a:rPr>
              <a:t>05</a:t>
            </a:r>
            <a:endParaRPr lang="zh-TW" altLang="en-US" sz="5400" dirty="0">
              <a:solidFill>
                <a:srgbClr val="FFC000"/>
              </a:solidFill>
            </a:endParaRPr>
          </a:p>
        </p:txBody>
      </p:sp>
      <p:sp>
        <p:nvSpPr>
          <p:cNvPr id="9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26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矩形 139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409321" y="2038215"/>
            <a:ext cx="3414330" cy="3411314"/>
            <a:chOff x="3891909" y="1449802"/>
            <a:chExt cx="4533900" cy="4529896"/>
          </a:xfrm>
        </p:grpSpPr>
        <p:sp>
          <p:nvSpPr>
            <p:cNvPr id="152" name="íSḻidé">
              <a:extLst>
                <a:ext uri="{FF2B5EF4-FFF2-40B4-BE49-F238E27FC236}">
                  <a16:creationId xmlns:a16="http://schemas.microsoft.com/office/drawing/2014/main" id="{C0EA660D-93FA-4C15-A4B9-969433EE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859" y="1449802"/>
              <a:ext cx="2266950" cy="2264282"/>
            </a:xfrm>
            <a:custGeom>
              <a:avLst/>
              <a:gdLst>
                <a:gd name="T0" fmla="*/ 0 w 4362"/>
                <a:gd name="T1" fmla="*/ 0 h 4361"/>
                <a:gd name="T2" fmla="*/ 4362 w 4362"/>
                <a:gd name="T3" fmla="*/ 4361 h 4361"/>
                <a:gd name="T4" fmla="*/ 0 w 4362"/>
                <a:gd name="T5" fmla="*/ 4361 h 4361"/>
                <a:gd name="T6" fmla="*/ 0 w 4362"/>
                <a:gd name="T7" fmla="*/ 0 h 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2" h="4361">
                  <a:moveTo>
                    <a:pt x="0" y="0"/>
                  </a:moveTo>
                  <a:cubicBezTo>
                    <a:pt x="2409" y="0"/>
                    <a:pt x="4362" y="1953"/>
                    <a:pt x="4362" y="4361"/>
                  </a:cubicBezTo>
                  <a:lnTo>
                    <a:pt x="0" y="4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iŝľiḋé">
              <a:extLst>
                <a:ext uri="{FF2B5EF4-FFF2-40B4-BE49-F238E27FC236}">
                  <a16:creationId xmlns:a16="http://schemas.microsoft.com/office/drawing/2014/main" id="{E42B9017-E088-4A0A-9F54-1DE943C1D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859" y="3714083"/>
              <a:ext cx="2266950" cy="2265615"/>
            </a:xfrm>
            <a:custGeom>
              <a:avLst/>
              <a:gdLst>
                <a:gd name="T0" fmla="*/ 4362 w 4362"/>
                <a:gd name="T1" fmla="*/ 0 h 4362"/>
                <a:gd name="T2" fmla="*/ 0 w 4362"/>
                <a:gd name="T3" fmla="*/ 4362 h 4362"/>
                <a:gd name="T4" fmla="*/ 0 w 4362"/>
                <a:gd name="T5" fmla="*/ 0 h 4362"/>
                <a:gd name="T6" fmla="*/ 4362 w 4362"/>
                <a:gd name="T7" fmla="*/ 0 h 4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2" h="4362">
                  <a:moveTo>
                    <a:pt x="4362" y="0"/>
                  </a:moveTo>
                  <a:cubicBezTo>
                    <a:pt x="4362" y="2409"/>
                    <a:pt x="2409" y="4362"/>
                    <a:pt x="0" y="4362"/>
                  </a:cubicBezTo>
                  <a:lnTo>
                    <a:pt x="0" y="0"/>
                  </a:lnTo>
                  <a:lnTo>
                    <a:pt x="4362" y="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íṩḷïdè">
              <a:extLst>
                <a:ext uri="{FF2B5EF4-FFF2-40B4-BE49-F238E27FC236}">
                  <a16:creationId xmlns:a16="http://schemas.microsoft.com/office/drawing/2014/main" id="{F2E13BF5-4538-4D35-85ED-EF4BECBF1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9" y="3714083"/>
              <a:ext cx="2266950" cy="2265615"/>
            </a:xfrm>
            <a:custGeom>
              <a:avLst/>
              <a:gdLst>
                <a:gd name="T0" fmla="*/ 4361 w 4361"/>
                <a:gd name="T1" fmla="*/ 4362 h 4362"/>
                <a:gd name="T2" fmla="*/ 0 w 4361"/>
                <a:gd name="T3" fmla="*/ 0 h 4362"/>
                <a:gd name="T4" fmla="*/ 4361 w 4361"/>
                <a:gd name="T5" fmla="*/ 0 h 4362"/>
                <a:gd name="T6" fmla="*/ 4361 w 4361"/>
                <a:gd name="T7" fmla="*/ 4362 h 4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1" h="4362">
                  <a:moveTo>
                    <a:pt x="4361" y="4362"/>
                  </a:moveTo>
                  <a:cubicBezTo>
                    <a:pt x="1953" y="4362"/>
                    <a:pt x="0" y="2409"/>
                    <a:pt x="0" y="0"/>
                  </a:cubicBezTo>
                  <a:lnTo>
                    <a:pt x="4361" y="0"/>
                  </a:lnTo>
                  <a:lnTo>
                    <a:pt x="4361" y="4362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şliḓè">
              <a:extLst>
                <a:ext uri="{FF2B5EF4-FFF2-40B4-BE49-F238E27FC236}">
                  <a16:creationId xmlns:a16="http://schemas.microsoft.com/office/drawing/2014/main" id="{2E3F7C47-DFA4-437E-927D-A9BB5E04E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9" y="1449802"/>
              <a:ext cx="2266950" cy="2264282"/>
            </a:xfrm>
            <a:custGeom>
              <a:avLst/>
              <a:gdLst>
                <a:gd name="T0" fmla="*/ 0 w 4361"/>
                <a:gd name="T1" fmla="*/ 4361 h 4361"/>
                <a:gd name="T2" fmla="*/ 4361 w 4361"/>
                <a:gd name="T3" fmla="*/ 0 h 4361"/>
                <a:gd name="T4" fmla="*/ 4361 w 4361"/>
                <a:gd name="T5" fmla="*/ 4361 h 4361"/>
                <a:gd name="T6" fmla="*/ 0 w 4361"/>
                <a:gd name="T7" fmla="*/ 4361 h 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1" h="4361">
                  <a:moveTo>
                    <a:pt x="0" y="4361"/>
                  </a:moveTo>
                  <a:cubicBezTo>
                    <a:pt x="0" y="1953"/>
                    <a:pt x="1953" y="0"/>
                    <a:pt x="4361" y="0"/>
                  </a:cubicBezTo>
                  <a:lnTo>
                    <a:pt x="4361" y="4361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šliďê">
              <a:extLst>
                <a:ext uri="{FF2B5EF4-FFF2-40B4-BE49-F238E27FC236}">
                  <a16:creationId xmlns:a16="http://schemas.microsoft.com/office/drawing/2014/main" id="{EE598F1F-17D8-4E42-8451-D49EB466A80D}"/>
                </a:ext>
              </a:extLst>
            </p:cNvPr>
            <p:cNvSpPr/>
            <p:nvPr/>
          </p:nvSpPr>
          <p:spPr>
            <a:xfrm>
              <a:off x="5891959" y="2024701"/>
              <a:ext cx="902491" cy="1066574"/>
            </a:xfrm>
            <a:custGeom>
              <a:avLst/>
              <a:gdLst/>
              <a:ahLst/>
              <a:cxnLst/>
              <a:rect l="0" t="0" r="0" b="0"/>
              <a:pathLst>
                <a:path w="1355621" h="1602094">
                  <a:moveTo>
                    <a:pt x="746341" y="61814"/>
                  </a:moveTo>
                  <a:cubicBezTo>
                    <a:pt x="746341" y="61814"/>
                    <a:pt x="1387181" y="634871"/>
                    <a:pt x="1374857" y="856699"/>
                  </a:cubicBezTo>
                  <a:cubicBezTo>
                    <a:pt x="1362533" y="1078527"/>
                    <a:pt x="1097571" y="1029232"/>
                    <a:pt x="1097571" y="1029232"/>
                  </a:cubicBezTo>
                  <a:cubicBezTo>
                    <a:pt x="1097571" y="1029232"/>
                    <a:pt x="1035951" y="1306518"/>
                    <a:pt x="875742" y="1614613"/>
                  </a:cubicBezTo>
                  <a:lnTo>
                    <a:pt x="179445" y="1614613"/>
                  </a:lnTo>
                  <a:cubicBezTo>
                    <a:pt x="179445" y="1614613"/>
                    <a:pt x="-147137" y="456176"/>
                    <a:pt x="80854" y="215861"/>
                  </a:cubicBezTo>
                  <a:cubicBezTo>
                    <a:pt x="296521" y="-18291"/>
                    <a:pt x="536836" y="-49100"/>
                    <a:pt x="746341" y="61814"/>
                  </a:cubicBezTo>
                  <a:close/>
                </a:path>
              </a:pathLst>
            </a:custGeom>
            <a:solidFill>
              <a:srgbClr val="FFC48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šľïḓé">
              <a:extLst>
                <a:ext uri="{FF2B5EF4-FFF2-40B4-BE49-F238E27FC236}">
                  <a16:creationId xmlns:a16="http://schemas.microsoft.com/office/drawing/2014/main" id="{C058BF90-9904-4055-89AB-56BA1EEE08DE}"/>
                </a:ext>
              </a:extLst>
            </p:cNvPr>
            <p:cNvSpPr/>
            <p:nvPr/>
          </p:nvSpPr>
          <p:spPr>
            <a:xfrm>
              <a:off x="5680121" y="1667939"/>
              <a:ext cx="820446" cy="1230663"/>
            </a:xfrm>
            <a:custGeom>
              <a:avLst/>
              <a:gdLst/>
              <a:ahLst/>
              <a:cxnLst/>
              <a:rect l="0" t="0" r="0" b="0"/>
              <a:pathLst>
                <a:path w="1232383" h="1848570">
                  <a:moveTo>
                    <a:pt x="1163132" y="0"/>
                  </a:moveTo>
                  <a:cubicBezTo>
                    <a:pt x="1163132" y="0"/>
                    <a:pt x="1150808" y="351228"/>
                    <a:pt x="805741" y="308095"/>
                  </a:cubicBezTo>
                  <a:cubicBezTo>
                    <a:pt x="164901" y="227990"/>
                    <a:pt x="238844" y="702457"/>
                    <a:pt x="238844" y="702457"/>
                  </a:cubicBezTo>
                  <a:cubicBezTo>
                    <a:pt x="238844" y="702457"/>
                    <a:pt x="-75414" y="838018"/>
                    <a:pt x="17015" y="1189247"/>
                  </a:cubicBezTo>
                  <a:cubicBezTo>
                    <a:pt x="115606" y="1552799"/>
                    <a:pt x="288139" y="1645227"/>
                    <a:pt x="423702" y="1854732"/>
                  </a:cubicBezTo>
                  <a:cubicBezTo>
                    <a:pt x="423702" y="1854732"/>
                    <a:pt x="497645" y="1823922"/>
                    <a:pt x="559264" y="1669875"/>
                  </a:cubicBezTo>
                  <a:cubicBezTo>
                    <a:pt x="516130" y="1657551"/>
                    <a:pt x="472997" y="1602094"/>
                    <a:pt x="454511" y="1528151"/>
                  </a:cubicBezTo>
                  <a:cubicBezTo>
                    <a:pt x="429864" y="1435723"/>
                    <a:pt x="460673" y="1349456"/>
                    <a:pt x="516130" y="1337132"/>
                  </a:cubicBezTo>
                  <a:cubicBezTo>
                    <a:pt x="553102" y="1330970"/>
                    <a:pt x="590073" y="1349456"/>
                    <a:pt x="620883" y="1392589"/>
                  </a:cubicBezTo>
                  <a:cubicBezTo>
                    <a:pt x="639369" y="1133790"/>
                    <a:pt x="565426" y="862666"/>
                    <a:pt x="565426" y="862666"/>
                  </a:cubicBezTo>
                  <a:cubicBezTo>
                    <a:pt x="565426" y="862666"/>
                    <a:pt x="1612952" y="499114"/>
                    <a:pt x="1163132" y="0"/>
                  </a:cubicBezTo>
                  <a:close/>
                </a:path>
              </a:pathLst>
            </a:custGeom>
            <a:solidFill>
              <a:srgbClr val="04040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śḷïdé">
              <a:extLst>
                <a:ext uri="{FF2B5EF4-FFF2-40B4-BE49-F238E27FC236}">
                  <a16:creationId xmlns:a16="http://schemas.microsoft.com/office/drawing/2014/main" id="{0AACBF46-F6EA-45E9-A1B1-76B0C3B61BF0}"/>
                </a:ext>
              </a:extLst>
            </p:cNvPr>
            <p:cNvSpPr/>
            <p:nvPr/>
          </p:nvSpPr>
          <p:spPr>
            <a:xfrm>
              <a:off x="6253454" y="2311986"/>
              <a:ext cx="82044" cy="82044"/>
            </a:xfrm>
            <a:custGeom>
              <a:avLst/>
              <a:gdLst/>
              <a:ahLst/>
              <a:cxnLst/>
              <a:rect l="0" t="0" r="0" b="0"/>
              <a:pathLst>
                <a:path w="123238" h="123238">
                  <a:moveTo>
                    <a:pt x="147886" y="73943"/>
                  </a:moveTo>
                  <a:cubicBezTo>
                    <a:pt x="147886" y="114780"/>
                    <a:pt x="114781" y="147886"/>
                    <a:pt x="73943" y="147886"/>
                  </a:cubicBezTo>
                  <a:cubicBezTo>
                    <a:pt x="33105" y="147886"/>
                    <a:pt x="0" y="114780"/>
                    <a:pt x="0" y="73943"/>
                  </a:cubicBezTo>
                  <a:cubicBezTo>
                    <a:pt x="0" y="33105"/>
                    <a:pt x="33105" y="0"/>
                    <a:pt x="73943" y="0"/>
                  </a:cubicBezTo>
                  <a:cubicBezTo>
                    <a:pt x="114781" y="0"/>
                    <a:pt x="147886" y="33105"/>
                    <a:pt x="147886" y="73943"/>
                  </a:cubicBezTo>
                  <a:close/>
                </a:path>
              </a:pathLst>
            </a:custGeom>
            <a:solidFill>
              <a:srgbClr val="04040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s1ïḑé">
              <a:extLst>
                <a:ext uri="{FF2B5EF4-FFF2-40B4-BE49-F238E27FC236}">
                  <a16:creationId xmlns:a16="http://schemas.microsoft.com/office/drawing/2014/main" id="{EEDB6776-E86E-40CC-A203-B01075377264}"/>
                </a:ext>
              </a:extLst>
            </p:cNvPr>
            <p:cNvSpPr/>
            <p:nvPr/>
          </p:nvSpPr>
          <p:spPr>
            <a:xfrm>
              <a:off x="5995013" y="3099610"/>
              <a:ext cx="615334" cy="656354"/>
            </a:xfrm>
            <a:custGeom>
              <a:avLst/>
              <a:gdLst/>
              <a:ahLst/>
              <a:cxnLst/>
              <a:rect l="0" t="0" r="0" b="0"/>
              <a:pathLst>
                <a:path w="924287" h="985904">
                  <a:moveTo>
                    <a:pt x="24648" y="0"/>
                  </a:moveTo>
                  <a:lnTo>
                    <a:pt x="0" y="92429"/>
                  </a:lnTo>
                  <a:lnTo>
                    <a:pt x="12324" y="1022875"/>
                  </a:lnTo>
                  <a:lnTo>
                    <a:pt x="955097" y="1022875"/>
                  </a:lnTo>
                  <a:lnTo>
                    <a:pt x="714782" y="0"/>
                  </a:lnTo>
                  <a:close/>
                </a:path>
              </a:pathLst>
            </a:custGeom>
            <a:solidFill>
              <a:srgbClr val="FCF5E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ṡḷïḑè">
              <a:extLst>
                <a:ext uri="{FF2B5EF4-FFF2-40B4-BE49-F238E27FC236}">
                  <a16:creationId xmlns:a16="http://schemas.microsoft.com/office/drawing/2014/main" id="{C3AB313A-D8D3-4462-8516-2E513821622B}"/>
                </a:ext>
              </a:extLst>
            </p:cNvPr>
            <p:cNvSpPr/>
            <p:nvPr/>
          </p:nvSpPr>
          <p:spPr>
            <a:xfrm>
              <a:off x="5982707" y="3099610"/>
              <a:ext cx="492267" cy="123066"/>
            </a:xfrm>
            <a:custGeom>
              <a:avLst/>
              <a:gdLst/>
              <a:ahLst/>
              <a:cxnLst/>
              <a:rect l="0" t="0" r="0" b="0"/>
              <a:pathLst>
                <a:path w="739429" h="184857">
                  <a:moveTo>
                    <a:pt x="43133" y="0"/>
                  </a:moveTo>
                  <a:lnTo>
                    <a:pt x="0" y="73943"/>
                  </a:lnTo>
                  <a:lnTo>
                    <a:pt x="431334" y="215667"/>
                  </a:lnTo>
                  <a:lnTo>
                    <a:pt x="597706" y="55457"/>
                  </a:lnTo>
                  <a:lnTo>
                    <a:pt x="782563" y="197181"/>
                  </a:lnTo>
                  <a:lnTo>
                    <a:pt x="782563" y="30810"/>
                  </a:lnTo>
                  <a:lnTo>
                    <a:pt x="733268" y="0"/>
                  </a:lnTo>
                  <a:close/>
                </a:path>
              </a:pathLst>
            </a:custGeom>
            <a:solidFill>
              <a:srgbClr val="C9C4BD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ṣḻídê">
              <a:extLst>
                <a:ext uri="{FF2B5EF4-FFF2-40B4-BE49-F238E27FC236}">
                  <a16:creationId xmlns:a16="http://schemas.microsoft.com/office/drawing/2014/main" id="{7ED01BBB-09F4-4D2D-AC9A-44AC8333BF5D}"/>
                </a:ext>
              </a:extLst>
            </p:cNvPr>
            <p:cNvSpPr/>
            <p:nvPr/>
          </p:nvSpPr>
          <p:spPr>
            <a:xfrm>
              <a:off x="6319089" y="3136530"/>
              <a:ext cx="205112" cy="533287"/>
            </a:xfrm>
            <a:custGeom>
              <a:avLst/>
              <a:gdLst/>
              <a:ahLst/>
              <a:cxnLst/>
              <a:rect l="0" t="0" r="0" b="0"/>
              <a:pathLst>
                <a:path w="308095" h="801047">
                  <a:moveTo>
                    <a:pt x="61619" y="160210"/>
                  </a:moveTo>
                  <a:lnTo>
                    <a:pt x="0" y="92429"/>
                  </a:lnTo>
                  <a:lnTo>
                    <a:pt x="92429" y="0"/>
                  </a:lnTo>
                  <a:lnTo>
                    <a:pt x="197181" y="80105"/>
                  </a:lnTo>
                  <a:lnTo>
                    <a:pt x="141724" y="160210"/>
                  </a:lnTo>
                  <a:lnTo>
                    <a:pt x="314258" y="745590"/>
                  </a:lnTo>
                  <a:lnTo>
                    <a:pt x="184858" y="856504"/>
                  </a:lnTo>
                  <a:lnTo>
                    <a:pt x="43133" y="770238"/>
                  </a:lnTo>
                  <a:close/>
                </a:path>
              </a:pathLst>
            </a:custGeom>
            <a:solidFill>
              <a:srgbClr val="D9731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şľîďé">
              <a:extLst>
                <a:ext uri="{FF2B5EF4-FFF2-40B4-BE49-F238E27FC236}">
                  <a16:creationId xmlns:a16="http://schemas.microsoft.com/office/drawing/2014/main" id="{E084D4CB-3A36-465A-AA3E-9D93582F16FC}"/>
                </a:ext>
              </a:extLst>
            </p:cNvPr>
            <p:cNvSpPr/>
            <p:nvPr/>
          </p:nvSpPr>
          <p:spPr>
            <a:xfrm>
              <a:off x="5768593" y="3161144"/>
              <a:ext cx="369200" cy="615331"/>
            </a:xfrm>
            <a:custGeom>
              <a:avLst/>
              <a:gdLst/>
              <a:ahLst/>
              <a:cxnLst/>
              <a:rect l="0" t="0" r="0" b="0"/>
              <a:pathLst>
                <a:path w="554572" h="924285">
                  <a:moveTo>
                    <a:pt x="340104" y="0"/>
                  </a:moveTo>
                  <a:cubicBezTo>
                    <a:pt x="340104" y="0"/>
                    <a:pt x="-23449" y="708619"/>
                    <a:pt x="1199" y="819533"/>
                  </a:cubicBezTo>
                  <a:cubicBezTo>
                    <a:pt x="25847" y="930447"/>
                    <a:pt x="186056" y="930447"/>
                    <a:pt x="186056" y="930447"/>
                  </a:cubicBezTo>
                  <a:lnTo>
                    <a:pt x="506476" y="930447"/>
                  </a:lnTo>
                  <a:lnTo>
                    <a:pt x="574257" y="770238"/>
                  </a:lnTo>
                  <a:lnTo>
                    <a:pt x="284647" y="714780"/>
                  </a:lnTo>
                  <a:lnTo>
                    <a:pt x="451019" y="462143"/>
                  </a:lnTo>
                  <a:lnTo>
                    <a:pt x="340104" y="0"/>
                  </a:lnTo>
                  <a:close/>
                </a:path>
              </a:pathLst>
            </a:custGeom>
            <a:solidFill>
              <a:srgbClr val="FCF5E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$1íḑé">
              <a:extLst>
                <a:ext uri="{FF2B5EF4-FFF2-40B4-BE49-F238E27FC236}">
                  <a16:creationId xmlns:a16="http://schemas.microsoft.com/office/drawing/2014/main" id="{CFD5AD38-87A8-495D-9276-0A45DB7731D1}"/>
                </a:ext>
              </a:extLst>
            </p:cNvPr>
            <p:cNvSpPr/>
            <p:nvPr/>
          </p:nvSpPr>
          <p:spPr>
            <a:xfrm>
              <a:off x="6503690" y="3230881"/>
              <a:ext cx="451245" cy="369199"/>
            </a:xfrm>
            <a:custGeom>
              <a:avLst/>
              <a:gdLst/>
              <a:ahLst/>
              <a:cxnLst/>
              <a:rect l="0" t="0" r="0" b="0"/>
              <a:pathLst>
                <a:path w="677810" h="554571">
                  <a:moveTo>
                    <a:pt x="0" y="0"/>
                  </a:moveTo>
                  <a:lnTo>
                    <a:pt x="338905" y="419009"/>
                  </a:lnTo>
                  <a:lnTo>
                    <a:pt x="696297" y="363552"/>
                  </a:lnTo>
                  <a:lnTo>
                    <a:pt x="696297" y="529924"/>
                  </a:lnTo>
                  <a:cubicBezTo>
                    <a:pt x="696297" y="529924"/>
                    <a:pt x="283448" y="757914"/>
                    <a:pt x="36971" y="363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F5E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sḻíḑê">
              <a:extLst>
                <a:ext uri="{FF2B5EF4-FFF2-40B4-BE49-F238E27FC236}">
                  <a16:creationId xmlns:a16="http://schemas.microsoft.com/office/drawing/2014/main" id="{997C5ED1-4C2D-4FC2-AFE1-95FB64FF93FD}"/>
                </a:ext>
              </a:extLst>
            </p:cNvPr>
            <p:cNvSpPr/>
            <p:nvPr/>
          </p:nvSpPr>
          <p:spPr>
            <a:xfrm>
              <a:off x="6967242" y="3466658"/>
              <a:ext cx="205112" cy="123066"/>
            </a:xfrm>
            <a:custGeom>
              <a:avLst/>
              <a:gdLst/>
              <a:ahLst/>
              <a:cxnLst/>
              <a:rect l="0" t="0" r="0" b="0"/>
              <a:pathLst>
                <a:path w="308095" h="184857">
                  <a:moveTo>
                    <a:pt x="0" y="9393"/>
                  </a:moveTo>
                  <a:cubicBezTo>
                    <a:pt x="0" y="9393"/>
                    <a:pt x="221829" y="-33740"/>
                    <a:pt x="283448" y="64851"/>
                  </a:cubicBezTo>
                  <a:cubicBezTo>
                    <a:pt x="345067" y="163441"/>
                    <a:pt x="283448" y="218898"/>
                    <a:pt x="283448" y="218898"/>
                  </a:cubicBezTo>
                  <a:cubicBezTo>
                    <a:pt x="283448" y="218898"/>
                    <a:pt x="227991" y="243546"/>
                    <a:pt x="227991" y="163441"/>
                  </a:cubicBezTo>
                  <a:cubicBezTo>
                    <a:pt x="227991" y="163441"/>
                    <a:pt x="67781" y="181927"/>
                    <a:pt x="0" y="181927"/>
                  </a:cubicBezTo>
                  <a:lnTo>
                    <a:pt x="0" y="9393"/>
                  </a:lnTo>
                  <a:close/>
                </a:path>
              </a:pathLst>
            </a:custGeom>
            <a:solidFill>
              <a:srgbClr val="FFC48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ṩlîḋé">
              <a:extLst>
                <a:ext uri="{FF2B5EF4-FFF2-40B4-BE49-F238E27FC236}">
                  <a16:creationId xmlns:a16="http://schemas.microsoft.com/office/drawing/2014/main" id="{17C3AE77-D5C3-414A-8094-95A7A8628A70}"/>
                </a:ext>
              </a:extLst>
            </p:cNvPr>
            <p:cNvSpPr/>
            <p:nvPr/>
          </p:nvSpPr>
          <p:spPr>
            <a:xfrm>
              <a:off x="6101505" y="3509665"/>
              <a:ext cx="123067" cy="205110"/>
            </a:xfrm>
            <a:custGeom>
              <a:avLst/>
              <a:gdLst/>
              <a:ahLst/>
              <a:cxnLst/>
              <a:rect l="0" t="0" r="0" b="0"/>
              <a:pathLst>
                <a:path w="184857" h="308095">
                  <a:moveTo>
                    <a:pt x="203593" y="345316"/>
                  </a:moveTo>
                  <a:cubicBezTo>
                    <a:pt x="191269" y="345316"/>
                    <a:pt x="178945" y="339154"/>
                    <a:pt x="172783" y="326830"/>
                  </a:cubicBezTo>
                  <a:lnTo>
                    <a:pt x="6412" y="49545"/>
                  </a:lnTo>
                  <a:cubicBezTo>
                    <a:pt x="-5912" y="31059"/>
                    <a:pt x="250" y="12573"/>
                    <a:pt x="18736" y="6412"/>
                  </a:cubicBezTo>
                  <a:cubicBezTo>
                    <a:pt x="37221" y="-5912"/>
                    <a:pt x="55707" y="250"/>
                    <a:pt x="61869" y="18735"/>
                  </a:cubicBezTo>
                  <a:lnTo>
                    <a:pt x="228241" y="296021"/>
                  </a:lnTo>
                  <a:cubicBezTo>
                    <a:pt x="240564" y="314507"/>
                    <a:pt x="234403" y="332992"/>
                    <a:pt x="215917" y="339154"/>
                  </a:cubicBezTo>
                  <a:cubicBezTo>
                    <a:pt x="209755" y="345316"/>
                    <a:pt x="203593" y="345316"/>
                    <a:pt x="203593" y="345316"/>
                  </a:cubicBezTo>
                  <a:close/>
                </a:path>
              </a:pathLst>
            </a:custGeom>
            <a:solidFill>
              <a:srgbClr val="04040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šlïḋe">
              <a:extLst>
                <a:ext uri="{FF2B5EF4-FFF2-40B4-BE49-F238E27FC236}">
                  <a16:creationId xmlns:a16="http://schemas.microsoft.com/office/drawing/2014/main" id="{183D9A7D-E37E-4922-B7C9-FA30F329BB8B}"/>
                </a:ext>
              </a:extLst>
            </p:cNvPr>
            <p:cNvSpPr/>
            <p:nvPr/>
          </p:nvSpPr>
          <p:spPr>
            <a:xfrm>
              <a:off x="6105774" y="3665883"/>
              <a:ext cx="205112" cy="82044"/>
            </a:xfrm>
            <a:custGeom>
              <a:avLst/>
              <a:gdLst/>
              <a:ahLst/>
              <a:cxnLst/>
              <a:rect l="0" t="0" r="0" b="0"/>
              <a:pathLst>
                <a:path w="308095" h="123238">
                  <a:moveTo>
                    <a:pt x="67781" y="12072"/>
                  </a:moveTo>
                  <a:cubicBezTo>
                    <a:pt x="67781" y="12072"/>
                    <a:pt x="221829" y="-24899"/>
                    <a:pt x="283448" y="30558"/>
                  </a:cubicBezTo>
                  <a:cubicBezTo>
                    <a:pt x="345067" y="92177"/>
                    <a:pt x="289610" y="172282"/>
                    <a:pt x="240315" y="172282"/>
                  </a:cubicBezTo>
                  <a:cubicBezTo>
                    <a:pt x="191019" y="172282"/>
                    <a:pt x="0" y="172282"/>
                    <a:pt x="0" y="172282"/>
                  </a:cubicBezTo>
                  <a:lnTo>
                    <a:pt x="67781" y="12072"/>
                  </a:lnTo>
                  <a:close/>
                </a:path>
              </a:pathLst>
            </a:custGeom>
            <a:solidFill>
              <a:srgbClr val="FFC48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ślïde">
              <a:extLst>
                <a:ext uri="{FF2B5EF4-FFF2-40B4-BE49-F238E27FC236}">
                  <a16:creationId xmlns:a16="http://schemas.microsoft.com/office/drawing/2014/main" id="{54DA0F0A-974C-4B9D-B515-76293B7E5D36}"/>
                </a:ext>
              </a:extLst>
            </p:cNvPr>
            <p:cNvSpPr/>
            <p:nvPr/>
          </p:nvSpPr>
          <p:spPr>
            <a:xfrm>
              <a:off x="6335498" y="2677082"/>
              <a:ext cx="123067" cy="41022"/>
            </a:xfrm>
            <a:custGeom>
              <a:avLst/>
              <a:gdLst/>
              <a:ahLst/>
              <a:cxnLst/>
              <a:rect l="0" t="0" r="0" b="0"/>
              <a:pathLst>
                <a:path w="184857" h="61619">
                  <a:moveTo>
                    <a:pt x="154048" y="73943"/>
                  </a:moveTo>
                  <a:cubicBezTo>
                    <a:pt x="55457" y="73943"/>
                    <a:pt x="6162" y="24648"/>
                    <a:pt x="0" y="24648"/>
                  </a:cubicBezTo>
                  <a:lnTo>
                    <a:pt x="24648" y="0"/>
                  </a:lnTo>
                  <a:lnTo>
                    <a:pt x="12324" y="12324"/>
                  </a:lnTo>
                  <a:lnTo>
                    <a:pt x="24648" y="0"/>
                  </a:lnTo>
                  <a:cubicBezTo>
                    <a:pt x="24648" y="0"/>
                    <a:pt x="86267" y="61619"/>
                    <a:pt x="221829" y="30810"/>
                  </a:cubicBezTo>
                  <a:lnTo>
                    <a:pt x="227991" y="67781"/>
                  </a:lnTo>
                  <a:cubicBezTo>
                    <a:pt x="209505" y="73943"/>
                    <a:pt x="178696" y="73943"/>
                    <a:pt x="154048" y="73943"/>
                  </a:cubicBezTo>
                  <a:close/>
                </a:path>
              </a:pathLst>
            </a:custGeom>
            <a:solidFill>
              <a:srgbClr val="04040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ŝ1íďè">
              <a:extLst>
                <a:ext uri="{FF2B5EF4-FFF2-40B4-BE49-F238E27FC236}">
                  <a16:creationId xmlns:a16="http://schemas.microsoft.com/office/drawing/2014/main" id="{F4C11746-BF3B-4917-9BA8-9954A73776E0}"/>
                </a:ext>
              </a:extLst>
            </p:cNvPr>
            <p:cNvSpPr/>
            <p:nvPr/>
          </p:nvSpPr>
          <p:spPr>
            <a:xfrm>
              <a:off x="4641278" y="3567262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68306" y="12324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ŝḷiḓè">
              <a:extLst>
                <a:ext uri="{FF2B5EF4-FFF2-40B4-BE49-F238E27FC236}">
                  <a16:creationId xmlns:a16="http://schemas.microsoft.com/office/drawing/2014/main" id="{1CA6620A-2444-433B-85F3-CC251BD9D555}"/>
                </a:ext>
              </a:extLst>
            </p:cNvPr>
            <p:cNvSpPr/>
            <p:nvPr/>
          </p:nvSpPr>
          <p:spPr>
            <a:xfrm>
              <a:off x="4628475" y="3409844"/>
              <a:ext cx="533290" cy="164088"/>
            </a:xfrm>
            <a:custGeom>
              <a:avLst/>
              <a:gdLst/>
              <a:ahLst/>
              <a:cxnLst/>
              <a:rect l="0" t="0" r="0" b="0"/>
              <a:pathLst>
                <a:path w="801049" h="246476">
                  <a:moveTo>
                    <a:pt x="0" y="4696"/>
                  </a:moveTo>
                  <a:lnTo>
                    <a:pt x="850345" y="0"/>
                  </a:lnTo>
                  <a:lnTo>
                    <a:pt x="851842" y="271124"/>
                  </a:lnTo>
                  <a:lnTo>
                    <a:pt x="1497" y="27582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s1iḓé">
              <a:extLst>
                <a:ext uri="{FF2B5EF4-FFF2-40B4-BE49-F238E27FC236}">
                  <a16:creationId xmlns:a16="http://schemas.microsoft.com/office/drawing/2014/main" id="{F40CF8BB-8796-4D3D-9E7C-AC57E700201F}"/>
                </a:ext>
              </a:extLst>
            </p:cNvPr>
            <p:cNvSpPr/>
            <p:nvPr/>
          </p:nvSpPr>
          <p:spPr>
            <a:xfrm>
              <a:off x="4628971" y="3427787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68306" y="6162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śḷïḑe">
              <a:extLst>
                <a:ext uri="{FF2B5EF4-FFF2-40B4-BE49-F238E27FC236}">
                  <a16:creationId xmlns:a16="http://schemas.microsoft.com/office/drawing/2014/main" id="{4C94D785-870B-47C9-850C-39E1681869E6}"/>
                </a:ext>
              </a:extLst>
            </p:cNvPr>
            <p:cNvSpPr/>
            <p:nvPr/>
          </p:nvSpPr>
          <p:spPr>
            <a:xfrm>
              <a:off x="4628971" y="3460604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68306" y="6162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şḻïḑè">
              <a:extLst>
                <a:ext uri="{FF2B5EF4-FFF2-40B4-BE49-F238E27FC236}">
                  <a16:creationId xmlns:a16="http://schemas.microsoft.com/office/drawing/2014/main" id="{523ADDAF-200C-40BD-84F1-7863DC29B263}"/>
                </a:ext>
              </a:extLst>
            </p:cNvPr>
            <p:cNvSpPr/>
            <p:nvPr/>
          </p:nvSpPr>
          <p:spPr>
            <a:xfrm>
              <a:off x="4628971" y="3550853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68306" y="6162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íṡ1ïḋê">
              <a:extLst>
                <a:ext uri="{FF2B5EF4-FFF2-40B4-BE49-F238E27FC236}">
                  <a16:creationId xmlns:a16="http://schemas.microsoft.com/office/drawing/2014/main" id="{36B7DCCE-E598-412C-8DC1-A66A88F67E78}"/>
                </a:ext>
              </a:extLst>
            </p:cNvPr>
            <p:cNvSpPr/>
            <p:nvPr/>
          </p:nvSpPr>
          <p:spPr>
            <a:xfrm>
              <a:off x="4883310" y="3513933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12324"/>
                  </a:moveTo>
                  <a:lnTo>
                    <a:pt x="468306" y="18486"/>
                  </a:lnTo>
                  <a:lnTo>
                    <a:pt x="468306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ṩľïdè">
              <a:extLst>
                <a:ext uri="{FF2B5EF4-FFF2-40B4-BE49-F238E27FC236}">
                  <a16:creationId xmlns:a16="http://schemas.microsoft.com/office/drawing/2014/main" id="{E88E9C8B-7DD9-443F-A9E5-EB1AF378A921}"/>
                </a:ext>
              </a:extLst>
            </p:cNvPr>
            <p:cNvSpPr/>
            <p:nvPr/>
          </p:nvSpPr>
          <p:spPr>
            <a:xfrm>
              <a:off x="4883310" y="3468809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12324"/>
                  </a:moveTo>
                  <a:lnTo>
                    <a:pt x="468306" y="18486"/>
                  </a:lnTo>
                  <a:lnTo>
                    <a:pt x="468306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S1ïḋe">
              <a:extLst>
                <a:ext uri="{FF2B5EF4-FFF2-40B4-BE49-F238E27FC236}">
                  <a16:creationId xmlns:a16="http://schemas.microsoft.com/office/drawing/2014/main" id="{0436220F-B6F3-45C1-A68B-2C619E8E124B}"/>
                </a:ext>
              </a:extLst>
            </p:cNvPr>
            <p:cNvSpPr/>
            <p:nvPr/>
          </p:nvSpPr>
          <p:spPr>
            <a:xfrm>
              <a:off x="4612069" y="3229362"/>
              <a:ext cx="533290" cy="164088"/>
            </a:xfrm>
            <a:custGeom>
              <a:avLst/>
              <a:gdLst/>
              <a:ahLst/>
              <a:cxnLst/>
              <a:rect l="0" t="0" r="0" b="0"/>
              <a:pathLst>
                <a:path w="801049" h="246476">
                  <a:moveTo>
                    <a:pt x="0" y="4653"/>
                  </a:moveTo>
                  <a:lnTo>
                    <a:pt x="850345" y="0"/>
                  </a:lnTo>
                  <a:lnTo>
                    <a:pt x="851828" y="271124"/>
                  </a:lnTo>
                  <a:lnTo>
                    <a:pt x="1484" y="27577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ṣļídé">
              <a:extLst>
                <a:ext uri="{FF2B5EF4-FFF2-40B4-BE49-F238E27FC236}">
                  <a16:creationId xmlns:a16="http://schemas.microsoft.com/office/drawing/2014/main" id="{8E270B78-3312-4A54-8344-F8D15789E165}"/>
                </a:ext>
              </a:extLst>
            </p:cNvPr>
            <p:cNvSpPr/>
            <p:nvPr/>
          </p:nvSpPr>
          <p:spPr>
            <a:xfrm>
              <a:off x="4612562" y="3230881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74468" y="12324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śliďê">
              <a:extLst>
                <a:ext uri="{FF2B5EF4-FFF2-40B4-BE49-F238E27FC236}">
                  <a16:creationId xmlns:a16="http://schemas.microsoft.com/office/drawing/2014/main" id="{F0E6B5CF-6485-4486-94EB-F953E87D25FB}"/>
                </a:ext>
              </a:extLst>
            </p:cNvPr>
            <p:cNvSpPr/>
            <p:nvPr/>
          </p:nvSpPr>
          <p:spPr>
            <a:xfrm>
              <a:off x="4612562" y="3263698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74468" y="12324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ŝ1íḓè">
              <a:extLst>
                <a:ext uri="{FF2B5EF4-FFF2-40B4-BE49-F238E27FC236}">
                  <a16:creationId xmlns:a16="http://schemas.microsoft.com/office/drawing/2014/main" id="{87B56B60-D6CE-402D-B516-FE11CA9FC2C6}"/>
                </a:ext>
              </a:extLst>
            </p:cNvPr>
            <p:cNvSpPr/>
            <p:nvPr/>
          </p:nvSpPr>
          <p:spPr>
            <a:xfrm>
              <a:off x="4612562" y="3353947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68306" y="18486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íṧḷíḋe">
              <a:extLst>
                <a:ext uri="{FF2B5EF4-FFF2-40B4-BE49-F238E27FC236}">
                  <a16:creationId xmlns:a16="http://schemas.microsoft.com/office/drawing/2014/main" id="{8AC95269-8913-45DB-8F17-5EF7E1752169}"/>
                </a:ext>
              </a:extLst>
            </p:cNvPr>
            <p:cNvSpPr/>
            <p:nvPr/>
          </p:nvSpPr>
          <p:spPr>
            <a:xfrm>
              <a:off x="4866901" y="3329334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6162"/>
                  </a:moveTo>
                  <a:lnTo>
                    <a:pt x="468306" y="18486"/>
                  </a:lnTo>
                  <a:lnTo>
                    <a:pt x="468306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ṧlídé">
              <a:extLst>
                <a:ext uri="{FF2B5EF4-FFF2-40B4-BE49-F238E27FC236}">
                  <a16:creationId xmlns:a16="http://schemas.microsoft.com/office/drawing/2014/main" id="{363DEAB6-110E-4293-8C3B-A9FB1D3FEC1E}"/>
                </a:ext>
              </a:extLst>
            </p:cNvPr>
            <p:cNvSpPr/>
            <p:nvPr/>
          </p:nvSpPr>
          <p:spPr>
            <a:xfrm>
              <a:off x="4866901" y="3374458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12324"/>
                  </a:moveTo>
                  <a:lnTo>
                    <a:pt x="468306" y="30810"/>
                  </a:lnTo>
                  <a:lnTo>
                    <a:pt x="468306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ṣļîďe">
              <a:extLst>
                <a:ext uri="{FF2B5EF4-FFF2-40B4-BE49-F238E27FC236}">
                  <a16:creationId xmlns:a16="http://schemas.microsoft.com/office/drawing/2014/main" id="{589F488A-E95D-4DB0-94EF-2513E0132F31}"/>
                </a:ext>
              </a:extLst>
            </p:cNvPr>
            <p:cNvSpPr/>
            <p:nvPr/>
          </p:nvSpPr>
          <p:spPr>
            <a:xfrm>
              <a:off x="4866901" y="3280108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6162"/>
                  </a:moveTo>
                  <a:lnTo>
                    <a:pt x="468306" y="24648"/>
                  </a:lnTo>
                  <a:lnTo>
                    <a:pt x="468306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šlíḑe">
              <a:extLst>
                <a:ext uri="{FF2B5EF4-FFF2-40B4-BE49-F238E27FC236}">
                  <a16:creationId xmlns:a16="http://schemas.microsoft.com/office/drawing/2014/main" id="{FD9ED495-49BA-4389-8E13-0EAE13A9E954}"/>
                </a:ext>
              </a:extLst>
            </p:cNvPr>
            <p:cNvSpPr/>
            <p:nvPr/>
          </p:nvSpPr>
          <p:spPr>
            <a:xfrm>
              <a:off x="4616435" y="3591167"/>
              <a:ext cx="533290" cy="164088"/>
            </a:xfrm>
            <a:custGeom>
              <a:avLst/>
              <a:gdLst/>
              <a:ahLst/>
              <a:cxnLst/>
              <a:rect l="0" t="0" r="0" b="0"/>
              <a:pathLst>
                <a:path w="801049" h="246476">
                  <a:moveTo>
                    <a:pt x="0" y="2145"/>
                  </a:moveTo>
                  <a:lnTo>
                    <a:pt x="850345" y="0"/>
                  </a:lnTo>
                  <a:lnTo>
                    <a:pt x="851044" y="277286"/>
                  </a:lnTo>
                  <a:lnTo>
                    <a:pt x="700" y="27943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ŝļîḍè">
              <a:extLst>
                <a:ext uri="{FF2B5EF4-FFF2-40B4-BE49-F238E27FC236}">
                  <a16:creationId xmlns:a16="http://schemas.microsoft.com/office/drawing/2014/main" id="{6D1A487A-3345-430B-9021-7514B51A917D}"/>
                </a:ext>
              </a:extLst>
            </p:cNvPr>
            <p:cNvSpPr/>
            <p:nvPr/>
          </p:nvSpPr>
          <p:spPr>
            <a:xfrm>
              <a:off x="4616664" y="3624693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68306" y="6162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ṡlîḍé">
              <a:extLst>
                <a:ext uri="{FF2B5EF4-FFF2-40B4-BE49-F238E27FC236}">
                  <a16:creationId xmlns:a16="http://schemas.microsoft.com/office/drawing/2014/main" id="{FC335C83-B773-4E83-AC30-DA8604A21B09}"/>
                </a:ext>
              </a:extLst>
            </p:cNvPr>
            <p:cNvSpPr/>
            <p:nvPr/>
          </p:nvSpPr>
          <p:spPr>
            <a:xfrm>
              <a:off x="4616664" y="3657511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68306" y="6162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ŝľíḋè">
              <a:extLst>
                <a:ext uri="{FF2B5EF4-FFF2-40B4-BE49-F238E27FC236}">
                  <a16:creationId xmlns:a16="http://schemas.microsoft.com/office/drawing/2014/main" id="{90C24B98-A2E7-45F0-8B56-1FC580825080}"/>
                </a:ext>
              </a:extLst>
            </p:cNvPr>
            <p:cNvSpPr/>
            <p:nvPr/>
          </p:nvSpPr>
          <p:spPr>
            <a:xfrm>
              <a:off x="4616664" y="3727248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68306" y="12324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šlîdè">
              <a:extLst>
                <a:ext uri="{FF2B5EF4-FFF2-40B4-BE49-F238E27FC236}">
                  <a16:creationId xmlns:a16="http://schemas.microsoft.com/office/drawing/2014/main" id="{8765D7BB-10DF-41DE-9315-9029C76D795E}"/>
                </a:ext>
              </a:extLst>
            </p:cNvPr>
            <p:cNvSpPr/>
            <p:nvPr/>
          </p:nvSpPr>
          <p:spPr>
            <a:xfrm>
              <a:off x="4616664" y="3747759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468306" y="12324"/>
                  </a:moveTo>
                  <a:lnTo>
                    <a:pt x="0" y="18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ŝḷiḓê">
              <a:extLst>
                <a:ext uri="{FF2B5EF4-FFF2-40B4-BE49-F238E27FC236}">
                  <a16:creationId xmlns:a16="http://schemas.microsoft.com/office/drawing/2014/main" id="{79446A5A-A709-4E15-8927-71A8F9D4D912}"/>
                </a:ext>
              </a:extLst>
            </p:cNvPr>
            <p:cNvSpPr/>
            <p:nvPr/>
          </p:nvSpPr>
          <p:spPr>
            <a:xfrm>
              <a:off x="4871003" y="3739555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12324"/>
                  </a:moveTo>
                  <a:lnTo>
                    <a:pt x="468306" y="18486"/>
                  </a:lnTo>
                  <a:lnTo>
                    <a:pt x="468306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iSlïḓé">
              <a:extLst>
                <a:ext uri="{FF2B5EF4-FFF2-40B4-BE49-F238E27FC236}">
                  <a16:creationId xmlns:a16="http://schemas.microsoft.com/office/drawing/2014/main" id="{848E63C9-0E7C-41D6-89AD-0073F4A191F5}"/>
                </a:ext>
              </a:extLst>
            </p:cNvPr>
            <p:cNvSpPr/>
            <p:nvPr/>
          </p:nvSpPr>
          <p:spPr>
            <a:xfrm>
              <a:off x="4871003" y="3682124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12324"/>
                  </a:moveTo>
                  <a:lnTo>
                    <a:pt x="468306" y="18486"/>
                  </a:lnTo>
                  <a:lnTo>
                    <a:pt x="468306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ŝlïďé">
              <a:extLst>
                <a:ext uri="{FF2B5EF4-FFF2-40B4-BE49-F238E27FC236}">
                  <a16:creationId xmlns:a16="http://schemas.microsoft.com/office/drawing/2014/main" id="{EECBB02C-5B01-49F7-AC98-A57CE55C30FB}"/>
                </a:ext>
              </a:extLst>
            </p:cNvPr>
            <p:cNvSpPr/>
            <p:nvPr/>
          </p:nvSpPr>
          <p:spPr>
            <a:xfrm>
              <a:off x="4871003" y="3637000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6162"/>
                  </a:moveTo>
                  <a:lnTo>
                    <a:pt x="468306" y="18486"/>
                  </a:lnTo>
                  <a:lnTo>
                    <a:pt x="468306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ś1iḍe">
              <a:extLst>
                <a:ext uri="{FF2B5EF4-FFF2-40B4-BE49-F238E27FC236}">
                  <a16:creationId xmlns:a16="http://schemas.microsoft.com/office/drawing/2014/main" id="{E5148FA1-5D85-4853-B0C8-01E4E90C0094}"/>
                </a:ext>
              </a:extLst>
            </p:cNvPr>
            <p:cNvSpPr/>
            <p:nvPr/>
          </p:nvSpPr>
          <p:spPr>
            <a:xfrm>
              <a:off x="4871003" y="3600080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12324"/>
                  </a:moveTo>
                  <a:lnTo>
                    <a:pt x="468306" y="18486"/>
                  </a:lnTo>
                  <a:lnTo>
                    <a:pt x="468306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îśļïďê">
              <a:extLst>
                <a:ext uri="{FF2B5EF4-FFF2-40B4-BE49-F238E27FC236}">
                  <a16:creationId xmlns:a16="http://schemas.microsoft.com/office/drawing/2014/main" id="{7FCA9360-A700-4460-8D08-EFA1C02C71C9}"/>
                </a:ext>
              </a:extLst>
            </p:cNvPr>
            <p:cNvSpPr/>
            <p:nvPr/>
          </p:nvSpPr>
          <p:spPr>
            <a:xfrm>
              <a:off x="4559233" y="3120121"/>
              <a:ext cx="574312" cy="123066"/>
            </a:xfrm>
            <a:custGeom>
              <a:avLst/>
              <a:gdLst/>
              <a:ahLst/>
              <a:cxnLst/>
              <a:rect l="0" t="0" r="0" b="0"/>
              <a:pathLst>
                <a:path w="862668" h="184857">
                  <a:moveTo>
                    <a:pt x="899640" y="166371"/>
                  </a:moveTo>
                  <a:cubicBezTo>
                    <a:pt x="899640" y="166371"/>
                    <a:pt x="98591" y="172533"/>
                    <a:pt x="73943" y="172533"/>
                  </a:cubicBezTo>
                  <a:cubicBezTo>
                    <a:pt x="43133" y="172533"/>
                    <a:pt x="24648" y="203343"/>
                    <a:pt x="24648" y="203343"/>
                  </a:cubicBezTo>
                  <a:lnTo>
                    <a:pt x="0" y="43133"/>
                  </a:lnTo>
                  <a:cubicBezTo>
                    <a:pt x="0" y="43133"/>
                    <a:pt x="18486" y="6162"/>
                    <a:pt x="73943" y="6162"/>
                  </a:cubicBezTo>
                  <a:cubicBezTo>
                    <a:pt x="117076" y="6162"/>
                    <a:pt x="899640" y="0"/>
                    <a:pt x="899640" y="0"/>
                  </a:cubicBezTo>
                  <a:lnTo>
                    <a:pt x="899640" y="16637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şļídé">
              <a:extLst>
                <a:ext uri="{FF2B5EF4-FFF2-40B4-BE49-F238E27FC236}">
                  <a16:creationId xmlns:a16="http://schemas.microsoft.com/office/drawing/2014/main" id="{04AF8F4F-6365-4533-9C78-F5F6804921CB}"/>
                </a:ext>
              </a:extLst>
            </p:cNvPr>
            <p:cNvSpPr/>
            <p:nvPr/>
          </p:nvSpPr>
          <p:spPr>
            <a:xfrm>
              <a:off x="4842287" y="3206268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12324"/>
                  </a:moveTo>
                  <a:lnTo>
                    <a:pt x="474468" y="24648"/>
                  </a:lnTo>
                  <a:lnTo>
                    <a:pt x="474468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ṡļíḑè">
              <a:extLst>
                <a:ext uri="{FF2B5EF4-FFF2-40B4-BE49-F238E27FC236}">
                  <a16:creationId xmlns:a16="http://schemas.microsoft.com/office/drawing/2014/main" id="{37BB34B3-40A1-46F1-AC00-387FF0895C9F}"/>
                </a:ext>
              </a:extLst>
            </p:cNvPr>
            <p:cNvSpPr/>
            <p:nvPr/>
          </p:nvSpPr>
          <p:spPr>
            <a:xfrm>
              <a:off x="4842287" y="3181654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6162"/>
                  </a:moveTo>
                  <a:lnTo>
                    <a:pt x="474468" y="12324"/>
                  </a:lnTo>
                  <a:lnTo>
                    <a:pt x="474468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ṣḻïďé">
              <a:extLst>
                <a:ext uri="{FF2B5EF4-FFF2-40B4-BE49-F238E27FC236}">
                  <a16:creationId xmlns:a16="http://schemas.microsoft.com/office/drawing/2014/main" id="{7D0DC708-0D13-42D1-9EA8-0A340E11D0D1}"/>
                </a:ext>
              </a:extLst>
            </p:cNvPr>
            <p:cNvSpPr/>
            <p:nvPr/>
          </p:nvSpPr>
          <p:spPr>
            <a:xfrm>
              <a:off x="4571540" y="3205609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19475"/>
                  </a:moveTo>
                  <a:cubicBezTo>
                    <a:pt x="0" y="19475"/>
                    <a:pt x="30810" y="-5173"/>
                    <a:pt x="86267" y="989"/>
                  </a:cubicBezTo>
                  <a:cubicBezTo>
                    <a:pt x="86267" y="989"/>
                    <a:pt x="24648" y="989"/>
                    <a:pt x="6162" y="31798"/>
                  </a:cubicBezTo>
                  <a:lnTo>
                    <a:pt x="0" y="19475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iṣḻîḍê">
              <a:extLst>
                <a:ext uri="{FF2B5EF4-FFF2-40B4-BE49-F238E27FC236}">
                  <a16:creationId xmlns:a16="http://schemas.microsoft.com/office/drawing/2014/main" id="{AECAFADF-501B-475F-8D27-EAAE0C00FB5D}"/>
                </a:ext>
              </a:extLst>
            </p:cNvPr>
            <p:cNvSpPr/>
            <p:nvPr/>
          </p:nvSpPr>
          <p:spPr>
            <a:xfrm>
              <a:off x="4567438" y="3189200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19475"/>
                  </a:moveTo>
                  <a:cubicBezTo>
                    <a:pt x="0" y="19475"/>
                    <a:pt x="30810" y="-5173"/>
                    <a:pt x="86267" y="989"/>
                  </a:cubicBezTo>
                  <a:cubicBezTo>
                    <a:pt x="86267" y="989"/>
                    <a:pt x="24648" y="989"/>
                    <a:pt x="6162" y="31798"/>
                  </a:cubicBezTo>
                  <a:lnTo>
                    <a:pt x="0" y="19475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$lîḍè">
              <a:extLst>
                <a:ext uri="{FF2B5EF4-FFF2-40B4-BE49-F238E27FC236}">
                  <a16:creationId xmlns:a16="http://schemas.microsoft.com/office/drawing/2014/main" id="{E9BC3327-7FFA-41AB-B56C-40B13308AEB1}"/>
                </a:ext>
              </a:extLst>
            </p:cNvPr>
            <p:cNvSpPr/>
            <p:nvPr/>
          </p:nvSpPr>
          <p:spPr>
            <a:xfrm>
              <a:off x="4579745" y="3177552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12324"/>
                  </a:moveTo>
                  <a:cubicBezTo>
                    <a:pt x="0" y="12324"/>
                    <a:pt x="18486" y="0"/>
                    <a:pt x="67781" y="0"/>
                  </a:cubicBezTo>
                  <a:cubicBezTo>
                    <a:pt x="67781" y="0"/>
                    <a:pt x="24648" y="0"/>
                    <a:pt x="0" y="12324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ṡ1íďê">
              <a:extLst>
                <a:ext uri="{FF2B5EF4-FFF2-40B4-BE49-F238E27FC236}">
                  <a16:creationId xmlns:a16="http://schemas.microsoft.com/office/drawing/2014/main" id="{AD05BF3C-28BD-4FFD-8BAF-C39FEEA03019}"/>
                </a:ext>
              </a:extLst>
            </p:cNvPr>
            <p:cNvSpPr/>
            <p:nvPr/>
          </p:nvSpPr>
          <p:spPr>
            <a:xfrm>
              <a:off x="4575642" y="3234441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25462"/>
                  </a:moveTo>
                  <a:cubicBezTo>
                    <a:pt x="0" y="25462"/>
                    <a:pt x="18486" y="-5347"/>
                    <a:pt x="73943" y="815"/>
                  </a:cubicBezTo>
                  <a:cubicBezTo>
                    <a:pt x="73943" y="815"/>
                    <a:pt x="24648" y="-5347"/>
                    <a:pt x="0" y="25462"/>
                  </a:cubicBezTo>
                  <a:lnTo>
                    <a:pt x="0" y="25462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ļîḋé">
              <a:extLst>
                <a:ext uri="{FF2B5EF4-FFF2-40B4-BE49-F238E27FC236}">
                  <a16:creationId xmlns:a16="http://schemas.microsoft.com/office/drawing/2014/main" id="{79A33298-E5E0-40FB-B9CD-41A3A56E00C8}"/>
                </a:ext>
              </a:extLst>
            </p:cNvPr>
            <p:cNvSpPr/>
            <p:nvPr/>
          </p:nvSpPr>
          <p:spPr>
            <a:xfrm>
              <a:off x="4575642" y="3160306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13581"/>
                  </a:moveTo>
                  <a:cubicBezTo>
                    <a:pt x="0" y="13581"/>
                    <a:pt x="18486" y="-4904"/>
                    <a:pt x="61619" y="1258"/>
                  </a:cubicBezTo>
                  <a:cubicBezTo>
                    <a:pt x="61619" y="7419"/>
                    <a:pt x="24648" y="1258"/>
                    <a:pt x="0" y="13581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ḷîḓê">
              <a:extLst>
                <a:ext uri="{FF2B5EF4-FFF2-40B4-BE49-F238E27FC236}">
                  <a16:creationId xmlns:a16="http://schemas.microsoft.com/office/drawing/2014/main" id="{0D130724-A79D-41D9-88DD-25454DD7C977}"/>
                </a:ext>
              </a:extLst>
            </p:cNvPr>
            <p:cNvSpPr/>
            <p:nvPr/>
          </p:nvSpPr>
          <p:spPr>
            <a:xfrm>
              <a:off x="4567438" y="3132428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3133" y="0"/>
                  </a:moveTo>
                  <a:cubicBezTo>
                    <a:pt x="43133" y="0"/>
                    <a:pt x="24648" y="0"/>
                    <a:pt x="0" y="24647"/>
                  </a:cubicBezTo>
                  <a:cubicBezTo>
                    <a:pt x="0" y="24647"/>
                    <a:pt x="30810" y="0"/>
                    <a:pt x="43133" y="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šľiḓe">
              <a:extLst>
                <a:ext uri="{FF2B5EF4-FFF2-40B4-BE49-F238E27FC236}">
                  <a16:creationId xmlns:a16="http://schemas.microsoft.com/office/drawing/2014/main" id="{41774694-2B40-4A9A-98D4-DF21A6285E62}"/>
                </a:ext>
              </a:extLst>
            </p:cNvPr>
            <p:cNvSpPr/>
            <p:nvPr/>
          </p:nvSpPr>
          <p:spPr>
            <a:xfrm>
              <a:off x="5051501" y="3163422"/>
              <a:ext cx="82044" cy="41022"/>
            </a:xfrm>
            <a:custGeom>
              <a:avLst/>
              <a:gdLst/>
              <a:ahLst/>
              <a:cxnLst/>
              <a:rect l="0" t="0" r="0" b="0"/>
              <a:pathLst>
                <a:path w="123238">
                  <a:moveTo>
                    <a:pt x="147886" y="2739"/>
                  </a:moveTo>
                  <a:cubicBezTo>
                    <a:pt x="147886" y="2739"/>
                    <a:pt x="43133" y="-3423"/>
                    <a:pt x="0" y="2739"/>
                  </a:cubicBezTo>
                  <a:cubicBezTo>
                    <a:pt x="0" y="2739"/>
                    <a:pt x="135562" y="2739"/>
                    <a:pt x="147886" y="2739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śļïḋê">
              <a:extLst>
                <a:ext uri="{FF2B5EF4-FFF2-40B4-BE49-F238E27FC236}">
                  <a16:creationId xmlns:a16="http://schemas.microsoft.com/office/drawing/2014/main" id="{DF68D274-B324-4905-86F9-F9023A791D74}"/>
                </a:ext>
              </a:extLst>
            </p:cNvPr>
            <p:cNvSpPr/>
            <p:nvPr/>
          </p:nvSpPr>
          <p:spPr>
            <a:xfrm>
              <a:off x="4682300" y="3139265"/>
              <a:ext cx="164089" cy="41022"/>
            </a:xfrm>
            <a:custGeom>
              <a:avLst/>
              <a:gdLst/>
              <a:ahLst/>
              <a:cxnLst/>
              <a:rect l="0" t="0" r="0" b="0"/>
              <a:pathLst>
                <a:path w="246476">
                  <a:moveTo>
                    <a:pt x="0" y="8216"/>
                  </a:moveTo>
                  <a:cubicBezTo>
                    <a:pt x="0" y="8216"/>
                    <a:pt x="110915" y="-10270"/>
                    <a:pt x="252639" y="8216"/>
                  </a:cubicBezTo>
                  <a:cubicBezTo>
                    <a:pt x="258800" y="2054"/>
                    <a:pt x="12324" y="2054"/>
                    <a:pt x="0" y="8216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ḻide">
              <a:extLst>
                <a:ext uri="{FF2B5EF4-FFF2-40B4-BE49-F238E27FC236}">
                  <a16:creationId xmlns:a16="http://schemas.microsoft.com/office/drawing/2014/main" id="{F4A836A1-0833-44F9-8031-CF15E5FE52CA}"/>
                </a:ext>
              </a:extLst>
            </p:cNvPr>
            <p:cNvSpPr/>
            <p:nvPr/>
          </p:nvSpPr>
          <p:spPr>
            <a:xfrm>
              <a:off x="4665891" y="3159320"/>
              <a:ext cx="123067" cy="41022"/>
            </a:xfrm>
            <a:custGeom>
              <a:avLst/>
              <a:gdLst/>
              <a:ahLst/>
              <a:cxnLst/>
              <a:rect l="0" t="0" r="0" b="0"/>
              <a:pathLst>
                <a:path w="184857">
                  <a:moveTo>
                    <a:pt x="221829" y="2739"/>
                  </a:moveTo>
                  <a:cubicBezTo>
                    <a:pt x="221829" y="2739"/>
                    <a:pt x="43133" y="-3423"/>
                    <a:pt x="0" y="2739"/>
                  </a:cubicBezTo>
                  <a:cubicBezTo>
                    <a:pt x="0" y="2739"/>
                    <a:pt x="191019" y="2739"/>
                    <a:pt x="221829" y="2739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şļiďé">
              <a:extLst>
                <a:ext uri="{FF2B5EF4-FFF2-40B4-BE49-F238E27FC236}">
                  <a16:creationId xmlns:a16="http://schemas.microsoft.com/office/drawing/2014/main" id="{D7AD9ED9-9215-41B0-82CC-767A60B5AE18}"/>
                </a:ext>
              </a:extLst>
            </p:cNvPr>
            <p:cNvSpPr/>
            <p:nvPr/>
          </p:nvSpPr>
          <p:spPr>
            <a:xfrm>
              <a:off x="4715118" y="3173450"/>
              <a:ext cx="492267" cy="41022"/>
            </a:xfrm>
            <a:custGeom>
              <a:avLst/>
              <a:gdLst/>
              <a:ahLst/>
              <a:cxnLst/>
              <a:rect l="0" t="0" r="0" b="0"/>
              <a:pathLst>
                <a:path w="739429" h="61619">
                  <a:moveTo>
                    <a:pt x="0" y="80105"/>
                  </a:moveTo>
                  <a:cubicBezTo>
                    <a:pt x="0" y="80105"/>
                    <a:pt x="733268" y="98590"/>
                    <a:pt x="770240" y="0"/>
                  </a:cubicBezTo>
                  <a:cubicBezTo>
                    <a:pt x="770240" y="0"/>
                    <a:pt x="770240" y="61619"/>
                    <a:pt x="677811" y="86266"/>
                  </a:cubicBezTo>
                  <a:lnTo>
                    <a:pt x="0" y="801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ṩľíḍè">
              <a:extLst>
                <a:ext uri="{FF2B5EF4-FFF2-40B4-BE49-F238E27FC236}">
                  <a16:creationId xmlns:a16="http://schemas.microsoft.com/office/drawing/2014/main" id="{4F2B3BEB-185D-4D92-A890-169870DCF8BA}"/>
                </a:ext>
              </a:extLst>
            </p:cNvPr>
            <p:cNvSpPr/>
            <p:nvPr/>
          </p:nvSpPr>
          <p:spPr>
            <a:xfrm>
              <a:off x="4686403" y="3212649"/>
              <a:ext cx="164089" cy="41022"/>
            </a:xfrm>
            <a:custGeom>
              <a:avLst/>
              <a:gdLst/>
              <a:ahLst/>
              <a:cxnLst/>
              <a:rect l="0" t="0" r="0" b="0"/>
              <a:pathLst>
                <a:path w="246476">
                  <a:moveTo>
                    <a:pt x="0" y="2739"/>
                  </a:moveTo>
                  <a:cubicBezTo>
                    <a:pt x="0" y="2739"/>
                    <a:pt x="191019" y="-3423"/>
                    <a:pt x="264962" y="2739"/>
                  </a:cubicBezTo>
                  <a:cubicBezTo>
                    <a:pt x="264962" y="8900"/>
                    <a:pt x="24648" y="15063"/>
                    <a:pt x="0" y="2739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ṡľîḋé">
              <a:extLst>
                <a:ext uri="{FF2B5EF4-FFF2-40B4-BE49-F238E27FC236}">
                  <a16:creationId xmlns:a16="http://schemas.microsoft.com/office/drawing/2014/main" id="{49D890C2-8126-4EBE-BCF7-86A8F3406895}"/>
                </a:ext>
              </a:extLst>
            </p:cNvPr>
            <p:cNvSpPr/>
            <p:nvPr/>
          </p:nvSpPr>
          <p:spPr>
            <a:xfrm>
              <a:off x="4522313" y="2980646"/>
              <a:ext cx="656357" cy="123066"/>
            </a:xfrm>
            <a:custGeom>
              <a:avLst/>
              <a:gdLst/>
              <a:ahLst/>
              <a:cxnLst/>
              <a:rect l="0" t="0" r="0" b="0"/>
              <a:pathLst>
                <a:path w="985906" h="184857">
                  <a:moveTo>
                    <a:pt x="998230" y="24648"/>
                  </a:moveTo>
                  <a:lnTo>
                    <a:pt x="998230" y="0"/>
                  </a:lnTo>
                  <a:lnTo>
                    <a:pt x="110914" y="0"/>
                  </a:lnTo>
                  <a:lnTo>
                    <a:pt x="110914" y="0"/>
                  </a:lnTo>
                  <a:cubicBezTo>
                    <a:pt x="49295" y="0"/>
                    <a:pt x="0" y="49295"/>
                    <a:pt x="0" y="110914"/>
                  </a:cubicBezTo>
                  <a:cubicBezTo>
                    <a:pt x="0" y="166371"/>
                    <a:pt x="43133" y="215667"/>
                    <a:pt x="104753" y="221828"/>
                  </a:cubicBezTo>
                  <a:lnTo>
                    <a:pt x="104753" y="221828"/>
                  </a:lnTo>
                  <a:lnTo>
                    <a:pt x="998230" y="221828"/>
                  </a:lnTo>
                  <a:lnTo>
                    <a:pt x="998230" y="197181"/>
                  </a:lnTo>
                  <a:lnTo>
                    <a:pt x="110914" y="197181"/>
                  </a:lnTo>
                  <a:lnTo>
                    <a:pt x="110914" y="197181"/>
                  </a:lnTo>
                  <a:cubicBezTo>
                    <a:pt x="67781" y="197181"/>
                    <a:pt x="30810" y="160209"/>
                    <a:pt x="30810" y="117076"/>
                  </a:cubicBezTo>
                  <a:cubicBezTo>
                    <a:pt x="30810" y="73943"/>
                    <a:pt x="61619" y="36971"/>
                    <a:pt x="104753" y="36971"/>
                  </a:cubicBezTo>
                  <a:lnTo>
                    <a:pt x="104753" y="36971"/>
                  </a:lnTo>
                  <a:lnTo>
                    <a:pt x="998230" y="24648"/>
                  </a:lnTo>
                  <a:close/>
                </a:path>
              </a:pathLst>
            </a:custGeom>
            <a:solidFill>
              <a:srgbClr val="050000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iśļïḑé">
              <a:extLst>
                <a:ext uri="{FF2B5EF4-FFF2-40B4-BE49-F238E27FC236}">
                  <a16:creationId xmlns:a16="http://schemas.microsoft.com/office/drawing/2014/main" id="{C5EE1E4B-A811-4096-B4EF-DD2078EFA539}"/>
                </a:ext>
              </a:extLst>
            </p:cNvPr>
            <p:cNvSpPr/>
            <p:nvPr/>
          </p:nvSpPr>
          <p:spPr>
            <a:xfrm>
              <a:off x="4592051" y="3009361"/>
              <a:ext cx="164089" cy="82044"/>
            </a:xfrm>
            <a:custGeom>
              <a:avLst/>
              <a:gdLst/>
              <a:ahLst/>
              <a:cxnLst/>
              <a:rect l="0" t="0" r="0" b="0"/>
              <a:pathLst>
                <a:path w="246476" h="123238">
                  <a:moveTo>
                    <a:pt x="18486" y="141724"/>
                  </a:moveTo>
                  <a:cubicBezTo>
                    <a:pt x="18486" y="135562"/>
                    <a:pt x="18486" y="129400"/>
                    <a:pt x="18486" y="123238"/>
                  </a:cubicBezTo>
                  <a:cubicBezTo>
                    <a:pt x="18486" y="67781"/>
                    <a:pt x="67781" y="18486"/>
                    <a:pt x="123238" y="18486"/>
                  </a:cubicBezTo>
                  <a:cubicBezTo>
                    <a:pt x="178696" y="18486"/>
                    <a:pt x="227991" y="67781"/>
                    <a:pt x="227991" y="123238"/>
                  </a:cubicBezTo>
                  <a:cubicBezTo>
                    <a:pt x="227991" y="129400"/>
                    <a:pt x="227991" y="135562"/>
                    <a:pt x="227991" y="141724"/>
                  </a:cubicBezTo>
                  <a:lnTo>
                    <a:pt x="246477" y="141724"/>
                  </a:lnTo>
                  <a:cubicBezTo>
                    <a:pt x="246477" y="135562"/>
                    <a:pt x="246477" y="129400"/>
                    <a:pt x="246477" y="123238"/>
                  </a:cubicBezTo>
                  <a:cubicBezTo>
                    <a:pt x="246477" y="55457"/>
                    <a:pt x="191019" y="0"/>
                    <a:pt x="123238" y="0"/>
                  </a:cubicBezTo>
                  <a:cubicBezTo>
                    <a:pt x="55457" y="0"/>
                    <a:pt x="0" y="55457"/>
                    <a:pt x="0" y="123238"/>
                  </a:cubicBezTo>
                  <a:cubicBezTo>
                    <a:pt x="0" y="129400"/>
                    <a:pt x="0" y="135562"/>
                    <a:pt x="0" y="141724"/>
                  </a:cubicBezTo>
                  <a:lnTo>
                    <a:pt x="18486" y="141724"/>
                  </a:lnTo>
                  <a:close/>
                </a:path>
              </a:pathLst>
            </a:custGeom>
            <a:solidFill>
              <a:srgbClr val="050000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íSḻîdè">
              <a:extLst>
                <a:ext uri="{FF2B5EF4-FFF2-40B4-BE49-F238E27FC236}">
                  <a16:creationId xmlns:a16="http://schemas.microsoft.com/office/drawing/2014/main" id="{09BE176C-1359-42EC-860D-71231A5F1497}"/>
                </a:ext>
              </a:extLst>
            </p:cNvPr>
            <p:cNvSpPr/>
            <p:nvPr/>
          </p:nvSpPr>
          <p:spPr>
            <a:xfrm>
              <a:off x="4674096" y="2996941"/>
              <a:ext cx="533290" cy="82044"/>
            </a:xfrm>
            <a:custGeom>
              <a:avLst/>
              <a:gdLst/>
              <a:ahLst/>
              <a:cxnLst/>
              <a:rect l="0" t="0" r="0" b="0"/>
              <a:pathLst>
                <a:path w="801049" h="123238">
                  <a:moveTo>
                    <a:pt x="0" y="55628"/>
                  </a:moveTo>
                  <a:lnTo>
                    <a:pt x="0" y="80276"/>
                  </a:lnTo>
                  <a:lnTo>
                    <a:pt x="24648" y="80276"/>
                  </a:lnTo>
                  <a:lnTo>
                    <a:pt x="24648" y="111085"/>
                  </a:lnTo>
                  <a:lnTo>
                    <a:pt x="49295" y="111085"/>
                  </a:lnTo>
                  <a:lnTo>
                    <a:pt x="49295" y="160380"/>
                  </a:lnTo>
                  <a:lnTo>
                    <a:pt x="850345" y="160380"/>
                  </a:lnTo>
                  <a:lnTo>
                    <a:pt x="850345" y="111085"/>
                  </a:lnTo>
                  <a:lnTo>
                    <a:pt x="801049" y="104923"/>
                  </a:lnTo>
                  <a:lnTo>
                    <a:pt x="807211" y="61790"/>
                  </a:lnTo>
                  <a:lnTo>
                    <a:pt x="770240" y="55628"/>
                  </a:lnTo>
                  <a:lnTo>
                    <a:pt x="770240" y="171"/>
                  </a:lnTo>
                  <a:cubicBezTo>
                    <a:pt x="770240" y="171"/>
                    <a:pt x="104753" y="-5991"/>
                    <a:pt x="0" y="556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îSḻîḍê">
              <a:extLst>
                <a:ext uri="{FF2B5EF4-FFF2-40B4-BE49-F238E27FC236}">
                  <a16:creationId xmlns:a16="http://schemas.microsoft.com/office/drawing/2014/main" id="{0B58425C-91B1-4F59-8ABE-E50299293129}"/>
                </a:ext>
              </a:extLst>
            </p:cNvPr>
            <p:cNvSpPr/>
            <p:nvPr/>
          </p:nvSpPr>
          <p:spPr>
            <a:xfrm>
              <a:off x="4706913" y="3062690"/>
              <a:ext cx="82044" cy="41022"/>
            </a:xfrm>
            <a:custGeom>
              <a:avLst/>
              <a:gdLst/>
              <a:ahLst/>
              <a:cxnLst/>
              <a:rect l="0" t="0" r="0" b="0"/>
              <a:pathLst>
                <a:path w="123238">
                  <a:moveTo>
                    <a:pt x="0" y="12324"/>
                  </a:moveTo>
                  <a:lnTo>
                    <a:pt x="147886" y="0"/>
                  </a:lnTo>
                  <a:lnTo>
                    <a:pt x="0" y="18486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sḻïďè">
              <a:extLst>
                <a:ext uri="{FF2B5EF4-FFF2-40B4-BE49-F238E27FC236}">
                  <a16:creationId xmlns:a16="http://schemas.microsoft.com/office/drawing/2014/main" id="{FD1B3B5C-D244-40EA-8791-BAEF31C070DE}"/>
                </a:ext>
              </a:extLst>
            </p:cNvPr>
            <p:cNvSpPr/>
            <p:nvPr/>
          </p:nvSpPr>
          <p:spPr>
            <a:xfrm>
              <a:off x="4723323" y="3079099"/>
              <a:ext cx="82044" cy="41022"/>
            </a:xfrm>
            <a:custGeom>
              <a:avLst/>
              <a:gdLst/>
              <a:ahLst/>
              <a:cxnLst/>
              <a:rect l="0" t="0" r="0" b="0"/>
              <a:pathLst>
                <a:path w="123238">
                  <a:moveTo>
                    <a:pt x="0" y="6162"/>
                  </a:moveTo>
                  <a:cubicBezTo>
                    <a:pt x="0" y="6162"/>
                    <a:pt x="92429" y="0"/>
                    <a:pt x="154048" y="0"/>
                  </a:cubicBezTo>
                  <a:cubicBezTo>
                    <a:pt x="154048" y="0"/>
                    <a:pt x="24648" y="12324"/>
                    <a:pt x="0" y="6162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ṣḻiḓê">
              <a:extLst>
                <a:ext uri="{FF2B5EF4-FFF2-40B4-BE49-F238E27FC236}">
                  <a16:creationId xmlns:a16="http://schemas.microsoft.com/office/drawing/2014/main" id="{DF6E93DF-0876-4016-91D0-70DB153E4F1E}"/>
                </a:ext>
              </a:extLst>
            </p:cNvPr>
            <p:cNvSpPr/>
            <p:nvPr/>
          </p:nvSpPr>
          <p:spPr>
            <a:xfrm>
              <a:off x="4690504" y="3038077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117076" y="0"/>
                  </a:moveTo>
                  <a:lnTo>
                    <a:pt x="0" y="24647"/>
                  </a:lnTo>
                  <a:lnTo>
                    <a:pt x="0" y="30810"/>
                  </a:lnTo>
                  <a:cubicBezTo>
                    <a:pt x="0" y="30810"/>
                    <a:pt x="104753" y="0"/>
                    <a:pt x="117076" y="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íšḷídé">
              <a:extLst>
                <a:ext uri="{FF2B5EF4-FFF2-40B4-BE49-F238E27FC236}">
                  <a16:creationId xmlns:a16="http://schemas.microsoft.com/office/drawing/2014/main" id="{1F3725BB-372B-4241-8801-0DBDFF5CB860}"/>
                </a:ext>
              </a:extLst>
            </p:cNvPr>
            <p:cNvSpPr/>
            <p:nvPr/>
          </p:nvSpPr>
          <p:spPr>
            <a:xfrm>
              <a:off x="4743833" y="3089583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2739"/>
                  </a:moveTo>
                  <a:cubicBezTo>
                    <a:pt x="0" y="2739"/>
                    <a:pt x="43133" y="-3423"/>
                    <a:pt x="80105" y="2739"/>
                  </a:cubicBezTo>
                  <a:cubicBezTo>
                    <a:pt x="80105" y="2739"/>
                    <a:pt x="6162" y="2739"/>
                    <a:pt x="0" y="2739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ṡľïďê">
              <a:extLst>
                <a:ext uri="{FF2B5EF4-FFF2-40B4-BE49-F238E27FC236}">
                  <a16:creationId xmlns:a16="http://schemas.microsoft.com/office/drawing/2014/main" id="{23FF0888-62B1-4104-9DB3-CA32A1488EF9}"/>
                </a:ext>
              </a:extLst>
            </p:cNvPr>
            <p:cNvSpPr/>
            <p:nvPr/>
          </p:nvSpPr>
          <p:spPr>
            <a:xfrm>
              <a:off x="4743833" y="3095508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0"/>
                  </a:moveTo>
                  <a:cubicBezTo>
                    <a:pt x="0" y="0"/>
                    <a:pt x="30810" y="0"/>
                    <a:pt x="73943" y="0"/>
                  </a:cubicBezTo>
                  <a:cubicBezTo>
                    <a:pt x="73943" y="0"/>
                    <a:pt x="12324" y="0"/>
                    <a:pt x="0" y="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ṡliḑè">
              <a:extLst>
                <a:ext uri="{FF2B5EF4-FFF2-40B4-BE49-F238E27FC236}">
                  <a16:creationId xmlns:a16="http://schemas.microsoft.com/office/drawing/2014/main" id="{7A8CB2F0-D97E-4A12-8057-4CB03FF38F4B}"/>
                </a:ext>
              </a:extLst>
            </p:cNvPr>
            <p:cNvSpPr/>
            <p:nvPr/>
          </p:nvSpPr>
          <p:spPr>
            <a:xfrm>
              <a:off x="5104830" y="3021668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123238" y="18486"/>
                  </a:moveTo>
                  <a:cubicBezTo>
                    <a:pt x="123238" y="18486"/>
                    <a:pt x="36971" y="6162"/>
                    <a:pt x="0" y="0"/>
                  </a:cubicBezTo>
                  <a:lnTo>
                    <a:pt x="123238" y="6162"/>
                  </a:lnTo>
                  <a:lnTo>
                    <a:pt x="123238" y="18486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ṩḻîḍe">
              <a:extLst>
                <a:ext uri="{FF2B5EF4-FFF2-40B4-BE49-F238E27FC236}">
                  <a16:creationId xmlns:a16="http://schemas.microsoft.com/office/drawing/2014/main" id="{BF3ADF32-6EC0-4709-9289-BDBE40C6E869}"/>
                </a:ext>
              </a:extLst>
            </p:cNvPr>
            <p:cNvSpPr/>
            <p:nvPr/>
          </p:nvSpPr>
          <p:spPr>
            <a:xfrm>
              <a:off x="5084318" y="3019845"/>
              <a:ext cx="82044" cy="41022"/>
            </a:xfrm>
            <a:custGeom>
              <a:avLst/>
              <a:gdLst/>
              <a:ahLst/>
              <a:cxnLst/>
              <a:rect l="0" t="0" r="0" b="0"/>
              <a:pathLst>
                <a:path w="123238">
                  <a:moveTo>
                    <a:pt x="154048" y="8900"/>
                  </a:moveTo>
                  <a:cubicBezTo>
                    <a:pt x="154048" y="8900"/>
                    <a:pt x="30810" y="-3423"/>
                    <a:pt x="0" y="2739"/>
                  </a:cubicBezTo>
                  <a:cubicBezTo>
                    <a:pt x="0" y="2739"/>
                    <a:pt x="135562" y="-3423"/>
                    <a:pt x="154048" y="2739"/>
                  </a:cubicBezTo>
                  <a:lnTo>
                    <a:pt x="154048" y="890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ślídê">
              <a:extLst>
                <a:ext uri="{FF2B5EF4-FFF2-40B4-BE49-F238E27FC236}">
                  <a16:creationId xmlns:a16="http://schemas.microsoft.com/office/drawing/2014/main" id="{37BBCC1A-CD33-4B14-9DF3-94A48F8DEEC4}"/>
                </a:ext>
              </a:extLst>
            </p:cNvPr>
            <p:cNvSpPr/>
            <p:nvPr/>
          </p:nvSpPr>
          <p:spPr>
            <a:xfrm>
              <a:off x="5051501" y="3060867"/>
              <a:ext cx="123067" cy="41022"/>
            </a:xfrm>
            <a:custGeom>
              <a:avLst/>
              <a:gdLst/>
              <a:ahLst/>
              <a:cxnLst/>
              <a:rect l="0" t="0" r="0" b="0"/>
              <a:pathLst>
                <a:path w="184857">
                  <a:moveTo>
                    <a:pt x="234153" y="8900"/>
                  </a:moveTo>
                  <a:cubicBezTo>
                    <a:pt x="234153" y="8900"/>
                    <a:pt x="43133" y="2739"/>
                    <a:pt x="0" y="2739"/>
                  </a:cubicBezTo>
                  <a:cubicBezTo>
                    <a:pt x="0" y="2739"/>
                    <a:pt x="203343" y="-3423"/>
                    <a:pt x="234153" y="2739"/>
                  </a:cubicBezTo>
                  <a:lnTo>
                    <a:pt x="234153" y="890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$lïḋè">
              <a:extLst>
                <a:ext uri="{FF2B5EF4-FFF2-40B4-BE49-F238E27FC236}">
                  <a16:creationId xmlns:a16="http://schemas.microsoft.com/office/drawing/2014/main" id="{E5400390-C538-4066-967E-B394CD2D0A18}"/>
                </a:ext>
              </a:extLst>
            </p:cNvPr>
            <p:cNvSpPr/>
            <p:nvPr/>
          </p:nvSpPr>
          <p:spPr>
            <a:xfrm>
              <a:off x="5145852" y="3050383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92429" y="0"/>
                  </a:moveTo>
                  <a:lnTo>
                    <a:pt x="0" y="0"/>
                  </a:lnTo>
                  <a:lnTo>
                    <a:pt x="92429" y="6162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ṡ1ide">
              <a:extLst>
                <a:ext uri="{FF2B5EF4-FFF2-40B4-BE49-F238E27FC236}">
                  <a16:creationId xmlns:a16="http://schemas.microsoft.com/office/drawing/2014/main" id="{0DA22D0D-44F1-467D-ABC5-7CCEED080ECA}"/>
                </a:ext>
              </a:extLst>
            </p:cNvPr>
            <p:cNvSpPr/>
            <p:nvPr/>
          </p:nvSpPr>
          <p:spPr>
            <a:xfrm>
              <a:off x="4924183" y="3028049"/>
              <a:ext cx="82044" cy="41022"/>
            </a:xfrm>
            <a:custGeom>
              <a:avLst/>
              <a:gdLst/>
              <a:ahLst/>
              <a:cxnLst/>
              <a:rect l="0" t="0" r="0" b="0"/>
              <a:pathLst>
                <a:path w="123238">
                  <a:moveTo>
                    <a:pt x="129624" y="2739"/>
                  </a:moveTo>
                  <a:cubicBezTo>
                    <a:pt x="129624" y="2739"/>
                    <a:pt x="74166" y="-3423"/>
                    <a:pt x="223" y="2739"/>
                  </a:cubicBezTo>
                  <a:cubicBezTo>
                    <a:pt x="-5938" y="2739"/>
                    <a:pt x="117300" y="2739"/>
                    <a:pt x="129624" y="2739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slidé">
              <a:extLst>
                <a:ext uri="{FF2B5EF4-FFF2-40B4-BE49-F238E27FC236}">
                  <a16:creationId xmlns:a16="http://schemas.microsoft.com/office/drawing/2014/main" id="{625550AC-5D85-40E6-AB37-E04C614D74D0}"/>
                </a:ext>
              </a:extLst>
            </p:cNvPr>
            <p:cNvSpPr/>
            <p:nvPr/>
          </p:nvSpPr>
          <p:spPr>
            <a:xfrm>
              <a:off x="4924183" y="3019845"/>
              <a:ext cx="82044" cy="41022"/>
            </a:xfrm>
            <a:custGeom>
              <a:avLst/>
              <a:gdLst/>
              <a:ahLst/>
              <a:cxnLst/>
              <a:rect l="0" t="0" r="0" b="0"/>
              <a:pathLst>
                <a:path w="123238">
                  <a:moveTo>
                    <a:pt x="129624" y="2739"/>
                  </a:moveTo>
                  <a:cubicBezTo>
                    <a:pt x="129624" y="2739"/>
                    <a:pt x="74166" y="-3423"/>
                    <a:pt x="223" y="2739"/>
                  </a:cubicBezTo>
                  <a:cubicBezTo>
                    <a:pt x="-5938" y="2739"/>
                    <a:pt x="117300" y="2739"/>
                    <a:pt x="129624" y="2739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ṧḻíḑè">
              <a:extLst>
                <a:ext uri="{FF2B5EF4-FFF2-40B4-BE49-F238E27FC236}">
                  <a16:creationId xmlns:a16="http://schemas.microsoft.com/office/drawing/2014/main" id="{764481F1-E592-4815-AAA7-B86D70ED2898}"/>
                </a:ext>
              </a:extLst>
            </p:cNvPr>
            <p:cNvSpPr/>
            <p:nvPr/>
          </p:nvSpPr>
          <p:spPr>
            <a:xfrm>
              <a:off x="4895616" y="3048561"/>
              <a:ext cx="82044" cy="41022"/>
            </a:xfrm>
            <a:custGeom>
              <a:avLst/>
              <a:gdLst/>
              <a:ahLst/>
              <a:cxnLst/>
              <a:rect l="0" t="0" r="0" b="0"/>
              <a:pathLst>
                <a:path w="123238">
                  <a:moveTo>
                    <a:pt x="129400" y="2739"/>
                  </a:moveTo>
                  <a:cubicBezTo>
                    <a:pt x="129400" y="2739"/>
                    <a:pt x="73943" y="-3423"/>
                    <a:pt x="0" y="2739"/>
                  </a:cubicBezTo>
                  <a:cubicBezTo>
                    <a:pt x="0" y="2739"/>
                    <a:pt x="117076" y="8900"/>
                    <a:pt x="129400" y="2739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ṧľîḓé">
              <a:extLst>
                <a:ext uri="{FF2B5EF4-FFF2-40B4-BE49-F238E27FC236}">
                  <a16:creationId xmlns:a16="http://schemas.microsoft.com/office/drawing/2014/main" id="{0F81A30D-887F-4A91-8226-4E91DC27E625}"/>
                </a:ext>
              </a:extLst>
            </p:cNvPr>
            <p:cNvSpPr/>
            <p:nvPr/>
          </p:nvSpPr>
          <p:spPr>
            <a:xfrm>
              <a:off x="4862798" y="2607345"/>
              <a:ext cx="82044" cy="82044"/>
            </a:xfrm>
            <a:custGeom>
              <a:avLst/>
              <a:gdLst/>
              <a:ahLst/>
              <a:cxnLst/>
              <a:rect l="0" t="0" r="0" b="0"/>
              <a:pathLst>
                <a:path w="123238" h="123238">
                  <a:moveTo>
                    <a:pt x="135562" y="141724"/>
                  </a:moveTo>
                  <a:lnTo>
                    <a:pt x="0" y="141724"/>
                  </a:lnTo>
                  <a:lnTo>
                    <a:pt x="6162" y="0"/>
                  </a:lnTo>
                  <a:lnTo>
                    <a:pt x="117076" y="0"/>
                  </a:lnTo>
                  <a:lnTo>
                    <a:pt x="141724" y="0"/>
                  </a:lnTo>
                  <a:lnTo>
                    <a:pt x="141724" y="67781"/>
                  </a:lnTo>
                  <a:lnTo>
                    <a:pt x="141724" y="141724"/>
                  </a:lnTo>
                  <a:close/>
                </a:path>
              </a:pathLst>
            </a:custGeom>
            <a:solidFill>
              <a:srgbClr val="868080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$lîdé">
              <a:extLst>
                <a:ext uri="{FF2B5EF4-FFF2-40B4-BE49-F238E27FC236}">
                  <a16:creationId xmlns:a16="http://schemas.microsoft.com/office/drawing/2014/main" id="{919AE301-E01F-4884-9B37-AB1113511B99}"/>
                </a:ext>
              </a:extLst>
            </p:cNvPr>
            <p:cNvSpPr/>
            <p:nvPr/>
          </p:nvSpPr>
          <p:spPr>
            <a:xfrm>
              <a:off x="4604358" y="2586834"/>
              <a:ext cx="615334" cy="123066"/>
            </a:xfrm>
            <a:custGeom>
              <a:avLst/>
              <a:gdLst/>
              <a:ahLst/>
              <a:cxnLst/>
              <a:rect l="0" t="0" r="0" b="0"/>
              <a:pathLst>
                <a:path w="924287" h="184857">
                  <a:moveTo>
                    <a:pt x="505277" y="30810"/>
                  </a:moveTo>
                  <a:lnTo>
                    <a:pt x="979745" y="61619"/>
                  </a:lnTo>
                  <a:lnTo>
                    <a:pt x="979745" y="36971"/>
                  </a:lnTo>
                  <a:lnTo>
                    <a:pt x="499115" y="6162"/>
                  </a:lnTo>
                  <a:lnTo>
                    <a:pt x="499115" y="6162"/>
                  </a:lnTo>
                  <a:lnTo>
                    <a:pt x="0" y="0"/>
                  </a:lnTo>
                  <a:lnTo>
                    <a:pt x="0" y="191019"/>
                  </a:lnTo>
                  <a:lnTo>
                    <a:pt x="499115" y="197181"/>
                  </a:lnTo>
                  <a:lnTo>
                    <a:pt x="499115" y="197181"/>
                  </a:lnTo>
                  <a:lnTo>
                    <a:pt x="979745" y="203343"/>
                  </a:lnTo>
                  <a:lnTo>
                    <a:pt x="979745" y="178695"/>
                  </a:lnTo>
                  <a:lnTo>
                    <a:pt x="499115" y="172533"/>
                  </a:lnTo>
                  <a:lnTo>
                    <a:pt x="505277" y="30810"/>
                  </a:lnTo>
                  <a:close/>
                  <a:moveTo>
                    <a:pt x="431334" y="160209"/>
                  </a:moveTo>
                  <a:cubicBezTo>
                    <a:pt x="412848" y="160209"/>
                    <a:pt x="400525" y="135562"/>
                    <a:pt x="400525" y="110914"/>
                  </a:cubicBezTo>
                  <a:cubicBezTo>
                    <a:pt x="400525" y="80105"/>
                    <a:pt x="412848" y="61619"/>
                    <a:pt x="431334" y="61619"/>
                  </a:cubicBezTo>
                  <a:cubicBezTo>
                    <a:pt x="449820" y="61619"/>
                    <a:pt x="462144" y="86267"/>
                    <a:pt x="462144" y="110914"/>
                  </a:cubicBezTo>
                  <a:cubicBezTo>
                    <a:pt x="462144" y="135562"/>
                    <a:pt x="449820" y="160209"/>
                    <a:pt x="431334" y="160209"/>
                  </a:cubicBezTo>
                  <a:close/>
                </a:path>
              </a:pathLst>
            </a:custGeom>
            <a:solidFill>
              <a:srgbClr val="050000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ṧ1iḑè">
              <a:extLst>
                <a:ext uri="{FF2B5EF4-FFF2-40B4-BE49-F238E27FC236}">
                  <a16:creationId xmlns:a16="http://schemas.microsoft.com/office/drawing/2014/main" id="{7C866DA0-CE47-4626-B43D-89FB05C5A50C}"/>
                </a:ext>
              </a:extLst>
            </p:cNvPr>
            <p:cNvSpPr/>
            <p:nvPr/>
          </p:nvSpPr>
          <p:spPr>
            <a:xfrm>
              <a:off x="4953047" y="2607345"/>
              <a:ext cx="287156" cy="82044"/>
            </a:xfrm>
            <a:custGeom>
              <a:avLst/>
              <a:gdLst/>
              <a:ahLst/>
              <a:cxnLst/>
              <a:rect l="0" t="0" r="0" b="0"/>
              <a:pathLst>
                <a:path w="431334" h="123238">
                  <a:moveTo>
                    <a:pt x="6162" y="36971"/>
                  </a:moveTo>
                  <a:lnTo>
                    <a:pt x="6162" y="67781"/>
                  </a:lnTo>
                  <a:lnTo>
                    <a:pt x="0" y="73943"/>
                  </a:lnTo>
                  <a:lnTo>
                    <a:pt x="0" y="98590"/>
                  </a:lnTo>
                  <a:lnTo>
                    <a:pt x="0" y="123238"/>
                  </a:lnTo>
                  <a:lnTo>
                    <a:pt x="0" y="141724"/>
                  </a:lnTo>
                  <a:lnTo>
                    <a:pt x="431334" y="147886"/>
                  </a:lnTo>
                  <a:lnTo>
                    <a:pt x="431334" y="110914"/>
                  </a:lnTo>
                  <a:lnTo>
                    <a:pt x="425172" y="110914"/>
                  </a:lnTo>
                  <a:lnTo>
                    <a:pt x="425172" y="92429"/>
                  </a:lnTo>
                  <a:lnTo>
                    <a:pt x="431334" y="92429"/>
                  </a:lnTo>
                  <a:lnTo>
                    <a:pt x="431334" y="61619"/>
                  </a:lnTo>
                  <a:lnTo>
                    <a:pt x="437496" y="61619"/>
                  </a:lnTo>
                  <a:lnTo>
                    <a:pt x="437496" y="30810"/>
                  </a:lnTo>
                  <a:lnTo>
                    <a:pt x="616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ṡľîḋè">
              <a:extLst>
                <a:ext uri="{FF2B5EF4-FFF2-40B4-BE49-F238E27FC236}">
                  <a16:creationId xmlns:a16="http://schemas.microsoft.com/office/drawing/2014/main" id="{A961FD46-E7EF-4E3C-8B50-BE388A7D34FD}"/>
                </a:ext>
              </a:extLst>
            </p:cNvPr>
            <p:cNvSpPr/>
            <p:nvPr/>
          </p:nvSpPr>
          <p:spPr>
            <a:xfrm>
              <a:off x="4957149" y="2648367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6162"/>
                  </a:moveTo>
                  <a:lnTo>
                    <a:pt x="110915" y="1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ṩlîḍe">
              <a:extLst>
                <a:ext uri="{FF2B5EF4-FFF2-40B4-BE49-F238E27FC236}">
                  <a16:creationId xmlns:a16="http://schemas.microsoft.com/office/drawing/2014/main" id="{A6F919DA-668C-49F3-99C4-34C138D46B4F}"/>
                </a:ext>
              </a:extLst>
            </p:cNvPr>
            <p:cNvSpPr/>
            <p:nvPr/>
          </p:nvSpPr>
          <p:spPr>
            <a:xfrm>
              <a:off x="4957149" y="2636060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0"/>
                  </a:moveTo>
                  <a:lnTo>
                    <a:pt x="104753" y="12324"/>
                  </a:lnTo>
                  <a:lnTo>
                    <a:pt x="0" y="12324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ïṡļiďè">
              <a:extLst>
                <a:ext uri="{FF2B5EF4-FFF2-40B4-BE49-F238E27FC236}">
                  <a16:creationId xmlns:a16="http://schemas.microsoft.com/office/drawing/2014/main" id="{FA5FD9BD-F16A-4209-ACFB-B84E31FABA8F}"/>
                </a:ext>
              </a:extLst>
            </p:cNvPr>
            <p:cNvSpPr/>
            <p:nvPr/>
          </p:nvSpPr>
          <p:spPr>
            <a:xfrm>
              <a:off x="4998172" y="2623754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0"/>
                  </a:moveTo>
                  <a:cubicBezTo>
                    <a:pt x="0" y="0"/>
                    <a:pt x="98591" y="12324"/>
                    <a:pt x="98591" y="12324"/>
                  </a:cubicBezTo>
                  <a:cubicBezTo>
                    <a:pt x="98591" y="12324"/>
                    <a:pt x="30810" y="6162"/>
                    <a:pt x="0" y="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şļíḓê">
              <a:extLst>
                <a:ext uri="{FF2B5EF4-FFF2-40B4-BE49-F238E27FC236}">
                  <a16:creationId xmlns:a16="http://schemas.microsoft.com/office/drawing/2014/main" id="{F935A61D-06F0-421C-9C8D-2FF67CC1AD92}"/>
                </a:ext>
              </a:extLst>
            </p:cNvPr>
            <p:cNvSpPr/>
            <p:nvPr/>
          </p:nvSpPr>
          <p:spPr>
            <a:xfrm>
              <a:off x="4953047" y="2689389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0810" y="0"/>
                  </a:lnTo>
                  <a:lnTo>
                    <a:pt x="0" y="6162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šḻîḑe">
              <a:extLst>
                <a:ext uri="{FF2B5EF4-FFF2-40B4-BE49-F238E27FC236}">
                  <a16:creationId xmlns:a16="http://schemas.microsoft.com/office/drawing/2014/main" id="{4669A906-2F2A-40F7-A817-4B0BBA1A8B63}"/>
                </a:ext>
              </a:extLst>
            </p:cNvPr>
            <p:cNvSpPr/>
            <p:nvPr/>
          </p:nvSpPr>
          <p:spPr>
            <a:xfrm>
              <a:off x="4953047" y="2697594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6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şlîḋe">
              <a:extLst>
                <a:ext uri="{FF2B5EF4-FFF2-40B4-BE49-F238E27FC236}">
                  <a16:creationId xmlns:a16="http://schemas.microsoft.com/office/drawing/2014/main" id="{89EDC4FD-57CA-4D74-8A73-74394E4D5531}"/>
                </a:ext>
              </a:extLst>
            </p:cNvPr>
            <p:cNvSpPr/>
            <p:nvPr/>
          </p:nvSpPr>
          <p:spPr>
            <a:xfrm>
              <a:off x="4957149" y="2671157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2739"/>
                  </a:moveTo>
                  <a:cubicBezTo>
                    <a:pt x="0" y="2739"/>
                    <a:pt x="6162" y="-3423"/>
                    <a:pt x="61619" y="2739"/>
                  </a:cubicBezTo>
                  <a:cubicBezTo>
                    <a:pt x="55457" y="2739"/>
                    <a:pt x="6162" y="2739"/>
                    <a:pt x="0" y="2739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śľiḑè">
              <a:extLst>
                <a:ext uri="{FF2B5EF4-FFF2-40B4-BE49-F238E27FC236}">
                  <a16:creationId xmlns:a16="http://schemas.microsoft.com/office/drawing/2014/main" id="{7AF5AE69-ECFC-40F6-B478-1DADEF383F11}"/>
                </a:ext>
              </a:extLst>
            </p:cNvPr>
            <p:cNvSpPr/>
            <p:nvPr/>
          </p:nvSpPr>
          <p:spPr>
            <a:xfrm>
              <a:off x="4973559" y="2681185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0"/>
                  </a:moveTo>
                  <a:cubicBezTo>
                    <a:pt x="0" y="0"/>
                    <a:pt x="36971" y="0"/>
                    <a:pt x="73943" y="6162"/>
                  </a:cubicBezTo>
                  <a:cubicBezTo>
                    <a:pt x="80105" y="0"/>
                    <a:pt x="12324" y="0"/>
                    <a:pt x="0" y="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ŝḷiḑê">
              <a:extLst>
                <a:ext uri="{FF2B5EF4-FFF2-40B4-BE49-F238E27FC236}">
                  <a16:creationId xmlns:a16="http://schemas.microsoft.com/office/drawing/2014/main" id="{82381C2C-533C-4A12-9A06-08A9EC3AB431}"/>
                </a:ext>
              </a:extLst>
            </p:cNvPr>
            <p:cNvSpPr/>
            <p:nvPr/>
          </p:nvSpPr>
          <p:spPr>
            <a:xfrm>
              <a:off x="5190976" y="2668878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67781" y="0"/>
                  </a:moveTo>
                  <a:lnTo>
                    <a:pt x="0" y="0"/>
                  </a:lnTo>
                  <a:lnTo>
                    <a:pt x="67781" y="6162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ṩḻîdé">
              <a:extLst>
                <a:ext uri="{FF2B5EF4-FFF2-40B4-BE49-F238E27FC236}">
                  <a16:creationId xmlns:a16="http://schemas.microsoft.com/office/drawing/2014/main" id="{1972BD79-52B5-4581-BF99-A5586F09BC52}"/>
                </a:ext>
              </a:extLst>
            </p:cNvPr>
            <p:cNvSpPr/>
            <p:nvPr/>
          </p:nvSpPr>
          <p:spPr>
            <a:xfrm>
              <a:off x="5170466" y="2697594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104753" y="0"/>
                  </a:moveTo>
                  <a:lnTo>
                    <a:pt x="0" y="0"/>
                  </a:lnTo>
                  <a:lnTo>
                    <a:pt x="104753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Sļîďè">
              <a:extLst>
                <a:ext uri="{FF2B5EF4-FFF2-40B4-BE49-F238E27FC236}">
                  <a16:creationId xmlns:a16="http://schemas.microsoft.com/office/drawing/2014/main" id="{D40E3F03-5953-4633-884E-099F48013157}"/>
                </a:ext>
              </a:extLst>
            </p:cNvPr>
            <p:cNvSpPr/>
            <p:nvPr/>
          </p:nvSpPr>
          <p:spPr>
            <a:xfrm>
              <a:off x="5133545" y="2650646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117076" y="2739"/>
                  </a:moveTo>
                  <a:lnTo>
                    <a:pt x="0" y="2739"/>
                  </a:lnTo>
                  <a:cubicBezTo>
                    <a:pt x="6162" y="-3423"/>
                    <a:pt x="98591" y="2739"/>
                    <a:pt x="117076" y="2739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ṡḷiḋè">
              <a:extLst>
                <a:ext uri="{FF2B5EF4-FFF2-40B4-BE49-F238E27FC236}">
                  <a16:creationId xmlns:a16="http://schemas.microsoft.com/office/drawing/2014/main" id="{20179124-E6CE-4AA8-A2B1-02132B2B6E72}"/>
                </a:ext>
              </a:extLst>
            </p:cNvPr>
            <p:cNvSpPr/>
            <p:nvPr/>
          </p:nvSpPr>
          <p:spPr>
            <a:xfrm>
              <a:off x="5129443" y="2660674"/>
              <a:ext cx="82044" cy="41022"/>
            </a:xfrm>
            <a:custGeom>
              <a:avLst/>
              <a:gdLst/>
              <a:ahLst/>
              <a:cxnLst/>
              <a:rect l="0" t="0" r="0" b="0"/>
              <a:pathLst>
                <a:path w="123238">
                  <a:moveTo>
                    <a:pt x="123238" y="0"/>
                  </a:moveTo>
                  <a:lnTo>
                    <a:pt x="0" y="6162"/>
                  </a:lnTo>
                  <a:cubicBezTo>
                    <a:pt x="0" y="0"/>
                    <a:pt x="104753" y="0"/>
                    <a:pt x="123238" y="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ś1íḋé">
              <a:extLst>
                <a:ext uri="{FF2B5EF4-FFF2-40B4-BE49-F238E27FC236}">
                  <a16:creationId xmlns:a16="http://schemas.microsoft.com/office/drawing/2014/main" id="{39F3EC58-F650-4E57-BF01-0293BB51B628}"/>
                </a:ext>
              </a:extLst>
            </p:cNvPr>
            <p:cNvSpPr/>
            <p:nvPr/>
          </p:nvSpPr>
          <p:spPr>
            <a:xfrm>
              <a:off x="5190976" y="2644265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73943" y="6162"/>
                  </a:moveTo>
                  <a:lnTo>
                    <a:pt x="0" y="0"/>
                  </a:lnTo>
                  <a:lnTo>
                    <a:pt x="49295" y="6162"/>
                  </a:lnTo>
                  <a:lnTo>
                    <a:pt x="12324" y="0"/>
                  </a:lnTo>
                  <a:lnTo>
                    <a:pt x="80105" y="6162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šľíḓe">
              <a:extLst>
                <a:ext uri="{FF2B5EF4-FFF2-40B4-BE49-F238E27FC236}">
                  <a16:creationId xmlns:a16="http://schemas.microsoft.com/office/drawing/2014/main" id="{791AABFB-13C5-4F70-B45F-6D14EBCBD3F4}"/>
                </a:ext>
              </a:extLst>
            </p:cNvPr>
            <p:cNvSpPr/>
            <p:nvPr/>
          </p:nvSpPr>
          <p:spPr>
            <a:xfrm>
              <a:off x="5211488" y="2631959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9295" y="0"/>
                  </a:moveTo>
                  <a:lnTo>
                    <a:pt x="0" y="0"/>
                  </a:lnTo>
                  <a:lnTo>
                    <a:pt x="49295" y="6162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ŝliḑe">
              <a:extLst>
                <a:ext uri="{FF2B5EF4-FFF2-40B4-BE49-F238E27FC236}">
                  <a16:creationId xmlns:a16="http://schemas.microsoft.com/office/drawing/2014/main" id="{522A963C-DE1D-4814-81A1-AFB7D0AF74F0}"/>
                </a:ext>
              </a:extLst>
            </p:cNvPr>
            <p:cNvSpPr/>
            <p:nvPr/>
          </p:nvSpPr>
          <p:spPr>
            <a:xfrm>
              <a:off x="5219692" y="2640162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972" y="0"/>
                  </a:moveTo>
                  <a:lnTo>
                    <a:pt x="0" y="0"/>
                  </a:lnTo>
                  <a:lnTo>
                    <a:pt x="36972" y="0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ṧḻîde">
              <a:extLst>
                <a:ext uri="{FF2B5EF4-FFF2-40B4-BE49-F238E27FC236}">
                  <a16:creationId xmlns:a16="http://schemas.microsoft.com/office/drawing/2014/main" id="{0EFBA4FC-BFC1-4A05-B281-617E5E451E94}"/>
                </a:ext>
              </a:extLst>
            </p:cNvPr>
            <p:cNvSpPr/>
            <p:nvPr/>
          </p:nvSpPr>
          <p:spPr>
            <a:xfrm>
              <a:off x="4698709" y="2475613"/>
              <a:ext cx="574312" cy="123066"/>
            </a:xfrm>
            <a:custGeom>
              <a:avLst/>
              <a:gdLst/>
              <a:ahLst/>
              <a:cxnLst/>
              <a:rect l="0" t="0" r="0" b="0"/>
              <a:pathLst>
                <a:path w="862668" h="184857">
                  <a:moveTo>
                    <a:pt x="887316" y="210197"/>
                  </a:moveTo>
                  <a:cubicBezTo>
                    <a:pt x="887316" y="210197"/>
                    <a:pt x="86267" y="167064"/>
                    <a:pt x="67781" y="167064"/>
                  </a:cubicBezTo>
                  <a:cubicBezTo>
                    <a:pt x="36971" y="167064"/>
                    <a:pt x="18486" y="191712"/>
                    <a:pt x="18486" y="191712"/>
                  </a:cubicBezTo>
                  <a:lnTo>
                    <a:pt x="0" y="31502"/>
                  </a:lnTo>
                  <a:cubicBezTo>
                    <a:pt x="0" y="31502"/>
                    <a:pt x="18486" y="-5469"/>
                    <a:pt x="73943" y="693"/>
                  </a:cubicBezTo>
                  <a:cubicBezTo>
                    <a:pt x="117076" y="693"/>
                    <a:pt x="899640" y="43826"/>
                    <a:pt x="899640" y="43826"/>
                  </a:cubicBezTo>
                  <a:lnTo>
                    <a:pt x="887316" y="2101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śľïḓè">
              <a:extLst>
                <a:ext uri="{FF2B5EF4-FFF2-40B4-BE49-F238E27FC236}">
                  <a16:creationId xmlns:a16="http://schemas.microsoft.com/office/drawing/2014/main" id="{95269205-ED85-4E0B-A792-84C837EE0B5C}"/>
                </a:ext>
              </a:extLst>
            </p:cNvPr>
            <p:cNvSpPr/>
            <p:nvPr/>
          </p:nvSpPr>
          <p:spPr>
            <a:xfrm>
              <a:off x="4977661" y="2578630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0"/>
                  </a:moveTo>
                  <a:lnTo>
                    <a:pt x="468306" y="43133"/>
                  </a:lnTo>
                  <a:lnTo>
                    <a:pt x="468306" y="12324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ṩľídè">
              <a:extLst>
                <a:ext uri="{FF2B5EF4-FFF2-40B4-BE49-F238E27FC236}">
                  <a16:creationId xmlns:a16="http://schemas.microsoft.com/office/drawing/2014/main" id="{9A1FEE99-EE58-49A9-AE1B-5B8ED8FD1F9D}"/>
                </a:ext>
              </a:extLst>
            </p:cNvPr>
            <p:cNvSpPr/>
            <p:nvPr/>
          </p:nvSpPr>
          <p:spPr>
            <a:xfrm>
              <a:off x="4977661" y="2549914"/>
              <a:ext cx="287156" cy="41022"/>
            </a:xfrm>
            <a:custGeom>
              <a:avLst/>
              <a:gdLst/>
              <a:ahLst/>
              <a:cxnLst/>
              <a:rect l="0" t="0" r="0" b="0"/>
              <a:pathLst>
                <a:path w="431334">
                  <a:moveTo>
                    <a:pt x="0" y="0"/>
                  </a:moveTo>
                  <a:lnTo>
                    <a:pt x="468306" y="30810"/>
                  </a:lnTo>
                  <a:lnTo>
                    <a:pt x="468306" y="18486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ṣlíḑe">
              <a:extLst>
                <a:ext uri="{FF2B5EF4-FFF2-40B4-BE49-F238E27FC236}">
                  <a16:creationId xmlns:a16="http://schemas.microsoft.com/office/drawing/2014/main" id="{360F1338-CEF2-4024-A341-620709ADFC0F}"/>
                </a:ext>
              </a:extLst>
            </p:cNvPr>
            <p:cNvSpPr/>
            <p:nvPr/>
          </p:nvSpPr>
          <p:spPr>
            <a:xfrm>
              <a:off x="4702811" y="2555821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15774"/>
                  </a:moveTo>
                  <a:cubicBezTo>
                    <a:pt x="0" y="15774"/>
                    <a:pt x="30810" y="-8873"/>
                    <a:pt x="86267" y="3451"/>
                  </a:cubicBezTo>
                  <a:cubicBezTo>
                    <a:pt x="86267" y="3451"/>
                    <a:pt x="24648" y="3451"/>
                    <a:pt x="0" y="28098"/>
                  </a:cubicBezTo>
                  <a:lnTo>
                    <a:pt x="0" y="15774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ṡlîḑe">
              <a:extLst>
                <a:ext uri="{FF2B5EF4-FFF2-40B4-BE49-F238E27FC236}">
                  <a16:creationId xmlns:a16="http://schemas.microsoft.com/office/drawing/2014/main" id="{82CFB2C6-B0F3-48D3-BB0C-2D317A6C78B9}"/>
                </a:ext>
              </a:extLst>
            </p:cNvPr>
            <p:cNvSpPr/>
            <p:nvPr/>
          </p:nvSpPr>
          <p:spPr>
            <a:xfrm>
              <a:off x="4702811" y="2539412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15774"/>
                  </a:moveTo>
                  <a:cubicBezTo>
                    <a:pt x="0" y="15774"/>
                    <a:pt x="30810" y="-8873"/>
                    <a:pt x="86267" y="3451"/>
                  </a:cubicBezTo>
                  <a:cubicBezTo>
                    <a:pt x="86267" y="3451"/>
                    <a:pt x="24648" y="3451"/>
                    <a:pt x="0" y="28098"/>
                  </a:cubicBezTo>
                  <a:lnTo>
                    <a:pt x="0" y="15774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sḻîḓé">
              <a:extLst>
                <a:ext uri="{FF2B5EF4-FFF2-40B4-BE49-F238E27FC236}">
                  <a16:creationId xmlns:a16="http://schemas.microsoft.com/office/drawing/2014/main" id="{684FA42B-8483-43EB-9B68-7F4B82F47592}"/>
                </a:ext>
              </a:extLst>
            </p:cNvPr>
            <p:cNvSpPr/>
            <p:nvPr/>
          </p:nvSpPr>
          <p:spPr>
            <a:xfrm>
              <a:off x="4715118" y="2528255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7887"/>
                  </a:moveTo>
                  <a:cubicBezTo>
                    <a:pt x="0" y="7887"/>
                    <a:pt x="18486" y="-4437"/>
                    <a:pt x="67781" y="1725"/>
                  </a:cubicBezTo>
                  <a:cubicBezTo>
                    <a:pt x="67781" y="1725"/>
                    <a:pt x="24648" y="-4437"/>
                    <a:pt x="0" y="7887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śliďê">
              <a:extLst>
                <a:ext uri="{FF2B5EF4-FFF2-40B4-BE49-F238E27FC236}">
                  <a16:creationId xmlns:a16="http://schemas.microsoft.com/office/drawing/2014/main" id="{3C1BF644-1D28-4C70-9301-B25DF5F85630}"/>
                </a:ext>
              </a:extLst>
            </p:cNvPr>
            <p:cNvSpPr/>
            <p:nvPr/>
          </p:nvSpPr>
          <p:spPr>
            <a:xfrm>
              <a:off x="4706913" y="2584897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21396"/>
                  </a:moveTo>
                  <a:cubicBezTo>
                    <a:pt x="0" y="21396"/>
                    <a:pt x="24648" y="-9414"/>
                    <a:pt x="73943" y="2910"/>
                  </a:cubicBezTo>
                  <a:cubicBezTo>
                    <a:pt x="73943" y="2910"/>
                    <a:pt x="24648" y="-3252"/>
                    <a:pt x="0" y="27557"/>
                  </a:cubicBezTo>
                  <a:lnTo>
                    <a:pt x="0" y="21396"/>
                  </a:ln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S1iḓè">
              <a:extLst>
                <a:ext uri="{FF2B5EF4-FFF2-40B4-BE49-F238E27FC236}">
                  <a16:creationId xmlns:a16="http://schemas.microsoft.com/office/drawing/2014/main" id="{9F749807-155E-4A8D-82FA-C1C090765729}"/>
                </a:ext>
              </a:extLst>
            </p:cNvPr>
            <p:cNvSpPr/>
            <p:nvPr/>
          </p:nvSpPr>
          <p:spPr>
            <a:xfrm>
              <a:off x="4715118" y="2510174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10398"/>
                  </a:moveTo>
                  <a:cubicBezTo>
                    <a:pt x="0" y="10398"/>
                    <a:pt x="18486" y="-8088"/>
                    <a:pt x="61619" y="4236"/>
                  </a:cubicBezTo>
                  <a:cubicBezTo>
                    <a:pt x="61619" y="4236"/>
                    <a:pt x="18486" y="4236"/>
                    <a:pt x="0" y="10398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îŝļïḑê">
              <a:extLst>
                <a:ext uri="{FF2B5EF4-FFF2-40B4-BE49-F238E27FC236}">
                  <a16:creationId xmlns:a16="http://schemas.microsoft.com/office/drawing/2014/main" id="{A08C2B1D-11F2-458F-AA1C-D9FE79C7AE60}"/>
                </a:ext>
              </a:extLst>
            </p:cNvPr>
            <p:cNvSpPr/>
            <p:nvPr/>
          </p:nvSpPr>
          <p:spPr>
            <a:xfrm>
              <a:off x="4706913" y="2483823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3133" y="685"/>
                  </a:moveTo>
                  <a:cubicBezTo>
                    <a:pt x="43133" y="685"/>
                    <a:pt x="24648" y="-5477"/>
                    <a:pt x="0" y="19170"/>
                  </a:cubicBezTo>
                  <a:cubicBezTo>
                    <a:pt x="0" y="19170"/>
                    <a:pt x="24648" y="685"/>
                    <a:pt x="43133" y="685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S1îḍé">
              <a:extLst>
                <a:ext uri="{FF2B5EF4-FFF2-40B4-BE49-F238E27FC236}">
                  <a16:creationId xmlns:a16="http://schemas.microsoft.com/office/drawing/2014/main" id="{62416166-CE93-482F-A836-6DC5EA56BDDE}"/>
                </a:ext>
              </a:extLst>
            </p:cNvPr>
            <p:cNvSpPr/>
            <p:nvPr/>
          </p:nvSpPr>
          <p:spPr>
            <a:xfrm>
              <a:off x="5186874" y="2540561"/>
              <a:ext cx="82044" cy="41022"/>
            </a:xfrm>
            <a:custGeom>
              <a:avLst/>
              <a:gdLst/>
              <a:ahLst/>
              <a:cxnLst/>
              <a:rect l="0" t="0" r="0" b="0"/>
              <a:pathLst>
                <a:path w="123238">
                  <a:moveTo>
                    <a:pt x="147886" y="7887"/>
                  </a:moveTo>
                  <a:cubicBezTo>
                    <a:pt x="147886" y="7887"/>
                    <a:pt x="43133" y="-4437"/>
                    <a:pt x="0" y="1725"/>
                  </a:cubicBezTo>
                  <a:cubicBezTo>
                    <a:pt x="0" y="1725"/>
                    <a:pt x="135562" y="14049"/>
                    <a:pt x="147886" y="7887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şḷiḓé">
              <a:extLst>
                <a:ext uri="{FF2B5EF4-FFF2-40B4-BE49-F238E27FC236}">
                  <a16:creationId xmlns:a16="http://schemas.microsoft.com/office/drawing/2014/main" id="{AA6AE67C-106A-4DDD-BA31-8CA732B24C31}"/>
                </a:ext>
              </a:extLst>
            </p:cNvPr>
            <p:cNvSpPr/>
            <p:nvPr/>
          </p:nvSpPr>
          <p:spPr>
            <a:xfrm>
              <a:off x="4821776" y="2495929"/>
              <a:ext cx="164089" cy="41022"/>
            </a:xfrm>
            <a:custGeom>
              <a:avLst/>
              <a:gdLst/>
              <a:ahLst/>
              <a:cxnLst/>
              <a:rect l="0" t="0" r="0" b="0"/>
              <a:pathLst>
                <a:path w="246476">
                  <a:moveTo>
                    <a:pt x="0" y="986"/>
                  </a:moveTo>
                  <a:cubicBezTo>
                    <a:pt x="0" y="986"/>
                    <a:pt x="110914" y="-5176"/>
                    <a:pt x="252639" y="13310"/>
                  </a:cubicBezTo>
                  <a:cubicBezTo>
                    <a:pt x="252639" y="19472"/>
                    <a:pt x="6162" y="986"/>
                    <a:pt x="0" y="986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šḷïḓê">
              <a:extLst>
                <a:ext uri="{FF2B5EF4-FFF2-40B4-BE49-F238E27FC236}">
                  <a16:creationId xmlns:a16="http://schemas.microsoft.com/office/drawing/2014/main" id="{CE425C87-EA8F-4FF2-B85C-F02873DAC54B}"/>
                </a:ext>
              </a:extLst>
            </p:cNvPr>
            <p:cNvSpPr/>
            <p:nvPr/>
          </p:nvSpPr>
          <p:spPr>
            <a:xfrm>
              <a:off x="4801265" y="2517096"/>
              <a:ext cx="123067" cy="41022"/>
            </a:xfrm>
            <a:custGeom>
              <a:avLst/>
              <a:gdLst/>
              <a:ahLst/>
              <a:cxnLst/>
              <a:rect l="0" t="0" r="0" b="0"/>
              <a:pathLst>
                <a:path w="184857">
                  <a:moveTo>
                    <a:pt x="221829" y="12324"/>
                  </a:moveTo>
                  <a:cubicBezTo>
                    <a:pt x="221829" y="12324"/>
                    <a:pt x="43133" y="0"/>
                    <a:pt x="0" y="0"/>
                  </a:cubicBezTo>
                  <a:cubicBezTo>
                    <a:pt x="0" y="0"/>
                    <a:pt x="191019" y="12324"/>
                    <a:pt x="221829" y="12324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iṣḷídé">
              <a:extLst>
                <a:ext uri="{FF2B5EF4-FFF2-40B4-BE49-F238E27FC236}">
                  <a16:creationId xmlns:a16="http://schemas.microsoft.com/office/drawing/2014/main" id="{CBD09CFB-F404-4F7C-BFF8-045098AB1EE5}"/>
                </a:ext>
              </a:extLst>
            </p:cNvPr>
            <p:cNvSpPr/>
            <p:nvPr/>
          </p:nvSpPr>
          <p:spPr>
            <a:xfrm>
              <a:off x="4961252" y="2693318"/>
              <a:ext cx="287156" cy="82044"/>
            </a:xfrm>
            <a:custGeom>
              <a:avLst/>
              <a:gdLst/>
              <a:ahLst/>
              <a:cxnLst/>
              <a:rect l="0" t="0" r="0" b="0"/>
              <a:pathLst>
                <a:path w="431334" h="123238">
                  <a:moveTo>
                    <a:pt x="0" y="105014"/>
                  </a:moveTo>
                  <a:cubicBezTo>
                    <a:pt x="0" y="98852"/>
                    <a:pt x="252639" y="-5900"/>
                    <a:pt x="425172" y="261"/>
                  </a:cubicBezTo>
                  <a:cubicBezTo>
                    <a:pt x="425172" y="261"/>
                    <a:pt x="480630" y="6423"/>
                    <a:pt x="492953" y="18747"/>
                  </a:cubicBezTo>
                  <a:lnTo>
                    <a:pt x="449820" y="61880"/>
                  </a:lnTo>
                  <a:lnTo>
                    <a:pt x="437496" y="43395"/>
                  </a:lnTo>
                  <a:cubicBezTo>
                    <a:pt x="437496" y="43395"/>
                    <a:pt x="314258" y="98852"/>
                    <a:pt x="289610" y="154309"/>
                  </a:cubicBezTo>
                  <a:lnTo>
                    <a:pt x="36971" y="166633"/>
                  </a:lnTo>
                  <a:cubicBezTo>
                    <a:pt x="30810" y="160471"/>
                    <a:pt x="6162" y="129661"/>
                    <a:pt x="0" y="1050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sļïďê">
              <a:extLst>
                <a:ext uri="{FF2B5EF4-FFF2-40B4-BE49-F238E27FC236}">
                  <a16:creationId xmlns:a16="http://schemas.microsoft.com/office/drawing/2014/main" id="{BE875D10-8A51-4E86-810E-22FF7FF123F0}"/>
                </a:ext>
              </a:extLst>
            </p:cNvPr>
            <p:cNvSpPr/>
            <p:nvPr/>
          </p:nvSpPr>
          <p:spPr>
            <a:xfrm>
              <a:off x="5006376" y="2746820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30810"/>
                  </a:moveTo>
                  <a:cubicBezTo>
                    <a:pt x="0" y="30810"/>
                    <a:pt x="36972" y="12324"/>
                    <a:pt x="98591" y="0"/>
                  </a:cubicBezTo>
                  <a:cubicBezTo>
                    <a:pt x="92429" y="0"/>
                    <a:pt x="12324" y="30810"/>
                    <a:pt x="0" y="3081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śļïḓé">
              <a:extLst>
                <a:ext uri="{FF2B5EF4-FFF2-40B4-BE49-F238E27FC236}">
                  <a16:creationId xmlns:a16="http://schemas.microsoft.com/office/drawing/2014/main" id="{8E8A560A-9752-4C48-9DA0-E996D1FD31E0}"/>
                </a:ext>
              </a:extLst>
            </p:cNvPr>
            <p:cNvSpPr/>
            <p:nvPr/>
          </p:nvSpPr>
          <p:spPr>
            <a:xfrm>
              <a:off x="5010478" y="2755025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30810"/>
                  </a:moveTo>
                  <a:cubicBezTo>
                    <a:pt x="0" y="30810"/>
                    <a:pt x="36972" y="12324"/>
                    <a:pt x="98591" y="0"/>
                  </a:cubicBezTo>
                  <a:cubicBezTo>
                    <a:pt x="92429" y="0"/>
                    <a:pt x="12324" y="30810"/>
                    <a:pt x="0" y="3081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şḷîdê">
              <a:extLst>
                <a:ext uri="{FF2B5EF4-FFF2-40B4-BE49-F238E27FC236}">
                  <a16:creationId xmlns:a16="http://schemas.microsoft.com/office/drawing/2014/main" id="{0D2F267C-24E7-4076-89D4-59844259E308}"/>
                </a:ext>
              </a:extLst>
            </p:cNvPr>
            <p:cNvSpPr/>
            <p:nvPr/>
          </p:nvSpPr>
          <p:spPr>
            <a:xfrm>
              <a:off x="5014581" y="2759126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30810"/>
                  </a:moveTo>
                  <a:cubicBezTo>
                    <a:pt x="0" y="30810"/>
                    <a:pt x="36971" y="12324"/>
                    <a:pt x="98591" y="0"/>
                  </a:cubicBezTo>
                  <a:cubicBezTo>
                    <a:pt x="98591" y="0"/>
                    <a:pt x="18486" y="30810"/>
                    <a:pt x="0" y="3081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Sľíḓê">
              <a:extLst>
                <a:ext uri="{FF2B5EF4-FFF2-40B4-BE49-F238E27FC236}">
                  <a16:creationId xmlns:a16="http://schemas.microsoft.com/office/drawing/2014/main" id="{E522B93F-1493-4C63-A8C7-1048E96148B0}"/>
                </a:ext>
              </a:extLst>
            </p:cNvPr>
            <p:cNvSpPr/>
            <p:nvPr/>
          </p:nvSpPr>
          <p:spPr>
            <a:xfrm>
              <a:off x="5059705" y="2746820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0" y="36971"/>
                  </a:moveTo>
                  <a:lnTo>
                    <a:pt x="92429" y="0"/>
                  </a:lnTo>
                  <a:cubicBezTo>
                    <a:pt x="92429" y="0"/>
                    <a:pt x="18486" y="30810"/>
                    <a:pt x="0" y="36971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ŝḻîďê">
              <a:extLst>
                <a:ext uri="{FF2B5EF4-FFF2-40B4-BE49-F238E27FC236}">
                  <a16:creationId xmlns:a16="http://schemas.microsoft.com/office/drawing/2014/main" id="{1E7E55B2-D645-4D35-B8DE-DBE8059C85B8}"/>
                </a:ext>
              </a:extLst>
            </p:cNvPr>
            <p:cNvSpPr/>
            <p:nvPr/>
          </p:nvSpPr>
          <p:spPr>
            <a:xfrm>
              <a:off x="5227896" y="2710356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67781" y="5477"/>
                  </a:moveTo>
                  <a:cubicBezTo>
                    <a:pt x="67781" y="5477"/>
                    <a:pt x="36972" y="-6847"/>
                    <a:pt x="0" y="5477"/>
                  </a:cubicBezTo>
                  <a:cubicBezTo>
                    <a:pt x="0" y="5477"/>
                    <a:pt x="43133" y="-6847"/>
                    <a:pt x="67781" y="5477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ṩ1îḍè">
              <a:extLst>
                <a:ext uri="{FF2B5EF4-FFF2-40B4-BE49-F238E27FC236}">
                  <a16:creationId xmlns:a16="http://schemas.microsoft.com/office/drawing/2014/main" id="{DF735B85-895D-48EA-90D2-FBB40019DBF5}"/>
                </a:ext>
              </a:extLst>
            </p:cNvPr>
            <p:cNvSpPr/>
            <p:nvPr/>
          </p:nvSpPr>
          <p:spPr>
            <a:xfrm>
              <a:off x="5236101" y="2702151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61619" y="5477"/>
                  </a:moveTo>
                  <a:cubicBezTo>
                    <a:pt x="61619" y="5477"/>
                    <a:pt x="43133" y="-6847"/>
                    <a:pt x="0" y="5477"/>
                  </a:cubicBezTo>
                  <a:cubicBezTo>
                    <a:pt x="0" y="5477"/>
                    <a:pt x="43133" y="-6847"/>
                    <a:pt x="61619" y="5477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$ḻïḑè">
              <a:extLst>
                <a:ext uri="{FF2B5EF4-FFF2-40B4-BE49-F238E27FC236}">
                  <a16:creationId xmlns:a16="http://schemas.microsoft.com/office/drawing/2014/main" id="{C5E34876-C28C-443A-B193-FEFF749DCE3F}"/>
                </a:ext>
              </a:extLst>
            </p:cNvPr>
            <p:cNvSpPr/>
            <p:nvPr/>
          </p:nvSpPr>
          <p:spPr>
            <a:xfrm>
              <a:off x="5170223" y="2705798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80469" y="0"/>
                  </a:moveTo>
                  <a:cubicBezTo>
                    <a:pt x="80469" y="0"/>
                    <a:pt x="25012" y="6162"/>
                    <a:pt x="364" y="18486"/>
                  </a:cubicBezTo>
                  <a:cubicBezTo>
                    <a:pt x="-5798" y="18486"/>
                    <a:pt x="68145" y="0"/>
                    <a:pt x="80469" y="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ṩ1iḍê">
              <a:extLst>
                <a:ext uri="{FF2B5EF4-FFF2-40B4-BE49-F238E27FC236}">
                  <a16:creationId xmlns:a16="http://schemas.microsoft.com/office/drawing/2014/main" id="{94C7809F-BF3B-44F2-B5F8-20A17C51B25D}"/>
                </a:ext>
              </a:extLst>
            </p:cNvPr>
            <p:cNvSpPr/>
            <p:nvPr/>
          </p:nvSpPr>
          <p:spPr>
            <a:xfrm>
              <a:off x="5170223" y="2709900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80469" y="0"/>
                  </a:moveTo>
                  <a:cubicBezTo>
                    <a:pt x="80469" y="0"/>
                    <a:pt x="25012" y="6162"/>
                    <a:pt x="364" y="18486"/>
                  </a:cubicBezTo>
                  <a:cubicBezTo>
                    <a:pt x="-5798" y="18486"/>
                    <a:pt x="68145" y="0"/>
                    <a:pt x="80469" y="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ṩļîḋe">
              <a:extLst>
                <a:ext uri="{FF2B5EF4-FFF2-40B4-BE49-F238E27FC236}">
                  <a16:creationId xmlns:a16="http://schemas.microsoft.com/office/drawing/2014/main" id="{9A8449E2-21EB-456D-88C8-6D623754BB53}"/>
                </a:ext>
              </a:extLst>
            </p:cNvPr>
            <p:cNvSpPr/>
            <p:nvPr/>
          </p:nvSpPr>
          <p:spPr>
            <a:xfrm>
              <a:off x="5166121" y="2714003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>
                  <a:moveTo>
                    <a:pt x="80469" y="0"/>
                  </a:moveTo>
                  <a:cubicBezTo>
                    <a:pt x="80469" y="0"/>
                    <a:pt x="25012" y="6162"/>
                    <a:pt x="364" y="18486"/>
                  </a:cubicBezTo>
                  <a:cubicBezTo>
                    <a:pt x="-5798" y="18486"/>
                    <a:pt x="68145" y="0"/>
                    <a:pt x="80469" y="0"/>
                  </a:cubicBezTo>
                  <a:close/>
                </a:path>
              </a:pathLst>
            </a:custGeom>
            <a:solidFill>
              <a:srgbClr val="B2AAA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ŝľîdè">
              <a:extLst>
                <a:ext uri="{FF2B5EF4-FFF2-40B4-BE49-F238E27FC236}">
                  <a16:creationId xmlns:a16="http://schemas.microsoft.com/office/drawing/2014/main" id="{9168A227-5CEB-4732-87AA-56063EE69847}"/>
                </a:ext>
              </a:extLst>
            </p:cNvPr>
            <p:cNvSpPr/>
            <p:nvPr/>
          </p:nvSpPr>
          <p:spPr>
            <a:xfrm>
              <a:off x="4604358" y="2718104"/>
              <a:ext cx="246134" cy="246133"/>
            </a:xfrm>
            <a:custGeom>
              <a:avLst/>
              <a:gdLst/>
              <a:ahLst/>
              <a:cxnLst/>
              <a:rect l="0" t="0" r="0" b="0"/>
              <a:pathLst>
                <a:path w="369714" h="369714">
                  <a:moveTo>
                    <a:pt x="388201" y="394362"/>
                  </a:moveTo>
                  <a:lnTo>
                    <a:pt x="0" y="394362"/>
                  </a:lnTo>
                  <a:lnTo>
                    <a:pt x="6162" y="0"/>
                  </a:lnTo>
                  <a:lnTo>
                    <a:pt x="388201" y="0"/>
                  </a:lnTo>
                  <a:close/>
                </a:path>
              </a:pathLst>
            </a:custGeom>
            <a:solidFill>
              <a:srgbClr val="BF8E4D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šľîḓè">
              <a:extLst>
                <a:ext uri="{FF2B5EF4-FFF2-40B4-BE49-F238E27FC236}">
                  <a16:creationId xmlns:a16="http://schemas.microsoft.com/office/drawing/2014/main" id="{778FCF12-079F-441E-92FF-FC364CE6FEB1}"/>
                </a:ext>
              </a:extLst>
            </p:cNvPr>
            <p:cNvSpPr/>
            <p:nvPr/>
          </p:nvSpPr>
          <p:spPr>
            <a:xfrm>
              <a:off x="4862798" y="2718104"/>
              <a:ext cx="369200" cy="246133"/>
            </a:xfrm>
            <a:custGeom>
              <a:avLst/>
              <a:gdLst/>
              <a:ahLst/>
              <a:cxnLst/>
              <a:rect l="0" t="0" r="0" b="0"/>
              <a:pathLst>
                <a:path w="554572" h="369714">
                  <a:moveTo>
                    <a:pt x="0" y="0"/>
                  </a:moveTo>
                  <a:lnTo>
                    <a:pt x="0" y="394362"/>
                  </a:lnTo>
                  <a:lnTo>
                    <a:pt x="585382" y="400523"/>
                  </a:lnTo>
                  <a:lnTo>
                    <a:pt x="591544" y="6162"/>
                  </a:lnTo>
                  <a:lnTo>
                    <a:pt x="0" y="0"/>
                  </a:lnTo>
                  <a:close/>
                  <a:moveTo>
                    <a:pt x="455982" y="73943"/>
                  </a:moveTo>
                  <a:cubicBezTo>
                    <a:pt x="455982" y="92429"/>
                    <a:pt x="443658" y="104752"/>
                    <a:pt x="425172" y="104752"/>
                  </a:cubicBezTo>
                  <a:lnTo>
                    <a:pt x="203343" y="104752"/>
                  </a:lnTo>
                  <a:cubicBezTo>
                    <a:pt x="184858" y="104752"/>
                    <a:pt x="172534" y="92429"/>
                    <a:pt x="172534" y="73943"/>
                  </a:cubicBezTo>
                  <a:lnTo>
                    <a:pt x="172534" y="67781"/>
                  </a:lnTo>
                  <a:cubicBezTo>
                    <a:pt x="172534" y="49295"/>
                    <a:pt x="184858" y="36971"/>
                    <a:pt x="203343" y="36971"/>
                  </a:cubicBezTo>
                  <a:lnTo>
                    <a:pt x="425172" y="36971"/>
                  </a:lnTo>
                  <a:cubicBezTo>
                    <a:pt x="443658" y="43133"/>
                    <a:pt x="455982" y="55457"/>
                    <a:pt x="455982" y="73943"/>
                  </a:cubicBezTo>
                  <a:lnTo>
                    <a:pt x="455982" y="73943"/>
                  </a:lnTo>
                  <a:close/>
                </a:path>
              </a:pathLst>
            </a:custGeom>
            <a:solidFill>
              <a:srgbClr val="FFBD67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îšļíḍê">
              <a:extLst>
                <a:ext uri="{FF2B5EF4-FFF2-40B4-BE49-F238E27FC236}">
                  <a16:creationId xmlns:a16="http://schemas.microsoft.com/office/drawing/2014/main" id="{C26F235A-5877-4CA2-B407-593826E47436}"/>
                </a:ext>
              </a:extLst>
            </p:cNvPr>
            <p:cNvSpPr/>
            <p:nvPr/>
          </p:nvSpPr>
          <p:spPr>
            <a:xfrm>
              <a:off x="5145852" y="2746820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h="61619">
                  <a:moveTo>
                    <a:pt x="6162" y="61619"/>
                  </a:moveTo>
                  <a:cubicBezTo>
                    <a:pt x="18486" y="61619"/>
                    <a:pt x="30810" y="49295"/>
                    <a:pt x="30810" y="36971"/>
                  </a:cubicBezTo>
                  <a:lnTo>
                    <a:pt x="30810" y="30810"/>
                  </a:lnTo>
                  <a:cubicBezTo>
                    <a:pt x="30810" y="12324"/>
                    <a:pt x="18486" y="0"/>
                    <a:pt x="0" y="0"/>
                  </a:cubicBezTo>
                  <a:lnTo>
                    <a:pt x="0" y="0"/>
                  </a:lnTo>
                  <a:cubicBezTo>
                    <a:pt x="12324" y="6162"/>
                    <a:pt x="36971" y="24648"/>
                    <a:pt x="6162" y="61619"/>
                  </a:cubicBezTo>
                  <a:close/>
                </a:path>
              </a:pathLst>
            </a:custGeom>
            <a:solidFill>
              <a:srgbClr val="BF8E4D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śļïḍe">
              <a:extLst>
                <a:ext uri="{FF2B5EF4-FFF2-40B4-BE49-F238E27FC236}">
                  <a16:creationId xmlns:a16="http://schemas.microsoft.com/office/drawing/2014/main" id="{274AE26E-A218-432D-9F99-330D626A7DE3}"/>
                </a:ext>
              </a:extLst>
            </p:cNvPr>
            <p:cNvSpPr/>
            <p:nvPr/>
          </p:nvSpPr>
          <p:spPr>
            <a:xfrm>
              <a:off x="6860584" y="3743657"/>
              <a:ext cx="246134" cy="41022"/>
            </a:xfrm>
            <a:custGeom>
              <a:avLst/>
              <a:gdLst/>
              <a:ahLst/>
              <a:cxnLst/>
              <a:rect l="0" t="0" r="0" b="0"/>
              <a:pathLst>
                <a:path w="369714">
                  <a:moveTo>
                    <a:pt x="0" y="49295"/>
                  </a:moveTo>
                  <a:lnTo>
                    <a:pt x="406687" y="49295"/>
                  </a:lnTo>
                  <a:lnTo>
                    <a:pt x="388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5E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ṥliḓè">
              <a:extLst>
                <a:ext uri="{FF2B5EF4-FFF2-40B4-BE49-F238E27FC236}">
                  <a16:creationId xmlns:a16="http://schemas.microsoft.com/office/drawing/2014/main" id="{9109DF4A-4229-477C-96A3-D7F40589EC9F}"/>
                </a:ext>
              </a:extLst>
            </p:cNvPr>
            <p:cNvSpPr/>
            <p:nvPr/>
          </p:nvSpPr>
          <p:spPr>
            <a:xfrm>
              <a:off x="7078002" y="3760066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3134" y="0"/>
                  </a:lnTo>
                  <a:lnTo>
                    <a:pt x="43134" y="12324"/>
                  </a:lnTo>
                  <a:lnTo>
                    <a:pt x="0" y="12324"/>
                  </a:lnTo>
                  <a:close/>
                </a:path>
              </a:pathLst>
            </a:custGeom>
            <a:solidFill>
              <a:srgbClr val="24242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ṥliḋê">
              <a:extLst>
                <a:ext uri="{FF2B5EF4-FFF2-40B4-BE49-F238E27FC236}">
                  <a16:creationId xmlns:a16="http://schemas.microsoft.com/office/drawing/2014/main" id="{8F9E17DB-6480-478D-BC72-1A66D7AA0411}"/>
                </a:ext>
              </a:extLst>
            </p:cNvPr>
            <p:cNvSpPr/>
            <p:nvPr/>
          </p:nvSpPr>
          <p:spPr>
            <a:xfrm>
              <a:off x="6872890" y="3760066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3134" y="0"/>
                  </a:lnTo>
                  <a:lnTo>
                    <a:pt x="43134" y="12324"/>
                  </a:lnTo>
                  <a:lnTo>
                    <a:pt x="0" y="12324"/>
                  </a:lnTo>
                  <a:close/>
                </a:path>
              </a:pathLst>
            </a:custGeom>
            <a:solidFill>
              <a:srgbClr val="24242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ṥ1îdé">
              <a:extLst>
                <a:ext uri="{FF2B5EF4-FFF2-40B4-BE49-F238E27FC236}">
                  <a16:creationId xmlns:a16="http://schemas.microsoft.com/office/drawing/2014/main" id="{8C14351B-2FDA-427B-8CF2-8DF1F79AF84F}"/>
                </a:ext>
              </a:extLst>
            </p:cNvPr>
            <p:cNvSpPr/>
            <p:nvPr/>
          </p:nvSpPr>
          <p:spPr>
            <a:xfrm>
              <a:off x="7131331" y="3448298"/>
              <a:ext cx="615334" cy="328177"/>
            </a:xfrm>
            <a:custGeom>
              <a:avLst/>
              <a:gdLst/>
              <a:ahLst/>
              <a:cxnLst/>
              <a:rect l="0" t="0" r="0" b="0"/>
              <a:pathLst>
                <a:path w="924287" h="492952">
                  <a:moveTo>
                    <a:pt x="659325" y="492952"/>
                  </a:moveTo>
                  <a:lnTo>
                    <a:pt x="0" y="492952"/>
                  </a:lnTo>
                  <a:lnTo>
                    <a:pt x="283448" y="0"/>
                  </a:lnTo>
                  <a:lnTo>
                    <a:pt x="948935" y="0"/>
                  </a:lnTo>
                  <a:close/>
                </a:path>
              </a:pathLst>
            </a:custGeom>
            <a:solidFill>
              <a:srgbClr val="D9731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iṡḷïḑé">
              <a:extLst>
                <a:ext uri="{FF2B5EF4-FFF2-40B4-BE49-F238E27FC236}">
                  <a16:creationId xmlns:a16="http://schemas.microsoft.com/office/drawing/2014/main" id="{5443ACBB-CE5A-43FC-9727-06387636C7CC}"/>
                </a:ext>
              </a:extLst>
            </p:cNvPr>
            <p:cNvSpPr/>
            <p:nvPr/>
          </p:nvSpPr>
          <p:spPr>
            <a:xfrm>
              <a:off x="7299523" y="3435991"/>
              <a:ext cx="451245" cy="41022"/>
            </a:xfrm>
            <a:custGeom>
              <a:avLst/>
              <a:gdLst/>
              <a:ahLst/>
              <a:cxnLst/>
              <a:rect l="0" t="0" r="0" b="0"/>
              <a:pathLst>
                <a:path w="677810">
                  <a:moveTo>
                    <a:pt x="0" y="0"/>
                  </a:moveTo>
                  <a:lnTo>
                    <a:pt x="30810" y="18486"/>
                  </a:lnTo>
                  <a:lnTo>
                    <a:pt x="696296" y="18486"/>
                  </a:lnTo>
                  <a:lnTo>
                    <a:pt x="665487" y="0"/>
                  </a:lnTo>
                  <a:close/>
                </a:path>
              </a:pathLst>
            </a:custGeom>
            <a:solidFill>
              <a:srgbClr val="FCF5E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iṣḻîḓê">
              <a:extLst>
                <a:ext uri="{FF2B5EF4-FFF2-40B4-BE49-F238E27FC236}">
                  <a16:creationId xmlns:a16="http://schemas.microsoft.com/office/drawing/2014/main" id="{8D1EF746-EB69-410B-804E-CE92E00F94B0}"/>
                </a:ext>
              </a:extLst>
            </p:cNvPr>
            <p:cNvSpPr/>
            <p:nvPr/>
          </p:nvSpPr>
          <p:spPr>
            <a:xfrm>
              <a:off x="7119024" y="3435991"/>
              <a:ext cx="164089" cy="328177"/>
            </a:xfrm>
            <a:custGeom>
              <a:avLst/>
              <a:gdLst/>
              <a:ahLst/>
              <a:cxnLst/>
              <a:rect l="0" t="0" r="0" b="0"/>
              <a:pathLst>
                <a:path w="246476" h="492952">
                  <a:moveTo>
                    <a:pt x="0" y="462143"/>
                  </a:moveTo>
                  <a:lnTo>
                    <a:pt x="18486" y="511438"/>
                  </a:lnTo>
                  <a:lnTo>
                    <a:pt x="301934" y="18486"/>
                  </a:lnTo>
                  <a:lnTo>
                    <a:pt x="271124" y="0"/>
                  </a:lnTo>
                  <a:close/>
                </a:path>
              </a:pathLst>
            </a:custGeom>
            <a:solidFill>
              <a:srgbClr val="E2DCD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îṡliḓé">
              <a:extLst>
                <a:ext uri="{FF2B5EF4-FFF2-40B4-BE49-F238E27FC236}">
                  <a16:creationId xmlns:a16="http://schemas.microsoft.com/office/drawing/2014/main" id="{F2D6BC32-4303-4DAC-8237-9CDBE90C0DCA}"/>
                </a:ext>
              </a:extLst>
            </p:cNvPr>
            <p:cNvSpPr/>
            <p:nvPr/>
          </p:nvSpPr>
          <p:spPr>
            <a:xfrm>
              <a:off x="7428229" y="3606886"/>
              <a:ext cx="41022" cy="41022"/>
            </a:xfrm>
            <a:custGeom>
              <a:avLst/>
              <a:gdLst/>
              <a:ahLst/>
              <a:cxnLst/>
              <a:rect l="0" t="0" r="0" b="0"/>
              <a:pathLst>
                <a:path w="61619" h="61619">
                  <a:moveTo>
                    <a:pt x="56436" y="11555"/>
                  </a:moveTo>
                  <a:cubicBezTo>
                    <a:pt x="68460" y="17936"/>
                    <a:pt x="70447" y="37731"/>
                    <a:pt x="60875" y="55767"/>
                  </a:cubicBezTo>
                  <a:cubicBezTo>
                    <a:pt x="51303" y="73802"/>
                    <a:pt x="33795" y="83250"/>
                    <a:pt x="21771" y="76868"/>
                  </a:cubicBezTo>
                  <a:cubicBezTo>
                    <a:pt x="9747" y="70487"/>
                    <a:pt x="7760" y="50693"/>
                    <a:pt x="17332" y="32657"/>
                  </a:cubicBezTo>
                  <a:cubicBezTo>
                    <a:pt x="26904" y="14621"/>
                    <a:pt x="44412" y="5173"/>
                    <a:pt x="56436" y="11555"/>
                  </a:cubicBezTo>
                  <a:close/>
                </a:path>
              </a:pathLst>
            </a:custGeom>
            <a:solidFill>
              <a:srgbClr val="E2DCD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ïṣlïḍe">
              <a:extLst>
                <a:ext uri="{FF2B5EF4-FFF2-40B4-BE49-F238E27FC236}">
                  <a16:creationId xmlns:a16="http://schemas.microsoft.com/office/drawing/2014/main" id="{13275613-844B-4D61-9E82-4153B1B1DD51}"/>
                </a:ext>
              </a:extLst>
            </p:cNvPr>
            <p:cNvSpPr/>
            <p:nvPr/>
          </p:nvSpPr>
          <p:spPr>
            <a:xfrm>
              <a:off x="4592051" y="3833905"/>
              <a:ext cx="2994627" cy="1107597"/>
            </a:xfrm>
            <a:custGeom>
              <a:avLst/>
              <a:gdLst/>
              <a:ahLst/>
              <a:cxnLst/>
              <a:rect l="0" t="0" r="0" b="0"/>
              <a:pathLst>
                <a:path w="4498199" h="1663713">
                  <a:moveTo>
                    <a:pt x="0" y="0"/>
                  </a:moveTo>
                  <a:lnTo>
                    <a:pt x="4547495" y="0"/>
                  </a:lnTo>
                  <a:lnTo>
                    <a:pt x="4547495" y="1713008"/>
                  </a:lnTo>
                  <a:lnTo>
                    <a:pt x="0" y="1713008"/>
                  </a:lnTo>
                  <a:close/>
                </a:path>
              </a:pathLst>
            </a:custGeom>
            <a:solidFill>
              <a:srgbClr val="48545C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ṥļîḍê">
              <a:extLst>
                <a:ext uri="{FF2B5EF4-FFF2-40B4-BE49-F238E27FC236}">
                  <a16:creationId xmlns:a16="http://schemas.microsoft.com/office/drawing/2014/main" id="{0B6F4578-6EFB-4841-A0BE-27DFAA6C8BEF}"/>
                </a:ext>
              </a:extLst>
            </p:cNvPr>
            <p:cNvSpPr/>
            <p:nvPr/>
          </p:nvSpPr>
          <p:spPr>
            <a:xfrm>
              <a:off x="4518211" y="3776475"/>
              <a:ext cx="3158717" cy="41022"/>
            </a:xfrm>
            <a:custGeom>
              <a:avLst/>
              <a:gdLst/>
              <a:ahLst/>
              <a:cxnLst/>
              <a:rect l="0" t="0" r="0" b="0"/>
              <a:pathLst>
                <a:path w="4744675" h="61619">
                  <a:moveTo>
                    <a:pt x="0" y="0"/>
                  </a:moveTo>
                  <a:lnTo>
                    <a:pt x="4763162" y="0"/>
                  </a:lnTo>
                  <a:lnTo>
                    <a:pt x="4763162" y="86267"/>
                  </a:lnTo>
                  <a:lnTo>
                    <a:pt x="0" y="86267"/>
                  </a:lnTo>
                  <a:close/>
                </a:path>
              </a:pathLst>
            </a:custGeom>
            <a:solidFill>
              <a:srgbClr val="878E8B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ślïḓe">
              <a:extLst>
                <a:ext uri="{FF2B5EF4-FFF2-40B4-BE49-F238E27FC236}">
                  <a16:creationId xmlns:a16="http://schemas.microsoft.com/office/drawing/2014/main" id="{F498B509-61C7-4E89-AB36-1612AD22B4FD}"/>
                </a:ext>
              </a:extLst>
            </p:cNvPr>
            <p:cNvSpPr/>
            <p:nvPr/>
          </p:nvSpPr>
          <p:spPr>
            <a:xfrm>
              <a:off x="4592051" y="3833905"/>
              <a:ext cx="2994627" cy="41022"/>
            </a:xfrm>
            <a:custGeom>
              <a:avLst/>
              <a:gdLst/>
              <a:ahLst/>
              <a:cxnLst/>
              <a:rect l="0" t="0" r="0" b="0"/>
              <a:pathLst>
                <a:path w="4498199" h="61619">
                  <a:moveTo>
                    <a:pt x="4473552" y="86267"/>
                  </a:moveTo>
                  <a:lnTo>
                    <a:pt x="0" y="86267"/>
                  </a:lnTo>
                  <a:lnTo>
                    <a:pt x="0" y="0"/>
                  </a:lnTo>
                  <a:lnTo>
                    <a:pt x="4541333" y="0"/>
                  </a:lnTo>
                  <a:close/>
                </a:path>
              </a:pathLst>
            </a:custGeom>
            <a:solidFill>
              <a:srgbClr val="363F4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Sḻîďe">
              <a:extLst>
                <a:ext uri="{FF2B5EF4-FFF2-40B4-BE49-F238E27FC236}">
                  <a16:creationId xmlns:a16="http://schemas.microsoft.com/office/drawing/2014/main" id="{020585D7-A1F0-47E9-852D-F3EC9C0FFB58}"/>
                </a:ext>
              </a:extLst>
            </p:cNvPr>
            <p:cNvSpPr/>
            <p:nvPr/>
          </p:nvSpPr>
          <p:spPr>
            <a:xfrm>
              <a:off x="5285328" y="3522138"/>
              <a:ext cx="287156" cy="246133"/>
            </a:xfrm>
            <a:custGeom>
              <a:avLst/>
              <a:gdLst/>
              <a:ahLst/>
              <a:cxnLst/>
              <a:rect l="0" t="0" r="0" b="0"/>
              <a:pathLst>
                <a:path w="431334" h="369714">
                  <a:moveTo>
                    <a:pt x="468306" y="154048"/>
                  </a:moveTo>
                  <a:cubicBezTo>
                    <a:pt x="468306" y="92429"/>
                    <a:pt x="419010" y="36971"/>
                    <a:pt x="351229" y="30810"/>
                  </a:cubicBezTo>
                  <a:lnTo>
                    <a:pt x="351229" y="0"/>
                  </a:lnTo>
                  <a:lnTo>
                    <a:pt x="0" y="0"/>
                  </a:lnTo>
                  <a:lnTo>
                    <a:pt x="0" y="264962"/>
                  </a:lnTo>
                  <a:cubicBezTo>
                    <a:pt x="0" y="326581"/>
                    <a:pt x="49295" y="382038"/>
                    <a:pt x="117076" y="382038"/>
                  </a:cubicBezTo>
                  <a:lnTo>
                    <a:pt x="234153" y="382038"/>
                  </a:lnTo>
                  <a:cubicBezTo>
                    <a:pt x="295772" y="382038"/>
                    <a:pt x="345067" y="332742"/>
                    <a:pt x="351229" y="277286"/>
                  </a:cubicBezTo>
                  <a:cubicBezTo>
                    <a:pt x="419010" y="264962"/>
                    <a:pt x="468306" y="215667"/>
                    <a:pt x="468306" y="154048"/>
                  </a:cubicBezTo>
                  <a:close/>
                  <a:moveTo>
                    <a:pt x="351229" y="227990"/>
                  </a:moveTo>
                  <a:lnTo>
                    <a:pt x="351229" y="80105"/>
                  </a:lnTo>
                  <a:cubicBezTo>
                    <a:pt x="388201" y="86266"/>
                    <a:pt x="419010" y="117076"/>
                    <a:pt x="419010" y="154048"/>
                  </a:cubicBezTo>
                  <a:cubicBezTo>
                    <a:pt x="419010" y="191019"/>
                    <a:pt x="388201" y="221828"/>
                    <a:pt x="351229" y="227990"/>
                  </a:cubicBezTo>
                  <a:close/>
                </a:path>
              </a:pathLst>
            </a:custGeom>
            <a:solidFill>
              <a:srgbClr val="C2684A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文本占位符 3"/>
            <p:cNvSpPr txBox="1">
              <a:spLocks/>
            </p:cNvSpPr>
            <p:nvPr/>
          </p:nvSpPr>
          <p:spPr>
            <a:xfrm>
              <a:off x="4801537" y="4109850"/>
              <a:ext cx="2850192" cy="7068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kumimoji="1" lang="zh-TW" altLang="en-US" sz="4000" u="sng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聯絡我們</a:t>
              </a:r>
              <a:endParaRPr kumimoji="1" lang="zh-CN" altLang="en-US" sz="40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3" name="群組 182"/>
          <p:cNvGrpSpPr/>
          <p:nvPr/>
        </p:nvGrpSpPr>
        <p:grpSpPr>
          <a:xfrm>
            <a:off x="5371640" y="2306315"/>
            <a:ext cx="1139388" cy="1139388"/>
            <a:chOff x="9779906" y="70476"/>
            <a:chExt cx="1165545" cy="1165545"/>
          </a:xfrm>
        </p:grpSpPr>
        <p:sp>
          <p:nvSpPr>
            <p:cNvPr id="184" name="타원 11"/>
            <p:cNvSpPr/>
            <p:nvPr/>
          </p:nvSpPr>
          <p:spPr>
            <a:xfrm>
              <a:off x="9779906" y="70476"/>
              <a:ext cx="1165545" cy="11655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85" name="群組 184"/>
            <p:cNvGrpSpPr/>
            <p:nvPr/>
          </p:nvGrpSpPr>
          <p:grpSpPr>
            <a:xfrm>
              <a:off x="10083314" y="503224"/>
              <a:ext cx="558727" cy="347663"/>
              <a:chOff x="11263435" y="2163764"/>
              <a:chExt cx="558727" cy="347663"/>
            </a:xfrm>
            <a:solidFill>
              <a:schemeClr val="bg1"/>
            </a:solidFill>
          </p:grpSpPr>
          <p:sp>
            <p:nvSpPr>
              <p:cNvPr id="186" name="Freeform 80"/>
              <p:cNvSpPr>
                <a:spLocks/>
              </p:cNvSpPr>
              <p:nvPr/>
            </p:nvSpPr>
            <p:spPr bwMode="auto">
              <a:xfrm>
                <a:off x="11685655" y="2190752"/>
                <a:ext cx="136507" cy="282575"/>
              </a:xfrm>
              <a:custGeom>
                <a:avLst/>
                <a:gdLst>
                  <a:gd name="T0" fmla="*/ 46 w 47"/>
                  <a:gd name="T1" fmla="*/ 97 h 97"/>
                  <a:gd name="T2" fmla="*/ 47 w 47"/>
                  <a:gd name="T3" fmla="*/ 94 h 97"/>
                  <a:gd name="T4" fmla="*/ 47 w 47"/>
                  <a:gd name="T5" fmla="*/ 7 h 97"/>
                  <a:gd name="T6" fmla="*/ 45 w 47"/>
                  <a:gd name="T7" fmla="*/ 0 h 97"/>
                  <a:gd name="T8" fmla="*/ 0 w 47"/>
                  <a:gd name="T9" fmla="*/ 40 h 97"/>
                  <a:gd name="T10" fmla="*/ 46 w 47"/>
                  <a:gd name="T1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97">
                    <a:moveTo>
                      <a:pt x="46" y="97"/>
                    </a:moveTo>
                    <a:cubicBezTo>
                      <a:pt x="46" y="96"/>
                      <a:pt x="47" y="95"/>
                      <a:pt x="47" y="9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5"/>
                      <a:pt x="46" y="2"/>
                      <a:pt x="45" y="0"/>
                    </a:cubicBezTo>
                    <a:cubicBezTo>
                      <a:pt x="0" y="40"/>
                      <a:pt x="0" y="40"/>
                      <a:pt x="0" y="40"/>
                    </a:cubicBezTo>
                    <a:lnTo>
                      <a:pt x="46" y="9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81"/>
              <p:cNvSpPr>
                <a:spLocks/>
              </p:cNvSpPr>
              <p:nvPr/>
            </p:nvSpPr>
            <p:spPr bwMode="auto">
              <a:xfrm>
                <a:off x="11280895" y="2163764"/>
                <a:ext cx="520632" cy="236538"/>
              </a:xfrm>
              <a:custGeom>
                <a:avLst/>
                <a:gdLst>
                  <a:gd name="T0" fmla="*/ 90 w 179"/>
                  <a:gd name="T1" fmla="*/ 81 h 81"/>
                  <a:gd name="T2" fmla="*/ 179 w 179"/>
                  <a:gd name="T3" fmla="*/ 3 h 81"/>
                  <a:gd name="T4" fmla="*/ 169 w 179"/>
                  <a:gd name="T5" fmla="*/ 0 h 81"/>
                  <a:gd name="T6" fmla="*/ 10 w 179"/>
                  <a:gd name="T7" fmla="*/ 0 h 81"/>
                  <a:gd name="T8" fmla="*/ 0 w 179"/>
                  <a:gd name="T9" fmla="*/ 3 h 81"/>
                  <a:gd name="T10" fmla="*/ 90 w 179"/>
                  <a:gd name="T1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81">
                    <a:moveTo>
                      <a:pt x="90" y="81"/>
                    </a:moveTo>
                    <a:cubicBezTo>
                      <a:pt x="179" y="3"/>
                      <a:pt x="179" y="3"/>
                      <a:pt x="179" y="3"/>
                    </a:cubicBezTo>
                    <a:cubicBezTo>
                      <a:pt x="176" y="1"/>
                      <a:pt x="173" y="0"/>
                      <a:pt x="16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3" y="1"/>
                      <a:pt x="0" y="3"/>
                    </a:cubicBezTo>
                    <a:lnTo>
                      <a:pt x="90" y="8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82"/>
              <p:cNvSpPr>
                <a:spLocks/>
              </p:cNvSpPr>
              <p:nvPr/>
            </p:nvSpPr>
            <p:spPr bwMode="auto">
              <a:xfrm>
                <a:off x="11274546" y="2320927"/>
                <a:ext cx="533331" cy="190500"/>
              </a:xfrm>
              <a:custGeom>
                <a:avLst/>
                <a:gdLst>
                  <a:gd name="T0" fmla="*/ 134 w 183"/>
                  <a:gd name="T1" fmla="*/ 0 h 65"/>
                  <a:gd name="T2" fmla="*/ 94 w 183"/>
                  <a:gd name="T3" fmla="*/ 36 h 65"/>
                  <a:gd name="T4" fmla="*/ 92 w 183"/>
                  <a:gd name="T5" fmla="*/ 37 h 65"/>
                  <a:gd name="T6" fmla="*/ 89 w 183"/>
                  <a:gd name="T7" fmla="*/ 36 h 65"/>
                  <a:gd name="T8" fmla="*/ 49 w 183"/>
                  <a:gd name="T9" fmla="*/ 0 h 65"/>
                  <a:gd name="T10" fmla="*/ 0 w 183"/>
                  <a:gd name="T11" fmla="*/ 60 h 65"/>
                  <a:gd name="T12" fmla="*/ 12 w 183"/>
                  <a:gd name="T13" fmla="*/ 65 h 65"/>
                  <a:gd name="T14" fmla="*/ 171 w 183"/>
                  <a:gd name="T15" fmla="*/ 65 h 65"/>
                  <a:gd name="T16" fmla="*/ 183 w 183"/>
                  <a:gd name="T17" fmla="*/ 60 h 65"/>
                  <a:gd name="T18" fmla="*/ 134 w 183"/>
                  <a:gd name="T1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65">
                    <a:moveTo>
                      <a:pt x="134" y="0"/>
                    </a:moveTo>
                    <a:cubicBezTo>
                      <a:pt x="94" y="36"/>
                      <a:pt x="94" y="36"/>
                      <a:pt x="94" y="36"/>
                    </a:cubicBezTo>
                    <a:cubicBezTo>
                      <a:pt x="93" y="36"/>
                      <a:pt x="93" y="37"/>
                      <a:pt x="92" y="37"/>
                    </a:cubicBezTo>
                    <a:cubicBezTo>
                      <a:pt x="91" y="37"/>
                      <a:pt x="90" y="36"/>
                      <a:pt x="89" y="3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3" y="63"/>
                      <a:pt x="7" y="65"/>
                      <a:pt x="12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6" y="65"/>
                      <a:pt x="180" y="63"/>
                      <a:pt x="183" y="60"/>
                    </a:cubicBezTo>
                    <a:lnTo>
                      <a:pt x="134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83"/>
              <p:cNvSpPr>
                <a:spLocks/>
              </p:cNvSpPr>
              <p:nvPr/>
            </p:nvSpPr>
            <p:spPr bwMode="auto">
              <a:xfrm>
                <a:off x="11263435" y="2190752"/>
                <a:ext cx="136507" cy="282575"/>
              </a:xfrm>
              <a:custGeom>
                <a:avLst/>
                <a:gdLst>
                  <a:gd name="T0" fmla="*/ 1 w 47"/>
                  <a:gd name="T1" fmla="*/ 0 h 97"/>
                  <a:gd name="T2" fmla="*/ 0 w 47"/>
                  <a:gd name="T3" fmla="*/ 7 h 97"/>
                  <a:gd name="T4" fmla="*/ 0 w 47"/>
                  <a:gd name="T5" fmla="*/ 94 h 97"/>
                  <a:gd name="T6" fmla="*/ 0 w 47"/>
                  <a:gd name="T7" fmla="*/ 97 h 97"/>
                  <a:gd name="T8" fmla="*/ 47 w 47"/>
                  <a:gd name="T9" fmla="*/ 40 h 97"/>
                  <a:gd name="T10" fmla="*/ 1 w 47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97">
                    <a:moveTo>
                      <a:pt x="1" y="0"/>
                    </a:moveTo>
                    <a:cubicBezTo>
                      <a:pt x="0" y="2"/>
                      <a:pt x="0" y="5"/>
                      <a:pt x="0" y="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5"/>
                      <a:pt x="0" y="96"/>
                      <a:pt x="0" y="97"/>
                    </a:cubicBezTo>
                    <a:cubicBezTo>
                      <a:pt x="47" y="40"/>
                      <a:pt x="47" y="40"/>
                      <a:pt x="47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90" name="文本框 192"/>
          <p:cNvSpPr txBox="1"/>
          <p:nvPr/>
        </p:nvSpPr>
        <p:spPr>
          <a:xfrm>
            <a:off x="6648717" y="2349507"/>
            <a:ext cx="3737006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專案公務信箱</a:t>
            </a:r>
            <a:endParaRPr lang="en-US" altLang="zh-TW" sz="2400" dirty="0" smtClean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>
              <a:lnSpc>
                <a:spcPts val="3800"/>
              </a:lnSpc>
            </a:pPr>
            <a:r>
              <a:rPr lang="en-US" altLang="zh-TW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studb@yuntech.edu.tw</a:t>
            </a:r>
          </a:p>
        </p:txBody>
      </p:sp>
      <p:sp>
        <p:nvSpPr>
          <p:cNvPr id="191" name="文本框 192"/>
          <p:cNvSpPr txBox="1"/>
          <p:nvPr/>
        </p:nvSpPr>
        <p:spPr>
          <a:xfrm>
            <a:off x="5418524" y="4733138"/>
            <a:ext cx="55735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定義問題：</a:t>
            </a:r>
            <a:r>
              <a:rPr lang="en-US" altLang="zh-TW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05-5342601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＃</a:t>
            </a:r>
            <a:r>
              <a:rPr lang="en-US" altLang="zh-TW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5365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、</a:t>
            </a:r>
            <a:r>
              <a:rPr lang="en-US" altLang="zh-TW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5366</a:t>
            </a:r>
          </a:p>
          <a:p>
            <a:pPr marL="457200" indent="-457200">
              <a:lnSpc>
                <a:spcPts val="45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系統問題：</a:t>
            </a:r>
            <a:r>
              <a:rPr lang="en-US" altLang="zh-TW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05-5342601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＃</a:t>
            </a:r>
            <a:r>
              <a:rPr lang="en-US" altLang="zh-TW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5368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、</a:t>
            </a:r>
            <a:r>
              <a:rPr lang="en-US" altLang="zh-TW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5369</a:t>
            </a:r>
            <a:endParaRPr lang="zh-TW" altLang="en-US" sz="2400" dirty="0" smtClean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192" name="群組 191"/>
          <p:cNvGrpSpPr/>
          <p:nvPr/>
        </p:nvGrpSpPr>
        <p:grpSpPr>
          <a:xfrm>
            <a:off x="5446078" y="3577757"/>
            <a:ext cx="1102809" cy="1102809"/>
            <a:chOff x="8523651" y="4869160"/>
            <a:chExt cx="1248139" cy="1248139"/>
          </a:xfrm>
        </p:grpSpPr>
        <p:sp>
          <p:nvSpPr>
            <p:cNvPr id="193" name="타원 14"/>
            <p:cNvSpPr/>
            <p:nvPr/>
          </p:nvSpPr>
          <p:spPr>
            <a:xfrm>
              <a:off x="8523651" y="4869160"/>
              <a:ext cx="1248139" cy="12481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194" name="Picture 6" descr="C:\Users\pv\Desktop\블로그 포스팅용\ppt 20150825\phone4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524" y="5119273"/>
              <a:ext cx="750392" cy="7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5" name="文本框 192"/>
          <p:cNvSpPr txBox="1"/>
          <p:nvPr/>
        </p:nvSpPr>
        <p:spPr>
          <a:xfrm>
            <a:off x="6798875" y="3916662"/>
            <a:ext cx="1599521" cy="59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5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聯絡電話</a:t>
            </a:r>
            <a:endParaRPr lang="en-US" altLang="zh-TW" sz="2400" dirty="0" smtClean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95325" y="620967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5 </a:t>
            </a:r>
            <a:r>
              <a:rPr lang="zh-TW" altLang="en-US" sz="4000" b="1" dirty="0">
                <a:solidFill>
                  <a:schemeClr val="bg1"/>
                </a:solidFill>
                <a:cs typeface="+mn-ea"/>
              </a:rPr>
              <a:t>聯絡資訊</a:t>
            </a:r>
            <a:endParaRPr lang="en-US" altLang="zh-TW" sz="4000" b="1" dirty="0" smtClean="0">
              <a:solidFill>
                <a:schemeClr val="bg1"/>
              </a:solidFill>
              <a:cs typeface="+mn-ea"/>
            </a:endParaRPr>
          </a:p>
        </p:txBody>
      </p:sp>
      <p:sp>
        <p:nvSpPr>
          <p:cNvPr id="142" name="矩形: 圓角 2">
            <a:extLst>
              <a:ext uri="{FF2B5EF4-FFF2-40B4-BE49-F238E27FC236}">
                <a16:creationId xmlns:a16="http://schemas.microsoft.com/office/drawing/2014/main" id="{A06E0122-3DEE-4AA6-B4B9-901FA206412F}"/>
              </a:ext>
            </a:extLst>
          </p:cNvPr>
          <p:cNvSpPr/>
          <p:nvPr/>
        </p:nvSpPr>
        <p:spPr>
          <a:xfrm>
            <a:off x="5371639" y="1528736"/>
            <a:ext cx="5620401" cy="4442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cs typeface="+mn-ea"/>
              </a:rPr>
              <a:t>大專校院學生基本資料庫</a:t>
            </a:r>
            <a:endParaRPr lang="en-US" altLang="zh-TW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143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27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graphicFrame>
        <p:nvGraphicFramePr>
          <p:cNvPr id="29" name="图表 28"/>
          <p:cNvGraphicFramePr>
            <a:graphicFrameLocks/>
          </p:cNvGraphicFramePr>
          <p:nvPr>
            <p:extLst/>
          </p:nvPr>
        </p:nvGraphicFramePr>
        <p:xfrm>
          <a:off x="1341967" y="2252133"/>
          <a:ext cx="7272867" cy="36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/>
          <p:cNvSpPr/>
          <p:nvPr/>
        </p:nvSpPr>
        <p:spPr>
          <a:xfrm>
            <a:off x="8665634" y="0"/>
            <a:ext cx="3526367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grpSp>
        <p:nvGrpSpPr>
          <p:cNvPr id="37893" name="组合 56"/>
          <p:cNvGrpSpPr>
            <a:grpSpLocks/>
          </p:cNvGrpSpPr>
          <p:nvPr/>
        </p:nvGrpSpPr>
        <p:grpSpPr bwMode="auto">
          <a:xfrm>
            <a:off x="1653117" y="702734"/>
            <a:ext cx="6542616" cy="944722"/>
            <a:chOff x="2093710" y="497234"/>
            <a:chExt cx="4907166" cy="707701"/>
          </a:xfrm>
        </p:grpSpPr>
        <p:sp>
          <p:nvSpPr>
            <p:cNvPr id="58" name="文本框 66"/>
            <p:cNvSpPr txBox="1">
              <a:spLocks noChangeArrowheads="1"/>
            </p:cNvSpPr>
            <p:nvPr/>
          </p:nvSpPr>
          <p:spPr bwMode="auto">
            <a:xfrm>
              <a:off x="2093710" y="497234"/>
              <a:ext cx="4907166" cy="49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3733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3733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文本框 58"/>
            <p:cNvSpPr txBox="1">
              <a:spLocks noChangeArrowheads="1"/>
            </p:cNvSpPr>
            <p:nvPr/>
          </p:nvSpPr>
          <p:spPr bwMode="auto">
            <a:xfrm>
              <a:off x="2603318" y="1020488"/>
              <a:ext cx="3673628" cy="184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1200"/>
                </a:lnSpc>
                <a:defRPr/>
              </a:pPr>
              <a:r>
                <a:rPr lang="en-US" altLang="zh-CN" sz="1067" spc="800" dirty="0">
                  <a:solidFill>
                    <a:schemeClr val="bg1"/>
                  </a:solidFill>
                  <a:latin typeface="Helvetica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insert your desired text here </a:t>
              </a:r>
              <a:endParaRPr lang="zh-CN" altLang="en-US" sz="1067" spc="800" dirty="0">
                <a:solidFill>
                  <a:schemeClr val="bg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D71E328-F417-4AFE-B8CE-67F10AB76D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22">
            <a:extLst>
              <a:ext uri="{FF2B5EF4-FFF2-40B4-BE49-F238E27FC236}">
                <a16:creationId xmlns:a16="http://schemas.microsoft.com/office/drawing/2014/main" id="{F4FEDF16-3A64-45BE-8C24-2E2441F62F3E}"/>
              </a:ext>
            </a:extLst>
          </p:cNvPr>
          <p:cNvSpPr/>
          <p:nvPr/>
        </p:nvSpPr>
        <p:spPr>
          <a:xfrm rot="222105">
            <a:off x="2004449" y="5397611"/>
            <a:ext cx="1518234" cy="1524635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solidFill>
            <a:srgbClr val="48484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22">
            <a:extLst>
              <a:ext uri="{FF2B5EF4-FFF2-40B4-BE49-F238E27FC236}">
                <a16:creationId xmlns:a16="http://schemas.microsoft.com/office/drawing/2014/main" id="{9AE29930-7538-45DB-B224-C4BB7CF51B21}"/>
              </a:ext>
            </a:extLst>
          </p:cNvPr>
          <p:cNvSpPr/>
          <p:nvPr/>
        </p:nvSpPr>
        <p:spPr>
          <a:xfrm rot="4304482">
            <a:off x="355417" y="4040205"/>
            <a:ext cx="1115714" cy="1120418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23000"/>
                </a:srgbClr>
              </a:gs>
              <a:gs pos="100000">
                <a:srgbClr val="484847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2">
            <a:extLst>
              <a:ext uri="{FF2B5EF4-FFF2-40B4-BE49-F238E27FC236}">
                <a16:creationId xmlns:a16="http://schemas.microsoft.com/office/drawing/2014/main" id="{3495C828-D08D-4D06-9763-4955ED47CDE1}"/>
              </a:ext>
            </a:extLst>
          </p:cNvPr>
          <p:cNvSpPr/>
          <p:nvPr/>
        </p:nvSpPr>
        <p:spPr>
          <a:xfrm rot="5248205">
            <a:off x="375695" y="834566"/>
            <a:ext cx="2012216" cy="2020700"/>
          </a:xfrm>
          <a:custGeom>
            <a:avLst/>
            <a:gdLst>
              <a:gd name="connsiteX0" fmla="*/ 0 w 1511300"/>
              <a:gd name="connsiteY0" fmla="*/ 1435100 h 1435100"/>
              <a:gd name="connsiteX1" fmla="*/ 755650 w 1511300"/>
              <a:gd name="connsiteY1" fmla="*/ 0 h 1435100"/>
              <a:gd name="connsiteX2" fmla="*/ 1511300 w 1511300"/>
              <a:gd name="connsiteY2" fmla="*/ 1435100 h 1435100"/>
              <a:gd name="connsiteX3" fmla="*/ 0 w 1511300"/>
              <a:gd name="connsiteY3" fmla="*/ 1435100 h 1435100"/>
              <a:gd name="connsiteX0" fmla="*/ 0 w 1518234"/>
              <a:gd name="connsiteY0" fmla="*/ 1524635 h 1524635"/>
              <a:gd name="connsiteX1" fmla="*/ 762584 w 1518234"/>
              <a:gd name="connsiteY1" fmla="*/ 0 h 1524635"/>
              <a:gd name="connsiteX2" fmla="*/ 1518234 w 1518234"/>
              <a:gd name="connsiteY2" fmla="*/ 1435100 h 1524635"/>
              <a:gd name="connsiteX3" fmla="*/ 0 w 1518234"/>
              <a:gd name="connsiteY3" fmla="*/ 1524635 h 152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4" h="1524635">
                <a:moveTo>
                  <a:pt x="0" y="1524635"/>
                </a:moveTo>
                <a:lnTo>
                  <a:pt x="762584" y="0"/>
                </a:lnTo>
                <a:lnTo>
                  <a:pt x="1518234" y="1435100"/>
                </a:lnTo>
                <a:lnTo>
                  <a:pt x="0" y="1524635"/>
                </a:lnTo>
                <a:close/>
              </a:path>
            </a:pathLst>
          </a:custGeom>
          <a:gradFill>
            <a:gsLst>
              <a:gs pos="0">
                <a:srgbClr val="363635">
                  <a:alpha val="30000"/>
                </a:srgbClr>
              </a:gs>
              <a:gs pos="100000">
                <a:srgbClr val="5B5B59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DC5F08-FE9A-456C-AB5D-AA897D1AEFA5}"/>
              </a:ext>
            </a:extLst>
          </p:cNvPr>
          <p:cNvGrpSpPr/>
          <p:nvPr/>
        </p:nvGrpSpPr>
        <p:grpSpPr>
          <a:xfrm>
            <a:off x="2569031" y="1410020"/>
            <a:ext cx="4501251" cy="3376503"/>
            <a:chOff x="3570317" y="1201648"/>
            <a:chExt cx="4779034" cy="3584875"/>
          </a:xfrm>
          <a:solidFill>
            <a:srgbClr val="FFC000"/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2034DAF-6569-4732-A6AE-22ED720398D2}"/>
                </a:ext>
              </a:extLst>
            </p:cNvPr>
            <p:cNvSpPr/>
            <p:nvPr/>
          </p:nvSpPr>
          <p:spPr>
            <a:xfrm>
              <a:off x="3570317" y="1201648"/>
              <a:ext cx="4779034" cy="58659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BDCCA3F-5CFD-4C5C-A658-F45BE2228259}"/>
                </a:ext>
              </a:extLst>
            </p:cNvPr>
            <p:cNvSpPr/>
            <p:nvPr/>
          </p:nvSpPr>
          <p:spPr>
            <a:xfrm>
              <a:off x="3570317" y="1788244"/>
              <a:ext cx="655608" cy="2411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CD4F868-13C9-4475-8A98-E25F2A24A5E7}"/>
                </a:ext>
              </a:extLst>
            </p:cNvPr>
            <p:cNvSpPr/>
            <p:nvPr/>
          </p:nvSpPr>
          <p:spPr>
            <a:xfrm>
              <a:off x="3570317" y="4199927"/>
              <a:ext cx="4779034" cy="5865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31343DD-FEC0-4644-A41F-A742FC02385F}"/>
                </a:ext>
              </a:extLst>
            </p:cNvPr>
            <p:cNvSpPr/>
            <p:nvPr/>
          </p:nvSpPr>
          <p:spPr>
            <a:xfrm>
              <a:off x="7693743" y="3997870"/>
              <a:ext cx="655608" cy="202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59B8B6-4F40-4E84-9E58-2E4EB4B14F1A}"/>
                </a:ext>
              </a:extLst>
            </p:cNvPr>
            <p:cNvSpPr/>
            <p:nvPr/>
          </p:nvSpPr>
          <p:spPr>
            <a:xfrm>
              <a:off x="7693743" y="1754576"/>
              <a:ext cx="655608" cy="4756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标题 4"/>
          <p:cNvSpPr txBox="1">
            <a:spLocks/>
          </p:cNvSpPr>
          <p:nvPr/>
        </p:nvSpPr>
        <p:spPr>
          <a:xfrm>
            <a:off x="3349263" y="2162556"/>
            <a:ext cx="4402687" cy="30780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</a:rPr>
              <a:t>Thank</a:t>
            </a:r>
            <a:r>
              <a:rPr lang="zh-TW" altLang="en-US" sz="4000" dirty="0" smtClean="0">
                <a:solidFill>
                  <a:schemeClr val="bg1"/>
                </a:solidFill>
              </a:rPr>
              <a:t> </a:t>
            </a:r>
            <a:r>
              <a:rPr lang="en-US" altLang="zh-TW" sz="4000" dirty="0" smtClean="0">
                <a:solidFill>
                  <a:schemeClr val="bg1"/>
                </a:solidFill>
              </a:rPr>
              <a:t>You.</a:t>
            </a:r>
            <a:br>
              <a:rPr lang="en-US" altLang="zh-TW" sz="4000" dirty="0" smtClean="0">
                <a:solidFill>
                  <a:schemeClr val="bg1"/>
                </a:solidFill>
              </a:rPr>
            </a:br>
            <a:r>
              <a:rPr lang="en-US" altLang="zh-TW" sz="4000" dirty="0" smtClean="0">
                <a:solidFill>
                  <a:schemeClr val="bg1"/>
                </a:solidFill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</a:rPr>
            </a:br>
            <a:r>
              <a:rPr lang="zh-TW" altLang="en-US" sz="4900" dirty="0" smtClean="0">
                <a:solidFill>
                  <a:schemeClr val="bg1"/>
                </a:solidFill>
              </a:rPr>
              <a:t>敬祝填表順利</a:t>
            </a:r>
            <a:r>
              <a:rPr lang="en-US" altLang="zh-TW" sz="4900" dirty="0" smtClean="0">
                <a:solidFill>
                  <a:schemeClr val="bg1"/>
                </a:solidFill>
              </a:rPr>
              <a:t>.</a:t>
            </a:r>
            <a:r>
              <a:rPr lang="zh-CN" altLang="en-US" sz="4900" dirty="0" smtClean="0">
                <a:solidFill>
                  <a:schemeClr val="bg1"/>
                </a:solidFill>
              </a:rPr>
              <a:t/>
            </a:r>
            <a:br>
              <a:rPr lang="zh-CN" altLang="en-US" sz="4900" dirty="0" smtClean="0">
                <a:solidFill>
                  <a:schemeClr val="bg1"/>
                </a:solidFill>
              </a:rPr>
            </a:br>
            <a:endParaRPr lang="zh-CN" altLang="en-US" sz="4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F7B4EA0-D285-4E18-B1DF-8CE14E24C6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208943" y="3341170"/>
            <a:ext cx="8388206" cy="722257"/>
          </a:xfrm>
        </p:spPr>
        <p:txBody>
          <a:bodyPr anchor="b">
            <a:normAutofit fontScale="90000"/>
          </a:bodyPr>
          <a:lstStyle/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5300" dirty="0" smtClean="0">
                <a:solidFill>
                  <a:schemeClr val="bg1"/>
                </a:solidFill>
              </a:rPr>
              <a:t>大專校院學生基本資料庫介紹</a:t>
            </a:r>
            <a:endParaRPr lang="zh-CN" altLang="en-US" sz="5300" dirty="0">
              <a:solidFill>
                <a:schemeClr val="bg1"/>
              </a:solidFill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2323530" y="4354723"/>
            <a:ext cx="772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1-1 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學生</a:t>
            </a:r>
            <a:r>
              <a:rPr lang="zh-TW" altLang="en-US" sz="3600" b="1" dirty="0">
                <a:solidFill>
                  <a:schemeClr val="bg1"/>
                </a:solidFill>
              </a:rPr>
              <a:t>基本資料庫在蒐集什麼</a:t>
            </a:r>
            <a:endParaRPr lang="en-US" altLang="zh-TW" sz="3600" b="1" dirty="0">
              <a:solidFill>
                <a:schemeClr val="bg1"/>
              </a:solidFill>
            </a:endParaRPr>
          </a:p>
          <a:p>
            <a:r>
              <a:rPr lang="en-US" altLang="zh-TW" sz="3600" b="1" dirty="0" smtClean="0">
                <a:solidFill>
                  <a:schemeClr val="bg1"/>
                </a:solidFill>
              </a:rPr>
              <a:t>1-2 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學生</a:t>
            </a:r>
            <a:r>
              <a:rPr lang="zh-TW" altLang="en-US" sz="3600" b="1" dirty="0">
                <a:solidFill>
                  <a:schemeClr val="bg1"/>
                </a:solidFill>
              </a:rPr>
              <a:t>基本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資料庫在做什麼</a:t>
            </a:r>
            <a:endParaRPr lang="en-US" altLang="zh-TW" sz="3600" b="1" dirty="0">
              <a:solidFill>
                <a:schemeClr val="bg1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280108" y="706309"/>
            <a:ext cx="3302000" cy="2334884"/>
            <a:chOff x="4445000" y="1610084"/>
            <a:chExt cx="3302000" cy="2334884"/>
          </a:xfrm>
        </p:grpSpPr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A382B5E8-3B89-4717-BE3E-0C07AFD19E95}"/>
                </a:ext>
              </a:extLst>
            </p:cNvPr>
            <p:cNvSpPr/>
            <p:nvPr/>
          </p:nvSpPr>
          <p:spPr>
            <a:xfrm>
              <a:off x="4445000" y="1610084"/>
              <a:ext cx="3302000" cy="2334884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8">
              <a:extLst>
                <a:ext uri="{FF2B5EF4-FFF2-40B4-BE49-F238E27FC236}">
                  <a16:creationId xmlns:a16="http://schemas.microsoft.com/office/drawing/2014/main" id="{028CC33A-9FFB-410A-A91A-F66F0003B9BF}"/>
                </a:ext>
              </a:extLst>
            </p:cNvPr>
            <p:cNvGrpSpPr/>
            <p:nvPr/>
          </p:nvGrpSpPr>
          <p:grpSpPr>
            <a:xfrm>
              <a:off x="5741438" y="2505045"/>
              <a:ext cx="709123" cy="544961"/>
              <a:chOff x="646562" y="1647630"/>
              <a:chExt cx="1204992" cy="926036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任意多边形 118">
                <a:extLst>
                  <a:ext uri="{FF2B5EF4-FFF2-40B4-BE49-F238E27FC236}">
                    <a16:creationId xmlns:a16="http://schemas.microsoft.com/office/drawing/2014/main" id="{D27C4D88-7293-4E2B-BBA3-E0766061C63B}"/>
                  </a:ext>
                </a:extLst>
              </p:cNvPr>
              <p:cNvSpPr/>
              <p:nvPr/>
            </p:nvSpPr>
            <p:spPr>
              <a:xfrm>
                <a:off x="646562" y="1647630"/>
                <a:ext cx="593870" cy="926036"/>
              </a:xfrm>
              <a:custGeom>
                <a:avLst/>
                <a:gdLst/>
                <a:ahLst/>
                <a:cxnLst/>
                <a:rect l="l" t="t" r="r" b="b"/>
                <a:pathLst>
                  <a:path w="1350388" h="2105689">
                    <a:moveTo>
                      <a:pt x="687971" y="25"/>
                    </a:moveTo>
                    <a:lnTo>
                      <a:pt x="712279" y="25"/>
                    </a:lnTo>
                    <a:cubicBezTo>
                      <a:pt x="894524" y="11675"/>
                      <a:pt x="1037459" y="72697"/>
                      <a:pt x="1141084" y="183096"/>
                    </a:cubicBezTo>
                    <a:cubicBezTo>
                      <a:pt x="1244708" y="293492"/>
                      <a:pt x="1309403" y="428959"/>
                      <a:pt x="1335166" y="589489"/>
                    </a:cubicBezTo>
                    <a:cubicBezTo>
                      <a:pt x="1339661" y="614115"/>
                      <a:pt x="1342826" y="640070"/>
                      <a:pt x="1344661" y="667352"/>
                    </a:cubicBezTo>
                    <a:cubicBezTo>
                      <a:pt x="1346497" y="694635"/>
                      <a:pt x="1347383" y="721348"/>
                      <a:pt x="1347320" y="747493"/>
                    </a:cubicBezTo>
                    <a:lnTo>
                      <a:pt x="1350359" y="1242764"/>
                    </a:lnTo>
                    <a:cubicBezTo>
                      <a:pt x="1351055" y="1358098"/>
                      <a:pt x="1339028" y="1469256"/>
                      <a:pt x="1314277" y="1576235"/>
                    </a:cubicBezTo>
                    <a:cubicBezTo>
                      <a:pt x="1289526" y="1683215"/>
                      <a:pt x="1247873" y="1777662"/>
                      <a:pt x="1189319" y="1859573"/>
                    </a:cubicBezTo>
                    <a:cubicBezTo>
                      <a:pt x="1132728" y="1938765"/>
                      <a:pt x="1056006" y="1999154"/>
                      <a:pt x="959155" y="2040744"/>
                    </a:cubicBezTo>
                    <a:cubicBezTo>
                      <a:pt x="862304" y="2082332"/>
                      <a:pt x="756717" y="2103981"/>
                      <a:pt x="642394" y="2105689"/>
                    </a:cubicBezTo>
                    <a:cubicBezTo>
                      <a:pt x="510952" y="2093742"/>
                      <a:pt x="400441" y="2053830"/>
                      <a:pt x="310863" y="1985954"/>
                    </a:cubicBezTo>
                    <a:cubicBezTo>
                      <a:pt x="221284" y="1918073"/>
                      <a:pt x="151287" y="1833146"/>
                      <a:pt x="100870" y="1731170"/>
                    </a:cubicBezTo>
                    <a:cubicBezTo>
                      <a:pt x="50454" y="1629193"/>
                      <a:pt x="18269" y="1521086"/>
                      <a:pt x="4314" y="1406842"/>
                    </a:cubicBezTo>
                    <a:cubicBezTo>
                      <a:pt x="2669" y="1380570"/>
                      <a:pt x="1403" y="1352589"/>
                      <a:pt x="516" y="1322902"/>
                    </a:cubicBezTo>
                    <a:cubicBezTo>
                      <a:pt x="-370" y="1293213"/>
                      <a:pt x="-117" y="1264476"/>
                      <a:pt x="1276" y="1236685"/>
                    </a:cubicBezTo>
                    <a:cubicBezTo>
                      <a:pt x="1403" y="1163510"/>
                      <a:pt x="1909" y="1089573"/>
                      <a:pt x="2795" y="1014879"/>
                    </a:cubicBezTo>
                    <a:cubicBezTo>
                      <a:pt x="3681" y="940181"/>
                      <a:pt x="4188" y="866246"/>
                      <a:pt x="4314" y="793069"/>
                    </a:cubicBezTo>
                    <a:cubicBezTo>
                      <a:pt x="4251" y="681721"/>
                      <a:pt x="18811" y="577780"/>
                      <a:pt x="47993" y="481244"/>
                    </a:cubicBezTo>
                    <a:cubicBezTo>
                      <a:pt x="77175" y="384709"/>
                      <a:pt x="121359" y="298242"/>
                      <a:pt x="180546" y="221836"/>
                    </a:cubicBezTo>
                    <a:cubicBezTo>
                      <a:pt x="235112" y="151256"/>
                      <a:pt x="304490" y="96434"/>
                      <a:pt x="388681" y="57378"/>
                    </a:cubicBezTo>
                    <a:cubicBezTo>
                      <a:pt x="472872" y="18321"/>
                      <a:pt x="572636" y="-795"/>
                      <a:pt x="687971" y="25"/>
                    </a:cubicBezTo>
                    <a:close/>
                    <a:moveTo>
                      <a:pt x="706202" y="197529"/>
                    </a:moveTo>
                    <a:cubicBezTo>
                      <a:pt x="621188" y="194807"/>
                      <a:pt x="547378" y="206327"/>
                      <a:pt x="484773" y="232092"/>
                    </a:cubicBezTo>
                    <a:cubicBezTo>
                      <a:pt x="422168" y="257854"/>
                      <a:pt x="370387" y="295960"/>
                      <a:pt x="329431" y="346413"/>
                    </a:cubicBezTo>
                    <a:cubicBezTo>
                      <a:pt x="287082" y="401803"/>
                      <a:pt x="255558" y="468015"/>
                      <a:pt x="234859" y="545053"/>
                    </a:cubicBezTo>
                    <a:cubicBezTo>
                      <a:pt x="214159" y="622091"/>
                      <a:pt x="203144" y="705777"/>
                      <a:pt x="201815" y="796107"/>
                    </a:cubicBezTo>
                    <a:cubicBezTo>
                      <a:pt x="201562" y="869158"/>
                      <a:pt x="200549" y="942586"/>
                      <a:pt x="198776" y="1016396"/>
                    </a:cubicBezTo>
                    <a:cubicBezTo>
                      <a:pt x="197004" y="1090206"/>
                      <a:pt x="195992" y="1163637"/>
                      <a:pt x="195738" y="1236685"/>
                    </a:cubicBezTo>
                    <a:cubicBezTo>
                      <a:pt x="194156" y="1284098"/>
                      <a:pt x="195802" y="1332082"/>
                      <a:pt x="200676" y="1380637"/>
                    </a:cubicBezTo>
                    <a:cubicBezTo>
                      <a:pt x="205550" y="1429187"/>
                      <a:pt x="214033" y="1476408"/>
                      <a:pt x="226123" y="1522301"/>
                    </a:cubicBezTo>
                    <a:cubicBezTo>
                      <a:pt x="249861" y="1632003"/>
                      <a:pt x="295818" y="1721766"/>
                      <a:pt x="363994" y="1791588"/>
                    </a:cubicBezTo>
                    <a:cubicBezTo>
                      <a:pt x="432169" y="1861411"/>
                      <a:pt x="525983" y="1900276"/>
                      <a:pt x="645432" y="1908190"/>
                    </a:cubicBezTo>
                    <a:cubicBezTo>
                      <a:pt x="733232" y="1911037"/>
                      <a:pt x="808307" y="1898505"/>
                      <a:pt x="870659" y="1870588"/>
                    </a:cubicBezTo>
                    <a:cubicBezTo>
                      <a:pt x="933011" y="1842672"/>
                      <a:pt x="984539" y="1800513"/>
                      <a:pt x="1025242" y="1744111"/>
                    </a:cubicBezTo>
                    <a:cubicBezTo>
                      <a:pt x="1071768" y="1679164"/>
                      <a:pt x="1104812" y="1603201"/>
                      <a:pt x="1124372" y="1516227"/>
                    </a:cubicBezTo>
                    <a:cubicBezTo>
                      <a:pt x="1143932" y="1429249"/>
                      <a:pt x="1153427" y="1338095"/>
                      <a:pt x="1152858" y="1242764"/>
                    </a:cubicBezTo>
                    <a:lnTo>
                      <a:pt x="1149819" y="747493"/>
                    </a:lnTo>
                    <a:cubicBezTo>
                      <a:pt x="1150326" y="664946"/>
                      <a:pt x="1137159" y="583919"/>
                      <a:pt x="1110319" y="504413"/>
                    </a:cubicBezTo>
                    <a:cubicBezTo>
                      <a:pt x="1079618" y="419085"/>
                      <a:pt x="1030116" y="348188"/>
                      <a:pt x="961814" y="291720"/>
                    </a:cubicBezTo>
                    <a:cubicBezTo>
                      <a:pt x="893511" y="235257"/>
                      <a:pt x="808307" y="203858"/>
                      <a:pt x="706202" y="197529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17">
                <a:extLst>
                  <a:ext uri="{FF2B5EF4-FFF2-40B4-BE49-F238E27FC236}">
                    <a16:creationId xmlns:a16="http://schemas.microsoft.com/office/drawing/2014/main" id="{FAE8334E-F633-4937-BCB5-E64FB17CB779}"/>
                  </a:ext>
                </a:extLst>
              </p:cNvPr>
              <p:cNvSpPr/>
              <p:nvPr/>
            </p:nvSpPr>
            <p:spPr>
              <a:xfrm>
                <a:off x="1405246" y="1647736"/>
                <a:ext cx="446308" cy="912567"/>
              </a:xfrm>
              <a:custGeom>
                <a:avLst/>
                <a:gdLst/>
                <a:ahLst/>
                <a:cxnLst/>
                <a:rect l="l" t="t" r="r" b="b"/>
                <a:pathLst>
                  <a:path w="1014850" h="2075064">
                    <a:moveTo>
                      <a:pt x="496743" y="72"/>
                    </a:moveTo>
                    <a:cubicBezTo>
                      <a:pt x="504276" y="-182"/>
                      <a:pt x="511761" y="230"/>
                      <a:pt x="519199" y="1306"/>
                    </a:cubicBezTo>
                    <a:cubicBezTo>
                      <a:pt x="534075" y="3457"/>
                      <a:pt x="548381" y="9027"/>
                      <a:pt x="562118" y="18017"/>
                    </a:cubicBezTo>
                    <a:cubicBezTo>
                      <a:pt x="586425" y="36755"/>
                      <a:pt x="598579" y="63086"/>
                      <a:pt x="598579" y="97016"/>
                    </a:cubicBezTo>
                    <a:lnTo>
                      <a:pt x="598579" y="1874526"/>
                    </a:lnTo>
                    <a:lnTo>
                      <a:pt x="920658" y="1874526"/>
                    </a:lnTo>
                    <a:cubicBezTo>
                      <a:pt x="947181" y="1875220"/>
                      <a:pt x="969337" y="1885222"/>
                      <a:pt x="987124" y="1904529"/>
                    </a:cubicBezTo>
                    <a:cubicBezTo>
                      <a:pt x="1004912" y="1923839"/>
                      <a:pt x="1014154" y="1948272"/>
                      <a:pt x="1014850" y="1977832"/>
                    </a:cubicBezTo>
                    <a:cubicBezTo>
                      <a:pt x="1014154" y="2005812"/>
                      <a:pt x="1004912" y="2028854"/>
                      <a:pt x="987124" y="2046958"/>
                    </a:cubicBezTo>
                    <a:cubicBezTo>
                      <a:pt x="969337" y="2065063"/>
                      <a:pt x="947181" y="2074430"/>
                      <a:pt x="920658" y="2075064"/>
                    </a:cubicBezTo>
                    <a:lnTo>
                      <a:pt x="97231" y="2075064"/>
                    </a:lnTo>
                    <a:cubicBezTo>
                      <a:pt x="67922" y="2074557"/>
                      <a:pt x="44501" y="2064936"/>
                      <a:pt x="26966" y="2046199"/>
                    </a:cubicBezTo>
                    <a:cubicBezTo>
                      <a:pt x="9432" y="2027462"/>
                      <a:pt x="443" y="2002648"/>
                      <a:pt x="0" y="1971756"/>
                    </a:cubicBezTo>
                    <a:cubicBezTo>
                      <a:pt x="443" y="1945106"/>
                      <a:pt x="9432" y="1922445"/>
                      <a:pt x="26966" y="1903771"/>
                    </a:cubicBezTo>
                    <a:cubicBezTo>
                      <a:pt x="44501" y="1885097"/>
                      <a:pt x="67922" y="1875348"/>
                      <a:pt x="97231" y="1874526"/>
                    </a:cubicBezTo>
                    <a:lnTo>
                      <a:pt x="401079" y="1874526"/>
                    </a:lnTo>
                    <a:lnTo>
                      <a:pt x="401079" y="233747"/>
                    </a:lnTo>
                    <a:lnTo>
                      <a:pt x="188385" y="300595"/>
                    </a:lnTo>
                    <a:cubicBezTo>
                      <a:pt x="176105" y="303632"/>
                      <a:pt x="163444" y="304393"/>
                      <a:pt x="150404" y="302874"/>
                    </a:cubicBezTo>
                    <a:cubicBezTo>
                      <a:pt x="137364" y="301356"/>
                      <a:pt x="124704" y="297554"/>
                      <a:pt x="112423" y="291479"/>
                    </a:cubicBezTo>
                    <a:cubicBezTo>
                      <a:pt x="101662" y="285530"/>
                      <a:pt x="92040" y="277679"/>
                      <a:pt x="83558" y="267931"/>
                    </a:cubicBezTo>
                    <a:cubicBezTo>
                      <a:pt x="75075" y="258184"/>
                      <a:pt x="68492" y="245774"/>
                      <a:pt x="63808" y="230709"/>
                    </a:cubicBezTo>
                    <a:cubicBezTo>
                      <a:pt x="56781" y="203997"/>
                      <a:pt x="59440" y="179183"/>
                      <a:pt x="71784" y="156267"/>
                    </a:cubicBezTo>
                    <a:cubicBezTo>
                      <a:pt x="84128" y="133352"/>
                      <a:pt x="102738" y="117652"/>
                      <a:pt x="127616" y="109173"/>
                    </a:cubicBezTo>
                    <a:lnTo>
                      <a:pt x="474002" y="2823"/>
                    </a:lnTo>
                    <a:cubicBezTo>
                      <a:pt x="481630" y="1241"/>
                      <a:pt x="489210" y="324"/>
                      <a:pt x="496743" y="72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0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3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9693" y="1565826"/>
            <a:ext cx="10436684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大專校院學生基本資料庫蒐集下列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4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種</a:t>
            </a:r>
            <a:r>
              <a:rPr lang="zh-TW" altLang="en-US" sz="4800" b="1" u="sng" dirty="0" smtClean="0">
                <a:solidFill>
                  <a:srgbClr val="FF0000"/>
                </a:solidFill>
                <a:cs typeface="+mn-ea"/>
              </a:rPr>
              <a:t>本國籍</a:t>
            </a:r>
            <a:r>
              <a:rPr lang="zh-TW" altLang="en-US" sz="3200" b="1" dirty="0" smtClean="0">
                <a:solidFill>
                  <a:schemeClr val="bg1"/>
                </a:solidFill>
                <a:cs typeface="+mn-ea"/>
              </a:rPr>
              <a:t>學生</a:t>
            </a:r>
            <a:endParaRPr lang="en-US" altLang="zh-TW" sz="3200" b="1" dirty="0" smtClean="0">
              <a:solidFill>
                <a:schemeClr val="bg1"/>
              </a:solidFill>
              <a:cs typeface="+mn-ea"/>
            </a:endParaRPr>
          </a:p>
          <a:p>
            <a:pPr>
              <a:lnSpc>
                <a:spcPts val="4000"/>
              </a:lnSpc>
            </a:pPr>
            <a:r>
              <a:rPr lang="zh-TW" altLang="en-US" sz="3200" b="1" u="sng" dirty="0" smtClean="0">
                <a:solidFill>
                  <a:srgbClr val="FF0000"/>
                </a:solidFill>
                <a:cs typeface="+mn-ea"/>
              </a:rPr>
              <a:t>明</a:t>
            </a:r>
            <a:r>
              <a:rPr lang="zh-TW" altLang="en-US" sz="3200" b="1" u="sng" dirty="0">
                <a:solidFill>
                  <a:srgbClr val="FF0000"/>
                </a:solidFill>
                <a:cs typeface="+mn-ea"/>
              </a:rPr>
              <a:t>細資料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：</a:t>
            </a:r>
          </a:p>
          <a:p>
            <a:pPr>
              <a:lnSpc>
                <a:spcPts val="6000"/>
              </a:lnSpc>
            </a:pP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(1)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大專校院畢業生明細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自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102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學年度起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)</a:t>
            </a:r>
          </a:p>
          <a:p>
            <a:pPr>
              <a:lnSpc>
                <a:spcPts val="6000"/>
              </a:lnSpc>
            </a:pP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(2)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大專校院在學學生明細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自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103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學年度起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)</a:t>
            </a:r>
          </a:p>
          <a:p>
            <a:pPr>
              <a:lnSpc>
                <a:spcPts val="6000"/>
              </a:lnSpc>
            </a:pP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(3)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大專校院休學學生明細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自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107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學年度起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)</a:t>
            </a:r>
          </a:p>
          <a:p>
            <a:pPr>
              <a:lnSpc>
                <a:spcPts val="6000"/>
              </a:lnSpc>
            </a:pP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(4)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大專校院退學學生明細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自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107</a:t>
            </a:r>
            <a:r>
              <a:rPr lang="zh-TW" altLang="en-US" sz="3200" b="1" dirty="0">
                <a:solidFill>
                  <a:schemeClr val="bg1"/>
                </a:solidFill>
                <a:cs typeface="+mn-ea"/>
              </a:rPr>
              <a:t>學年度起</a:t>
            </a:r>
            <a:r>
              <a:rPr lang="en-US" altLang="zh-TW" sz="3200" b="1" dirty="0">
                <a:solidFill>
                  <a:schemeClr val="bg1"/>
                </a:solidFill>
                <a:cs typeface="+mn-ea"/>
              </a:rPr>
              <a:t>)</a:t>
            </a:r>
            <a:endParaRPr lang="zh-TW" altLang="en-US" sz="32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131" y="657912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>
                <a:solidFill>
                  <a:schemeClr val="bg1"/>
                </a:solidFill>
                <a:cs typeface="+mn-ea"/>
              </a:rPr>
              <a:t>1-1 </a:t>
            </a:r>
            <a:r>
              <a:rPr lang="zh-TW" altLang="en-US" sz="4000" b="1" dirty="0">
                <a:solidFill>
                  <a:schemeClr val="bg1"/>
                </a:solidFill>
                <a:cs typeface="+mn-ea"/>
              </a:rPr>
              <a:t>學生基本資料庫在蒐集什麼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4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96170"/>
              </p:ext>
            </p:extLst>
          </p:nvPr>
        </p:nvGraphicFramePr>
        <p:xfrm>
          <a:off x="1099565" y="1414820"/>
          <a:ext cx="10388623" cy="49246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56057">
                  <a:extLst>
                    <a:ext uri="{9D8B030D-6E8A-4147-A177-3AD203B41FA5}">
                      <a16:colId xmlns:a16="http://schemas.microsoft.com/office/drawing/2014/main" val="2119558937"/>
                    </a:ext>
                  </a:extLst>
                </a:gridCol>
                <a:gridCol w="4680065">
                  <a:extLst>
                    <a:ext uri="{9D8B030D-6E8A-4147-A177-3AD203B41FA5}">
                      <a16:colId xmlns:a16="http://schemas.microsoft.com/office/drawing/2014/main" val="2570231564"/>
                    </a:ext>
                  </a:extLst>
                </a:gridCol>
                <a:gridCol w="2352501">
                  <a:extLst>
                    <a:ext uri="{9D8B030D-6E8A-4147-A177-3AD203B41FA5}">
                      <a16:colId xmlns:a16="http://schemas.microsoft.com/office/drawing/2014/main" val="1224423575"/>
                    </a:ext>
                  </a:extLst>
                </a:gridCol>
              </a:tblGrid>
              <a:tr h="7233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蒐集明細表名稱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產出資料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應用單位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56433"/>
                  </a:ext>
                </a:extLst>
              </a:tr>
              <a:tr h="1248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/>
                        <a:t>大專校院畢業生明細</a:t>
                      </a:r>
                      <a:endParaRPr lang="en-US" altLang="zh-TW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kern="1200" dirty="0" smtClean="0"/>
                        <a:t>畢業生相關分析資料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1.</a:t>
                      </a:r>
                      <a:r>
                        <a:rPr lang="zh-TW" altLang="en-US" sz="2400" dirty="0" smtClean="0"/>
                        <a:t>教育部</a:t>
                      </a:r>
                      <a:endParaRPr lang="en-US" altLang="zh-TW" sz="2400" dirty="0" smtClean="0"/>
                    </a:p>
                    <a:p>
                      <a:pPr algn="l"/>
                      <a:r>
                        <a:rPr lang="en-US" altLang="zh-TW" sz="2400" dirty="0" smtClean="0"/>
                        <a:t>2.</a:t>
                      </a:r>
                      <a:r>
                        <a:rPr lang="zh-TW" altLang="en-US" sz="2400" dirty="0" smtClean="0"/>
                        <a:t>各大專校院</a:t>
                      </a:r>
                      <a:endParaRPr lang="en-US" altLang="zh-TW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214999"/>
                  </a:ext>
                </a:extLst>
              </a:tr>
              <a:tr h="1248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/>
                        <a:t>大專校院在學學生明細</a:t>
                      </a:r>
                      <a:endParaRPr lang="en-US" altLang="zh-TW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學</a:t>
                      </a:r>
                      <a:r>
                        <a:rPr lang="en-US" altLang="zh-TW" sz="2400" dirty="0" smtClean="0"/>
                        <a:t>16</a:t>
                      </a:r>
                      <a:r>
                        <a:rPr lang="zh-TW" altLang="en-US" sz="2400" dirty="0" smtClean="0"/>
                        <a:t>、學士班以下就學穩定率</a:t>
                      </a:r>
                      <a:r>
                        <a:rPr lang="en-US" altLang="zh-TW" sz="2400" dirty="0" smtClean="0"/>
                        <a:t>-</a:t>
                      </a:r>
                      <a:r>
                        <a:rPr lang="zh-TW" altLang="en-US" sz="2400" dirty="0" smtClean="0"/>
                        <a:t>  </a:t>
                      </a:r>
                      <a:endParaRPr lang="en-US" altLang="zh-TW" sz="2400" dirty="0" smtClean="0"/>
                    </a:p>
                    <a:p>
                      <a:pPr algn="l"/>
                      <a:r>
                        <a:rPr lang="zh-TW" altLang="en-US" sz="2400" dirty="0" smtClean="0"/>
                        <a:t>           以「校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含學制班別</a:t>
                      </a:r>
                      <a:r>
                        <a:rPr lang="en-US" altLang="zh-TW" sz="2400" dirty="0" smtClean="0"/>
                        <a:t>)</a:t>
                      </a:r>
                      <a:r>
                        <a:rPr lang="zh-TW" altLang="en-US" sz="2400" dirty="0" smtClean="0"/>
                        <a:t>統計」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大專校院校務</a:t>
                      </a:r>
                      <a:endParaRPr lang="en-US" altLang="zh-TW" sz="2400" dirty="0" smtClean="0"/>
                    </a:p>
                    <a:p>
                      <a:pPr algn="l"/>
                      <a:r>
                        <a:rPr lang="zh-TW" altLang="en-US" sz="2400" dirty="0" smtClean="0"/>
                        <a:t>資訊公開平臺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376731"/>
                  </a:ext>
                </a:extLst>
              </a:tr>
              <a:tr h="980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/>
                        <a:t>大專校院休學學生明細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休學淨人數</a:t>
                      </a:r>
                      <a:endParaRPr lang="zh-TW" altLang="en-US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教育部統計處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673046"/>
                  </a:ext>
                </a:extLst>
              </a:tr>
              <a:tr h="7233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大專校院退學學生明細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退學淨人數</a:t>
                      </a:r>
                      <a:endParaRPr lang="zh-TW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2049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915131" y="657912"/>
            <a:ext cx="884689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1-2 </a:t>
            </a:r>
            <a:r>
              <a:rPr lang="zh-TW" altLang="en-US" sz="4000" b="1" dirty="0">
                <a:solidFill>
                  <a:schemeClr val="bg1"/>
                </a:solidFill>
                <a:cs typeface="+mn-ea"/>
              </a:rPr>
              <a:t>學生基本資料庫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在</a:t>
            </a:r>
            <a:r>
              <a:rPr lang="zh-TW" altLang="en-US" sz="4000" b="1" dirty="0">
                <a:solidFill>
                  <a:schemeClr val="bg1"/>
                </a:solidFill>
                <a:cs typeface="+mn-ea"/>
              </a:rPr>
              <a:t>做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什麼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5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F7B4EA0-D285-4E18-B1DF-8CE14E24C6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208943" y="3754407"/>
            <a:ext cx="8388206" cy="722257"/>
          </a:xfrm>
        </p:spPr>
        <p:txBody>
          <a:bodyPr anchor="b">
            <a:normAutofit fontScale="90000"/>
          </a:bodyPr>
          <a:lstStyle/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>
                <a:solidFill>
                  <a:schemeClr val="bg1"/>
                </a:solidFill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</a:rPr>
            </a:br>
            <a:r>
              <a:rPr lang="zh-TW" altLang="en-US" sz="5300" dirty="0">
                <a:solidFill>
                  <a:schemeClr val="bg1"/>
                </a:solidFill>
              </a:rPr>
              <a:t>校務資料庫與學基庫人數稽核</a:t>
            </a:r>
            <a:br>
              <a:rPr lang="zh-TW" altLang="en-US" sz="5300" dirty="0">
                <a:solidFill>
                  <a:schemeClr val="bg1"/>
                </a:solidFill>
              </a:rPr>
            </a:br>
            <a:r>
              <a:rPr lang="zh-TW" altLang="en-US" sz="5300" dirty="0">
                <a:solidFill>
                  <a:schemeClr val="bg1"/>
                </a:solidFill>
              </a:rPr>
              <a:t>比對項目與對應之表冊</a:t>
            </a:r>
            <a:endParaRPr lang="zh-CN" altLang="en-US" sz="5300" dirty="0">
              <a:solidFill>
                <a:schemeClr val="bg1"/>
              </a:solidFill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2323530" y="4767960"/>
            <a:ext cx="9335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</a:rPr>
              <a:t>2-1</a:t>
            </a:r>
            <a:r>
              <a:rPr lang="zh-TW" altLang="en-US" sz="3600" b="1" dirty="0">
                <a:solidFill>
                  <a:schemeClr val="bg1"/>
                </a:solidFill>
              </a:rPr>
              <a:t>校務資料庫與學基庫人數稽核比對項目</a:t>
            </a:r>
            <a:endParaRPr lang="en-US" altLang="zh-TW" sz="3600" b="1" dirty="0">
              <a:solidFill>
                <a:schemeClr val="bg1"/>
              </a:solidFill>
            </a:endParaRPr>
          </a:p>
          <a:p>
            <a:r>
              <a:rPr lang="en-US" altLang="zh-TW" sz="3600" b="1" dirty="0">
                <a:solidFill>
                  <a:schemeClr val="bg1"/>
                </a:solidFill>
              </a:rPr>
              <a:t>2-2</a:t>
            </a:r>
            <a:r>
              <a:rPr lang="zh-TW" altLang="en-US" sz="3600" b="1" dirty="0">
                <a:solidFill>
                  <a:schemeClr val="bg1"/>
                </a:solidFill>
              </a:rPr>
              <a:t>校務資料庫與學基庫人數稽核比對項目</a:t>
            </a:r>
            <a:endParaRPr lang="en-US" altLang="zh-TW" sz="3600" b="1" dirty="0">
              <a:solidFill>
                <a:schemeClr val="bg1"/>
              </a:solidFill>
            </a:endParaRPr>
          </a:p>
          <a:p>
            <a:r>
              <a:rPr lang="zh-TW" altLang="en-US" sz="3600" b="1" dirty="0">
                <a:solidFill>
                  <a:schemeClr val="bg1"/>
                </a:solidFill>
              </a:rPr>
              <a:t>     對應之表冊</a:t>
            </a:r>
            <a:endParaRPr lang="en-US" altLang="zh-TW" sz="3600" b="1" dirty="0">
              <a:solidFill>
                <a:schemeClr val="bg1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4275031" y="649647"/>
            <a:ext cx="3302000" cy="2334884"/>
            <a:chOff x="4439923" y="1606182"/>
            <a:chExt cx="3302000" cy="2334884"/>
          </a:xfrm>
        </p:grpSpPr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F215F061-BC3C-4E30-8033-2FCBC6DF89B7}"/>
                </a:ext>
              </a:extLst>
            </p:cNvPr>
            <p:cNvSpPr/>
            <p:nvPr/>
          </p:nvSpPr>
          <p:spPr>
            <a:xfrm>
              <a:off x="4439923" y="1606182"/>
              <a:ext cx="3302000" cy="2334884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20">
              <a:extLst>
                <a:ext uri="{FF2B5EF4-FFF2-40B4-BE49-F238E27FC236}">
                  <a16:creationId xmlns:a16="http://schemas.microsoft.com/office/drawing/2014/main" id="{CEFF1F55-8B90-4B4D-B2BD-521E6CECBBD9}"/>
                </a:ext>
              </a:extLst>
            </p:cNvPr>
            <p:cNvGrpSpPr/>
            <p:nvPr/>
          </p:nvGrpSpPr>
          <p:grpSpPr>
            <a:xfrm>
              <a:off x="5725352" y="2497471"/>
              <a:ext cx="731142" cy="552305"/>
              <a:chOff x="646562" y="3239495"/>
              <a:chExt cx="1242408" cy="938516"/>
            </a:xfrm>
            <a:solidFill>
              <a:srgbClr val="FFC000"/>
            </a:solidFill>
          </p:grpSpPr>
          <p:sp>
            <p:nvSpPr>
              <p:cNvPr id="19" name="任意多边形 116">
                <a:extLst>
                  <a:ext uri="{FF2B5EF4-FFF2-40B4-BE49-F238E27FC236}">
                    <a16:creationId xmlns:a16="http://schemas.microsoft.com/office/drawing/2014/main" id="{3D0C5E6D-D413-49FC-9023-DF14464E050C}"/>
                  </a:ext>
                </a:extLst>
              </p:cNvPr>
              <p:cNvSpPr/>
              <p:nvPr/>
            </p:nvSpPr>
            <p:spPr>
              <a:xfrm>
                <a:off x="1341106" y="3239495"/>
                <a:ext cx="547864" cy="929161"/>
              </a:xfrm>
              <a:custGeom>
                <a:avLst/>
                <a:gdLst/>
                <a:ahLst/>
                <a:cxnLst/>
                <a:rect l="l" t="t" r="r" b="b"/>
                <a:pathLst>
                  <a:path w="1245775" h="2112795">
                    <a:moveTo>
                      <a:pt x="674815" y="104"/>
                    </a:moveTo>
                    <a:cubicBezTo>
                      <a:pt x="827854" y="2139"/>
                      <a:pt x="955885" y="33982"/>
                      <a:pt x="1058908" y="95629"/>
                    </a:cubicBezTo>
                    <a:cubicBezTo>
                      <a:pt x="1176649" y="166083"/>
                      <a:pt x="1238938" y="301673"/>
                      <a:pt x="1245775" y="502404"/>
                    </a:cubicBezTo>
                    <a:cubicBezTo>
                      <a:pt x="1242989" y="639389"/>
                      <a:pt x="1195387" y="760422"/>
                      <a:pt x="1102966" y="865501"/>
                    </a:cubicBezTo>
                    <a:cubicBezTo>
                      <a:pt x="1010546" y="970582"/>
                      <a:pt x="899135" y="1067307"/>
                      <a:pt x="768734" y="1155676"/>
                    </a:cubicBezTo>
                    <a:cubicBezTo>
                      <a:pt x="678668" y="1216673"/>
                      <a:pt x="591077" y="1282729"/>
                      <a:pt x="505962" y="1353853"/>
                    </a:cubicBezTo>
                    <a:cubicBezTo>
                      <a:pt x="420847" y="1424973"/>
                      <a:pt x="349912" y="1505887"/>
                      <a:pt x="293156" y="1596591"/>
                    </a:cubicBezTo>
                    <a:cubicBezTo>
                      <a:pt x="236401" y="1687296"/>
                      <a:pt x="205528" y="1792518"/>
                      <a:pt x="200539" y="1912257"/>
                    </a:cubicBezTo>
                    <a:lnTo>
                      <a:pt x="1130313" y="1912257"/>
                    </a:lnTo>
                    <a:cubicBezTo>
                      <a:pt x="1156963" y="1912952"/>
                      <a:pt x="1179625" y="1922954"/>
                      <a:pt x="1198299" y="1942260"/>
                    </a:cubicBezTo>
                    <a:cubicBezTo>
                      <a:pt x="1216972" y="1961567"/>
                      <a:pt x="1226721" y="1986002"/>
                      <a:pt x="1227544" y="2015566"/>
                    </a:cubicBezTo>
                    <a:cubicBezTo>
                      <a:pt x="1226721" y="2042217"/>
                      <a:pt x="1216972" y="2064877"/>
                      <a:pt x="1198299" y="2083549"/>
                    </a:cubicBezTo>
                    <a:cubicBezTo>
                      <a:pt x="1179625" y="2102226"/>
                      <a:pt x="1156963" y="2111971"/>
                      <a:pt x="1130313" y="2112795"/>
                    </a:cubicBezTo>
                    <a:lnTo>
                      <a:pt x="100270" y="2112795"/>
                    </a:lnTo>
                    <a:cubicBezTo>
                      <a:pt x="75455" y="2112227"/>
                      <a:pt x="54439" y="2103492"/>
                      <a:pt x="37221" y="2086590"/>
                    </a:cubicBezTo>
                    <a:cubicBezTo>
                      <a:pt x="20003" y="2069688"/>
                      <a:pt x="9622" y="2048038"/>
                      <a:pt x="6077" y="2021642"/>
                    </a:cubicBezTo>
                    <a:cubicBezTo>
                      <a:pt x="4494" y="2006197"/>
                      <a:pt x="3102" y="1989989"/>
                      <a:pt x="1899" y="1973026"/>
                    </a:cubicBezTo>
                    <a:cubicBezTo>
                      <a:pt x="696" y="1956062"/>
                      <a:pt x="63" y="1939856"/>
                      <a:pt x="0" y="1924410"/>
                    </a:cubicBezTo>
                    <a:cubicBezTo>
                      <a:pt x="2382" y="1767668"/>
                      <a:pt x="36105" y="1632812"/>
                      <a:pt x="101170" y="1519842"/>
                    </a:cubicBezTo>
                    <a:cubicBezTo>
                      <a:pt x="166235" y="1406874"/>
                      <a:pt x="248348" y="1308257"/>
                      <a:pt x="347512" y="1223986"/>
                    </a:cubicBezTo>
                    <a:cubicBezTo>
                      <a:pt x="446675" y="1139714"/>
                      <a:pt x="548595" y="1062251"/>
                      <a:pt x="653272" y="991598"/>
                    </a:cubicBezTo>
                    <a:cubicBezTo>
                      <a:pt x="761771" y="917981"/>
                      <a:pt x="854698" y="839613"/>
                      <a:pt x="932052" y="756496"/>
                    </a:cubicBezTo>
                    <a:cubicBezTo>
                      <a:pt x="1009407" y="673381"/>
                      <a:pt x="1049160" y="589695"/>
                      <a:pt x="1051312" y="505443"/>
                    </a:cubicBezTo>
                    <a:cubicBezTo>
                      <a:pt x="1045868" y="383523"/>
                      <a:pt x="1002823" y="300726"/>
                      <a:pt x="922177" y="257048"/>
                    </a:cubicBezTo>
                    <a:cubicBezTo>
                      <a:pt x="841531" y="213369"/>
                      <a:pt x="737716" y="192859"/>
                      <a:pt x="610734" y="195520"/>
                    </a:cubicBezTo>
                    <a:cubicBezTo>
                      <a:pt x="545913" y="197418"/>
                      <a:pt x="475015" y="202736"/>
                      <a:pt x="398040" y="211470"/>
                    </a:cubicBezTo>
                    <a:cubicBezTo>
                      <a:pt x="321065" y="220207"/>
                      <a:pt x="244091" y="230081"/>
                      <a:pt x="167116" y="241095"/>
                    </a:cubicBezTo>
                    <a:cubicBezTo>
                      <a:pt x="142998" y="240778"/>
                      <a:pt x="119830" y="233056"/>
                      <a:pt x="97611" y="217926"/>
                    </a:cubicBezTo>
                    <a:cubicBezTo>
                      <a:pt x="75392" y="202798"/>
                      <a:pt x="62099" y="182162"/>
                      <a:pt x="57731" y="156018"/>
                    </a:cubicBezTo>
                    <a:cubicBezTo>
                      <a:pt x="55199" y="129306"/>
                      <a:pt x="61782" y="105248"/>
                      <a:pt x="77481" y="83853"/>
                    </a:cubicBezTo>
                    <a:cubicBezTo>
                      <a:pt x="93180" y="62458"/>
                      <a:pt x="114956" y="49036"/>
                      <a:pt x="142808" y="43593"/>
                    </a:cubicBezTo>
                    <a:lnTo>
                      <a:pt x="185347" y="37518"/>
                    </a:lnTo>
                    <a:lnTo>
                      <a:pt x="182309" y="37518"/>
                    </a:lnTo>
                    <a:cubicBezTo>
                      <a:pt x="254156" y="28021"/>
                      <a:pt x="326193" y="19665"/>
                      <a:pt x="398420" y="12449"/>
                    </a:cubicBezTo>
                    <a:cubicBezTo>
                      <a:pt x="470647" y="5235"/>
                      <a:pt x="540405" y="1435"/>
                      <a:pt x="607695" y="1055"/>
                    </a:cubicBezTo>
                    <a:cubicBezTo>
                      <a:pt x="630579" y="130"/>
                      <a:pt x="652952" y="-186"/>
                      <a:pt x="674815" y="104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15">
                <a:extLst>
                  <a:ext uri="{FF2B5EF4-FFF2-40B4-BE49-F238E27FC236}">
                    <a16:creationId xmlns:a16="http://schemas.microsoft.com/office/drawing/2014/main" id="{7AAB95F2-BD91-4A0B-AB52-AAA237A11143}"/>
                  </a:ext>
                </a:extLst>
              </p:cNvPr>
              <p:cNvSpPr/>
              <p:nvPr/>
            </p:nvSpPr>
            <p:spPr>
              <a:xfrm>
                <a:off x="646562" y="3251974"/>
                <a:ext cx="593870" cy="926037"/>
              </a:xfrm>
              <a:custGeom>
                <a:avLst/>
                <a:gdLst/>
                <a:ahLst/>
                <a:cxnLst/>
                <a:rect l="l" t="t" r="r" b="b"/>
                <a:pathLst>
                  <a:path w="1350388" h="2105692">
                    <a:moveTo>
                      <a:pt x="687971" y="25"/>
                    </a:moveTo>
                    <a:lnTo>
                      <a:pt x="712279" y="25"/>
                    </a:lnTo>
                    <a:cubicBezTo>
                      <a:pt x="894524" y="11672"/>
                      <a:pt x="1037459" y="72695"/>
                      <a:pt x="1141084" y="183094"/>
                    </a:cubicBezTo>
                    <a:cubicBezTo>
                      <a:pt x="1244708" y="293492"/>
                      <a:pt x="1309403" y="428958"/>
                      <a:pt x="1335166" y="589488"/>
                    </a:cubicBezTo>
                    <a:cubicBezTo>
                      <a:pt x="1339661" y="614115"/>
                      <a:pt x="1342826" y="640070"/>
                      <a:pt x="1344661" y="667351"/>
                    </a:cubicBezTo>
                    <a:cubicBezTo>
                      <a:pt x="1346497" y="694634"/>
                      <a:pt x="1347383" y="721346"/>
                      <a:pt x="1347320" y="747490"/>
                    </a:cubicBezTo>
                    <a:lnTo>
                      <a:pt x="1350359" y="1242763"/>
                    </a:lnTo>
                    <a:cubicBezTo>
                      <a:pt x="1351055" y="1358097"/>
                      <a:pt x="1339028" y="1469254"/>
                      <a:pt x="1314277" y="1576235"/>
                    </a:cubicBezTo>
                    <a:cubicBezTo>
                      <a:pt x="1289526" y="1683214"/>
                      <a:pt x="1247873" y="1777661"/>
                      <a:pt x="1189319" y="1859572"/>
                    </a:cubicBezTo>
                    <a:cubicBezTo>
                      <a:pt x="1132728" y="1938763"/>
                      <a:pt x="1056006" y="1999152"/>
                      <a:pt x="959155" y="2040745"/>
                    </a:cubicBezTo>
                    <a:cubicBezTo>
                      <a:pt x="862304" y="2082331"/>
                      <a:pt x="756717" y="2103980"/>
                      <a:pt x="642394" y="2105692"/>
                    </a:cubicBezTo>
                    <a:cubicBezTo>
                      <a:pt x="510952" y="2093741"/>
                      <a:pt x="400441" y="2053828"/>
                      <a:pt x="310863" y="1985953"/>
                    </a:cubicBezTo>
                    <a:cubicBezTo>
                      <a:pt x="221284" y="1918072"/>
                      <a:pt x="151287" y="1833145"/>
                      <a:pt x="100870" y="1731170"/>
                    </a:cubicBezTo>
                    <a:cubicBezTo>
                      <a:pt x="50454" y="1629191"/>
                      <a:pt x="18269" y="1521083"/>
                      <a:pt x="4314" y="1406840"/>
                    </a:cubicBezTo>
                    <a:cubicBezTo>
                      <a:pt x="2669" y="1380570"/>
                      <a:pt x="1403" y="1352588"/>
                      <a:pt x="516" y="1322901"/>
                    </a:cubicBezTo>
                    <a:cubicBezTo>
                      <a:pt x="-370" y="1293213"/>
                      <a:pt x="-117" y="1264475"/>
                      <a:pt x="1276" y="1236684"/>
                    </a:cubicBezTo>
                    <a:cubicBezTo>
                      <a:pt x="1403" y="1163510"/>
                      <a:pt x="1909" y="1089572"/>
                      <a:pt x="2795" y="1014877"/>
                    </a:cubicBezTo>
                    <a:cubicBezTo>
                      <a:pt x="3681" y="940180"/>
                      <a:pt x="4188" y="866245"/>
                      <a:pt x="4314" y="793068"/>
                    </a:cubicBezTo>
                    <a:cubicBezTo>
                      <a:pt x="4251" y="681719"/>
                      <a:pt x="18811" y="577779"/>
                      <a:pt x="47993" y="481244"/>
                    </a:cubicBezTo>
                    <a:cubicBezTo>
                      <a:pt x="77175" y="384708"/>
                      <a:pt x="121359" y="298240"/>
                      <a:pt x="180546" y="221834"/>
                    </a:cubicBezTo>
                    <a:cubicBezTo>
                      <a:pt x="235112" y="151253"/>
                      <a:pt x="304490" y="96436"/>
                      <a:pt x="388681" y="57377"/>
                    </a:cubicBezTo>
                    <a:cubicBezTo>
                      <a:pt x="472872" y="18320"/>
                      <a:pt x="572635" y="-797"/>
                      <a:pt x="687971" y="25"/>
                    </a:cubicBezTo>
                    <a:close/>
                    <a:moveTo>
                      <a:pt x="706202" y="197526"/>
                    </a:moveTo>
                    <a:cubicBezTo>
                      <a:pt x="621188" y="194804"/>
                      <a:pt x="547378" y="206326"/>
                      <a:pt x="484773" y="232090"/>
                    </a:cubicBezTo>
                    <a:cubicBezTo>
                      <a:pt x="422168" y="257852"/>
                      <a:pt x="370387" y="295960"/>
                      <a:pt x="329431" y="346412"/>
                    </a:cubicBezTo>
                    <a:cubicBezTo>
                      <a:pt x="287082" y="401803"/>
                      <a:pt x="255558" y="468013"/>
                      <a:pt x="234859" y="545052"/>
                    </a:cubicBezTo>
                    <a:cubicBezTo>
                      <a:pt x="214159" y="622091"/>
                      <a:pt x="203144" y="705776"/>
                      <a:pt x="201815" y="796106"/>
                    </a:cubicBezTo>
                    <a:cubicBezTo>
                      <a:pt x="201562" y="869156"/>
                      <a:pt x="200549" y="942585"/>
                      <a:pt x="198776" y="1016396"/>
                    </a:cubicBezTo>
                    <a:cubicBezTo>
                      <a:pt x="197004" y="1090205"/>
                      <a:pt x="195992" y="1163635"/>
                      <a:pt x="195738" y="1236684"/>
                    </a:cubicBezTo>
                    <a:cubicBezTo>
                      <a:pt x="194156" y="1284097"/>
                      <a:pt x="195802" y="1332082"/>
                      <a:pt x="200676" y="1380633"/>
                    </a:cubicBezTo>
                    <a:cubicBezTo>
                      <a:pt x="205550" y="1429187"/>
                      <a:pt x="214033" y="1476408"/>
                      <a:pt x="226123" y="1522300"/>
                    </a:cubicBezTo>
                    <a:cubicBezTo>
                      <a:pt x="249861" y="1632002"/>
                      <a:pt x="295818" y="1721765"/>
                      <a:pt x="363994" y="1791585"/>
                    </a:cubicBezTo>
                    <a:cubicBezTo>
                      <a:pt x="432169" y="1861409"/>
                      <a:pt x="525983" y="1900276"/>
                      <a:pt x="645432" y="1908188"/>
                    </a:cubicBezTo>
                    <a:cubicBezTo>
                      <a:pt x="733232" y="1911036"/>
                      <a:pt x="808307" y="1898502"/>
                      <a:pt x="870659" y="1870587"/>
                    </a:cubicBezTo>
                    <a:cubicBezTo>
                      <a:pt x="933011" y="1842672"/>
                      <a:pt x="984539" y="1800512"/>
                      <a:pt x="1025242" y="1744112"/>
                    </a:cubicBezTo>
                    <a:cubicBezTo>
                      <a:pt x="1071768" y="1679163"/>
                      <a:pt x="1104812" y="1603200"/>
                      <a:pt x="1124372" y="1516226"/>
                    </a:cubicBezTo>
                    <a:cubicBezTo>
                      <a:pt x="1143932" y="1429249"/>
                      <a:pt x="1153427" y="1338093"/>
                      <a:pt x="1152858" y="1242763"/>
                    </a:cubicBezTo>
                    <a:lnTo>
                      <a:pt x="1149819" y="747490"/>
                    </a:lnTo>
                    <a:cubicBezTo>
                      <a:pt x="1150326" y="664945"/>
                      <a:pt x="1137159" y="583919"/>
                      <a:pt x="1110319" y="504411"/>
                    </a:cubicBezTo>
                    <a:cubicBezTo>
                      <a:pt x="1079618" y="419081"/>
                      <a:pt x="1030116" y="348186"/>
                      <a:pt x="961814" y="291720"/>
                    </a:cubicBezTo>
                    <a:cubicBezTo>
                      <a:pt x="893511" y="235254"/>
                      <a:pt x="808307" y="203857"/>
                      <a:pt x="706202" y="197526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6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91324"/>
              </p:ext>
            </p:extLst>
          </p:nvPr>
        </p:nvGraphicFramePr>
        <p:xfrm>
          <a:off x="915130" y="1549884"/>
          <a:ext cx="10989572" cy="46200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0273">
                  <a:extLst>
                    <a:ext uri="{9D8B030D-6E8A-4147-A177-3AD203B41FA5}">
                      <a16:colId xmlns:a16="http://schemas.microsoft.com/office/drawing/2014/main" val="908797393"/>
                    </a:ext>
                  </a:extLst>
                </a:gridCol>
                <a:gridCol w="1993942">
                  <a:extLst>
                    <a:ext uri="{9D8B030D-6E8A-4147-A177-3AD203B41FA5}">
                      <a16:colId xmlns:a16="http://schemas.microsoft.com/office/drawing/2014/main" val="2104342476"/>
                    </a:ext>
                  </a:extLst>
                </a:gridCol>
                <a:gridCol w="2861463">
                  <a:extLst>
                    <a:ext uri="{9D8B030D-6E8A-4147-A177-3AD203B41FA5}">
                      <a16:colId xmlns:a16="http://schemas.microsoft.com/office/drawing/2014/main" val="4148555721"/>
                    </a:ext>
                  </a:extLst>
                </a:gridCol>
                <a:gridCol w="1727303">
                  <a:extLst>
                    <a:ext uri="{9D8B030D-6E8A-4147-A177-3AD203B41FA5}">
                      <a16:colId xmlns:a16="http://schemas.microsoft.com/office/drawing/2014/main" val="2341253175"/>
                    </a:ext>
                  </a:extLst>
                </a:gridCol>
                <a:gridCol w="1390268">
                  <a:extLst>
                    <a:ext uri="{9D8B030D-6E8A-4147-A177-3AD203B41FA5}">
                      <a16:colId xmlns:a16="http://schemas.microsoft.com/office/drawing/2014/main" val="2549440309"/>
                    </a:ext>
                  </a:extLst>
                </a:gridCol>
                <a:gridCol w="1516323">
                  <a:extLst>
                    <a:ext uri="{9D8B030D-6E8A-4147-A177-3AD203B41FA5}">
                      <a16:colId xmlns:a16="http://schemas.microsoft.com/office/drawing/2014/main" val="2264173624"/>
                    </a:ext>
                  </a:extLst>
                </a:gridCol>
              </a:tblGrid>
              <a:tr h="85807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人數稽核項目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資料基準點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en-US" altLang="zh-TW" sz="2200" dirty="0" smtClean="0"/>
                        <a:t>(</a:t>
                      </a:r>
                      <a:r>
                        <a:rPr lang="zh-TW" altLang="en-US" sz="2200" dirty="0" smtClean="0"/>
                        <a:t>以</a:t>
                      </a:r>
                      <a:r>
                        <a:rPr lang="en-US" altLang="zh-TW" sz="2200" dirty="0" smtClean="0"/>
                        <a:t>109</a:t>
                      </a:r>
                      <a:r>
                        <a:rPr lang="zh-TW" altLang="en-US" sz="2200" dirty="0" smtClean="0"/>
                        <a:t>學年度為例</a:t>
                      </a:r>
                      <a:r>
                        <a:rPr lang="en-US" altLang="zh-TW" sz="2200" dirty="0" smtClean="0"/>
                        <a:t>)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比對條件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en-US" altLang="zh-TW" sz="2200" dirty="0" smtClean="0"/>
                        <a:t>1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比對條件</a:t>
                      </a:r>
                      <a:r>
                        <a:rPr lang="en-US" altLang="zh-TW" sz="2200" dirty="0" smtClean="0"/>
                        <a:t>2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比對條件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en-US" altLang="zh-TW" sz="2200" dirty="0" smtClean="0"/>
                        <a:t>3</a:t>
                      </a:r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474412"/>
                  </a:ext>
                </a:extLst>
              </a:tr>
              <a:tr h="68192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畢業生人數</a:t>
                      </a:r>
                      <a:endParaRPr lang="zh-TW" altLang="en-US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u="none" strike="noStrike" dirty="0" smtClean="0">
                          <a:effectLst/>
                        </a:rPr>
                        <a:t>109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學年度期間畢業</a:t>
                      </a:r>
                      <a:endParaRPr lang="zh-TW" alt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學制</a:t>
                      </a:r>
                      <a:r>
                        <a:rPr lang="en-US" altLang="zh-TW" sz="2100" dirty="0" smtClean="0"/>
                        <a:t>+</a:t>
                      </a:r>
                      <a:r>
                        <a:rPr lang="zh-TW" altLang="en-US" sz="2100" dirty="0" smtClean="0"/>
                        <a:t>科系所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532385"/>
                  </a:ext>
                </a:extLst>
              </a:tr>
              <a:tr h="68192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畢業生輔系雙主修人數</a:t>
                      </a:r>
                      <a:endParaRPr lang="zh-TW" altLang="en-US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u="none" strike="noStrike" dirty="0" smtClean="0">
                          <a:effectLst/>
                        </a:rPr>
                        <a:t>109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學年度期間畢業</a:t>
                      </a:r>
                      <a:endParaRPr lang="zh-TW" alt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/>
                        <a:t>學制</a:t>
                      </a:r>
                      <a:r>
                        <a:rPr lang="en-US" altLang="zh-TW" sz="2100" dirty="0" smtClean="0"/>
                        <a:t>+</a:t>
                      </a:r>
                      <a:r>
                        <a:rPr lang="zh-TW" altLang="en-US" sz="2100" dirty="0" smtClean="0"/>
                        <a:t>科系所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3567502"/>
                  </a:ext>
                </a:extLst>
              </a:tr>
              <a:tr h="68192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在學生人數</a:t>
                      </a:r>
                      <a:endParaRPr lang="zh-TW" altLang="en-US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u="none" strike="noStrike" dirty="0" smtClean="0">
                          <a:effectLst/>
                        </a:rPr>
                        <a:t>110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年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10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15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日</a:t>
                      </a:r>
                      <a:endParaRPr lang="zh-TW" alt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/>
                        <a:t>學制</a:t>
                      </a:r>
                      <a:r>
                        <a:rPr lang="en-US" altLang="zh-TW" sz="2100" dirty="0" smtClean="0"/>
                        <a:t>+</a:t>
                      </a:r>
                      <a:r>
                        <a:rPr lang="zh-TW" altLang="en-US" sz="2100" dirty="0" smtClean="0"/>
                        <a:t>科系所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691278"/>
                  </a:ext>
                </a:extLst>
              </a:tr>
              <a:tr h="85807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原住民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zh-TW" altLang="en-US" sz="2200" dirty="0" smtClean="0"/>
                        <a:t>人數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原住民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zh-TW" altLang="en-US" sz="2200" dirty="0" smtClean="0"/>
                        <a:t>畢業生人數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u="none" strike="noStrike" dirty="0" smtClean="0">
                          <a:effectLst/>
                        </a:rPr>
                        <a:t>109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學年度期間畢業</a:t>
                      </a:r>
                      <a:endParaRPr lang="zh-TW" alt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/>
                        <a:t>學制</a:t>
                      </a:r>
                      <a:r>
                        <a:rPr lang="en-US" altLang="zh-TW" sz="2100" dirty="0" smtClean="0"/>
                        <a:t>+</a:t>
                      </a:r>
                      <a:r>
                        <a:rPr lang="zh-TW" altLang="en-US" sz="2100" dirty="0" smtClean="0"/>
                        <a:t>科系所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/>
                        <a:t>性別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125961"/>
                  </a:ext>
                </a:extLst>
              </a:tr>
              <a:tr h="8580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原住民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zh-TW" altLang="en-US" sz="2200" dirty="0" smtClean="0"/>
                        <a:t>在學生人數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u="none" strike="noStrike" dirty="0" smtClean="0">
                          <a:effectLst/>
                        </a:rPr>
                        <a:t>110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年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10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15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日</a:t>
                      </a:r>
                      <a:endParaRPr lang="zh-TW" alt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/>
                        <a:t>學制</a:t>
                      </a:r>
                      <a:r>
                        <a:rPr lang="en-US" altLang="zh-TW" sz="2100" dirty="0" smtClean="0"/>
                        <a:t>+</a:t>
                      </a:r>
                      <a:r>
                        <a:rPr lang="zh-TW" altLang="en-US" sz="2100" dirty="0" smtClean="0"/>
                        <a:t>科系所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年級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性別</a:t>
                      </a:r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994947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915130" y="657912"/>
            <a:ext cx="1037170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2-1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校務資料庫與學基庫</a:t>
            </a:r>
            <a:r>
              <a:rPr lang="zh-TW" altLang="en-US" sz="4000" b="1" u="sng" dirty="0" smtClean="0">
                <a:solidFill>
                  <a:schemeClr val="bg1"/>
                </a:solidFill>
                <a:cs typeface="+mn-ea"/>
              </a:rPr>
              <a:t>人數稽核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比對項目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58130"/>
              </p:ext>
            </p:extLst>
          </p:nvPr>
        </p:nvGraphicFramePr>
        <p:xfrm>
          <a:off x="557729" y="1466533"/>
          <a:ext cx="10864776" cy="4889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8967">
                  <a:extLst>
                    <a:ext uri="{9D8B030D-6E8A-4147-A177-3AD203B41FA5}">
                      <a16:colId xmlns:a16="http://schemas.microsoft.com/office/drawing/2014/main" val="908797393"/>
                    </a:ext>
                  </a:extLst>
                </a:gridCol>
                <a:gridCol w="5369196">
                  <a:extLst>
                    <a:ext uri="{9D8B030D-6E8A-4147-A177-3AD203B41FA5}">
                      <a16:colId xmlns:a16="http://schemas.microsoft.com/office/drawing/2014/main" val="4148555721"/>
                    </a:ext>
                  </a:extLst>
                </a:gridCol>
                <a:gridCol w="2217489">
                  <a:extLst>
                    <a:ext uri="{9D8B030D-6E8A-4147-A177-3AD203B41FA5}">
                      <a16:colId xmlns:a16="http://schemas.microsoft.com/office/drawing/2014/main" val="2341253175"/>
                    </a:ext>
                  </a:extLst>
                </a:gridCol>
                <a:gridCol w="1509124">
                  <a:extLst>
                    <a:ext uri="{9D8B030D-6E8A-4147-A177-3AD203B41FA5}">
                      <a16:colId xmlns:a16="http://schemas.microsoft.com/office/drawing/2014/main" val="2549440309"/>
                    </a:ext>
                  </a:extLst>
                </a:gridCol>
              </a:tblGrid>
              <a:tr h="11058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人數稽核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zh-TW" altLang="en-US" sz="2200" dirty="0" smtClean="0"/>
                        <a:t>項目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資料基準點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en-US" altLang="zh-TW" sz="2200" dirty="0" smtClean="0"/>
                        <a:t>(</a:t>
                      </a:r>
                      <a:r>
                        <a:rPr lang="zh-TW" altLang="en-US" sz="2200" dirty="0" smtClean="0"/>
                        <a:t>以</a:t>
                      </a:r>
                      <a:r>
                        <a:rPr lang="en-US" altLang="zh-TW" sz="2200" dirty="0" smtClean="0"/>
                        <a:t>109</a:t>
                      </a:r>
                      <a:r>
                        <a:rPr lang="zh-TW" altLang="en-US" sz="2200" dirty="0" smtClean="0"/>
                        <a:t>學年度為例</a:t>
                      </a:r>
                      <a:r>
                        <a:rPr lang="en-US" altLang="zh-TW" sz="2200" dirty="0" smtClean="0"/>
                        <a:t>)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比對條件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en-US" altLang="zh-TW" sz="2200" dirty="0" smtClean="0"/>
                        <a:t>1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比對條件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en-US" altLang="zh-TW" sz="2200" dirty="0" smtClean="0"/>
                        <a:t>2</a:t>
                      </a:r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474412"/>
                  </a:ext>
                </a:extLst>
              </a:tr>
              <a:tr h="94586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休學人數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zh-TW" altLang="en-US" sz="2200" dirty="0" smtClean="0"/>
                        <a:t>及其因素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2200" u="none" strike="noStrike" dirty="0" smtClean="0">
                          <a:effectLst/>
                        </a:rPr>
                        <a:t>109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學年度上學期至學期底：</a:t>
                      </a:r>
                      <a:endParaRPr lang="en-US" altLang="zh-TW" sz="2200" u="none" strike="noStrike" dirty="0" smtClean="0">
                        <a:effectLst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2200" u="none" strike="noStrike" dirty="0" smtClean="0">
                          <a:effectLst/>
                        </a:rPr>
                        <a:t>     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109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年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08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01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日至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110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年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01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31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日</a:t>
                      </a:r>
                      <a:endParaRPr lang="en-US" altLang="zh-TW" sz="2200" u="none" strike="noStrike" dirty="0" smtClean="0">
                        <a:effectLst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/>
                        <a:t>學制</a:t>
                      </a:r>
                      <a:r>
                        <a:rPr lang="en-US" altLang="zh-TW" sz="2100" dirty="0" smtClean="0"/>
                        <a:t>+</a:t>
                      </a:r>
                      <a:r>
                        <a:rPr lang="zh-TW" altLang="en-US" sz="2100" dirty="0" smtClean="0"/>
                        <a:t>科系所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休學因素</a:t>
                      </a:r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238689"/>
                  </a:ext>
                </a:extLst>
              </a:tr>
              <a:tr h="945862">
                <a:tc vMerge="1"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2200" u="none" strike="noStrike" dirty="0" smtClean="0">
                          <a:effectLst/>
                        </a:rPr>
                        <a:t>109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學年度下學期至學期底：</a:t>
                      </a:r>
                      <a:endParaRPr lang="en-US" altLang="zh-TW" sz="2200" u="none" strike="noStrike" dirty="0" smtClean="0">
                        <a:effectLst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zh-TW" altLang="en-US" sz="2200" u="none" strike="noStrike" dirty="0" smtClean="0">
                          <a:effectLst/>
                        </a:rPr>
                        <a:t>     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110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年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02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01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日至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110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年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07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31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日</a:t>
                      </a:r>
                      <a:endParaRPr lang="zh-TW" alt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234927"/>
                  </a:ext>
                </a:extLst>
              </a:tr>
              <a:tr h="94586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退學人數</a:t>
                      </a:r>
                      <a:endParaRPr lang="en-US" altLang="zh-TW" sz="2200" dirty="0" smtClean="0"/>
                    </a:p>
                    <a:p>
                      <a:pPr algn="ctr"/>
                      <a:r>
                        <a:rPr lang="zh-TW" altLang="en-US" sz="2200" dirty="0" smtClean="0"/>
                        <a:t>及其因素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2200" u="none" strike="noStrike" dirty="0" smtClean="0">
                          <a:effectLst/>
                        </a:rPr>
                        <a:t>109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學年度上學期期間退學者：</a:t>
                      </a:r>
                      <a:endParaRPr lang="en-US" altLang="zh-TW" sz="2200" u="none" strike="noStrike" dirty="0" smtClean="0">
                        <a:effectLst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2200" u="none" strike="noStrike" dirty="0" smtClean="0">
                          <a:effectLst/>
                        </a:rPr>
                        <a:t>     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109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年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08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01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日至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110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年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01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31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日</a:t>
                      </a:r>
                      <a:endParaRPr lang="en-US" altLang="zh-TW" sz="2200" u="none" strike="noStrike" dirty="0" smtClean="0">
                        <a:effectLst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學制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科系所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退學因素</a:t>
                      </a:r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955220"/>
                  </a:ext>
                </a:extLst>
              </a:tr>
              <a:tr h="945862">
                <a:tc vMerge="1"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2200" u="none" strike="noStrike" dirty="0" smtClean="0">
                          <a:effectLst/>
                        </a:rPr>
                        <a:t>109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學年度下學期期間退學者：</a:t>
                      </a:r>
                      <a:endParaRPr lang="en-US" altLang="zh-TW" sz="2200" u="none" strike="noStrike" dirty="0" smtClean="0">
                        <a:effectLst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zh-TW" altLang="en-US" sz="2200" u="none" strike="noStrike" dirty="0" smtClean="0">
                          <a:effectLst/>
                        </a:rPr>
                        <a:t>     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110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年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02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01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日至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110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年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07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月</a:t>
                      </a:r>
                      <a:r>
                        <a:rPr lang="en-US" altLang="zh-TW" sz="2200" u="none" strike="noStrike" dirty="0" smtClean="0">
                          <a:effectLst/>
                        </a:rPr>
                        <a:t>31</a:t>
                      </a:r>
                      <a:r>
                        <a:rPr lang="zh-TW" altLang="en-US" sz="2200" u="none" strike="noStrike" dirty="0" smtClean="0">
                          <a:effectLst/>
                        </a:rPr>
                        <a:t>日</a:t>
                      </a:r>
                      <a:endParaRPr lang="zh-TW" alt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376158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915130" y="657912"/>
            <a:ext cx="1037170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4000" b="1" dirty="0" smtClean="0">
                <a:solidFill>
                  <a:schemeClr val="bg1"/>
                </a:solidFill>
                <a:cs typeface="+mn-ea"/>
              </a:rPr>
              <a:t>2-1 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校務資料庫與學基庫</a:t>
            </a:r>
            <a:r>
              <a:rPr lang="zh-TW" altLang="en-US" sz="4000" b="1" u="sng" dirty="0" smtClean="0">
                <a:solidFill>
                  <a:schemeClr val="bg1"/>
                </a:solidFill>
                <a:cs typeface="+mn-ea"/>
              </a:rPr>
              <a:t>人數稽核</a:t>
            </a:r>
            <a:r>
              <a:rPr lang="zh-TW" altLang="en-US" sz="4000" b="1" dirty="0" smtClean="0">
                <a:solidFill>
                  <a:schemeClr val="bg1"/>
                </a:solidFill>
                <a:cs typeface="+mn-ea"/>
              </a:rPr>
              <a:t>比對項目</a:t>
            </a:r>
            <a:endParaRPr lang="en-US" altLang="zh-TW" sz="4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8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" y="2116"/>
            <a:ext cx="12209289" cy="6858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471264" y="2127302"/>
            <a:ext cx="11596863" cy="4490688"/>
            <a:chOff x="375014" y="2088802"/>
            <a:chExt cx="11596863" cy="4490688"/>
          </a:xfrm>
        </p:grpSpPr>
        <p:sp>
          <p:nvSpPr>
            <p:cNvPr id="28" name="矩形 27"/>
            <p:cNvSpPr/>
            <p:nvPr/>
          </p:nvSpPr>
          <p:spPr>
            <a:xfrm>
              <a:off x="4960882" y="5256051"/>
              <a:ext cx="701099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【A】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20-1</a:t>
              </a:r>
              <a:r>
                <a:rPr lang="zh-TW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畢業總學生人數表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畢業總人數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br>
                <a:rPr lang="en-US" altLang="zh-TW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20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en-US" altLang="zh-TW" sz="20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B】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4-1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僑生及港澳生</a:t>
              </a:r>
              <a:r>
                <a:rPr lang="zh-TW" altLang="en-US" sz="2000" b="1" strike="dblStrike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大陸地區來臺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畢業學生資料統計表 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en-US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【C】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4-3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大陸地區來臺畢業學生統計表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/>
              <a:r>
                <a:rPr lang="en-US" altLang="zh-TW" sz="20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en-US" altLang="zh-TW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D】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5-1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外國畢業學生資料統計表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5089396" y="2488852"/>
              <a:ext cx="1248827" cy="2560637"/>
            </a:xfrm>
            <a:custGeom>
              <a:avLst/>
              <a:gdLst>
                <a:gd name="T0" fmla="*/ 432 w 865"/>
                <a:gd name="T1" fmla="*/ 0 h 1828"/>
                <a:gd name="T2" fmla="*/ 561 w 865"/>
                <a:gd name="T3" fmla="*/ 828 h 1828"/>
                <a:gd name="T4" fmla="*/ 561 w 865"/>
                <a:gd name="T5" fmla="*/ 1539 h 1828"/>
                <a:gd name="T6" fmla="*/ 648 w 865"/>
                <a:gd name="T7" fmla="*/ 1539 h 1828"/>
                <a:gd name="T8" fmla="*/ 864 w 865"/>
                <a:gd name="T9" fmla="*/ 1658 h 1828"/>
                <a:gd name="T10" fmla="*/ 864 w 865"/>
                <a:gd name="T11" fmla="*/ 1827 h 1828"/>
                <a:gd name="T12" fmla="*/ 0 w 865"/>
                <a:gd name="T13" fmla="*/ 1827 h 1828"/>
                <a:gd name="T14" fmla="*/ 0 w 865"/>
                <a:gd name="T15" fmla="*/ 1674 h 1828"/>
                <a:gd name="T16" fmla="*/ 172 w 865"/>
                <a:gd name="T17" fmla="*/ 1556 h 1828"/>
                <a:gd name="T18" fmla="*/ 273 w 865"/>
                <a:gd name="T19" fmla="*/ 1556 h 1828"/>
                <a:gd name="T20" fmla="*/ 273 w 865"/>
                <a:gd name="T21" fmla="*/ 828 h 1828"/>
                <a:gd name="T22" fmla="*/ 432 w 865"/>
                <a:gd name="T23" fmla="*/ 0 h 1828"/>
                <a:gd name="T24" fmla="*/ 0 w 865"/>
                <a:gd name="T25" fmla="*/ 0 h 1828"/>
                <a:gd name="T26" fmla="*/ 865 w 865"/>
                <a:gd name="T27" fmla="*/ 1828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gradFill rotWithShape="1">
              <a:gsLst>
                <a:gs pos="0">
                  <a:srgbClr val="4ED0FF"/>
                </a:gs>
                <a:gs pos="1666">
                  <a:srgbClr val="4ED0FF"/>
                </a:gs>
                <a:gs pos="50999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endParaRPr lang="zh-TW" alt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 rot="1099562">
              <a:off x="4290859" y="2088802"/>
              <a:ext cx="2946326" cy="1104589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  <a:gd name="T14" fmla="*/ 0 w 2042"/>
                <a:gd name="T15" fmla="*/ 0 h 789"/>
                <a:gd name="T16" fmla="*/ 2042 w 2042"/>
                <a:gd name="T17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gradFill rotWithShape="1">
              <a:gsLst>
                <a:gs pos="0">
                  <a:srgbClr val="4ED0FF"/>
                </a:gs>
                <a:gs pos="1666">
                  <a:srgbClr val="4ED0FF"/>
                </a:gs>
                <a:gs pos="50999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636872" y="2453220"/>
              <a:ext cx="153875" cy="1490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41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6652879" y="2678446"/>
              <a:ext cx="1198615" cy="1627731"/>
              <a:chOff x="6814074" y="3082295"/>
              <a:chExt cx="1198615" cy="1627731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7450635" y="3082295"/>
                <a:ext cx="529659" cy="1271411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439297" y="3082295"/>
                <a:ext cx="1" cy="1263313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6880483" y="3085535"/>
                <a:ext cx="552335" cy="1230920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6814074" y="4324554"/>
                <a:ext cx="1198615" cy="385472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  <a:gd name="T62" fmla="*/ 0 w 830"/>
                  <a:gd name="T63" fmla="*/ 0 h 276"/>
                  <a:gd name="T64" fmla="*/ 830 w 830"/>
                  <a:gd name="T6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CF4F4"/>
              </a:solidFill>
              <a:ln w="3175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3562688" y="2705844"/>
              <a:ext cx="1198615" cy="1626110"/>
              <a:chOff x="3976544" y="3338369"/>
              <a:chExt cx="1198615" cy="1626110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11486" y="3338369"/>
                <a:ext cx="529658" cy="1269791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603386" y="3338369"/>
                <a:ext cx="1" cy="1263313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4034855" y="3339987"/>
                <a:ext cx="560434" cy="1239018"/>
              </a:xfrm>
              <a:prstGeom prst="line">
                <a:avLst/>
              </a:prstGeom>
              <a:noFill/>
              <a:ln w="3175" cmpd="sng">
                <a:solidFill>
                  <a:srgbClr val="D7D7D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976544" y="4579007"/>
                <a:ext cx="1198615" cy="385472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  <a:gd name="T62" fmla="*/ 0 w 830"/>
                  <a:gd name="T63" fmla="*/ 0 h 276"/>
                  <a:gd name="T64" fmla="*/ 830 w 830"/>
                  <a:gd name="T6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C000"/>
              </a:solidFill>
              <a:ln w="3175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/>
              <a:p>
                <a:endParaRPr lang="zh-TW" altLang="en-US"/>
              </a:p>
            </p:txBody>
          </p:sp>
        </p:grpSp>
        <p:sp>
          <p:nvSpPr>
            <p:cNvPr id="16" name="TextBox 53"/>
            <p:cNvSpPr>
              <a:spLocks noChangeArrowheads="1"/>
            </p:cNvSpPr>
            <p:nvPr/>
          </p:nvSpPr>
          <p:spPr bwMode="auto">
            <a:xfrm>
              <a:off x="1551103" y="4572624"/>
              <a:ext cx="3686409" cy="46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3296" tIns="46648" rIns="93296" bIns="46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大專校院學生基本資料庫</a:t>
              </a:r>
              <a:endParaRPr lang="en-US" altLang="zh-TW" sz="2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extBox 53"/>
            <p:cNvSpPr>
              <a:spLocks noChangeArrowheads="1"/>
            </p:cNvSpPr>
            <p:nvPr/>
          </p:nvSpPr>
          <p:spPr bwMode="auto">
            <a:xfrm>
              <a:off x="6564952" y="4331954"/>
              <a:ext cx="2421431" cy="832871"/>
            </a:xfrm>
            <a:prstGeom prst="rect">
              <a:avLst/>
            </a:prstGeom>
            <a:solidFill>
              <a:srgbClr val="182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3296" tIns="46648" rIns="93296" bIns="46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TW" altLang="en-US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</a:t>
              </a:r>
              <a:r>
                <a:rPr lang="zh-TW" altLang="en-US" sz="24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學校院</a:t>
              </a:r>
              <a:r>
                <a:rPr lang="zh-TW" altLang="en-US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校務</a:t>
              </a:r>
              <a:endPara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r" eaLnBrk="1" hangingPunct="1"/>
              <a:r>
                <a:rPr lang="zh-TW" altLang="en-US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資料庫</a:t>
              </a:r>
              <a:r>
                <a:rPr lang="zh-TW" altLang="en-US" sz="24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對應</a:t>
              </a:r>
              <a:r>
                <a:rPr lang="zh-TW" altLang="en-US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表冊</a:t>
              </a:r>
              <a:endParaRPr lang="zh-TW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94274" y="2594892"/>
              <a:ext cx="442953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u="sng" dirty="0">
                  <a:solidFill>
                    <a:srgbClr val="FFC000"/>
                  </a:solidFill>
                </a:rPr>
                <a:t>應上傳人數</a:t>
              </a:r>
              <a:r>
                <a:rPr lang="en-US" altLang="zh-TW" sz="2400" u="sng" dirty="0">
                  <a:solidFill>
                    <a:srgbClr val="FFC000"/>
                  </a:solidFill>
                </a:rPr>
                <a:t>=</a:t>
              </a:r>
            </a:p>
            <a:p>
              <a:pPr lvl="0"/>
              <a:r>
                <a:rPr lang="zh-TW" altLang="en-US" sz="2400" dirty="0">
                  <a:solidFill>
                    <a:srgbClr val="FFC000"/>
                  </a:solidFill>
                </a:rPr>
                <a:t>校務</a:t>
              </a:r>
              <a:r>
                <a:rPr lang="zh-TW" altLang="en-US" sz="2400" dirty="0" smtClean="0">
                  <a:solidFill>
                    <a:srgbClr val="FFC000"/>
                  </a:solidFill>
                </a:rPr>
                <a:t>資料庫</a:t>
              </a:r>
              <a:endParaRPr lang="en-US" altLang="zh-TW" sz="2400" dirty="0">
                <a:solidFill>
                  <a:srgbClr val="FFC000"/>
                </a:solidFill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516558" y="2731554"/>
              <a:ext cx="2510639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50000"/>
                    <a:lumOff val="50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</a:rPr>
                <a:t>資料應一致</a:t>
              </a:r>
              <a:endPara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75014" y="3353240"/>
              <a:ext cx="42940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TW" sz="2400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en-US" altLang="zh-TW" sz="2400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A】-(【B】+【C】+【D】)</a:t>
              </a:r>
              <a:endParaRPr lang="zh-TW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94274" y="2102356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rgbClr val="FFC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畢業生明細表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41" name="椭圆 23"/>
          <p:cNvSpPr/>
          <p:nvPr/>
        </p:nvSpPr>
        <p:spPr>
          <a:xfrm>
            <a:off x="9643692" y="1448638"/>
            <a:ext cx="1843596" cy="176909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 smtClean="0">
                <a:solidFill>
                  <a:schemeClr val="bg1"/>
                </a:solidFill>
              </a:rPr>
              <a:t>畢業生人數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193" y="657912"/>
            <a:ext cx="118310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4000"/>
              </a:lnSpc>
            </a:pPr>
            <a:r>
              <a:rPr lang="en-US" altLang="zh-TW" sz="3800" b="1" dirty="0" smtClean="0">
                <a:solidFill>
                  <a:schemeClr val="bg1"/>
                </a:solidFill>
                <a:cs typeface="+mn-ea"/>
              </a:rPr>
              <a:t>2-2 </a:t>
            </a:r>
            <a:r>
              <a:rPr lang="zh-TW" altLang="en-US" sz="3800" b="1" dirty="0" smtClean="0">
                <a:solidFill>
                  <a:schemeClr val="bg1"/>
                </a:solidFill>
                <a:cs typeface="+mn-ea"/>
              </a:rPr>
              <a:t>校務資料庫與學基庫</a:t>
            </a:r>
            <a:r>
              <a:rPr lang="zh-TW" altLang="en-US" sz="3800" b="1" u="sng" dirty="0" smtClean="0">
                <a:solidFill>
                  <a:schemeClr val="bg1"/>
                </a:solidFill>
                <a:cs typeface="+mn-ea"/>
              </a:rPr>
              <a:t>人數稽核</a:t>
            </a:r>
            <a:r>
              <a:rPr lang="zh-TW" altLang="en-US" sz="3800" b="1" dirty="0" smtClean="0">
                <a:solidFill>
                  <a:schemeClr val="bg1"/>
                </a:solidFill>
                <a:cs typeface="+mn-ea"/>
              </a:rPr>
              <a:t>比對項目對應之表冊</a:t>
            </a:r>
            <a:endParaRPr lang="en-US" altLang="zh-TW" sz="3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6" name="슬라이드 번호 개체 틀 5"/>
          <p:cNvSpPr txBox="1">
            <a:spLocks/>
          </p:cNvSpPr>
          <p:nvPr/>
        </p:nvSpPr>
        <p:spPr>
          <a:xfrm>
            <a:off x="9360243" y="635308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315513-7FD5-42F0-9F14-568381070E23}" type="slidenum">
              <a:rPr lang="ko-KR" altLang="en-US" smtClean="0">
                <a:solidFill>
                  <a:schemeClr val="bg1"/>
                </a:solidFill>
              </a:rPr>
              <a:pPr/>
              <a:t>9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1b570625-fc1e-4092-9270-c450f776cc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3BD8F"/>
      </a:accent1>
      <a:accent2>
        <a:srgbClr val="23A8A8"/>
      </a:accent2>
      <a:accent3>
        <a:srgbClr val="E49022"/>
      </a:accent3>
      <a:accent4>
        <a:srgbClr val="D93E4D"/>
      </a:accent4>
      <a:accent5>
        <a:srgbClr val="219B9D"/>
      </a:accent5>
      <a:accent6>
        <a:srgbClr val="2F537E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3BD8F"/>
    </a:accent1>
    <a:accent2>
      <a:srgbClr val="23A8A8"/>
    </a:accent2>
    <a:accent3>
      <a:srgbClr val="E49022"/>
    </a:accent3>
    <a:accent4>
      <a:srgbClr val="D93E4D"/>
    </a:accent4>
    <a:accent5>
      <a:srgbClr val="219B9D"/>
    </a:accent5>
    <a:accent6>
      <a:srgbClr val="2F537E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2855</TotalTime>
  <Words>2477</Words>
  <Application>Microsoft Office PowerPoint</Application>
  <PresentationFormat>寬螢幕</PresentationFormat>
  <Paragraphs>354</Paragraphs>
  <Slides>28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0" baseType="lpstr">
      <vt:lpstr>Microsoft YaHei</vt:lpstr>
      <vt:lpstr>Microsoft YaHei</vt:lpstr>
      <vt:lpstr>宋体</vt:lpstr>
      <vt:lpstr>SimSun-ExtB</vt:lpstr>
      <vt:lpstr>微軟正黑體</vt:lpstr>
      <vt:lpstr>新細明體</vt:lpstr>
      <vt:lpstr>Arial</vt:lpstr>
      <vt:lpstr>Calibri</vt:lpstr>
      <vt:lpstr>Helvetica</vt:lpstr>
      <vt:lpstr>Times New Roman</vt:lpstr>
      <vt:lpstr>Wingdings</vt:lpstr>
      <vt:lpstr>主题5</vt:lpstr>
      <vt:lpstr>大專校院學生基本資料庫  宣導資料 (大學校院校務資料庫版本)</vt:lpstr>
      <vt:lpstr>PowerPoint 簡報</vt:lpstr>
      <vt:lpstr>      大專校院學生基本資料庫介紹</vt:lpstr>
      <vt:lpstr>PowerPoint 簡報</vt:lpstr>
      <vt:lpstr>PowerPoint 簡報</vt:lpstr>
      <vt:lpstr>      校務資料庫與學基庫人數稽核 比對項目與對應之表冊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我们的愿景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keywords>www.51pptmoban.com</cp:keywords>
  <cp:lastModifiedBy>雅苓 陳</cp:lastModifiedBy>
  <cp:revision>443</cp:revision>
  <cp:lastPrinted>2021-01-15T07:00:55Z</cp:lastPrinted>
  <dcterms:created xsi:type="dcterms:W3CDTF">2018-03-01T16:00:00Z</dcterms:created>
  <dcterms:modified xsi:type="dcterms:W3CDTF">2021-02-18T02:08:52Z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