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4"/>
  </p:notesMasterIdLst>
  <p:handoutMasterIdLst>
    <p:handoutMasterId r:id="rId45"/>
  </p:handoutMasterIdLst>
  <p:sldIdLst>
    <p:sldId id="995" r:id="rId2"/>
    <p:sldId id="591" r:id="rId3"/>
    <p:sldId id="999" r:id="rId4"/>
    <p:sldId id="1000" r:id="rId5"/>
    <p:sldId id="1001" r:id="rId6"/>
    <p:sldId id="1003" r:id="rId7"/>
    <p:sldId id="1004" r:id="rId8"/>
    <p:sldId id="1005" r:id="rId9"/>
    <p:sldId id="1006" r:id="rId10"/>
    <p:sldId id="1104" r:id="rId11"/>
    <p:sldId id="1008" r:id="rId12"/>
    <p:sldId id="1105" r:id="rId13"/>
    <p:sldId id="1106" r:id="rId14"/>
    <p:sldId id="1011" r:id="rId15"/>
    <p:sldId id="1012" r:id="rId16"/>
    <p:sldId id="1013" r:id="rId17"/>
    <p:sldId id="1014" r:id="rId18"/>
    <p:sldId id="1015" r:id="rId19"/>
    <p:sldId id="1107" r:id="rId20"/>
    <p:sldId id="1019" r:id="rId21"/>
    <p:sldId id="1116" r:id="rId22"/>
    <p:sldId id="1129" r:id="rId23"/>
    <p:sldId id="1022" r:id="rId24"/>
    <p:sldId id="615" r:id="rId25"/>
    <p:sldId id="616" r:id="rId26"/>
    <p:sldId id="1023" r:id="rId27"/>
    <p:sldId id="1024" r:id="rId28"/>
    <p:sldId id="1126" r:id="rId29"/>
    <p:sldId id="1119" r:id="rId30"/>
    <p:sldId id="1125" r:id="rId31"/>
    <p:sldId id="1120" r:id="rId32"/>
    <p:sldId id="1025" r:id="rId33"/>
    <p:sldId id="1063" r:id="rId34"/>
    <p:sldId id="1121" r:id="rId35"/>
    <p:sldId id="1122" r:id="rId36"/>
    <p:sldId id="1123" r:id="rId37"/>
    <p:sldId id="1124" r:id="rId38"/>
    <p:sldId id="1111" r:id="rId39"/>
    <p:sldId id="1128" r:id="rId40"/>
    <p:sldId id="1127" r:id="rId41"/>
    <p:sldId id="1028" r:id="rId42"/>
    <p:sldId id="650" r:id="rId4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1A70CE7-D1AB-4D6E-BD36-DEA1EE89C1C8}">
          <p14:sldIdLst>
            <p14:sldId id="995"/>
            <p14:sldId id="591"/>
            <p14:sldId id="999"/>
            <p14:sldId id="1000"/>
            <p14:sldId id="1001"/>
            <p14:sldId id="1003"/>
            <p14:sldId id="1004"/>
            <p14:sldId id="1005"/>
            <p14:sldId id="1006"/>
            <p14:sldId id="1104"/>
            <p14:sldId id="1008"/>
            <p14:sldId id="1105"/>
            <p14:sldId id="1106"/>
            <p14:sldId id="1011"/>
            <p14:sldId id="1012"/>
            <p14:sldId id="1013"/>
            <p14:sldId id="1014"/>
            <p14:sldId id="1015"/>
            <p14:sldId id="1107"/>
            <p14:sldId id="1019"/>
            <p14:sldId id="1116"/>
            <p14:sldId id="1129"/>
            <p14:sldId id="1022"/>
            <p14:sldId id="615"/>
            <p14:sldId id="616"/>
            <p14:sldId id="1023"/>
            <p14:sldId id="1024"/>
            <p14:sldId id="1126"/>
            <p14:sldId id="1119"/>
            <p14:sldId id="1125"/>
            <p14:sldId id="1120"/>
            <p14:sldId id="1025"/>
            <p14:sldId id="1063"/>
            <p14:sldId id="1121"/>
            <p14:sldId id="1122"/>
            <p14:sldId id="1123"/>
            <p14:sldId id="1124"/>
            <p14:sldId id="1111"/>
            <p14:sldId id="1128"/>
            <p14:sldId id="1127"/>
            <p14:sldId id="1028"/>
            <p14:sldId id="6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E1E1"/>
    <a:srgbClr val="B0DFEE"/>
    <a:srgbClr val="C4E7F2"/>
    <a:srgbClr val="BCE292"/>
    <a:srgbClr val="7FE1DF"/>
    <a:srgbClr val="A4D76B"/>
    <a:srgbClr val="5FDAD7"/>
    <a:srgbClr val="F69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0" autoAdjust="0"/>
    <p:restoredTop sz="94622" autoAdjust="0"/>
  </p:normalViewPr>
  <p:slideViewPr>
    <p:cSldViewPr snapToGrid="0">
      <p:cViewPr varScale="1">
        <p:scale>
          <a:sx n="116" d="100"/>
          <a:sy n="116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1B4C9-7671-44D0-96A3-14F7E74961A0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E92464C-04AC-4CDF-8D54-2E2DCB9F5D6F}">
      <dgm:prSet phldrT="[文字]" custT="1"/>
      <dgm:spPr>
        <a:solidFill>
          <a:schemeClr val="accent6">
            <a:lumMod val="90000"/>
          </a:schemeClr>
        </a:solidFill>
        <a:ln>
          <a:noFill/>
        </a:ln>
      </dgm:spPr>
      <dgm:t>
        <a:bodyPr anchor="ctr"/>
        <a:lstStyle/>
        <a:p>
          <a:pPr algn="l"/>
          <a:r>
            <a:rPr lang="en-US" altLang="zh-TW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1. </a:t>
          </a:r>
          <a:r>
            <a:rPr lang="zh-TW" altLang="en-US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校庫定位</a:t>
          </a:r>
          <a:endParaRPr lang="zh-TW" altLang="en-US" sz="3600" b="1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D8C18A87-D3B2-474B-AC09-17801BF0A311}" type="parTrans" cxnId="{1AED59FC-50DC-434F-8A8D-89D338A67665}">
      <dgm:prSet/>
      <dgm:spPr/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F52FA1D8-33EF-44C8-942B-64C6567EDC98}" type="sibTrans" cxnId="{1AED59FC-50DC-434F-8A8D-89D338A67665}">
      <dgm:prSet custT="1"/>
      <dgm:spPr>
        <a:solidFill>
          <a:schemeClr val="bg1">
            <a:lumMod val="65000"/>
          </a:schemeClr>
        </a:solidFill>
        <a:ln>
          <a:solidFill>
            <a:srgbClr val="000000"/>
          </a:solidFill>
        </a:ln>
      </dgm:spPr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7849E789-51D1-483E-B341-67CA9A8ECA74}">
      <dgm:prSet phldrT="[文字]" custT="1"/>
      <dgm:spPr>
        <a:solidFill>
          <a:srgbClr val="92D050"/>
        </a:solidFill>
        <a:ln>
          <a:noFill/>
        </a:ln>
      </dgm:spPr>
      <dgm:t>
        <a:bodyPr anchor="ctr"/>
        <a:lstStyle/>
        <a:p>
          <a:pPr algn="l"/>
          <a:r>
            <a:rPr lang="en-US" altLang="zh-TW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3.</a:t>
          </a:r>
          <a:r>
            <a:rPr lang="zh-TW" altLang="en-US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 本期填報表冊與注意事項</a:t>
          </a:r>
          <a:endParaRPr lang="zh-TW" altLang="en-US" sz="3600" b="1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BEDF4E4F-ED73-4E16-AF7A-58FC81F52438}" type="parTrans" cxnId="{6F1BB799-3B13-4339-9B21-3F14FAC77423}">
      <dgm:prSet/>
      <dgm:spPr/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C3587BFA-3C2F-422A-9EE6-F2E1729D2E6A}" type="sibTrans" cxnId="{6F1BB799-3B13-4339-9B21-3F14FAC77423}">
      <dgm:prSet custT="1"/>
      <dgm:spPr>
        <a:solidFill>
          <a:schemeClr val="bg1">
            <a:lumMod val="65000"/>
          </a:schemeClr>
        </a:solidFill>
        <a:ln>
          <a:solidFill>
            <a:srgbClr val="000000"/>
          </a:solidFill>
        </a:ln>
      </dgm:spPr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BCB44A10-724F-49BC-BD59-1D7AB7EC0321}">
      <dgm:prSet phldrT="[文字]" custT="1"/>
      <dgm:spPr>
        <a:solidFill>
          <a:srgbClr val="F694DA"/>
        </a:solidFill>
        <a:ln>
          <a:noFill/>
        </a:ln>
      </dgm:spPr>
      <dgm:t>
        <a:bodyPr anchor="ctr"/>
        <a:lstStyle/>
        <a:p>
          <a:pPr algn="l"/>
          <a:r>
            <a:rPr lang="en-US" altLang="zh-TW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2.</a:t>
          </a:r>
          <a:r>
            <a:rPr lang="zh-TW" altLang="en-US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 本期作業時程</a:t>
          </a:r>
          <a:endParaRPr lang="zh-TW" altLang="en-US" sz="3600" b="1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BF707CD8-FA2E-4553-A49D-1F5F0FA51C7D}" type="parTrans" cxnId="{7B0562C7-1F7B-4584-BB5C-F2E3BE613974}">
      <dgm:prSet/>
      <dgm:spPr/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82E5ED1C-7AC4-40C5-85CF-B4B3FF85FB19}" type="sibTrans" cxnId="{7B0562C7-1F7B-4584-BB5C-F2E3BE613974}">
      <dgm:prSet custT="1"/>
      <dgm:spPr>
        <a:solidFill>
          <a:schemeClr val="bg1">
            <a:lumMod val="65000"/>
          </a:schemeClr>
        </a:solidFill>
        <a:ln>
          <a:solidFill>
            <a:srgbClr val="000000"/>
          </a:solidFill>
        </a:ln>
      </dgm:spPr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E35AABAF-B4D7-4489-BF5D-5FC6997D50B2}">
      <dgm:prSet phldrT="[文字]" custT="1"/>
      <dgm:spPr>
        <a:solidFill>
          <a:schemeClr val="accent4">
            <a:lumMod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altLang="zh-TW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4.</a:t>
          </a:r>
          <a:r>
            <a:rPr lang="zh-TW" altLang="en-US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 下期表冊異動預告</a:t>
          </a:r>
          <a:endParaRPr lang="zh-TW" altLang="en-US" sz="3600" b="1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612CBB74-EDC1-413F-A6C7-C36ED279F425}" type="parTrans" cxnId="{1F9C4ABF-4C63-4CB3-BEFC-4F6ADCBA2A7C}">
      <dgm:prSet/>
      <dgm:spPr/>
      <dgm:t>
        <a:bodyPr/>
        <a:lstStyle/>
        <a:p>
          <a:endParaRPr lang="zh-TW" altLang="en-US"/>
        </a:p>
      </dgm:t>
    </dgm:pt>
    <dgm:pt modelId="{047966F2-AA6A-490D-8773-77CE419F46D5}" type="sibTrans" cxnId="{1F9C4ABF-4C63-4CB3-BEFC-4F6ADCBA2A7C}">
      <dgm:prSet/>
      <dgm:spPr/>
      <dgm:t>
        <a:bodyPr/>
        <a:lstStyle/>
        <a:p>
          <a:endParaRPr lang="zh-TW" altLang="en-US"/>
        </a:p>
      </dgm:t>
    </dgm:pt>
    <dgm:pt modelId="{4AA1F18C-70C2-4AC4-A5E8-4528BD98C20E}" type="pres">
      <dgm:prSet presAssocID="{2DF1B4C9-7671-44D0-96A3-14F7E74961A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A9C779-F9CF-483F-8653-D564FF534D32}" type="pres">
      <dgm:prSet presAssocID="{AE92464C-04AC-4CDF-8D54-2E2DCB9F5D6F}" presName="node" presStyleLbl="node1" presStyleIdx="0" presStyleCnt="4" custScaleX="145026" custLinFactNeighborX="-591" custLinFactNeighborY="15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B35D7-BD54-45A4-9DC2-DE43BA6C6FC5}" type="pres">
      <dgm:prSet presAssocID="{F52FA1D8-33EF-44C8-942B-64C6567EDC98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61C43EF2-FB3E-4812-9E08-0F5EE95E71B5}" type="pres">
      <dgm:prSet presAssocID="{F52FA1D8-33EF-44C8-942B-64C6567EDC9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7BA3403B-3B12-41AE-9048-62FFED261545}" type="pres">
      <dgm:prSet presAssocID="{BCB44A10-724F-49BC-BD59-1D7AB7EC0321}" presName="node" presStyleLbl="node1" presStyleIdx="1" presStyleCnt="4" custScaleX="145026" custLinFactNeighborX="-591" custLinFactNeighborY="15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1AFCB-BFAA-4BC0-B512-9CF4D382048D}" type="pres">
      <dgm:prSet presAssocID="{82E5ED1C-7AC4-40C5-85CF-B4B3FF85FB19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C862B9CA-68CF-4EC6-A2F8-D24488DDDCE2}" type="pres">
      <dgm:prSet presAssocID="{82E5ED1C-7AC4-40C5-85CF-B4B3FF85FB19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71A57973-5DE8-431A-A352-7AF8422FCB1F}" type="pres">
      <dgm:prSet presAssocID="{7849E789-51D1-483E-B341-67CA9A8ECA74}" presName="node" presStyleLbl="node1" presStyleIdx="2" presStyleCnt="4" custScaleX="145026" custLinFactNeighborX="-591" custLinFactNeighborY="15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BCF7EB-8978-45E8-96FE-81245C602654}" type="pres">
      <dgm:prSet presAssocID="{C3587BFA-3C2F-422A-9EE6-F2E1729D2E6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699827EC-2A2F-47F0-AE59-33A5FA3C0B8B}" type="pres">
      <dgm:prSet presAssocID="{C3587BFA-3C2F-422A-9EE6-F2E1729D2E6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1CD2AE94-7415-48EE-B50B-10FD9BCFC884}" type="pres">
      <dgm:prSet presAssocID="{E35AABAF-B4D7-4489-BF5D-5FC6997D50B2}" presName="node" presStyleLbl="node1" presStyleIdx="3" presStyleCnt="4" custScaleX="1459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0C541C-8B00-4A56-9878-C72B8EE11DED}" type="presOf" srcId="{2DF1B4C9-7671-44D0-96A3-14F7E74961A0}" destId="{4AA1F18C-70C2-4AC4-A5E8-4528BD98C20E}" srcOrd="0" destOrd="0" presId="urn:microsoft.com/office/officeart/2005/8/layout/process2"/>
    <dgm:cxn modelId="{1B9FA129-77B9-41A7-B060-78FFD46E203A}" type="presOf" srcId="{F52FA1D8-33EF-44C8-942B-64C6567EDC98}" destId="{61C43EF2-FB3E-4812-9E08-0F5EE95E71B5}" srcOrd="1" destOrd="0" presId="urn:microsoft.com/office/officeart/2005/8/layout/process2"/>
    <dgm:cxn modelId="{1F9C4ABF-4C63-4CB3-BEFC-4F6ADCBA2A7C}" srcId="{2DF1B4C9-7671-44D0-96A3-14F7E74961A0}" destId="{E35AABAF-B4D7-4489-BF5D-5FC6997D50B2}" srcOrd="3" destOrd="0" parTransId="{612CBB74-EDC1-413F-A6C7-C36ED279F425}" sibTransId="{047966F2-AA6A-490D-8773-77CE419F46D5}"/>
    <dgm:cxn modelId="{B2286ED3-6D3A-4F67-B5D9-C15828837384}" type="presOf" srcId="{7849E789-51D1-483E-B341-67CA9A8ECA74}" destId="{71A57973-5DE8-431A-A352-7AF8422FCB1F}" srcOrd="0" destOrd="0" presId="urn:microsoft.com/office/officeart/2005/8/layout/process2"/>
    <dgm:cxn modelId="{54FC3FA4-F28F-4D3B-960D-F86F93A3F202}" type="presOf" srcId="{C3587BFA-3C2F-422A-9EE6-F2E1729D2E6A}" destId="{EABCF7EB-8978-45E8-96FE-81245C602654}" srcOrd="0" destOrd="0" presId="urn:microsoft.com/office/officeart/2005/8/layout/process2"/>
    <dgm:cxn modelId="{40F941A0-84E8-412F-8D8C-2CBEDBFEC548}" type="presOf" srcId="{82E5ED1C-7AC4-40C5-85CF-B4B3FF85FB19}" destId="{C862B9CA-68CF-4EC6-A2F8-D24488DDDCE2}" srcOrd="1" destOrd="0" presId="urn:microsoft.com/office/officeart/2005/8/layout/process2"/>
    <dgm:cxn modelId="{1AED59FC-50DC-434F-8A8D-89D338A67665}" srcId="{2DF1B4C9-7671-44D0-96A3-14F7E74961A0}" destId="{AE92464C-04AC-4CDF-8D54-2E2DCB9F5D6F}" srcOrd="0" destOrd="0" parTransId="{D8C18A87-D3B2-474B-AC09-17801BF0A311}" sibTransId="{F52FA1D8-33EF-44C8-942B-64C6567EDC98}"/>
    <dgm:cxn modelId="{4C606502-F195-419A-8E4D-6171565A2D7F}" type="presOf" srcId="{F52FA1D8-33EF-44C8-942B-64C6567EDC98}" destId="{55FB35D7-BD54-45A4-9DC2-DE43BA6C6FC5}" srcOrd="0" destOrd="0" presId="urn:microsoft.com/office/officeart/2005/8/layout/process2"/>
    <dgm:cxn modelId="{875F9544-7D43-4DAB-B9C5-784A565EED57}" type="presOf" srcId="{BCB44A10-724F-49BC-BD59-1D7AB7EC0321}" destId="{7BA3403B-3B12-41AE-9048-62FFED261545}" srcOrd="0" destOrd="0" presId="urn:microsoft.com/office/officeart/2005/8/layout/process2"/>
    <dgm:cxn modelId="{6F1BB799-3B13-4339-9B21-3F14FAC77423}" srcId="{2DF1B4C9-7671-44D0-96A3-14F7E74961A0}" destId="{7849E789-51D1-483E-B341-67CA9A8ECA74}" srcOrd="2" destOrd="0" parTransId="{BEDF4E4F-ED73-4E16-AF7A-58FC81F52438}" sibTransId="{C3587BFA-3C2F-422A-9EE6-F2E1729D2E6A}"/>
    <dgm:cxn modelId="{84375BE5-E9F9-497F-A3C9-DC64016ED9F5}" type="presOf" srcId="{82E5ED1C-7AC4-40C5-85CF-B4B3FF85FB19}" destId="{8141AFCB-BFAA-4BC0-B512-9CF4D382048D}" srcOrd="0" destOrd="0" presId="urn:microsoft.com/office/officeart/2005/8/layout/process2"/>
    <dgm:cxn modelId="{F98EE6E4-B7DA-4C9F-8007-8F8FC9FA3594}" type="presOf" srcId="{C3587BFA-3C2F-422A-9EE6-F2E1729D2E6A}" destId="{699827EC-2A2F-47F0-AE59-33A5FA3C0B8B}" srcOrd="1" destOrd="0" presId="urn:microsoft.com/office/officeart/2005/8/layout/process2"/>
    <dgm:cxn modelId="{D248101C-A05E-4F00-BF34-0AC954E7E6AC}" type="presOf" srcId="{AE92464C-04AC-4CDF-8D54-2E2DCB9F5D6F}" destId="{86A9C779-F9CF-483F-8653-D564FF534D32}" srcOrd="0" destOrd="0" presId="urn:microsoft.com/office/officeart/2005/8/layout/process2"/>
    <dgm:cxn modelId="{7DD4C1CB-FC88-47F4-B3F6-6E1EF91EA2A6}" type="presOf" srcId="{E35AABAF-B4D7-4489-BF5D-5FC6997D50B2}" destId="{1CD2AE94-7415-48EE-B50B-10FD9BCFC884}" srcOrd="0" destOrd="0" presId="urn:microsoft.com/office/officeart/2005/8/layout/process2"/>
    <dgm:cxn modelId="{7B0562C7-1F7B-4584-BB5C-F2E3BE613974}" srcId="{2DF1B4C9-7671-44D0-96A3-14F7E74961A0}" destId="{BCB44A10-724F-49BC-BD59-1D7AB7EC0321}" srcOrd="1" destOrd="0" parTransId="{BF707CD8-FA2E-4553-A49D-1F5F0FA51C7D}" sibTransId="{82E5ED1C-7AC4-40C5-85CF-B4B3FF85FB19}"/>
    <dgm:cxn modelId="{93AF372A-B910-44D2-A0A7-8C697C2678B3}" type="presParOf" srcId="{4AA1F18C-70C2-4AC4-A5E8-4528BD98C20E}" destId="{86A9C779-F9CF-483F-8653-D564FF534D32}" srcOrd="0" destOrd="0" presId="urn:microsoft.com/office/officeart/2005/8/layout/process2"/>
    <dgm:cxn modelId="{3FD40CEB-46B9-4BC7-9168-6F87D12F0E13}" type="presParOf" srcId="{4AA1F18C-70C2-4AC4-A5E8-4528BD98C20E}" destId="{55FB35D7-BD54-45A4-9DC2-DE43BA6C6FC5}" srcOrd="1" destOrd="0" presId="urn:microsoft.com/office/officeart/2005/8/layout/process2"/>
    <dgm:cxn modelId="{C2F35ACA-9A5D-423F-BB03-6FC212602038}" type="presParOf" srcId="{55FB35D7-BD54-45A4-9DC2-DE43BA6C6FC5}" destId="{61C43EF2-FB3E-4812-9E08-0F5EE95E71B5}" srcOrd="0" destOrd="0" presId="urn:microsoft.com/office/officeart/2005/8/layout/process2"/>
    <dgm:cxn modelId="{6FA0072D-5DE9-4408-8A35-3020475283EE}" type="presParOf" srcId="{4AA1F18C-70C2-4AC4-A5E8-4528BD98C20E}" destId="{7BA3403B-3B12-41AE-9048-62FFED261545}" srcOrd="2" destOrd="0" presId="urn:microsoft.com/office/officeart/2005/8/layout/process2"/>
    <dgm:cxn modelId="{A03C20F4-7655-45E5-8066-27B7DB902260}" type="presParOf" srcId="{4AA1F18C-70C2-4AC4-A5E8-4528BD98C20E}" destId="{8141AFCB-BFAA-4BC0-B512-9CF4D382048D}" srcOrd="3" destOrd="0" presId="urn:microsoft.com/office/officeart/2005/8/layout/process2"/>
    <dgm:cxn modelId="{326635F7-6BD2-4BCE-A01D-2F480FE9F224}" type="presParOf" srcId="{8141AFCB-BFAA-4BC0-B512-9CF4D382048D}" destId="{C862B9CA-68CF-4EC6-A2F8-D24488DDDCE2}" srcOrd="0" destOrd="0" presId="urn:microsoft.com/office/officeart/2005/8/layout/process2"/>
    <dgm:cxn modelId="{9ADD4ADE-91F7-4E23-9CAB-75C597AB8194}" type="presParOf" srcId="{4AA1F18C-70C2-4AC4-A5E8-4528BD98C20E}" destId="{71A57973-5DE8-431A-A352-7AF8422FCB1F}" srcOrd="4" destOrd="0" presId="urn:microsoft.com/office/officeart/2005/8/layout/process2"/>
    <dgm:cxn modelId="{2F4F961B-541A-4D6F-BF96-092F0292AD6C}" type="presParOf" srcId="{4AA1F18C-70C2-4AC4-A5E8-4528BD98C20E}" destId="{EABCF7EB-8978-45E8-96FE-81245C602654}" srcOrd="5" destOrd="0" presId="urn:microsoft.com/office/officeart/2005/8/layout/process2"/>
    <dgm:cxn modelId="{07BF8092-FCB1-4D3E-BD24-884509CA3417}" type="presParOf" srcId="{EABCF7EB-8978-45E8-96FE-81245C602654}" destId="{699827EC-2A2F-47F0-AE59-33A5FA3C0B8B}" srcOrd="0" destOrd="0" presId="urn:microsoft.com/office/officeart/2005/8/layout/process2"/>
    <dgm:cxn modelId="{8BCB8F81-F0A0-438C-B368-7F94CA3FC060}" type="presParOf" srcId="{4AA1F18C-70C2-4AC4-A5E8-4528BD98C20E}" destId="{1CD2AE94-7415-48EE-B50B-10FD9BCFC88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6AE95-FA3D-4D16-AD62-132B4E91E7F5}" type="doc">
      <dgm:prSet loTypeId="urn:microsoft.com/office/officeart/2005/8/layout/equation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06725F0-CD8A-4BD6-890A-336B5BAC8EE9}">
      <dgm:prSet phldrT="[文字]" custT="1"/>
      <dgm:spPr>
        <a:solidFill>
          <a:schemeClr val="accent6">
            <a:lumMod val="90000"/>
          </a:schemeClr>
        </a:solidFill>
        <a:ln>
          <a:noFill/>
        </a:ln>
      </dgm:spPr>
      <dgm:t>
        <a:bodyPr/>
        <a:lstStyle/>
        <a:p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月</a:t>
          </a: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/>
          </a:r>
          <a:b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</a:b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30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天 </a:t>
          </a:r>
          <a:endParaRPr lang="en-US" altLang="zh-TW" sz="4000" b="1" kern="1200" dirty="0" smtClean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E86839D8-6A37-432F-83FB-52D3A3095BF0}" type="parTrans" cxnId="{4FDD2FA9-D7B5-49E1-A33E-55BB0F0A586C}">
      <dgm:prSet/>
      <dgm:spPr/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DA2AB9B9-098E-44BE-A3FD-C6D33F7EC9CE}" type="sibTrans" cxnId="{4FDD2FA9-D7B5-49E1-A33E-55BB0F0A586C}">
      <dgm:prSet custT="1"/>
      <dgm:spPr>
        <a:solidFill>
          <a:schemeClr val="bg1">
            <a:lumMod val="65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57ABA92F-529F-4F3D-8D37-888D0D7B6F0C}">
      <dgm:prSet phldrT="[文字]" custT="1"/>
      <dgm:spPr>
        <a:solidFill>
          <a:srgbClr val="F694DA"/>
        </a:solidFill>
        <a:ln>
          <a:noFill/>
        </a:ln>
      </dgm:spPr>
      <dgm:t>
        <a:bodyPr/>
        <a:lstStyle/>
        <a:p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4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月</a:t>
          </a: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/>
          </a:r>
          <a:b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</a:b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30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天</a:t>
          </a:r>
          <a:endParaRPr lang="zh-TW" altLang="en-US" sz="4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3E955E71-B463-415B-8EEB-64AA790C5357}" type="parTrans" cxnId="{4024CEFD-D666-49DC-8E8D-BA0BF5A9FACE}">
      <dgm:prSet/>
      <dgm:spPr/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47F9AAC2-E0DC-492D-8EBF-D4AA5A3B9839}" type="sibTrans" cxnId="{4024CEFD-D666-49DC-8E8D-BA0BF5A9FACE}">
      <dgm:prSet custT="1"/>
      <dgm:spPr>
        <a:solidFill>
          <a:schemeClr val="bg1">
            <a:lumMod val="65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EAB474AD-DB5C-44BB-8A51-1D128EAAE59B}">
      <dgm:prSet phldrT="[文字]" custT="1"/>
      <dgm:spPr>
        <a:solidFill>
          <a:schemeClr val="accent4">
            <a:lumMod val="90000"/>
          </a:schemeClr>
        </a:solidFill>
        <a:ln>
          <a:noFill/>
        </a:ln>
      </dgm:spPr>
      <dgm:t>
        <a:bodyPr/>
        <a:lstStyle/>
        <a:p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共計</a:t>
          </a: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60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天</a:t>
          </a:r>
          <a:endParaRPr lang="zh-TW" altLang="en-US" sz="4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CD2FEDB1-90CC-4C00-BB7F-E74BC2D518D8}" type="parTrans" cxnId="{9149ECC0-3BA2-46C9-9D32-58B62FBA866E}">
      <dgm:prSet/>
      <dgm:spPr/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C59D36ED-8FC6-4F15-9D74-5D756218FD64}" type="sibTrans" cxnId="{9149ECC0-3BA2-46C9-9D32-58B62FBA866E}">
      <dgm:prSet/>
      <dgm:spPr/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3BA4D8F8-1AC7-4377-B521-90E4EAD10D0A}" type="pres">
      <dgm:prSet presAssocID="{AA66AE95-FA3D-4D16-AD62-132B4E91E7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56B36F-CCB9-4EDE-B0E0-BB239D3352F5}" type="pres">
      <dgm:prSet presAssocID="{AA66AE95-FA3D-4D16-AD62-132B4E91E7F5}" presName="vNodes" presStyleCnt="0"/>
      <dgm:spPr/>
      <dgm:t>
        <a:bodyPr/>
        <a:lstStyle/>
        <a:p>
          <a:endParaRPr lang="zh-TW" altLang="en-US"/>
        </a:p>
      </dgm:t>
    </dgm:pt>
    <dgm:pt modelId="{9A53445D-5033-4A04-95B9-6B3422DDC0F3}" type="pres">
      <dgm:prSet presAssocID="{306725F0-CD8A-4BD6-890A-336B5BAC8EE9}" presName="node" presStyleLbl="node1" presStyleIdx="0" presStyleCnt="3" custScaleX="201961" custScaleY="1241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F84F4-7C11-44B4-BD51-F118295276D3}" type="pres">
      <dgm:prSet presAssocID="{DA2AB9B9-098E-44BE-A3FD-C6D33F7EC9CE}" presName="spacerT" presStyleCnt="0"/>
      <dgm:spPr/>
      <dgm:t>
        <a:bodyPr/>
        <a:lstStyle/>
        <a:p>
          <a:endParaRPr lang="zh-TW" altLang="en-US"/>
        </a:p>
      </dgm:t>
    </dgm:pt>
    <dgm:pt modelId="{42FC89D2-6155-4BD0-A493-51F0CD350C5F}" type="pres">
      <dgm:prSet presAssocID="{DA2AB9B9-098E-44BE-A3FD-C6D33F7EC9CE}" presName="sibTrans" presStyleLbl="sibTrans2D1" presStyleIdx="0" presStyleCnt="2" custLinFactNeighborX="3697"/>
      <dgm:spPr/>
      <dgm:t>
        <a:bodyPr/>
        <a:lstStyle/>
        <a:p>
          <a:endParaRPr lang="zh-TW" altLang="en-US"/>
        </a:p>
      </dgm:t>
    </dgm:pt>
    <dgm:pt modelId="{3A002402-CC63-4A05-A610-EC56C16B980A}" type="pres">
      <dgm:prSet presAssocID="{DA2AB9B9-098E-44BE-A3FD-C6D33F7EC9CE}" presName="spacerB" presStyleCnt="0"/>
      <dgm:spPr/>
      <dgm:t>
        <a:bodyPr/>
        <a:lstStyle/>
        <a:p>
          <a:endParaRPr lang="zh-TW" altLang="en-US"/>
        </a:p>
      </dgm:t>
    </dgm:pt>
    <dgm:pt modelId="{E759F6CF-8222-4D53-B399-09AAF02A305C}" type="pres">
      <dgm:prSet presAssocID="{57ABA92F-529F-4F3D-8D37-888D0D7B6F0C}" presName="node" presStyleLbl="node1" presStyleIdx="1" presStyleCnt="3" custScaleX="196596" custScaleY="1394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D16BFF-DED8-45E0-97F4-9363AA87AF03}" type="pres">
      <dgm:prSet presAssocID="{AA66AE95-FA3D-4D16-AD62-132B4E91E7F5}" presName="sibTransLast" presStyleLbl="sibTrans2D1" presStyleIdx="1" presStyleCnt="2" custLinFactNeighborX="5581"/>
      <dgm:spPr/>
      <dgm:t>
        <a:bodyPr/>
        <a:lstStyle/>
        <a:p>
          <a:endParaRPr lang="zh-TW" altLang="en-US"/>
        </a:p>
      </dgm:t>
    </dgm:pt>
    <dgm:pt modelId="{24047248-C891-4E85-9322-595FD1B579A4}" type="pres">
      <dgm:prSet presAssocID="{AA66AE95-FA3D-4D16-AD62-132B4E91E7F5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C64A70E-E5AC-4E18-B9BC-407C067D7B85}" type="pres">
      <dgm:prSet presAssocID="{AA66AE95-FA3D-4D16-AD62-132B4E91E7F5}" presName="lastNode" presStyleLbl="node1" presStyleIdx="2" presStyleCnt="3" custScaleX="150292" custScaleY="66307" custLinFactNeighborX="208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1224DA-FF84-416D-9CA4-3F62D5C6A96B}" type="presOf" srcId="{47F9AAC2-E0DC-492D-8EBF-D4AA5A3B9839}" destId="{36D16BFF-DED8-45E0-97F4-9363AA87AF03}" srcOrd="0" destOrd="0" presId="urn:microsoft.com/office/officeart/2005/8/layout/equation2"/>
    <dgm:cxn modelId="{4024CEFD-D666-49DC-8E8D-BA0BF5A9FACE}" srcId="{AA66AE95-FA3D-4D16-AD62-132B4E91E7F5}" destId="{57ABA92F-529F-4F3D-8D37-888D0D7B6F0C}" srcOrd="1" destOrd="0" parTransId="{3E955E71-B463-415B-8EEB-64AA790C5357}" sibTransId="{47F9AAC2-E0DC-492D-8EBF-D4AA5A3B9839}"/>
    <dgm:cxn modelId="{A63DFEEE-E429-4B10-961B-DC9E415EA509}" type="presOf" srcId="{DA2AB9B9-098E-44BE-A3FD-C6D33F7EC9CE}" destId="{42FC89D2-6155-4BD0-A493-51F0CD350C5F}" srcOrd="0" destOrd="0" presId="urn:microsoft.com/office/officeart/2005/8/layout/equation2"/>
    <dgm:cxn modelId="{3A20489A-CF5F-4006-92E4-D617411359B4}" type="presOf" srcId="{EAB474AD-DB5C-44BB-8A51-1D128EAAE59B}" destId="{6C64A70E-E5AC-4E18-B9BC-407C067D7B85}" srcOrd="0" destOrd="0" presId="urn:microsoft.com/office/officeart/2005/8/layout/equation2"/>
    <dgm:cxn modelId="{6995D1E3-50C6-4B79-BB62-112D5FCD1172}" type="presOf" srcId="{57ABA92F-529F-4F3D-8D37-888D0D7B6F0C}" destId="{E759F6CF-8222-4D53-B399-09AAF02A305C}" srcOrd="0" destOrd="0" presId="urn:microsoft.com/office/officeart/2005/8/layout/equation2"/>
    <dgm:cxn modelId="{4FDD2FA9-D7B5-49E1-A33E-55BB0F0A586C}" srcId="{AA66AE95-FA3D-4D16-AD62-132B4E91E7F5}" destId="{306725F0-CD8A-4BD6-890A-336B5BAC8EE9}" srcOrd="0" destOrd="0" parTransId="{E86839D8-6A37-432F-83FB-52D3A3095BF0}" sibTransId="{DA2AB9B9-098E-44BE-A3FD-C6D33F7EC9CE}"/>
    <dgm:cxn modelId="{99707195-4635-4544-AA9D-CA3B58F3FB73}" type="presOf" srcId="{AA66AE95-FA3D-4D16-AD62-132B4E91E7F5}" destId="{3BA4D8F8-1AC7-4377-B521-90E4EAD10D0A}" srcOrd="0" destOrd="0" presId="urn:microsoft.com/office/officeart/2005/8/layout/equation2"/>
    <dgm:cxn modelId="{9149ECC0-3BA2-46C9-9D32-58B62FBA866E}" srcId="{AA66AE95-FA3D-4D16-AD62-132B4E91E7F5}" destId="{EAB474AD-DB5C-44BB-8A51-1D128EAAE59B}" srcOrd="2" destOrd="0" parTransId="{CD2FEDB1-90CC-4C00-BB7F-E74BC2D518D8}" sibTransId="{C59D36ED-8FC6-4F15-9D74-5D756218FD64}"/>
    <dgm:cxn modelId="{2184E6E7-562C-4786-9A62-556C52E89485}" type="presOf" srcId="{47F9AAC2-E0DC-492D-8EBF-D4AA5A3B9839}" destId="{24047248-C891-4E85-9322-595FD1B579A4}" srcOrd="1" destOrd="0" presId="urn:microsoft.com/office/officeart/2005/8/layout/equation2"/>
    <dgm:cxn modelId="{BB3E3399-B93B-4B77-A0BB-6B69716BA4F2}" type="presOf" srcId="{306725F0-CD8A-4BD6-890A-336B5BAC8EE9}" destId="{9A53445D-5033-4A04-95B9-6B3422DDC0F3}" srcOrd="0" destOrd="0" presId="urn:microsoft.com/office/officeart/2005/8/layout/equation2"/>
    <dgm:cxn modelId="{5766B6D5-E1A4-48AB-8C3F-B15B56A61039}" type="presParOf" srcId="{3BA4D8F8-1AC7-4377-B521-90E4EAD10D0A}" destId="{0156B36F-CCB9-4EDE-B0E0-BB239D3352F5}" srcOrd="0" destOrd="0" presId="urn:microsoft.com/office/officeart/2005/8/layout/equation2"/>
    <dgm:cxn modelId="{9730D1C0-7C84-43E0-9260-8A135A8CA4B4}" type="presParOf" srcId="{0156B36F-CCB9-4EDE-B0E0-BB239D3352F5}" destId="{9A53445D-5033-4A04-95B9-6B3422DDC0F3}" srcOrd="0" destOrd="0" presId="urn:microsoft.com/office/officeart/2005/8/layout/equation2"/>
    <dgm:cxn modelId="{4836F02E-A933-420D-A808-D6DF7C8DFF87}" type="presParOf" srcId="{0156B36F-CCB9-4EDE-B0E0-BB239D3352F5}" destId="{AB6F84F4-7C11-44B4-BD51-F118295276D3}" srcOrd="1" destOrd="0" presId="urn:microsoft.com/office/officeart/2005/8/layout/equation2"/>
    <dgm:cxn modelId="{BE4FBE7A-EEFB-4DD4-A398-716730747158}" type="presParOf" srcId="{0156B36F-CCB9-4EDE-B0E0-BB239D3352F5}" destId="{42FC89D2-6155-4BD0-A493-51F0CD350C5F}" srcOrd="2" destOrd="0" presId="urn:microsoft.com/office/officeart/2005/8/layout/equation2"/>
    <dgm:cxn modelId="{F2760473-748A-4768-B828-0E5CC0201BF7}" type="presParOf" srcId="{0156B36F-CCB9-4EDE-B0E0-BB239D3352F5}" destId="{3A002402-CC63-4A05-A610-EC56C16B980A}" srcOrd="3" destOrd="0" presId="urn:microsoft.com/office/officeart/2005/8/layout/equation2"/>
    <dgm:cxn modelId="{746C977C-EA96-4231-B4AB-D1F67DC4C406}" type="presParOf" srcId="{0156B36F-CCB9-4EDE-B0E0-BB239D3352F5}" destId="{E759F6CF-8222-4D53-B399-09AAF02A305C}" srcOrd="4" destOrd="0" presId="urn:microsoft.com/office/officeart/2005/8/layout/equation2"/>
    <dgm:cxn modelId="{EAE00F66-D23C-49C0-BB96-60E56C631DD3}" type="presParOf" srcId="{3BA4D8F8-1AC7-4377-B521-90E4EAD10D0A}" destId="{36D16BFF-DED8-45E0-97F4-9363AA87AF03}" srcOrd="1" destOrd="0" presId="urn:microsoft.com/office/officeart/2005/8/layout/equation2"/>
    <dgm:cxn modelId="{8A494264-69F9-41CD-BB14-9818978310C4}" type="presParOf" srcId="{36D16BFF-DED8-45E0-97F4-9363AA87AF03}" destId="{24047248-C891-4E85-9322-595FD1B579A4}" srcOrd="0" destOrd="0" presId="urn:microsoft.com/office/officeart/2005/8/layout/equation2"/>
    <dgm:cxn modelId="{6568DD67-1B56-4992-A234-D4BCF1808BE0}" type="presParOf" srcId="{3BA4D8F8-1AC7-4377-B521-90E4EAD10D0A}" destId="{6C64A70E-E5AC-4E18-B9BC-407C067D7B8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4" y="2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262176C7-F690-4B3E-AAC9-163E562F48B8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4" y="942880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AE445A4-5129-47C9-B85E-C8D5CD2F8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79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2E50594-3CAD-409A-98FC-80ECEB5B11CD}" type="datetimeFigureOut">
              <a:rPr lang="zh-TW" altLang="en-US" smtClean="0"/>
              <a:t>2021/2/5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8ABE63-F42F-4F3E-932F-A884111754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58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21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27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268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252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43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31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008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27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513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062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76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572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59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398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952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462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548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893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20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887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92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230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987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322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60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477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132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695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369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0877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70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3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69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93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10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4" name="Rectangle 32"/>
          <p:cNvSpPr>
            <a:spLocks noChangeArrowheads="1"/>
          </p:cNvSpPr>
          <p:nvPr/>
        </p:nvSpPr>
        <p:spPr bwMode="gray">
          <a:xfrm>
            <a:off x="1847850" y="342900"/>
            <a:ext cx="6267450" cy="263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gray">
          <a:xfrm>
            <a:off x="7599363" y="798513"/>
            <a:ext cx="1196975" cy="21764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gray">
          <a:xfrm>
            <a:off x="7529513" y="333375"/>
            <a:ext cx="1290637" cy="12811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1835150" y="3152775"/>
            <a:ext cx="6964363" cy="995363"/>
            <a:chOff x="1344" y="1986"/>
            <a:chExt cx="4216" cy="627"/>
          </a:xfrm>
        </p:grpSpPr>
        <p:sp>
          <p:nvSpPr>
            <p:cNvPr id="13348" name="Rectangle 36"/>
            <p:cNvSpPr>
              <a:spLocks noChangeArrowheads="1"/>
            </p:cNvSpPr>
            <p:nvPr/>
          </p:nvSpPr>
          <p:spPr bwMode="ltGray">
            <a:xfrm>
              <a:off x="1568" y="2269"/>
              <a:ext cx="3992" cy="3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ltGray">
            <a:xfrm>
              <a:off x="1344" y="1986"/>
              <a:ext cx="480" cy="62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350" name="Rectangle 38"/>
          <p:cNvSpPr>
            <a:spLocks noChangeArrowheads="1"/>
          </p:cNvSpPr>
          <p:nvPr/>
        </p:nvSpPr>
        <p:spPr bwMode="gray">
          <a:xfrm>
            <a:off x="1835150" y="3000375"/>
            <a:ext cx="6975475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gray">
          <a:xfrm>
            <a:off x="338138" y="3003550"/>
            <a:ext cx="8439150" cy="12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124075" y="2924175"/>
            <a:ext cx="6551613" cy="5969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ko-KR" noProof="0" smtClean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95513" y="3644900"/>
            <a:ext cx="6480175" cy="5048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ko-KR" noProof="0" smtClean="0"/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352425" y="333375"/>
            <a:ext cx="8458200" cy="6172200"/>
          </a:xfrm>
          <a:prstGeom prst="roundRect">
            <a:avLst>
              <a:gd name="adj" fmla="val 9782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投影片編號版面配置區 3"/>
          <p:cNvSpPr txBox="1">
            <a:spLocks/>
          </p:cNvSpPr>
          <p:nvPr userDrawn="1"/>
        </p:nvSpPr>
        <p:spPr bwMode="auto">
          <a:xfrm>
            <a:off x="8558893" y="6599464"/>
            <a:ext cx="585107" cy="2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220322E-3FC9-43A6-8DF7-24B762F5AFCE}" type="slidenum">
              <a:rPr lang="ko-KR" altLang="en-US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27276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43D32-6A04-4032-B438-49D35014D7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7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15125" y="620713"/>
            <a:ext cx="2105025" cy="57038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620713"/>
            <a:ext cx="6167437" cy="57038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ED22-1C54-4A38-8D82-0043888014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6856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8486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95288" y="1371600"/>
            <a:ext cx="8424862" cy="49530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874E-5E5A-49EA-BDC1-D7E4549708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066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8486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395288" y="1371600"/>
            <a:ext cx="8424862" cy="4953000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2B674C-752E-4180-A329-EFBD2758C18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06227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108357-5833-46D9-8ECF-16F9CB69BEC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4352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49A812-3418-42C9-827E-A628B70D8B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0495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371600"/>
            <a:ext cx="4135437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25" y="1371600"/>
            <a:ext cx="4137025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9C1C-6B2C-46B4-91B1-9E62693CC8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投影片編號版面配置區 3"/>
          <p:cNvSpPr txBox="1">
            <a:spLocks/>
          </p:cNvSpPr>
          <p:nvPr userDrawn="1"/>
        </p:nvSpPr>
        <p:spPr bwMode="auto">
          <a:xfrm>
            <a:off x="8558893" y="6599464"/>
            <a:ext cx="585107" cy="2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220322E-3FC9-43A6-8DF7-24B762F5AFCE}" type="slidenum">
              <a:rPr lang="ko-KR" altLang="en-US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4377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0A24-3EB1-4153-9195-6FAF7DFA3E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41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8B76A0-62B2-4E5D-B6BB-92C634C901D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38210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03CAC-9962-46D8-8887-6790ACC517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411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5928-879F-446B-A00F-AD0175320C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777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605C-E66D-4E1C-89CD-D2BC2BC269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026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Rectangle 34"/>
          <p:cNvSpPr>
            <a:spLocks noChangeArrowheads="1"/>
          </p:cNvSpPr>
          <p:nvPr/>
        </p:nvSpPr>
        <p:spPr bwMode="ltGray">
          <a:xfrm>
            <a:off x="925513" y="669925"/>
            <a:ext cx="8218487" cy="5651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ltGray">
          <a:xfrm>
            <a:off x="403225" y="165100"/>
            <a:ext cx="1016000" cy="10668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gray">
          <a:xfrm>
            <a:off x="0" y="1588"/>
            <a:ext cx="9155113" cy="6842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647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gray">
          <a:xfrm>
            <a:off x="0" y="0"/>
            <a:ext cx="7699375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900113" y="6207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71600"/>
            <a:ext cx="84248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ko-KR" smtClean="0"/>
          </a:p>
        </p:txBody>
      </p:sp>
      <p:sp>
        <p:nvSpPr>
          <p:cNvPr id="8" name="投影片編號版面配置區 3"/>
          <p:cNvSpPr txBox="1">
            <a:spLocks/>
          </p:cNvSpPr>
          <p:nvPr userDrawn="1"/>
        </p:nvSpPr>
        <p:spPr bwMode="auto">
          <a:xfrm>
            <a:off x="8558893" y="6599464"/>
            <a:ext cx="585107" cy="2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220322E-3FC9-43A6-8DF7-24B762F5AFCE}" type="slidenum">
              <a:rPr lang="ko-KR" altLang="en-US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030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20126" y="1101995"/>
            <a:ext cx="8553964" cy="2742770"/>
          </a:xfrm>
        </p:spPr>
        <p:txBody>
          <a:bodyPr/>
          <a:lstStyle/>
          <a:p>
            <a:pPr>
              <a:defRPr/>
            </a:pPr>
            <a:r>
              <a:rPr lang="zh-TW" alt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教育部大學校院校務</a:t>
            </a:r>
            <a:r>
              <a:rPr lang="zh-TW" altLang="en-US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資料庫 </a:t>
            </a:r>
            <a:r>
              <a:rPr lang="zh-TW" alt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zh-TW" alt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【110.03</a:t>
            </a:r>
            <a:r>
              <a:rPr lang="zh-TW" altLang="en-US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br>
              <a:rPr lang="en-US" altLang="zh-TW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填表暨系統操作說明</a:t>
            </a:r>
            <a:r>
              <a:rPr lang="zh-TW" altLang="en-US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會</a:t>
            </a:r>
            <a:endParaRPr lang="zh-TW" altLang="en-US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9376" y="4227796"/>
            <a:ext cx="4495800" cy="391143"/>
          </a:xfrm>
          <a:noFill/>
        </p:spPr>
        <p:txBody>
          <a:bodyPr lIns="18000" tIns="10800" rIns="18000" bIns="108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9127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</a:t>
            </a:r>
            <a:r>
              <a:rPr lang="zh-TW" altLang="en-US" sz="4400" i="0" dirty="0" smtClean="0">
                <a:solidFill>
                  <a:schemeClr val="tx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i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基本資料確認</a:t>
            </a:r>
            <a:endParaRPr lang="zh-TW" altLang="en-US" sz="440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467495" y="700155"/>
            <a:ext cx="81788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22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8:00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起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 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5:00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止</a:t>
            </a:r>
            <a:endParaRPr lang="zh-TW" altLang="en-US" sz="3400" b="1" u="heavy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37" y="5026903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期基本資料請學校依「</a:t>
            </a:r>
            <a:r>
              <a:rPr lang="zh-TW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</a:t>
            </a:r>
            <a:r>
              <a:rPr lang="zh-TW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度招生名額核定表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(ex: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總量內核定系所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學校組織規程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僅限基本資料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、學院資料等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zh-TW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其他相關佐證文件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(ex: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特殊專班核定函文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</a:t>
            </a: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載。</a:t>
            </a:r>
            <a:endParaRPr lang="zh-TW" altLang="en-US" sz="2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1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16648"/>
              </p:ext>
            </p:extLst>
          </p:nvPr>
        </p:nvGraphicFramePr>
        <p:xfrm>
          <a:off x="996774" y="2043895"/>
          <a:ext cx="3284484" cy="2665851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469212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43015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lvl="0" algn="ctr" defTabSz="914400" rtl="0" fontAlgn="ctr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3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5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6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7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8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9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11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12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14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15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16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996775" y="1573811"/>
            <a:ext cx="3284482" cy="431179"/>
          </a:xfrm>
          <a:prstGeom prst="rect">
            <a:avLst/>
          </a:prstGeom>
          <a:solidFill>
            <a:srgbClr val="A4D76B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110.02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55065"/>
              </p:ext>
            </p:extLst>
          </p:nvPr>
        </p:nvGraphicFramePr>
        <p:xfrm>
          <a:off x="4831487" y="2023303"/>
          <a:ext cx="3284484" cy="2665851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469212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43015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lvl="0" algn="ctr" defTabSz="914400" rtl="0" fontAlgn="ctr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6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7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8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9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11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12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14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15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16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831488" y="1553219"/>
            <a:ext cx="3284482" cy="431179"/>
          </a:xfrm>
          <a:prstGeom prst="rect">
            <a:avLst/>
          </a:prstGeom>
          <a:solidFill>
            <a:srgbClr val="A4D76B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110.03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38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9131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2.2</a:t>
            </a:r>
            <a:r>
              <a:rPr lang="zh-TW" altLang="en-US" sz="4400" i="0" dirty="0" smtClean="0">
                <a:solidFill>
                  <a:schemeClr val="tx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i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填表</a:t>
            </a:r>
            <a:r>
              <a:rPr lang="zh-TW" altLang="en-US" sz="440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408518" y="1219229"/>
            <a:ext cx="83006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4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日上午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8:00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起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 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5:00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止</a:t>
            </a:r>
            <a:endParaRPr lang="zh-TW" altLang="en-US" sz="3400" b="1" u="heavy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80951702"/>
              </p:ext>
            </p:extLst>
          </p:nvPr>
        </p:nvGraphicFramePr>
        <p:xfrm>
          <a:off x="365552" y="2339548"/>
          <a:ext cx="8238896" cy="389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6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47364"/>
            <a:ext cx="7094837" cy="6096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2.3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資料匯出</a:t>
            </a:r>
            <a:endParaRPr lang="zh-TW" altLang="en-US" sz="4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21"/>
          <p:cNvSpPr txBox="1">
            <a:spLocks noChangeArrowheads="1"/>
          </p:cNvSpPr>
          <p:nvPr/>
        </p:nvSpPr>
        <p:spPr bwMode="auto">
          <a:xfrm>
            <a:off x="3888492" y="1430584"/>
            <a:ext cx="508540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TW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110.05.04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</a:t>
            </a:r>
            <a:r>
              <a:rPr lang="zh-TW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匯出：</a:t>
            </a:r>
            <a:endParaRPr lang="en-US" altLang="zh-TW" sz="2800" b="1" u="sng" dirty="0" smtClean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統計</a:t>
            </a:r>
            <a:r>
              <a:rPr lang="zh-TW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處</a:t>
            </a:r>
            <a:endParaRPr lang="en-US" altLang="zh-TW" sz="28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大學總量管制小組</a:t>
            </a:r>
            <a:endParaRPr lang="en-US" altLang="zh-TW" sz="2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產學合作績效評量</a:t>
            </a:r>
            <a:endParaRPr lang="en-US" altLang="zh-TW" sz="2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私立大學校院獎補助小組</a:t>
            </a:r>
            <a:endParaRPr lang="en-US" altLang="zh-TW" sz="2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84181"/>
              </p:ext>
            </p:extLst>
          </p:nvPr>
        </p:nvGraphicFramePr>
        <p:xfrm>
          <a:off x="212792" y="2146576"/>
          <a:ext cx="3675700" cy="2877948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525100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37257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518692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12792" y="1584204"/>
            <a:ext cx="3675700" cy="562372"/>
          </a:xfrm>
          <a:prstGeom prst="rect">
            <a:avLst/>
          </a:prstGeom>
          <a:solidFill>
            <a:srgbClr val="A4D76B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110.05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56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0888"/>
            <a:ext cx="7094837" cy="6096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2.4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統一期間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資料修正</a:t>
            </a:r>
            <a:endParaRPr lang="zh-TW" altLang="en-US" sz="4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21"/>
          <p:cNvSpPr txBox="1">
            <a:spLocks noChangeArrowheads="1"/>
          </p:cNvSpPr>
          <p:nvPr/>
        </p:nvSpPr>
        <p:spPr bwMode="auto">
          <a:xfrm>
            <a:off x="74142" y="1287352"/>
            <a:ext cx="90026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上午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8:00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起 至 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20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5:00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止</a:t>
            </a:r>
          </a:p>
        </p:txBody>
      </p:sp>
      <p:sp>
        <p:nvSpPr>
          <p:cNvPr id="9" name="文字方塊 21"/>
          <p:cNvSpPr txBox="1">
            <a:spLocks noChangeArrowheads="1"/>
          </p:cNvSpPr>
          <p:nvPr/>
        </p:nvSpPr>
        <p:spPr bwMode="auto">
          <a:xfrm>
            <a:off x="4300151" y="2276525"/>
            <a:ext cx="438125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需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8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修正本期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(110.03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表冊資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之學校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請於</a:t>
            </a:r>
            <a:r>
              <a:rPr lang="en-US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5/6-5/20</a:t>
            </a:r>
            <a:r>
              <a:rPr lang="zh-TW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間提出申請並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務必於</a:t>
            </a:r>
            <a:r>
              <a:rPr lang="en-US" altLang="zh-TW" sz="28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5/20</a:t>
            </a:r>
            <a:r>
              <a:rPr lang="zh-TW" altLang="en-US" sz="28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28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28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時</a:t>
            </a:r>
            <a:r>
              <a:rPr lang="zh-TW" altLang="en-US" sz="2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</a:t>
            </a:r>
            <a:r>
              <a:rPr lang="zh-TW" altLang="zh-TW" sz="28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完成</a:t>
            </a:r>
            <a:r>
              <a:rPr lang="zh-TW" altLang="zh-TW" sz="2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修正作業</a:t>
            </a:r>
            <a:r>
              <a:rPr lang="zh-TW" altLang="zh-TW" sz="2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1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4064"/>
              </p:ext>
            </p:extLst>
          </p:nvPr>
        </p:nvGraphicFramePr>
        <p:xfrm>
          <a:off x="212792" y="2963993"/>
          <a:ext cx="3675700" cy="2877948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525100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37257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518692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12792" y="2401621"/>
            <a:ext cx="3675700" cy="562372"/>
          </a:xfrm>
          <a:prstGeom prst="rect">
            <a:avLst/>
          </a:prstGeom>
          <a:solidFill>
            <a:srgbClr val="A4D76B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110.05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4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0888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 </a:t>
            </a:r>
            <a:r>
              <a:rPr lang="zh-TW" altLang="en-US" sz="4400" i="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統一修正申請</a:t>
            </a:r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如何提出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27"/>
          <p:cNvSpPr txBox="1">
            <a:spLocks noChangeArrowheads="1"/>
          </p:cNvSpPr>
          <p:nvPr/>
        </p:nvSpPr>
        <p:spPr bwMode="auto">
          <a:xfrm>
            <a:off x="480931" y="1359278"/>
            <a:ext cx="819552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校庫首頁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點選             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進入修正系統頁面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後，輸入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帳號密碼登入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8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TW" sz="10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 startAt="3"/>
            </a:pP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點選             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     選擇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表冊，並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「修改原因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」欄位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敘明具體理由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後送出選單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sz="28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Tx/>
              <a:buAutoNum type="arabicPeriod" startAt="3"/>
            </a:pP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成功送出之表冊會在確認鍵上方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顯示「已申請表冊：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…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」。</a:t>
            </a:r>
            <a:endParaRPr lang="zh-TW" altLang="en-US" sz="2800" b="1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7" t="2" r="13612" b="94362"/>
          <a:stretch>
            <a:fillRect/>
          </a:stretch>
        </p:blipFill>
        <p:spPr bwMode="auto">
          <a:xfrm>
            <a:off x="4053192" y="1359278"/>
            <a:ext cx="1022864" cy="4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 r="91383" b="92300"/>
          <a:stretch>
            <a:fillRect/>
          </a:stretch>
        </p:blipFill>
        <p:spPr bwMode="auto">
          <a:xfrm>
            <a:off x="1880211" y="2461451"/>
            <a:ext cx="1082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7" t="28149" r="50191" b="63141"/>
          <a:stretch>
            <a:fillRect/>
          </a:stretch>
        </p:blipFill>
        <p:spPr bwMode="auto">
          <a:xfrm>
            <a:off x="3555575" y="2375039"/>
            <a:ext cx="265026" cy="49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372865" y="4272773"/>
            <a:ext cx="8505128" cy="2054940"/>
            <a:chOff x="372865" y="4272773"/>
            <a:chExt cx="8505128" cy="2054940"/>
          </a:xfrm>
        </p:grpSpPr>
        <p:grpSp>
          <p:nvGrpSpPr>
            <p:cNvPr id="16" name="群組 15"/>
            <p:cNvGrpSpPr/>
            <p:nvPr/>
          </p:nvGrpSpPr>
          <p:grpSpPr>
            <a:xfrm>
              <a:off x="372865" y="4272773"/>
              <a:ext cx="8505128" cy="2054940"/>
              <a:chOff x="372865" y="4272773"/>
              <a:chExt cx="8505128" cy="2054940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550734" y="4272773"/>
                <a:ext cx="8327259" cy="2054940"/>
                <a:chOff x="550734" y="4272773"/>
                <a:chExt cx="8327259" cy="2054940"/>
              </a:xfrm>
            </p:grpSpPr>
            <p:grpSp>
              <p:nvGrpSpPr>
                <p:cNvPr id="8" name="群組 7"/>
                <p:cNvGrpSpPr/>
                <p:nvPr/>
              </p:nvGrpSpPr>
              <p:grpSpPr>
                <a:xfrm>
                  <a:off x="550734" y="4272773"/>
                  <a:ext cx="8327259" cy="2054940"/>
                  <a:chOff x="403433" y="4695569"/>
                  <a:chExt cx="8364202" cy="1707005"/>
                </a:xfrm>
              </p:grpSpPr>
              <p:grpSp>
                <p:nvGrpSpPr>
                  <p:cNvPr id="6" name="群組 5"/>
                  <p:cNvGrpSpPr/>
                  <p:nvPr/>
                </p:nvGrpSpPr>
                <p:grpSpPr>
                  <a:xfrm>
                    <a:off x="403433" y="4695569"/>
                    <a:ext cx="8364202" cy="1476906"/>
                    <a:chOff x="403433" y="4695569"/>
                    <a:chExt cx="8364202" cy="1476906"/>
                  </a:xfrm>
                </p:grpSpPr>
                <p:pic>
                  <p:nvPicPr>
                    <p:cNvPr id="5" name="圖片 2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39787"/>
                    <a:stretch>
                      <a:fillRect/>
                    </a:stretch>
                  </p:blipFill>
                  <p:spPr bwMode="auto">
                    <a:xfrm>
                      <a:off x="403433" y="4695569"/>
                      <a:ext cx="8364202" cy="14769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" name="文字方塊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8740" y="4921105"/>
                      <a:ext cx="821164" cy="2180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zh-TW" altLang="en-US" sz="1200" b="1">
                        <a:solidFill>
                          <a:srgbClr val="FF0000"/>
                        </a:solidFill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4464419" y="6172475"/>
                    <a:ext cx="579964" cy="23009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例</a:t>
                    </a:r>
                    <a:r>
                      <a:rPr lang="zh-TW" altLang="en-US" sz="12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圖</a:t>
                    </a:r>
                    <a:r>
                      <a:rPr lang="en-US" altLang="zh-TW" sz="12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1</a:t>
                    </a:r>
                    <a:endParaRPr lang="zh-TW" alt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" name="矩形 2"/>
                <p:cNvSpPr/>
                <p:nvPr/>
              </p:nvSpPr>
              <p:spPr bwMode="auto">
                <a:xfrm>
                  <a:off x="4705004" y="4813070"/>
                  <a:ext cx="307571" cy="1163782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900" b="0" i="0" u="none" strike="noStrike" cap="none" normalizeH="0" baseline="0" smtClean="0">
                    <a:ln>
                      <a:noFill/>
                    </a:ln>
                    <a:noFill/>
                    <a:effectLst/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 bwMode="auto">
              <a:xfrm rot="5400000">
                <a:off x="764182" y="3881459"/>
                <a:ext cx="540296" cy="132293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900" b="0" i="0" u="none" strike="noStrike" cap="none" normalizeH="0" baseline="0" smtClean="0">
                  <a:ln>
                    <a:noFill/>
                  </a:ln>
                  <a:noFill/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 bwMode="auto">
            <a:xfrm>
              <a:off x="5067742" y="4804757"/>
              <a:ext cx="3801937" cy="415635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15" y="14414"/>
            <a:ext cx="7534041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2.6 </a:t>
            </a:r>
            <a:r>
              <a:rPr lang="zh-TW" altLang="en-US" sz="4400" i="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非統一修正申請</a:t>
            </a:r>
            <a:r>
              <a:rPr lang="en-US" altLang="zh-TW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如何提出</a:t>
            </a:r>
          </a:p>
        </p:txBody>
      </p:sp>
      <p:sp>
        <p:nvSpPr>
          <p:cNvPr id="5" name="文字方塊 27"/>
          <p:cNvSpPr txBox="1">
            <a:spLocks noChangeArrowheads="1"/>
          </p:cNvSpPr>
          <p:nvPr/>
        </p:nvSpPr>
        <p:spPr bwMode="auto">
          <a:xfrm>
            <a:off x="579239" y="1234189"/>
            <a:ext cx="8045727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lnSpc>
                <a:spcPts val="336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若超過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統一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期間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後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，學校仍有資料需要修正或需要修正前幾期資料，則請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提出「非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統一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8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lnSpc>
                <a:spcPts val="336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如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需於「非統一修正期間」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提出資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修正申請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請事先填寫「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對照表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務必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「修正說明」欄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敘明具體修改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理由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，並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核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章後發文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至教育部高教司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，待教育部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回函後，方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可至校庫提出申請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開放修改權限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系統申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可供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修正時間以</a:t>
            </a:r>
            <a:r>
              <a:rPr lang="en-US" altLang="zh-TW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小時為限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sz="28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27"/>
          <p:cNvSpPr txBox="1">
            <a:spLocks noChangeArrowheads="1"/>
          </p:cNvSpPr>
          <p:nvPr/>
        </p:nvSpPr>
        <p:spPr bwMode="auto">
          <a:xfrm>
            <a:off x="1141921" y="5286406"/>
            <a:ext cx="7312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36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對照表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en-US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學校未來如何提升填報資料庫正確性及完整性之策略</a:t>
            </a:r>
            <a:r>
              <a:rPr lang="zh-TW" altLang="en-US" sz="28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zh-TW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至少</a:t>
            </a:r>
            <a:r>
              <a:rPr lang="en-US" altLang="zh-TW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100</a:t>
            </a:r>
            <a:r>
              <a:rPr lang="zh-TW" altLang="zh-TW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字</a:t>
            </a:r>
            <a:r>
              <a:rPr lang="zh-TW" altLang="en-US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468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9126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2.7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修正申請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27"/>
          <p:cNvSpPr txBox="1">
            <a:spLocks noChangeArrowheads="1"/>
          </p:cNvSpPr>
          <p:nvPr/>
        </p:nvSpPr>
        <p:spPr bwMode="auto">
          <a:xfrm>
            <a:off x="360752" y="626272"/>
            <a:ext cx="881976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填寫「修正申請對照表」</a:t>
            </a:r>
            <a:endParaRPr lang="en-US" altLang="zh-TW" sz="2800" b="1" dirty="0" smtClean="0">
              <a:solidFill>
                <a:srgbClr val="FF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「修正申請對照表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」格式可由修正申請系統內</a:t>
            </a:r>
            <a:endParaRPr lang="en-US" altLang="zh-TW" sz="28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indent="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zh-TW" b="1" u="heavy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b="1" u="heavy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常用</a:t>
            </a:r>
            <a:r>
              <a:rPr lang="en-US" altLang="zh-TW" b="1" u="heavy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b="1" u="heavy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校庫修正申請對照表</a:t>
            </a:r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連結下載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           </a:t>
            </a:r>
            <a:endParaRPr lang="zh-TW" altLang="en-US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4939" y="2951018"/>
            <a:ext cx="4625380" cy="3578954"/>
            <a:chOff x="24939" y="2951018"/>
            <a:chExt cx="4625380" cy="357895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39" y="2951018"/>
              <a:ext cx="4625380" cy="3577180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1957756" y="6252973"/>
              <a:ext cx="577402" cy="2769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例圖</a:t>
              </a:r>
              <a:r>
                <a:rPr lang="en-US" altLang="zh-TW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endParaRPr lang="zh-TW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87604" y="2946025"/>
            <a:ext cx="4422371" cy="3633124"/>
            <a:chOff x="4687604" y="2946025"/>
            <a:chExt cx="4422371" cy="3633124"/>
          </a:xfrm>
          <a:solidFill>
            <a:srgbClr val="FFC000"/>
          </a:solidFill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7604" y="2946025"/>
              <a:ext cx="4422371" cy="338601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" name="文字方塊 9"/>
            <p:cNvSpPr txBox="1"/>
            <p:nvPr/>
          </p:nvSpPr>
          <p:spPr>
            <a:xfrm>
              <a:off x="6812446" y="6302150"/>
              <a:ext cx="577402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例圖</a:t>
              </a:r>
              <a:r>
                <a:rPr lang="en-US" altLang="zh-TW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endParaRPr lang="zh-TW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1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9126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2.8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修正申請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27"/>
          <p:cNvSpPr txBox="1">
            <a:spLocks noChangeArrowheads="1"/>
          </p:cNvSpPr>
          <p:nvPr/>
        </p:nvSpPr>
        <p:spPr bwMode="auto">
          <a:xfrm>
            <a:off x="266007" y="1322831"/>
            <a:ext cx="86736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申請涉及計畫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包含學術研究、產學合作等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經費等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數據：</a:t>
            </a:r>
            <a:endParaRPr lang="en-US" altLang="zh-TW" sz="24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0015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提出</a:t>
            </a:r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核章之修正前後對照表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及相關佐證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endParaRPr lang="en-US" altLang="zh-TW" sz="24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0015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對照表上請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臚列出</a:t>
            </a:r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修改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前、後</a:t>
            </a:r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的計畫明細與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經費數據</a:t>
            </a:r>
            <a:endParaRPr lang="en-US" altLang="zh-TW" sz="2400" b="1" dirty="0" smtClean="0">
              <a:solidFill>
                <a:srgbClr val="FF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0015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敘明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係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依據表冊何項</a:t>
            </a:r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定義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而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endParaRPr lang="en-US" altLang="zh-TW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範例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endParaRPr lang="en-US" altLang="zh-TW" sz="24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720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企業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部門資助產學合作計畫，有一件「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光纖有線電視與光通訊產學聯盟計畫案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」金額填報有誤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正確應為</a:t>
            </a:r>
            <a:r>
              <a:rPr lang="en-US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4,200,000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，誤填報為</a:t>
            </a:r>
            <a:r>
              <a:rPr lang="en-US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4,000,000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720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依據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合約書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佐證文件修正，故企業部門資助產學合作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原本填報金額</a:t>
            </a:r>
            <a:r>
              <a:rPr lang="en-US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44,475,997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元，應修正為</a:t>
            </a:r>
            <a:r>
              <a:rPr lang="en-US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44,675,997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元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sz="2400" b="1" u="sng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6877" y="39130"/>
            <a:ext cx="793845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2.9 </a:t>
            </a:r>
            <a:r>
              <a:rPr lang="zh-TW" altLang="en-US" sz="4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非統一修正申請</a:t>
            </a:r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如何提出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32088" y="1083766"/>
            <a:ext cx="8895622" cy="5324535"/>
            <a:chOff x="143380" y="1565686"/>
            <a:chExt cx="8698006" cy="5359445"/>
          </a:xfrm>
        </p:grpSpPr>
        <p:sp>
          <p:nvSpPr>
            <p:cNvPr id="4" name="文字方塊 27"/>
            <p:cNvSpPr txBox="1">
              <a:spLocks noChangeArrowheads="1"/>
            </p:cNvSpPr>
            <p:nvPr/>
          </p:nvSpPr>
          <p:spPr bwMode="auto">
            <a:xfrm>
              <a:off x="143380" y="1565686"/>
              <a:ext cx="8698006" cy="535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algn="just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獲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教育部回文核准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後，請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至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校庫首頁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點選    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   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  登入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修正申請系統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 algn="just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點選                拉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選「期數」及「表冊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」，再點選預計至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填報系統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修正的時間</a:t>
              </a:r>
              <a:r>
                <a:rPr lang="en-US" altLang="zh-TW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以</a:t>
              </a:r>
              <a:r>
                <a:rPr lang="en-US" altLang="zh-TW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小時為限</a:t>
              </a:r>
              <a:r>
                <a:rPr lang="en-US" altLang="zh-TW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並請確實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敘明具體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的修正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原因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按下「確定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」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鍵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完成新增申請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 algn="just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完成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非統一期間修正申請後，請進行附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檔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「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核章修正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前後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對照表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」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上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傳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endParaRPr lang="en-US" altLang="zh-TW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endPara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3360"/>
                </a:lnSpc>
                <a:spcBef>
                  <a:spcPct val="0"/>
                </a:spcBef>
                <a:buClr>
                  <a:srgbClr val="000000"/>
                </a:buClr>
                <a:buFont typeface="+mj-lt"/>
                <a:buAutoNum type="arabicPeriod" startAt="3"/>
              </a:pPr>
              <a:r>
                <a:rPr lang="zh-TW" altLang="en-US" sz="2400" b="1" dirty="0" smtClean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學校申請修正校庫表冊數據，若有因爭取計畫經費或招生名額等案而有資料填報不實者，教育部將</a:t>
              </a:r>
              <a:r>
                <a:rPr lang="zh-TW" altLang="en-US" sz="2400" b="1" dirty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視情況要求學校限期改善或予以糾正</a:t>
              </a:r>
              <a:r>
                <a:rPr lang="zh-TW" altLang="en-US" sz="2400" b="1" dirty="0" smtClean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，並納入</a:t>
              </a:r>
              <a:r>
                <a:rPr lang="zh-TW" altLang="en-US" sz="2400" b="1" dirty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相關專案計畫審查參考</a:t>
              </a:r>
              <a:r>
                <a:rPr lang="zh-TW" altLang="en-US" sz="2400" b="1" dirty="0" smtClean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zh-TW" altLang="en-US" sz="2400" b="1" dirty="0"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7" name="圖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57" t="890" r="13612" b="95000"/>
            <a:stretch>
              <a:fillRect/>
            </a:stretch>
          </p:blipFill>
          <p:spPr bwMode="auto">
            <a:xfrm>
              <a:off x="6214208" y="1658388"/>
              <a:ext cx="9398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圖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6" t="8212" r="71844" b="85628"/>
            <a:stretch>
              <a:fillRect/>
            </a:stretch>
          </p:blipFill>
          <p:spPr bwMode="auto">
            <a:xfrm>
              <a:off x="1426891" y="2519369"/>
              <a:ext cx="1330325" cy="32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554379" y="4112240"/>
            <a:ext cx="8280921" cy="866512"/>
            <a:chOff x="124691" y="5542581"/>
            <a:chExt cx="8909421" cy="766016"/>
          </a:xfrm>
        </p:grpSpPr>
        <p:grpSp>
          <p:nvGrpSpPr>
            <p:cNvPr id="10" name="群組 9"/>
            <p:cNvGrpSpPr/>
            <p:nvPr/>
          </p:nvGrpSpPr>
          <p:grpSpPr>
            <a:xfrm>
              <a:off x="124691" y="5542581"/>
              <a:ext cx="8909421" cy="647127"/>
              <a:chOff x="190500" y="5632450"/>
              <a:chExt cx="8838814" cy="458788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190500" y="5632450"/>
                <a:ext cx="8807450" cy="458788"/>
                <a:chOff x="190500" y="5632450"/>
                <a:chExt cx="8807450" cy="458788"/>
              </a:xfrm>
            </p:grpSpPr>
            <p:pic>
              <p:nvPicPr>
                <p:cNvPr id="5" name="圖片 3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8" t="82104" r="74007" b="133"/>
                <a:stretch>
                  <a:fillRect/>
                </a:stretch>
              </p:blipFill>
              <p:spPr bwMode="auto">
                <a:xfrm>
                  <a:off x="190500" y="5632450"/>
                  <a:ext cx="3252788" cy="444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" name="圖片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38" t="82104" r="221" b="-348"/>
                <a:stretch>
                  <a:fillRect/>
                </a:stretch>
              </p:blipFill>
              <p:spPr bwMode="auto">
                <a:xfrm>
                  <a:off x="3443288" y="5632450"/>
                  <a:ext cx="5554662" cy="458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矩形 8"/>
              <p:cNvSpPr/>
              <p:nvPr/>
            </p:nvSpPr>
            <p:spPr>
              <a:xfrm>
                <a:off x="8598040" y="5870157"/>
                <a:ext cx="431274" cy="206794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zh-TW" altLang="en-US" b="1" smtClean="0">
                  <a:solidFill>
                    <a:srgbClr val="FFFFFF"/>
                  </a:solidFill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4214466" y="6063724"/>
              <a:ext cx="621225" cy="2448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例圖</a:t>
              </a:r>
              <a:r>
                <a:rPr lang="en-US" altLang="zh-TW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4</a:t>
              </a:r>
              <a:endParaRPr lang="zh-TW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6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47365"/>
            <a:ext cx="7094837" cy="6096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2.10 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sz="4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</a:p>
        </p:txBody>
      </p:sp>
      <p:sp>
        <p:nvSpPr>
          <p:cNvPr id="8" name="文字方塊 21"/>
          <p:cNvSpPr txBox="1">
            <a:spLocks noChangeArrowheads="1"/>
          </p:cNvSpPr>
          <p:nvPr/>
        </p:nvSpPr>
        <p:spPr bwMode="auto">
          <a:xfrm>
            <a:off x="4325253" y="657033"/>
            <a:ext cx="481275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TW" sz="24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110.05.24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400" b="1" u="sng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2400" b="1" u="sng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次資料匯出：</a:t>
            </a:r>
            <a:endParaRPr lang="en-US" altLang="zh-TW" sz="2400" b="1" u="sng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教育部統計處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大學總量管制小組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產學合作績效評量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私立大學校院獎補助小組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TW" sz="24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110.05.24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400" b="1" u="sng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400" b="1" u="sng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次資料匯出：</a:t>
            </a:r>
            <a:endParaRPr lang="en-US" altLang="zh-TW" sz="2400" b="1" u="sng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教育部人事處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國際司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教育部會計處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公私立大學校院國際化</a:t>
            </a:r>
            <a:r>
              <a:rPr lang="zh-TW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評量</a:t>
            </a:r>
            <a:endParaRPr lang="en-US" altLang="zh-TW" sz="24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高教深耕計畫小組</a:t>
            </a:r>
            <a:endParaRPr lang="en-US" altLang="zh-TW" sz="24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6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19627"/>
              </p:ext>
            </p:extLst>
          </p:nvPr>
        </p:nvGraphicFramePr>
        <p:xfrm>
          <a:off x="212792" y="2370865"/>
          <a:ext cx="3675700" cy="2877948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525100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37257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518692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12792" y="1808493"/>
            <a:ext cx="3675700" cy="562372"/>
          </a:xfrm>
          <a:prstGeom prst="rect">
            <a:avLst/>
          </a:prstGeom>
          <a:solidFill>
            <a:srgbClr val="A4D76B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110.05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5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314" y="17776"/>
            <a:ext cx="6913605" cy="6096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36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110.03</a:t>
            </a:r>
            <a:r>
              <a:rPr lang="zh-TW" altLang="en-US" sz="36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期填表</a:t>
            </a:r>
            <a:r>
              <a:rPr lang="zh-TW" altLang="en-US" sz="3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暨系統操作說明會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92838041"/>
              </p:ext>
            </p:extLst>
          </p:nvPr>
        </p:nvGraphicFramePr>
        <p:xfrm>
          <a:off x="1289196" y="799071"/>
          <a:ext cx="6676794" cy="584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42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55602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2.11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表冊檢核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8897" y="2644340"/>
            <a:ext cx="8732108" cy="2835806"/>
            <a:chOff x="414068" y="3198470"/>
            <a:chExt cx="8419382" cy="2452504"/>
          </a:xfrm>
        </p:grpSpPr>
        <p:pic>
          <p:nvPicPr>
            <p:cNvPr id="7" name="圖片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068" y="3198470"/>
              <a:ext cx="8419382" cy="226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4322745" y="5411416"/>
              <a:ext cx="556723" cy="2395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例圖</a:t>
              </a:r>
              <a:r>
                <a:rPr lang="en-US" altLang="zh-TW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5</a:t>
              </a:r>
              <a:endParaRPr lang="zh-TW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84019" y="752724"/>
            <a:ext cx="80668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於本期填表期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間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陸續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開放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檢核表列印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等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功能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日止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 smtClean="0">
                <a:solidFill>
                  <a:srgbClr val="0000FF"/>
                </a:solidFill>
                <a:latin typeface="PMingLiU" panose="02020500000000000000" pitchFamily="18" charset="-12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400" b="1" dirty="0" smtClean="0">
                <a:solidFill>
                  <a:srgbClr val="0000FF"/>
                </a:solidFill>
                <a:latin typeface="PMingLiU" panose="02020500000000000000" pitchFamily="18" charset="-120"/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檢核完成後才能列印檢核表。</a:t>
            </a:r>
            <a:endParaRPr lang="zh-TW" altLang="en-US" sz="24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47364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2.12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檢核表列印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4"/>
          <p:cNvSpPr txBox="1">
            <a:spLocks noChangeArrowheads="1"/>
          </p:cNvSpPr>
          <p:nvPr/>
        </p:nvSpPr>
        <p:spPr bwMode="auto">
          <a:xfrm>
            <a:off x="4417452" y="3469865"/>
            <a:ext cx="1403799" cy="276999"/>
          </a:xfrm>
          <a:prstGeom prst="rect">
            <a:avLst/>
          </a:prstGeom>
          <a:solidFill>
            <a:srgbClr val="91D3E7"/>
          </a:solidFill>
          <a:ln>
            <a:solidFill>
              <a:srgbClr val="91D3E7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22</a:t>
            </a:r>
            <a:r>
              <a:rPr lang="zh-TW" altLang="en-US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五</a:t>
            </a:r>
            <a:r>
              <a:rPr lang="en-US" altLang="zh-TW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前</a:t>
            </a:r>
            <a:endParaRPr lang="zh-TW" altLang="en-US" sz="1200" b="1" dirty="0">
              <a:solidFill>
                <a:srgbClr val="FF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418119" y="695364"/>
            <a:ext cx="79350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於本期填表期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間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陸續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開放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檢核表列印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等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功能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日止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 smtClean="0">
                <a:solidFill>
                  <a:srgbClr val="0000FF"/>
                </a:solidFill>
                <a:latin typeface="PMingLiU" panose="02020500000000000000" pitchFamily="18" charset="-12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檢核完成後才能列印檢核表。</a:t>
            </a:r>
            <a:endParaRPr lang="zh-TW" altLang="en-US" sz="24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67543" y="2366706"/>
            <a:ext cx="8208913" cy="4075103"/>
            <a:chOff x="467543" y="2366706"/>
            <a:chExt cx="8208913" cy="4075103"/>
          </a:xfrm>
        </p:grpSpPr>
        <p:grpSp>
          <p:nvGrpSpPr>
            <p:cNvPr id="11" name="群組 10"/>
            <p:cNvGrpSpPr/>
            <p:nvPr/>
          </p:nvGrpSpPr>
          <p:grpSpPr>
            <a:xfrm>
              <a:off x="467543" y="2366706"/>
              <a:ext cx="8208913" cy="4075103"/>
              <a:chOff x="467543" y="2218424"/>
              <a:chExt cx="8208913" cy="4075103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467543" y="2218424"/>
                <a:ext cx="8208913" cy="4075103"/>
                <a:chOff x="467543" y="2218424"/>
                <a:chExt cx="8208913" cy="4075103"/>
              </a:xfrm>
            </p:grpSpPr>
            <p:grpSp>
              <p:nvGrpSpPr>
                <p:cNvPr id="3" name="群組 2"/>
                <p:cNvGrpSpPr/>
                <p:nvPr/>
              </p:nvGrpSpPr>
              <p:grpSpPr>
                <a:xfrm>
                  <a:off x="467543" y="2218424"/>
                  <a:ext cx="8208913" cy="4075103"/>
                  <a:chOff x="467543" y="2218424"/>
                  <a:chExt cx="8208913" cy="4075103"/>
                </a:xfrm>
              </p:grpSpPr>
              <p:grpSp>
                <p:nvGrpSpPr>
                  <p:cNvPr id="2" name="群組 1"/>
                  <p:cNvGrpSpPr/>
                  <p:nvPr/>
                </p:nvGrpSpPr>
                <p:grpSpPr>
                  <a:xfrm>
                    <a:off x="467543" y="2218424"/>
                    <a:ext cx="8208913" cy="4075103"/>
                    <a:chOff x="243747" y="2218424"/>
                    <a:chExt cx="8772438" cy="4075103"/>
                  </a:xfrm>
                </p:grpSpPr>
                <p:grpSp>
                  <p:nvGrpSpPr>
                    <p:cNvPr id="5" name="群組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47" y="2218424"/>
                      <a:ext cx="8772438" cy="3895038"/>
                      <a:chOff x="782396" y="2253938"/>
                      <a:chExt cx="7958818" cy="3179972"/>
                    </a:xfrm>
                  </p:grpSpPr>
                  <p:pic>
                    <p:nvPicPr>
                      <p:cNvPr id="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33" t="19389" r="56419" b="52084"/>
                      <a:stretch>
                        <a:fillRect/>
                      </a:stretch>
                    </p:blipFill>
                    <p:spPr bwMode="auto">
                      <a:xfrm>
                        <a:off x="782396" y="2253938"/>
                        <a:ext cx="7958818" cy="3179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9" name="矩形 8"/>
                      <p:cNvSpPr/>
                      <p:nvPr/>
                    </p:nvSpPr>
                    <p:spPr>
                      <a:xfrm>
                        <a:off x="1271960" y="2830338"/>
                        <a:ext cx="1979864" cy="1545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TW" altLang="en-US" b="1" smtClean="0">
                          <a:solidFill>
                            <a:srgbClr val="FFFFFF"/>
                          </a:solidFill>
                          <a:ea typeface="新細明體" panose="02020500000000000000" pitchFamily="18" charset="-120"/>
                        </a:endParaRPr>
                      </a:p>
                    </p:txBody>
                  </p:sp>
                </p:grpSp>
                <p:sp>
                  <p:nvSpPr>
                    <p:cNvPr id="12" name="文字方塊 11"/>
                    <p:cNvSpPr txBox="1"/>
                    <p:nvPr/>
                  </p:nvSpPr>
                  <p:spPr>
                    <a:xfrm>
                      <a:off x="4417452" y="6016528"/>
                      <a:ext cx="617039" cy="27699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TW" altLang="en-US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例圖</a:t>
                      </a:r>
                      <a:r>
                        <a:rPr lang="en-US" altLang="zh-TW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4380840" y="3471433"/>
                    <a:ext cx="1295030" cy="292388"/>
                  </a:xfrm>
                  <a:prstGeom prst="rect">
                    <a:avLst/>
                  </a:prstGeom>
                  <a:solidFill>
                    <a:srgbClr val="B0DFEE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5</a:t>
                    </a:r>
                    <a:r>
                      <a:rPr lang="zh-TW" altLang="en-US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月</a:t>
                    </a:r>
                    <a:r>
                      <a:rPr lang="en-US" altLang="zh-TW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31</a:t>
                    </a:r>
                    <a:r>
                      <a:rPr lang="zh-TW" altLang="en-US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日</a:t>
                    </a:r>
                    <a:r>
                      <a:rPr lang="en-US" altLang="zh-TW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(</a:t>
                    </a:r>
                    <a:r>
                      <a:rPr lang="zh-TW" altLang="en-US" sz="1300" b="1" dirty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一</a:t>
                    </a:r>
                    <a:r>
                      <a:rPr lang="en-US" altLang="zh-TW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)</a:t>
                    </a:r>
                    <a:r>
                      <a:rPr lang="zh-TW" altLang="en-US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前</a:t>
                    </a:r>
                    <a:endParaRPr lang="zh-TW" altLang="en-US" sz="1300" b="1" dirty="0">
                      <a:solidFill>
                        <a:srgbClr val="FF0000"/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" name="圖片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543" y="2861944"/>
                  <a:ext cx="4305300" cy="314325"/>
                </a:xfrm>
                <a:prstGeom prst="rect">
                  <a:avLst/>
                </a:prstGeom>
              </p:spPr>
            </p:pic>
          </p:grpSp>
          <p:sp>
            <p:nvSpPr>
              <p:cNvPr id="7" name="文字方塊 6"/>
              <p:cNvSpPr txBox="1"/>
              <p:nvPr/>
            </p:nvSpPr>
            <p:spPr>
              <a:xfrm>
                <a:off x="1658960" y="2916486"/>
                <a:ext cx="161890" cy="197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TW" altLang="en-US" dirty="0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536263" y="5849050"/>
              <a:ext cx="7542262" cy="31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46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47365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2.13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檢核表報部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30"/>
          <p:cNvSpPr txBox="1">
            <a:spLocks noChangeArrowheads="1"/>
          </p:cNvSpPr>
          <p:nvPr/>
        </p:nvSpPr>
        <p:spPr bwMode="auto">
          <a:xfrm>
            <a:off x="3835753" y="1732469"/>
            <a:ext cx="5234107" cy="33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AutoNum type="arabicPeriod"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線上填妥檢核表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AutoNum type="arabicPeriod"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函送核章版檢核表報部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rabicParenR"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公文正本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AutoNum type="arabicParenR"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公文副本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大學校院校務資料庫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※ 正、副本公文皆需檢</a:t>
            </a: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附「核章版」檢核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</a:t>
            </a:r>
            <a:endParaRPr lang="en-US" altLang="zh-TW" sz="24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「核章版</a:t>
            </a:r>
            <a:r>
              <a:rPr lang="zh-TW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」檢核表</a:t>
            </a:r>
            <a:r>
              <a:rPr lang="en-US" altLang="zh-TW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pdf</a:t>
            </a:r>
            <a:r>
              <a:rPr lang="zh-TW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檔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Mail</a:t>
            </a:r>
            <a:r>
              <a:rPr lang="zh-TW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至校庫行政公務信箱</a:t>
            </a:r>
            <a:r>
              <a:rPr lang="en-US" altLang="zh-TW" sz="2400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hedb@yuntech.edu.tw</a:t>
            </a:r>
          </a:p>
        </p:txBody>
      </p:sp>
      <p:sp>
        <p:nvSpPr>
          <p:cNvPr id="2" name="矩形 1"/>
          <p:cNvSpPr/>
          <p:nvPr/>
        </p:nvSpPr>
        <p:spPr>
          <a:xfrm>
            <a:off x="234958" y="690523"/>
            <a:ext cx="8729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24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上午</a:t>
            </a:r>
            <a:r>
              <a:rPr lang="en-US" altLang="zh-TW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8:00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起 至 </a:t>
            </a:r>
            <a:r>
              <a:rPr lang="en-US" altLang="zh-TW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5:00</a:t>
            </a:r>
            <a:r>
              <a:rPr lang="zh-TW" altLang="en-US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止</a:t>
            </a:r>
            <a:endParaRPr lang="en-US" altLang="zh-TW" sz="3200" b="1" u="heavy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53974"/>
              </p:ext>
            </p:extLst>
          </p:nvPr>
        </p:nvGraphicFramePr>
        <p:xfrm>
          <a:off x="197707" y="2451363"/>
          <a:ext cx="3497998" cy="2820853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499714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441259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342439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A6A6A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81231" y="1888990"/>
            <a:ext cx="3497998" cy="596583"/>
          </a:xfrm>
          <a:prstGeom prst="rect">
            <a:avLst/>
          </a:prstGeom>
          <a:solidFill>
            <a:srgbClr val="A4D76B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110.05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0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gray">
          <a:xfrm>
            <a:off x="679626" y="1029730"/>
            <a:ext cx="8443784" cy="153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zh-TW" altLang="en-US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本期填報表冊與</a:t>
            </a:r>
            <a:endParaRPr lang="en-US" altLang="zh-TW" sz="7200" i="0" dirty="0" smtClean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注意事項</a:t>
            </a:r>
            <a:endParaRPr lang="zh-TW" altLang="en-US" sz="7200" i="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gray">
          <a:xfrm>
            <a:off x="812307" y="2394251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2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3.1</a:t>
            </a:r>
            <a:r>
              <a:rPr lang="zh-TW" altLang="en-US" sz="72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本期填報表冊</a:t>
            </a:r>
            <a:endParaRPr lang="zh-TW" altLang="en-US" sz="72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113" y="50728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3.1.1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本期填報表冊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74143"/>
              </p:ext>
            </p:extLst>
          </p:nvPr>
        </p:nvGraphicFramePr>
        <p:xfrm>
          <a:off x="337751" y="996232"/>
          <a:ext cx="8509687" cy="49338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2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7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</a:t>
                      </a:r>
                      <a:r>
                        <a:rPr lang="en-US" altLang="zh-TW" sz="32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32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私立大學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基本資料類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月維護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4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學生類</a:t>
                      </a:r>
                      <a:endParaRPr lang="zh-TW" altLang="en-US" sz="18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TW" altLang="en-US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</a:t>
                      </a:r>
                      <a:endParaRPr lang="zh-TW" altLang="en-US" sz="18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教職員類</a:t>
                      </a:r>
                      <a:endParaRPr lang="en-US" altLang="zh-TW" sz="18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7030A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國立大學毋須填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7030A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國立大學毋須填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endParaRPr lang="zh-TW" altLang="en-US" sz="18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5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研究類</a:t>
                      </a:r>
                      <a:endParaRPr lang="zh-TW" altLang="en-US" sz="18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endParaRPr lang="en-US" altLang="zh-TW" sz="18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7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校務類</a:t>
                      </a:r>
                      <a:endParaRPr lang="zh-TW" altLang="en-US" sz="18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1(3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月維護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3(3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月維護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7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財務類</a:t>
                      </a:r>
                      <a:endParaRPr lang="zh-TW" altLang="en-US" sz="18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7030A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私立大學毋須填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en-US" altLang="zh-TW" sz="18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合計</a:t>
                      </a:r>
                      <a:endParaRPr lang="zh-TW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張表冊，私立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49</a:t>
                      </a:r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張表冊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43106" y="6075500"/>
            <a:ext cx="4222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藍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字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為該表冊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欄位</a:t>
            </a:r>
            <a:r>
              <a:rPr lang="en-US" altLang="zh-TW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定義調整</a:t>
            </a:r>
            <a:endParaRPr lang="en-US" altLang="zh-TW" sz="24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58966"/>
            <a:ext cx="803809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3.1.2</a:t>
            </a:r>
            <a:r>
              <a:rPr lang="zh-TW" altLang="en-US" sz="44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本期免填表冊</a:t>
            </a:r>
            <a:endParaRPr lang="zh-TW" altLang="en-US" sz="4400" i="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81223"/>
              </p:ext>
            </p:extLst>
          </p:nvPr>
        </p:nvGraphicFramePr>
        <p:xfrm>
          <a:off x="566351" y="1553530"/>
          <a:ext cx="8099853" cy="2880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9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0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3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3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私立大學</a:t>
                      </a:r>
                      <a:endParaRPr lang="zh-TW" altLang="en-US" sz="36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04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學生類</a:t>
                      </a:r>
                      <a:endParaRPr lang="en-US" altLang="zh-TW" sz="2000" b="1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endParaRPr lang="zh-TW" altLang="en-US" sz="20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04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教職員</a:t>
                      </a:r>
                      <a:r>
                        <a:rPr lang="zh-TW" altLang="en-US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類</a:t>
                      </a:r>
                      <a:endParaRPr lang="en-US" altLang="zh-TW" sz="2000" b="1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1-1</a:t>
                      </a:r>
                      <a:r>
                        <a:rPr lang="zh-TW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1-2</a:t>
                      </a:r>
                      <a:r>
                        <a:rPr lang="zh-TW" altLang="en-US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zh-TW" altLang="en-US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endParaRPr lang="zh-TW" altLang="en-US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235145"/>
                  </a:ext>
                </a:extLst>
              </a:tr>
              <a:tr h="56004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研究類</a:t>
                      </a:r>
                      <a:endParaRPr lang="en-US" altLang="zh-TW" sz="2000" b="1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endParaRPr lang="zh-TW" altLang="en-US" sz="2000" b="1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0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altLang="en-US" sz="24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共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2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張表冊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478478" y="998783"/>
            <a:ext cx="6105202" cy="53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以下表冊為本期免填，請確認資料正確性。</a:t>
            </a:r>
            <a:endParaRPr lang="zh-TW" altLang="en-US" sz="2400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gray">
          <a:xfrm>
            <a:off x="582051" y="2184150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6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3.2</a:t>
            </a:r>
            <a:r>
              <a:rPr lang="zh-TW" altLang="en-US" sz="76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本期填報表冊</a:t>
            </a:r>
            <a:endParaRPr lang="en-US" altLang="zh-TW" sz="7600" i="0" dirty="0" smtClean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76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注意事項</a:t>
            </a:r>
            <a:endParaRPr lang="zh-TW" altLang="en-US" sz="7600" i="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學生就學情況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.2.1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856" y="2395116"/>
            <a:ext cx="8904448" cy="439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110.03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學士班實習學生雜費繳交低於</a:t>
            </a:r>
            <a:r>
              <a:rPr lang="en-US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4/5(</a:t>
            </a:r>
            <a:r>
              <a:rPr lang="zh-TW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含</a:t>
            </a:r>
            <a:r>
              <a:rPr lang="en-US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16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保障學生權益，教育部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日臺教高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字第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1090170189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號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函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學校辦理「全學期校外或附屬機構實習」時，自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學年度第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起</a:t>
            </a:r>
            <a:r>
              <a:rPr lang="zh-TW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如全學期均在校外或附屬機構實習，當學期費用以收取雜費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4/5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為主，否則於計算生師比值時，學士班學生數不得以加權數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0.8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列計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欄請學校填報資料統計基準日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每年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日、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全學年度全部學分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於校外或於學校附屬機構</a:t>
            </a:r>
            <a:r>
              <a:rPr lang="zh-TW" altLang="zh-TW" sz="16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實習之學士班學生，學校僅收取其學雜費之「雜費」等於或低於</a:t>
            </a:r>
            <a:r>
              <a:rPr lang="en-US" altLang="zh-TW" sz="16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4/5</a:t>
            </a:r>
            <a:r>
              <a:rPr lang="zh-TW" altLang="zh-TW" sz="16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者之學生人數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，並按實習場域【校外實習；學校附屬機構實習】之學生【男；女】人數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欄學士班學生：係指日間學士班、學士後第二專長學位學程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(4+X /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、進修學士班、二年制在職專班、學士後第二專長學位學程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(4+X /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進修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」等學制班別，而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五專、碩士班、碩士在職專班、碩士暑期在職專班、博士班等學制，</a:t>
            </a:r>
            <a:r>
              <a:rPr lang="zh-TW" altLang="zh-TW" sz="16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無須填報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欄</a:t>
            </a:r>
            <a:r>
              <a:rPr lang="zh-TW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數據應小於或等於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≦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</a:t>
            </a:r>
            <a:r>
              <a:rPr lang="zh-TW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學年度全部學分實習之學生人數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12551"/>
              </p:ext>
            </p:extLst>
          </p:nvPr>
        </p:nvGraphicFramePr>
        <p:xfrm>
          <a:off x="82419" y="700216"/>
          <a:ext cx="8954488" cy="172732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4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7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75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75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05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48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97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283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8947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612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3994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1189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8603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308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65078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71669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27184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名稱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班別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學籍分組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是否符合相關定義之境外學生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是否符合總量延畢生條件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總量延畢生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全學年度均於國外之學生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全學年度全部學分實習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學士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班學生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雜費繳交低於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4/5(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之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人數</a:t>
                      </a:r>
                      <a:r>
                        <a:rPr kumimoji="0" lang="en-US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110.03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增蒐</a:t>
                      </a:r>
                      <a:r>
                        <a:rPr kumimoji="0" lang="en-US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校外實習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學校附屬機構實習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校外實習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學校附屬機構實習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107.10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新增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107.10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新增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6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學生休學人數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2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.2.2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266" y="2433806"/>
            <a:ext cx="9025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【110.03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欄位說明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間申辦休學人數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：係指於資料蒐集之學期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內申辦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之休學人數，不包括該學期提出續休者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亦即</a:t>
            </a:r>
            <a:r>
              <a:rPr lang="zh-TW" altLang="zh-TW" sz="24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繼續申請休學者毋須填報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因學業成績</a:t>
            </a:r>
            <a:r>
              <a:rPr lang="zh-TW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不佳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因素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：係指因學業困難或成績不佳因素而休學者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因論文</a:t>
            </a:r>
            <a:r>
              <a:rPr lang="zh-TW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撰寫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因素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：係指因論文撰寫而辦理休學者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364670"/>
              </p:ext>
            </p:extLst>
          </p:nvPr>
        </p:nvGraphicFramePr>
        <p:xfrm>
          <a:off x="32945" y="767995"/>
          <a:ext cx="9025321" cy="164754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9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74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7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97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1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3864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0905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554346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</a:tblGrid>
              <a:tr h="197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班別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性別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身分類別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dbl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學期內新辦理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學期間申辦休學人數</a:t>
                      </a:r>
                    </a:p>
                  </a:txBody>
                  <a:tcPr marL="56242" marR="56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  <a:r>
                        <a:rPr kumimoji="0" lang="zh-TW" sz="800" b="1" i="0" u="none" strike="dbl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內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間休學減少人數</a:t>
                      </a:r>
                    </a:p>
                  </a:txBody>
                  <a:tcPr marL="56242" marR="56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dbl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至學期底總休學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於學期底處於休學狀態之人數</a:t>
                      </a:r>
                    </a:p>
                  </a:txBody>
                  <a:tcPr marL="56242" marR="56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03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因傷病因素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因經濟困難因素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因學業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成績不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佳因素</a:t>
                      </a:r>
                    </a:p>
                  </a:txBody>
                  <a:tcPr marL="56242" marR="56242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因志趣不合因素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因出國因素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因論文撰寫因素</a:t>
                      </a:r>
                    </a:p>
                  </a:txBody>
                  <a:tcPr marL="56242" marR="56242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因適應不良因素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小計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因辦理復學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小計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因傷病因素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因經濟困難因素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因學業成績不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佳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素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因志趣不合因素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因出國因素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因論文撰寫因素</a:t>
                      </a:r>
                    </a:p>
                  </a:txBody>
                  <a:tcPr marL="56242" marR="56242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因適應不良因素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小計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gray">
          <a:xfrm>
            <a:off x="704340" y="1124744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校庫定位</a:t>
            </a:r>
            <a:endParaRPr lang="zh-TW" altLang="en-US" sz="7200" i="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學生休學人數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2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.2.3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266" y="2301998"/>
            <a:ext cx="9025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【110.03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欄位說明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學期間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休學減少</a:t>
            </a:r>
            <a:r>
              <a:rPr lang="zh-TW" altLang="zh-TW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人數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係指於資料蒐集之學期內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，減少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之休學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學期底處於休學狀態之人數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填報截至該學期底仍處於休學狀態之人數，</a:t>
            </a:r>
            <a:r>
              <a:rPr lang="zh-TW" altLang="zh-TW" sz="24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包括該學期內及該學期以前申辦休學，但截至該學期底均未復學</a:t>
            </a:r>
            <a:r>
              <a:rPr lang="zh-TW" altLang="zh-TW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zh-TW" altLang="zh-TW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l"/>
            </a:pP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「於學期底處於休學狀態之人數」之計算</a:t>
            </a:r>
            <a:r>
              <a:rPr lang="zh-TW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方式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 </a:t>
            </a:r>
            <a:r>
              <a:rPr lang="zh-TW" altLang="zh-TW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sz="24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於前一學期底處於休學狀態之人數」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＋</a:t>
            </a:r>
            <a:r>
              <a:rPr lang="zh-TW" altLang="zh-TW" sz="24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「學期間申辦休學人數」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─</a:t>
            </a:r>
            <a:r>
              <a:rPr lang="zh-TW" altLang="zh-TW" sz="24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「學期間休學減少人數」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57410"/>
              </p:ext>
            </p:extLst>
          </p:nvPr>
        </p:nvGraphicFramePr>
        <p:xfrm>
          <a:off x="32945" y="726805"/>
          <a:ext cx="9025321" cy="164754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9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74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97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97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1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0677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008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8008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7299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8123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1202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811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47135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766118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189471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17423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554346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</a:tblGrid>
              <a:tr h="19715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班別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性別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身分類別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dbl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學期內新辦理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學期間申辦休學人數</a:t>
                      </a:r>
                    </a:p>
                  </a:txBody>
                  <a:tcPr marL="56242" marR="56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  <a:r>
                        <a:rPr kumimoji="0" lang="zh-TW" sz="1200" b="1" i="0" u="none" strike="dbl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內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間休學減少人數</a:t>
                      </a:r>
                    </a:p>
                  </a:txBody>
                  <a:tcPr marL="56242" marR="56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dbl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至學期底總休學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於學期底處於休學狀態之人數</a:t>
                      </a:r>
                    </a:p>
                  </a:txBody>
                  <a:tcPr marL="56242" marR="56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03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因傷病因素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因經濟困難因素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因學業</a:t>
                      </a:r>
                      <a:r>
                        <a:rPr kumimoji="0" 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成績不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佳因素</a:t>
                      </a:r>
                    </a:p>
                  </a:txBody>
                  <a:tcPr marL="56242" marR="56242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因志趣不合因素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因出國因素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因論文撰寫因素</a:t>
                      </a:r>
                    </a:p>
                  </a:txBody>
                  <a:tcPr marL="56242" marR="56242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因適應不良因素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小計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因辦理復學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小計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因傷病因素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因經濟困難因素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因學業成績不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佳</a:t>
                      </a:r>
                      <a:r>
                        <a:rPr kumimoji="0" 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</a:t>
                      </a:r>
                      <a:r>
                        <a:rPr kumimoji="0" lang="zh-TW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因志趣不合因素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因出國因素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因論文撰寫因素</a:t>
                      </a:r>
                    </a:p>
                  </a:txBody>
                  <a:tcPr marL="56242" marR="56242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因適應不良因素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其他因素</a:t>
                      </a: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小計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6242" marR="56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4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13.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學生</a:t>
            </a:r>
            <a:r>
              <a:rPr lang="zh-TW" altLang="en-US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退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學人數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2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2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.2.4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606" y="2399266"/>
            <a:ext cx="8904448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110.03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定義補充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學期間退學人數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：係指於資料蒐集之學期內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自請退學及勒令退學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之人數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成績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不佳或曠課時數過多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因素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：係指因學業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成績達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退學標準、學業成績不佳、曠課逾規定時間、延長修業期限屆滿等原因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因逾期未註冊因素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：係指逾期未完成學校規定註冊程序、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未繳學雜費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、未繳學分費、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未如期完成選課、選課學分不足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等原因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因休學逾期未復學因素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：係指因休學期限逾期未復學而予退學者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因育嬰因素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：係指因育嬰因素而辦理退學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者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93510"/>
              </p:ext>
            </p:extLst>
          </p:nvPr>
        </p:nvGraphicFramePr>
        <p:xfrm>
          <a:off x="98108" y="769618"/>
          <a:ext cx="8901112" cy="158821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5017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722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2518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7105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0078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1722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1663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663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96037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1722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41722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</a:tblGrid>
              <a:tr h="25146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性別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身分類別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  <a:r>
                        <a:rPr kumimoji="0" lang="zh-TW" sz="1200" b="1" i="0" u="none" strike="dbl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內總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間退學人數</a:t>
                      </a:r>
                    </a:p>
                  </a:txBody>
                  <a:tcPr marL="15595" marR="1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開除學籍人數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死亡人數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67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</a:t>
                      </a:r>
                      <a:r>
                        <a:rPr kumimoji="0" lang="zh-TW" sz="1200" b="1" i="0" u="none" strike="dbl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學業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成績不佳或曠課時數過多因素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因操行成績因素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因志趣不合因素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因逾期未註冊因素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因休學逾期未復學因素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因懷孕因素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因育嬰因素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因傷病因素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因工作需求因素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因經濟困難因素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因生涯規劃因素</a:t>
                      </a: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其他因素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不含死亡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小計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595" marR="15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8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043" y="1609285"/>
            <a:ext cx="8814487" cy="4989223"/>
          </a:xfrm>
          <a:noFill/>
          <a:ln w="28575">
            <a:noFill/>
          </a:ln>
        </p:spPr>
        <p:txBody>
          <a:bodyPr/>
          <a:lstStyle/>
          <a:p>
            <a:pPr marL="0" indent="0">
              <a:buClrTx/>
              <a:buSzPct val="100000"/>
              <a:buNone/>
            </a:pP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Tx/>
              <a:buSzPct val="100000"/>
              <a:buNone/>
            </a:pPr>
            <a:endParaRPr lang="ko-KR" altLang="en-US" sz="3600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20"/>
          <p:cNvSpPr txBox="1">
            <a:spLocks noChangeArrowheads="1"/>
          </p:cNvSpPr>
          <p:nvPr/>
        </p:nvSpPr>
        <p:spPr bwMode="auto">
          <a:xfrm>
            <a:off x="2688801" y="694993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個資安全維護措施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13"/>
          <p:cNvSpPr txBox="1">
            <a:spLocks noChangeArrowheads="1"/>
          </p:cNvSpPr>
          <p:nvPr/>
        </p:nvSpPr>
        <p:spPr bwMode="auto">
          <a:xfrm>
            <a:off x="420556" y="1177314"/>
            <a:ext cx="82391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latinLnBrk="1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105.10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期起增蒐教師「身分識別號」</a:t>
            </a:r>
            <a:r>
              <a:rPr lang="zh-TW" altLang="en-US" sz="2000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欄位，</a:t>
            </a:r>
            <a:r>
              <a:rPr kumimoji="0" lang="zh-TW" altLang="zh-TW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符合個人資料保護法規定，並</a:t>
            </a:r>
            <a:r>
              <a:rPr kumimoji="0" lang="zh-TW" altLang="zh-TW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確保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「身分識別號」資料</a:t>
            </a:r>
            <a:r>
              <a:rPr kumimoji="0" lang="zh-TW" altLang="zh-TW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安全性，請學校務必指派</a:t>
            </a:r>
            <a:r>
              <a:rPr kumimoji="0" lang="en-US" altLang="zh-TW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0" lang="zh-TW" altLang="zh-TW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位專責人員</a:t>
            </a:r>
            <a:r>
              <a:rPr kumimoji="0" lang="zh-TW" altLang="zh-TW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負責蒐集資料與填報該表冊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8437"/>
              </p:ext>
            </p:extLst>
          </p:nvPr>
        </p:nvGraphicFramePr>
        <p:xfrm>
          <a:off x="1547664" y="2570659"/>
          <a:ext cx="7010400" cy="7350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出生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年月日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識別號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主聘單位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聘書職級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25846"/>
              </p:ext>
            </p:extLst>
          </p:nvPr>
        </p:nvGraphicFramePr>
        <p:xfrm>
          <a:off x="1594048" y="4210216"/>
          <a:ext cx="7010400" cy="7350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出生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年月日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識別號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主聘單位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聘書職級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2047"/>
            <a:ext cx="876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" y="3971769"/>
            <a:ext cx="876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32"/>
          <p:cNvSpPr txBox="1">
            <a:spLocks noChangeArrowheads="1"/>
          </p:cNvSpPr>
          <p:nvPr/>
        </p:nvSpPr>
        <p:spPr bwMode="auto">
          <a:xfrm>
            <a:off x="8460432" y="2463564"/>
            <a:ext cx="76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678843">
                    <a:lumMod val="50000"/>
                  </a:srgbClr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…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78843">
                  <a:lumMod val="50000"/>
                </a:srgbClr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文字方塊 32"/>
          <p:cNvSpPr txBox="1">
            <a:spLocks noChangeArrowheads="1"/>
          </p:cNvSpPr>
          <p:nvPr/>
        </p:nvSpPr>
        <p:spPr bwMode="auto">
          <a:xfrm>
            <a:off x="8487345" y="4103128"/>
            <a:ext cx="76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678843">
                    <a:lumMod val="50000"/>
                  </a:srgbClr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…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78843">
                  <a:lumMod val="50000"/>
                </a:srgbClr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文字方塊 19"/>
          <p:cNvSpPr txBox="1">
            <a:spLocks noChangeArrowheads="1"/>
          </p:cNvSpPr>
          <p:nvPr/>
        </p:nvSpPr>
        <p:spPr bwMode="auto">
          <a:xfrm>
            <a:off x="373609" y="3302010"/>
            <a:ext cx="1462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指定專員</a:t>
            </a:r>
          </a:p>
        </p:txBody>
      </p:sp>
      <p:sp>
        <p:nvSpPr>
          <p:cNvPr id="16" name="文字方塊 23"/>
          <p:cNvSpPr txBox="1">
            <a:spLocks noChangeArrowheads="1"/>
          </p:cNvSpPr>
          <p:nvPr/>
        </p:nvSpPr>
        <p:spPr bwMode="auto">
          <a:xfrm>
            <a:off x="395536" y="4930165"/>
            <a:ext cx="1339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非指定人員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例如總承辦人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文字方塊 19"/>
          <p:cNvSpPr txBox="1">
            <a:spLocks noChangeArrowheads="1"/>
          </p:cNvSpPr>
          <p:nvPr/>
        </p:nvSpPr>
        <p:spPr bwMode="auto">
          <a:xfrm>
            <a:off x="388800" y="5425917"/>
            <a:ext cx="3208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僅具瀏覽功能，無編輯權限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文字方塊 19"/>
          <p:cNvSpPr txBox="1">
            <a:spLocks noChangeArrowheads="1"/>
          </p:cNvSpPr>
          <p:nvPr/>
        </p:nvSpPr>
        <p:spPr bwMode="auto">
          <a:xfrm>
            <a:off x="399182" y="3592867"/>
            <a:ext cx="266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具編輯與瀏覽功能權限</a:t>
            </a: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V="1">
            <a:off x="3004903" y="4237058"/>
            <a:ext cx="1362075" cy="7080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4421061" y="4234931"/>
            <a:ext cx="1362075" cy="7080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 flipV="1">
            <a:off x="3000141" y="4237573"/>
            <a:ext cx="1366837" cy="6873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 flipV="1">
            <a:off x="4421061" y="4237573"/>
            <a:ext cx="1366837" cy="6873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34"/>
          <p:cNvSpPr txBox="1">
            <a:spLocks noChangeArrowheads="1"/>
          </p:cNvSpPr>
          <p:nvPr/>
        </p:nvSpPr>
        <p:spPr bwMode="auto">
          <a:xfrm>
            <a:off x="1881659" y="4941515"/>
            <a:ext cx="74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唯讀</a:t>
            </a:r>
          </a:p>
        </p:txBody>
      </p:sp>
      <p:sp>
        <p:nvSpPr>
          <p:cNvPr id="24" name="文字方塊 34"/>
          <p:cNvSpPr txBox="1">
            <a:spLocks noChangeArrowheads="1"/>
          </p:cNvSpPr>
          <p:nvPr/>
        </p:nvSpPr>
        <p:spPr bwMode="auto">
          <a:xfrm>
            <a:off x="6247854" y="4924459"/>
            <a:ext cx="74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唯讀</a:t>
            </a:r>
          </a:p>
        </p:txBody>
      </p:sp>
      <p:sp>
        <p:nvSpPr>
          <p:cNvPr id="25" name="文字方塊 34"/>
          <p:cNvSpPr txBox="1">
            <a:spLocks noChangeArrowheads="1"/>
          </p:cNvSpPr>
          <p:nvPr/>
        </p:nvSpPr>
        <p:spPr bwMode="auto">
          <a:xfrm>
            <a:off x="7611216" y="4916315"/>
            <a:ext cx="74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唯讀</a:t>
            </a:r>
          </a:p>
        </p:txBody>
      </p:sp>
      <p:sp>
        <p:nvSpPr>
          <p:cNvPr id="26" name="文字方塊 30"/>
          <p:cNvSpPr txBox="1">
            <a:spLocks noChangeArrowheads="1"/>
          </p:cNvSpPr>
          <p:nvPr/>
        </p:nvSpPr>
        <p:spPr bwMode="auto">
          <a:xfrm>
            <a:off x="3059832" y="4916315"/>
            <a:ext cx="1352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無法瀏覽此欄位</a:t>
            </a:r>
          </a:p>
        </p:txBody>
      </p:sp>
      <p:sp>
        <p:nvSpPr>
          <p:cNvPr id="27" name="文字方塊 30"/>
          <p:cNvSpPr txBox="1">
            <a:spLocks noChangeArrowheads="1"/>
          </p:cNvSpPr>
          <p:nvPr/>
        </p:nvSpPr>
        <p:spPr bwMode="auto">
          <a:xfrm>
            <a:off x="4509498" y="4924459"/>
            <a:ext cx="1352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無法瀏覽此欄位</a:t>
            </a: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0420" y="213646"/>
            <a:ext cx="8686800" cy="609600"/>
          </a:xfrm>
        </p:spPr>
        <p:txBody>
          <a:bodyPr anchor="t"/>
          <a:lstStyle/>
          <a:p>
            <a:pPr>
              <a:defRPr/>
            </a:pP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教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兼任</a:t>
            </a:r>
            <a:r>
              <a:rPr lang="zh-TW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3.2.5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219195"/>
            <a:ext cx="8317610" cy="5066271"/>
          </a:xfrm>
          <a:noFill/>
          <a:ln w="28575">
            <a:noFill/>
          </a:ln>
        </p:spPr>
        <p:txBody>
          <a:bodyPr/>
          <a:lstStyle/>
          <a:p>
            <a:pPr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1】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資料填報，由學校指定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位專責人員以公務電腦</a:t>
            </a:r>
            <a:r>
              <a:rPr lang="zh-TW" alt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指定</a:t>
            </a:r>
            <a:r>
              <a:rPr lang="en-US" altLang="zh-TW" sz="2000" u="sng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lang="zh-TW" alt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與指定</a:t>
            </a:r>
            <a:r>
              <a:rPr lang="zh-TW" alt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帳號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「校庫資料填報系統」</a:t>
            </a:r>
            <a:r>
              <a:rPr lang="zh-TW" alt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，經系統驗證登入</a:t>
            </a:r>
            <a:r>
              <a:rPr lang="en-US" altLang="zh-TW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lang="zh-TW" alt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成功後，方授權進入填報</a:t>
            </a:r>
            <a:r>
              <a:rPr lang="en-US" altLang="zh-TW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1】</a:t>
            </a:r>
            <a:r>
              <a:rPr lang="zh-TW" alt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b="0" u="sng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因應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110.03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期說明會停辦，故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請學校填報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1】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之專責人員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即日起至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五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前傳送電子郵件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至校庫系統公務信箱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hedb2@yuntech.edu.tw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索取貴校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填報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1】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密碼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函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若專責人員有異動者，請一併告知專責填報者之公務電腦指定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位址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，以利校庫作業小組完成驗證作業。</a:t>
            </a:r>
            <a:endParaRPr lang="ko-KR" altLang="en-US" sz="4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9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89"/>
            <a:ext cx="876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向右箭號 30"/>
          <p:cNvSpPr/>
          <p:nvPr/>
        </p:nvSpPr>
        <p:spPr>
          <a:xfrm>
            <a:off x="1301403" y="4391202"/>
            <a:ext cx="822325" cy="6207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</a:p>
        </p:txBody>
      </p:sp>
      <p:pic>
        <p:nvPicPr>
          <p:cNvPr id="32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46" y="3924295"/>
            <a:ext cx="1423987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向右箭號 32"/>
          <p:cNvSpPr/>
          <p:nvPr/>
        </p:nvSpPr>
        <p:spPr>
          <a:xfrm>
            <a:off x="3542248" y="4392790"/>
            <a:ext cx="1423987" cy="6191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加密連線</a:t>
            </a:r>
          </a:p>
        </p:txBody>
      </p:sp>
      <p:sp>
        <p:nvSpPr>
          <p:cNvPr id="34" name="流程圖: 替代程序 2"/>
          <p:cNvSpPr/>
          <p:nvPr/>
        </p:nvSpPr>
        <p:spPr>
          <a:xfrm>
            <a:off x="5118635" y="4155492"/>
            <a:ext cx="1187450" cy="1062037"/>
          </a:xfrm>
          <a:prstGeom prst="flowChartAlternateProcess">
            <a:avLst/>
          </a:prstGeom>
          <a:solidFill>
            <a:schemeClr val="accent4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驗證</a:t>
            </a:r>
            <a:endParaRPr kumimoji="0" lang="en-US" altLang="zh-TW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6458485" y="4391202"/>
            <a:ext cx="823912" cy="6207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授權</a:t>
            </a:r>
          </a:p>
        </p:txBody>
      </p:sp>
      <p:sp>
        <p:nvSpPr>
          <p:cNvPr id="36" name="流程圖: 磁碟 35"/>
          <p:cNvSpPr/>
          <p:nvPr/>
        </p:nvSpPr>
        <p:spPr>
          <a:xfrm>
            <a:off x="7409923" y="3907130"/>
            <a:ext cx="1408113" cy="1446213"/>
          </a:xfrm>
          <a:prstGeom prst="flowChartMagneticDisk">
            <a:avLst/>
          </a:prstGeom>
          <a:solidFill>
            <a:srgbClr val="A4D76B"/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校務資料庫</a:t>
            </a:r>
            <a:endParaRPr kumimoji="0" lang="en-US" altLang="zh-TW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【</a:t>
            </a:r>
            <a:r>
              <a:rPr kumimoji="0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教</a:t>
            </a:r>
            <a:r>
              <a: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panose="02020500000000000000" pitchFamily="18" charset="-120"/>
              </a:rPr>
              <a:t>1】</a:t>
            </a:r>
            <a:endParaRPr kumimoji="0" lang="zh-TW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</a:endParaRPr>
          </a:p>
        </p:txBody>
      </p:sp>
      <p:sp>
        <p:nvSpPr>
          <p:cNvPr id="37" name="文字方塊 26"/>
          <p:cNvSpPr txBox="1">
            <a:spLocks noChangeArrowheads="1"/>
          </p:cNvSpPr>
          <p:nvPr/>
        </p:nvSpPr>
        <p:spPr bwMode="auto">
          <a:xfrm>
            <a:off x="384027" y="5247167"/>
            <a:ext cx="1163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指定專員</a:t>
            </a:r>
          </a:p>
        </p:txBody>
      </p:sp>
      <p:sp>
        <p:nvSpPr>
          <p:cNvPr id="38" name="文字方塊 27"/>
          <p:cNvSpPr txBox="1">
            <a:spLocks noChangeArrowheads="1"/>
          </p:cNvSpPr>
          <p:nvPr/>
        </p:nvSpPr>
        <p:spPr bwMode="auto">
          <a:xfrm>
            <a:off x="1909140" y="5340624"/>
            <a:ext cx="135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公務電腦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指定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9" name="文字方塊 28"/>
          <p:cNvSpPr txBox="1">
            <a:spLocks noChangeArrowheads="1"/>
          </p:cNvSpPr>
          <p:nvPr/>
        </p:nvSpPr>
        <p:spPr bwMode="auto">
          <a:xfrm>
            <a:off x="3493733" y="5042184"/>
            <a:ext cx="1350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*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指定帳號</a:t>
            </a:r>
          </a:p>
        </p:txBody>
      </p:sp>
      <p:sp>
        <p:nvSpPr>
          <p:cNvPr id="40" name="文字方塊 29"/>
          <p:cNvSpPr txBox="1">
            <a:spLocks noChangeArrowheads="1"/>
          </p:cNvSpPr>
          <p:nvPr/>
        </p:nvSpPr>
        <p:spPr bwMode="auto">
          <a:xfrm>
            <a:off x="6245183" y="5267215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驗證成功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559" y="209899"/>
            <a:ext cx="8686800" cy="609600"/>
          </a:xfrm>
        </p:spPr>
        <p:txBody>
          <a:bodyPr anchor="t"/>
          <a:lstStyle/>
          <a:p>
            <a:pPr>
              <a:defRPr/>
            </a:pP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教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兼任</a:t>
            </a:r>
            <a:r>
              <a:rPr lang="zh-TW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2688801" y="703231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個資安全維護措施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3.2.6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研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13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各種智慧財產權衍生運用總金額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2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.2.7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249" y="1998516"/>
            <a:ext cx="8977694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110.03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定義補充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股票【股數】與【股價</a:t>
            </a:r>
            <a:r>
              <a:rPr lang="zh-TW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係指學校取得以股票作為智慧財產移轉之回饋，所獲得之【股數】。若為【股價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先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認定市場公開交易價格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以填報當日股價金額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」填報，其次為面值，以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股為單位。</a:t>
            </a:r>
            <a:r>
              <a:rPr lang="zh-TW" altLang="zh-TW" sz="16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如有多筆股數資料，應將多筆資料之股數加</a:t>
            </a:r>
            <a:r>
              <a:rPr lang="zh-TW" altLang="zh-TW" sz="1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</a:t>
            </a:r>
            <a:r>
              <a:rPr lang="zh-TW" altLang="en-US" sz="1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zh-TW" altLang="zh-TW" sz="1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股價</a:t>
            </a:r>
            <a:r>
              <a:rPr lang="zh-TW" altLang="zh-TW" sz="16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則為數筆資料對股數進行加權平均之金額</a:t>
            </a:r>
            <a:r>
              <a:rPr lang="en-US" altLang="zh-TW" sz="16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各筆資料之股數乘上個別股價後加總，再除以所有之股數總和</a:t>
            </a:r>
            <a:r>
              <a:rPr lang="en-US" altLang="zh-TW" sz="16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四捨五入取到小數點後第二位</a:t>
            </a:r>
            <a:r>
              <a:rPr lang="zh-TW" altLang="zh-TW" sz="1600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u="heavy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</a:t>
            </a:r>
            <a:r>
              <a:rPr lang="zh-TW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筆股數資料計算範例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：某校於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須繳交科發基金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項目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科技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部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欄位共有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三筆股票紀錄分別為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16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A.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股價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元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1000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股；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股價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9.4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元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3000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股；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股價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13.3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元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4000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股價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欄位計算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方式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結果請四捨五入到小數點後第二位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lvl="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＝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各筆資料之股價乘股數總和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/ (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各筆資料之股數總和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＝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10*1000+9.4*3000+13.3*4000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1000+3000+4000)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＝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91400 / 8000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＝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11.425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≒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11.43</a:t>
            </a:r>
          </a:p>
          <a:p>
            <a:pPr lvl="1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股數】欄位計算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方式＝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三筆資料之股數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總和＝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1000+3000+4000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＝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8000</a:t>
            </a:r>
            <a:endParaRPr lang="en-US" altLang="zh-TW" sz="1600" b="1" u="heavy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17491"/>
              </p:ext>
            </p:extLst>
          </p:nvPr>
        </p:nvGraphicFramePr>
        <p:xfrm>
          <a:off x="82249" y="700218"/>
          <a:ext cx="8977694" cy="1246587"/>
        </p:xfrm>
        <a:graphic>
          <a:graphicData uri="http://schemas.openxmlformats.org/drawingml/2006/table">
            <a:tbl>
              <a:tblPr firstRow="1" firstCol="1" bandRow="1"/>
              <a:tblGrid>
                <a:gridCol w="634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4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3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35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3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48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25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25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30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48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48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3424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090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4942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方式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須繳交科發基金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不須繳交科發基金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科技部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經濟部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農委會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內政部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衛生福利部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原子能委員會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勞動部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中研院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故宮博物院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其他部會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422"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現金金額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股票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股數</a:t>
                      </a:r>
                    </a:p>
                  </a:txBody>
                  <a:tcPr marL="57932" marR="57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2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股價</a:t>
                      </a:r>
                    </a:p>
                  </a:txBody>
                  <a:tcPr marL="57932" marR="57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項目說明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合計金額</a:t>
                      </a: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7932" marR="57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1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研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20.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大學校院推動創新育成及技術移轉績效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2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.2.8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791" y="1978731"/>
            <a:ext cx="8977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110.03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定義補充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請填報學校與企業（包括公司、行號等企業型態及其他經主管機關核可並從事商業行為之組織型態）技術移轉成果，並以【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學校育成中心培育之企業；非學校育成中心培育之企業有技術移轉之企業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填報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合約期間，若有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解約或刪減金額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之情事，以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變更生效首日所在年度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為基準，於該年度金額中減去解約所損失的金額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。例如：有技轉金額已填報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年度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萬元，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日解約或刪減新臺幣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萬元，則學校必須本期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(110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年度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刪減新臺幣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以新合約為準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451"/>
              </p:ext>
            </p:extLst>
          </p:nvPr>
        </p:nvGraphicFramePr>
        <p:xfrm>
          <a:off x="113579" y="766120"/>
          <a:ext cx="8923326" cy="1213372"/>
        </p:xfrm>
        <a:graphic>
          <a:graphicData uri="http://schemas.openxmlformats.org/drawingml/2006/table">
            <a:tbl>
              <a:tblPr firstRow="1" firstCol="1" bandRow="1"/>
              <a:tblGrid>
                <a:gridCol w="408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16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4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4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16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22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77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83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5422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541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8717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2836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893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141670">
                <a:tc rowSpan="5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學校與企業技術移轉成果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自育成中心畢業之企業家數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至校內育成中心培育之企業進行實習、參訪及觀摩之學生人次及時數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育成中心收入（元）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6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學校育成中心培育之企業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非學校育成中心培育之企業有技術移轉之企業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不限新創公司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獲得政府補助（含委辦）計畫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學校自籌款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企業配合款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8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進駐企業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（實體進駐）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合約企業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（虛擬進駐）</a:t>
                      </a: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6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有技術移轉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無技術移轉家數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有技術移轉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無技術移轉家數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進駐收入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其他收入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6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家數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金額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家數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金額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家數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金額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學生人次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時數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計畫名稱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金額</a:t>
                      </a:r>
                    </a:p>
                  </a:txBody>
                  <a:tcPr marL="68419" marR="68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419" marR="68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研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22.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學校衍生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企業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		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2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.2.9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791" y="1789265"/>
            <a:ext cx="89776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110.03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定義補充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回饋學校之金額：</a:t>
            </a:r>
            <a:endParaRPr lang="en-US" altLang="zh-TW" sz="22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19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合約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期間，若有</a:t>
            </a:r>
            <a:r>
              <a:rPr lang="zh-TW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解約或刪減金額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之情事，以</a:t>
            </a:r>
            <a:r>
              <a:rPr lang="zh-TW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變更生效首日所在年度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為基準，於該年度金額中減去解約所損失的金額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。例如：有技轉金額已填報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年度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萬元，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日解約或刪減新臺幣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萬元，則學校必須本期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(110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年度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刪減新臺幣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以新合約為準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zh-TW" sz="22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47794"/>
              </p:ext>
            </p:extLst>
          </p:nvPr>
        </p:nvGraphicFramePr>
        <p:xfrm>
          <a:off x="74795" y="813299"/>
          <a:ext cx="8977689" cy="875915"/>
        </p:xfrm>
        <a:graphic>
          <a:graphicData uri="http://schemas.openxmlformats.org/drawingml/2006/table">
            <a:tbl>
              <a:tblPr firstRow="1" firstCol="1" bandRow="1"/>
              <a:tblGrid>
                <a:gridCol w="131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18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48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4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25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60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90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54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427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250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427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308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3546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8488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28420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110982">
                <a:tc row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公司基本資料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公司組成人員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年營業額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資本額組成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回饋學校之金額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是否曾進駐育成單位及其進駐期間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9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公司名稱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統一編號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成立時間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教師數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學生數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學校資金投入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學校技術入股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非本校資金投入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技轉金額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1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曾任職於學校之專任教師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現職為專任教師並兼職公司職務者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現職專任教師借調至公司擔任職務者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在學學生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休退學生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近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學年畢業之學生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項目說明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合計金額</a:t>
                      </a:r>
                    </a:p>
                  </a:txBody>
                  <a:tcPr marL="17428" marR="17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研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23.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學校</a:t>
            </a:r>
            <a:r>
              <a:rPr lang="zh-TW" altLang="en-US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合作企業新事業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部門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2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2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.2.10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66305"/>
              </p:ext>
            </p:extLst>
          </p:nvPr>
        </p:nvGraphicFramePr>
        <p:xfrm>
          <a:off x="93844" y="814835"/>
          <a:ext cx="8920616" cy="1091195"/>
        </p:xfrm>
        <a:graphic>
          <a:graphicData uri="http://schemas.openxmlformats.org/drawingml/2006/table">
            <a:tbl>
              <a:tblPr firstRow="1" firstCol="1" bandRow="1"/>
              <a:tblGrid>
                <a:gridCol w="226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5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06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1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7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394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14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78395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合作企業基本資料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合作企業新事業部門組成人員</a:t>
                      </a:r>
                    </a:p>
                  </a:txBody>
                  <a:tcPr marL="16162" marR="1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合作企業新事業部門年營業額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回饋學校之金額</a:t>
                      </a:r>
                    </a:p>
                  </a:txBody>
                  <a:tcPr marL="16162" marR="1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是否曾進駐育成單位及其進駐期間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7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合作企業及部門名稱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統一編號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部門成立時間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教師數</a:t>
                      </a:r>
                    </a:p>
                  </a:txBody>
                  <a:tcPr marL="16162" marR="1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學生數</a:t>
                      </a:r>
                    </a:p>
                  </a:txBody>
                  <a:tcPr marL="16162" marR="16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技轉金額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7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曾任職於學校之專任教師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現職為專任教師並兼職合作企業新事業部門職務者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現職為專任教師借調至合作企業新事業部門擔任職務者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在學學生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休退學生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近</a:t>
                      </a: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學年畢業之學生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項目說明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合計金額</a:t>
                      </a:r>
                    </a:p>
                  </a:txBody>
                  <a:tcPr marL="16162" marR="16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5305" y="1995935"/>
            <a:ext cx="89776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110.03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定義補充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回饋學校之金額：</a:t>
            </a:r>
            <a:endParaRPr lang="en-US" altLang="zh-TW" sz="22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19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合約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期間，若有</a:t>
            </a:r>
            <a:r>
              <a:rPr lang="zh-TW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解約或刪減金額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之情事，以</a:t>
            </a:r>
            <a:r>
              <a:rPr lang="zh-TW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變更生效首日所在年度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為基準，於該年度金額中減去解約所損失的金額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。例如：有技轉金額已填報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年度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萬元，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日解約或刪減新臺幣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萬元，則學校必須本期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(110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年度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刪減新臺幣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以新合約為準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zh-TW" sz="22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 noChangeArrowheads="1"/>
          </p:cNvSpPr>
          <p:nvPr/>
        </p:nvSpPr>
        <p:spPr bwMode="gray">
          <a:xfrm>
            <a:off x="1665076" y="2041122"/>
            <a:ext cx="63328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5250" i="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zh-TW" altLang="en-US" sz="5250" i="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下期表冊異動預告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29.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學生修讀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程式設計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、科技相關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課程情形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4.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35816"/>
            <a:ext cx="8904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</a:t>
            </a:r>
            <a:r>
              <a:rPr lang="zh-TW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科技微學程：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為擴增培育具備資通訊數位能力的跨領域人才，鼓勵學校開設數位科技相關微學程，由學校採「院內跨系所整合、跨院系所聯合、或訂為全校通識」等方式開設「校級或院級」微學程，並由學校納入相關學程或微學程之規定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規章程序應完備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辦理，爰此，微學程課程規劃重點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如下：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5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</a:t>
            </a:r>
            <a:r>
              <a:rPr lang="zh-TW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學程應修課程總學分數以</a:t>
            </a:r>
            <a:r>
              <a:rPr lang="en-US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8-12</a:t>
            </a:r>
            <a:r>
              <a:rPr lang="zh-TW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學分為原則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，學程內容應包括基礎、核心、進階或應用等不同的階段，規劃具實務與前瞻性之系列課程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5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5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</a:t>
            </a:r>
            <a:r>
              <a:rPr lang="zh-TW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學程課程內容宜由領域知識教師與數位科技專長老師共同規劃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，不宜由任意拼湊現有課程組成，亦不宜讓學生任意選修若干學分就算完成微學程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5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學程課程內涵應考量產業對數位科技應用需求、非資訊領域學生屬性、課程之間連貫性等因素，</a:t>
            </a:r>
            <a:r>
              <a:rPr lang="zh-TW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採模組方式重新設計課程內涵，並強調數位科技與領域及強調跨域溝通合作能力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5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另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建議</a:t>
            </a:r>
            <a:r>
              <a:rPr lang="zh-TW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以應用主題的</a:t>
            </a:r>
            <a:r>
              <a:rPr lang="en-US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Capstone</a:t>
            </a:r>
            <a:r>
              <a:rPr lang="zh-TW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總整性</a:t>
            </a:r>
            <a:r>
              <a:rPr lang="en-US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專題</a:t>
            </a:r>
            <a:r>
              <a:rPr lang="en-US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5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課程，作為微學程進階或應用課程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，以利該微學程涵蓋數位科技、領域知識、產業應用等面向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5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4400" lvl="1" indent="-2844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有關數位科技微學程之意涵，請參閱教育部公布「大專校院非資通訊系所開設「數位科技微學</a:t>
            </a:r>
            <a:r>
              <a:rPr lang="zh-TW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程」</a:t>
            </a:r>
            <a:r>
              <a:rPr lang="zh-TW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指引</a:t>
            </a:r>
            <a:r>
              <a:rPr lang="en-US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(Guideline)</a:t>
            </a:r>
            <a:r>
              <a:rPr lang="zh-TW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辦理」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47588"/>
              </p:ext>
            </p:extLst>
          </p:nvPr>
        </p:nvGraphicFramePr>
        <p:xfrm>
          <a:off x="139916" y="741406"/>
          <a:ext cx="8896989" cy="994410"/>
        </p:xfrm>
        <a:graphic>
          <a:graphicData uri="http://schemas.openxmlformats.org/drawingml/2006/table">
            <a:tbl>
              <a:tblPr firstRow="1" firstCol="1" bandRow="1"/>
              <a:tblGrid>
                <a:gridCol w="263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6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66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688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56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系所類別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正式學籍之在學學生總人數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正式學籍在學學生曾經修讀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程式設計課程學生人數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數位科技微學程學生人數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匯入本期學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在學學生人數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增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2" y="14414"/>
            <a:ext cx="6096000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1.1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校庫定位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59306" y="1067793"/>
            <a:ext cx="8131621" cy="5406860"/>
            <a:chOff x="459306" y="1232548"/>
            <a:chExt cx="8131621" cy="5406860"/>
          </a:xfrm>
        </p:grpSpPr>
        <p:sp>
          <p:nvSpPr>
            <p:cNvPr id="13" name="文字方塊 12"/>
            <p:cNvSpPr txBox="1"/>
            <p:nvPr/>
          </p:nvSpPr>
          <p:spPr>
            <a:xfrm>
              <a:off x="459306" y="3165851"/>
              <a:ext cx="1512168" cy="52322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教育部及</a:t>
              </a: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各相關應用單位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67635" y="5041292"/>
              <a:ext cx="1503839" cy="523220"/>
            </a:xfrm>
            <a:prstGeom prst="rect">
              <a:avLst/>
            </a:prstGeom>
            <a:solidFill>
              <a:srgbClr val="F694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制定定義</a:t>
              </a: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提出需求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103602" y="2967443"/>
              <a:ext cx="487325" cy="2677656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各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大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學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校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院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6" name="文字方塊 18"/>
            <p:cNvSpPr txBox="1">
              <a:spLocks noChangeArrowheads="1"/>
            </p:cNvSpPr>
            <p:nvPr/>
          </p:nvSpPr>
          <p:spPr bwMode="auto">
            <a:xfrm>
              <a:off x="3006891" y="1232548"/>
              <a:ext cx="4218316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校庫網址</a:t>
              </a:r>
              <a:r>
                <a:rPr lang="en-US" altLang="zh-TW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:</a:t>
              </a:r>
              <a:r>
                <a:rPr lang="zh-TW" altLang="en-US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https://hedb.</a:t>
              </a:r>
              <a:r>
                <a:rPr lang="en-US" altLang="zh-TW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moe</a:t>
              </a:r>
              <a:r>
                <a:rPr lang="en-US" altLang="zh-TW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.edu.tw/</a:t>
              </a:r>
              <a:endPara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向右箭號 16"/>
            <p:cNvSpPr/>
            <p:nvPr/>
          </p:nvSpPr>
          <p:spPr>
            <a:xfrm rot="10800000">
              <a:off x="2147990" y="3183905"/>
              <a:ext cx="1235075" cy="56673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8" name="向右箭號 17"/>
            <p:cNvSpPr/>
            <p:nvPr/>
          </p:nvSpPr>
          <p:spPr>
            <a:xfrm rot="10800000" flipH="1">
              <a:off x="2170818" y="5041292"/>
              <a:ext cx="1333780" cy="56673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9" name="向右箭號 18"/>
            <p:cNvSpPr/>
            <p:nvPr/>
          </p:nvSpPr>
          <p:spPr>
            <a:xfrm rot="5400000">
              <a:off x="512270" y="4076416"/>
              <a:ext cx="1235075" cy="56673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0" name="文字方塊 40"/>
            <p:cNvSpPr txBox="1">
              <a:spLocks noChangeArrowheads="1"/>
            </p:cNvSpPr>
            <p:nvPr/>
          </p:nvSpPr>
          <p:spPr bwMode="auto">
            <a:xfrm>
              <a:off x="2370958" y="2730808"/>
              <a:ext cx="13684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協助各校與</a:t>
              </a:r>
              <a:endParaRPr lang="en-US" altLang="zh-TW" sz="1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部內聯繫</a:t>
              </a:r>
            </a:p>
          </p:txBody>
        </p:sp>
        <p:sp>
          <p:nvSpPr>
            <p:cNvPr id="21" name="文字方塊 41"/>
            <p:cNvSpPr txBox="1">
              <a:spLocks noChangeArrowheads="1"/>
            </p:cNvSpPr>
            <p:nvPr/>
          </p:nvSpPr>
          <p:spPr bwMode="auto">
            <a:xfrm>
              <a:off x="2313543" y="4550727"/>
              <a:ext cx="13684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校庫作業小組</a:t>
              </a:r>
              <a:endParaRPr lang="en-US" altLang="zh-TW" sz="1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編製手冊</a:t>
              </a:r>
            </a:p>
          </p:txBody>
        </p:sp>
        <p:sp>
          <p:nvSpPr>
            <p:cNvPr id="22" name="向右箭號 21"/>
            <p:cNvSpPr/>
            <p:nvPr/>
          </p:nvSpPr>
          <p:spPr>
            <a:xfrm rot="10800000">
              <a:off x="6727500" y="3198910"/>
              <a:ext cx="1235075" cy="56673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6727500" y="5014495"/>
              <a:ext cx="1235075" cy="56673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4" name="文字方塊 17"/>
            <p:cNvSpPr txBox="1">
              <a:spLocks noChangeArrowheads="1"/>
            </p:cNvSpPr>
            <p:nvPr/>
          </p:nvSpPr>
          <p:spPr bwMode="auto">
            <a:xfrm>
              <a:off x="6795955" y="2670864"/>
              <a:ext cx="136683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洽詢相關問題</a:t>
              </a:r>
              <a:endParaRPr lang="en-US" altLang="zh-TW" sz="1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與提出建議</a:t>
              </a:r>
            </a:p>
          </p:txBody>
        </p:sp>
        <p:sp>
          <p:nvSpPr>
            <p:cNvPr id="25" name="文字方塊 39"/>
            <p:cNvSpPr txBox="1">
              <a:spLocks noChangeArrowheads="1"/>
            </p:cNvSpPr>
            <p:nvPr/>
          </p:nvSpPr>
          <p:spPr bwMode="auto">
            <a:xfrm>
              <a:off x="6776783" y="4568065"/>
              <a:ext cx="13684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提供各校作為</a:t>
              </a:r>
              <a:endParaRPr lang="en-US" altLang="zh-TW" sz="1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填報基準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604953" y="1689477"/>
              <a:ext cx="3022192" cy="4949931"/>
              <a:chOff x="3613191" y="1574145"/>
              <a:chExt cx="3022192" cy="4949931"/>
            </a:xfrm>
          </p:grpSpPr>
          <p:grpSp>
            <p:nvGrpSpPr>
              <p:cNvPr id="5" name="群組 1"/>
              <p:cNvGrpSpPr>
                <a:grpSpLocks/>
              </p:cNvGrpSpPr>
              <p:nvPr/>
            </p:nvGrpSpPr>
            <p:grpSpPr bwMode="auto">
              <a:xfrm>
                <a:off x="3613191" y="1574145"/>
                <a:ext cx="3022192" cy="4949931"/>
                <a:chOff x="3652425" y="1947499"/>
                <a:chExt cx="2575751" cy="4275110"/>
              </a:xfrm>
            </p:grpSpPr>
            <p:sp>
              <p:nvSpPr>
                <p:cNvPr id="6" name="文字方塊 3"/>
                <p:cNvSpPr txBox="1">
                  <a:spLocks noChangeArrowheads="1"/>
                </p:cNvSpPr>
                <p:nvPr/>
              </p:nvSpPr>
              <p:spPr bwMode="auto">
                <a:xfrm>
                  <a:off x="3718063" y="3740357"/>
                  <a:ext cx="2398408" cy="265818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400" b="1" dirty="0">
                      <a:solidFill>
                        <a:srgbClr val="000000"/>
                      </a:solidFill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大學校院校務資料庫作業小組</a:t>
                  </a:r>
                </a:p>
              </p:txBody>
            </p:sp>
            <p:sp>
              <p:nvSpPr>
                <p:cNvPr id="7" name="圓角矩形 6"/>
                <p:cNvSpPr/>
                <p:nvPr/>
              </p:nvSpPr>
              <p:spPr>
                <a:xfrm>
                  <a:off x="3652425" y="1947499"/>
                  <a:ext cx="2575751" cy="427511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defRPr/>
                  </a:pPr>
                  <a:endParaRPr lang="zh-TW" altLang="en-US" sz="1400" b="1" smtClean="0">
                    <a:solidFill>
                      <a:srgbClr val="FFFFFF"/>
                    </a:solidFill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" name="文字方塊 42"/>
                <p:cNvSpPr txBox="1">
                  <a:spLocks noChangeArrowheads="1"/>
                </p:cNvSpPr>
                <p:nvPr/>
              </p:nvSpPr>
              <p:spPr bwMode="auto">
                <a:xfrm>
                  <a:off x="4134261" y="5832943"/>
                  <a:ext cx="1646216" cy="265818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400" b="1" dirty="0">
                      <a:solidFill>
                        <a:srgbClr val="000000"/>
                      </a:solidFill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         填表手冊</a:t>
                  </a:r>
                </a:p>
              </p:txBody>
            </p:sp>
          </p:grp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05" t="7990" r="26025" b="20255"/>
              <a:stretch>
                <a:fillRect/>
              </a:stretch>
            </p:blipFill>
            <p:spPr bwMode="auto">
              <a:xfrm>
                <a:off x="3717232" y="1801149"/>
                <a:ext cx="2814110" cy="178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883" y="4135770"/>
              <a:ext cx="1340687" cy="19942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592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29.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學生修讀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程式設計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、科技相關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課程情形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4.2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916" y="1894037"/>
            <a:ext cx="88969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數位科技微學程學生</a:t>
            </a: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學校填報每年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日、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各系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所、學位學程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正式學籍在學學生人數中【</a:t>
            </a:r>
            <a:r>
              <a:rPr lang="zh-TW" altLang="zh-TW" sz="2000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曾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</a:t>
            </a:r>
            <a:r>
              <a:rPr lang="zh-TW" altLang="zh-TW" sz="2000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讀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數位科技微學程之人數】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包含正在修讀者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，請以「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」進行統計，且其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人數應</a:t>
            </a:r>
            <a:r>
              <a:rPr lang="zh-TW" altLang="zh-TW" sz="20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不得大於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【正式學籍之在學學生總人數</a:t>
            </a:r>
            <a:r>
              <a:rPr lang="zh-TW" altLang="zh-TW" sz="2000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若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同一學生，在學期間曾修讀「多個」數位科技微學程者，仍請以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人計算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若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學生僅修讀數位科技微學程之「部份課程」，但未完成該微學程之「全部」應修課程學分者，仍請視其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為【曾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讀數位科技微學程學生人數】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36071"/>
              </p:ext>
            </p:extLst>
          </p:nvPr>
        </p:nvGraphicFramePr>
        <p:xfrm>
          <a:off x="139916" y="741406"/>
          <a:ext cx="8896989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263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6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66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688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56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系所類別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正式學籍之在學學生總人數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正式學籍在學學生曾經修讀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程式設計課程學生人數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數位科技微學程學生人數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資訊類</a:t>
                      </a:r>
                    </a:p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非資訊類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匯入本期學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在學學生人數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增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5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0250" y="-32955"/>
            <a:ext cx="2866766" cy="683741"/>
          </a:xfrm>
        </p:spPr>
        <p:txBody>
          <a:bodyPr/>
          <a:lstStyle/>
          <a:p>
            <a:pPr algn="ctr"/>
            <a:r>
              <a:rPr lang="zh-TW" altLang="en-US" sz="4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聯絡</a:t>
            </a:r>
            <a:r>
              <a:rPr lang="zh-TW" altLang="en-US" sz="48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資訊</a:t>
            </a:r>
            <a:endParaRPr lang="zh-TW" altLang="en-US" sz="48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1215" y="1392367"/>
            <a:ext cx="7963672" cy="21812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zh-TW" altLang="en-US" b="1" smtClean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3926" y="3878635"/>
            <a:ext cx="7958250" cy="15335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zh-TW" altLang="en-US" b="1" smtClean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1" name="Picture 6" descr="C:\Users\HEUser\Desktop\1103\phon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1800353"/>
            <a:ext cx="1625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0"/>
          <p:cNvSpPr txBox="1">
            <a:spLocks noChangeArrowheads="1"/>
          </p:cNvSpPr>
          <p:nvPr/>
        </p:nvSpPr>
        <p:spPr bwMode="auto">
          <a:xfrm>
            <a:off x="2452484" y="2159921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(05)534-2601</a:t>
            </a:r>
            <a:endParaRPr lang="zh-TW" altLang="en-US" sz="36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文字方塊 37"/>
          <p:cNvSpPr txBox="1">
            <a:spLocks noChangeArrowheads="1"/>
          </p:cNvSpPr>
          <p:nvPr/>
        </p:nvSpPr>
        <p:spPr bwMode="auto">
          <a:xfrm>
            <a:off x="5408613" y="1410319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# 5377</a:t>
            </a:r>
            <a:endParaRPr lang="zh-TW" altLang="en-US" sz="36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4" name="直線接點 13"/>
          <p:cNvCxnSpPr>
            <a:endCxn id="8" idx="3"/>
          </p:cNvCxnSpPr>
          <p:nvPr/>
        </p:nvCxnSpPr>
        <p:spPr>
          <a:xfrm>
            <a:off x="5384800" y="2482978"/>
            <a:ext cx="3240087" cy="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6"/>
          <p:cNvSpPr txBox="1">
            <a:spLocks noChangeArrowheads="1"/>
          </p:cNvSpPr>
          <p:nvPr/>
        </p:nvSpPr>
        <p:spPr bwMode="auto">
          <a:xfrm>
            <a:off x="6955711" y="1729217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表冊疑義</a:t>
            </a:r>
          </a:p>
        </p:txBody>
      </p:sp>
      <p:sp>
        <p:nvSpPr>
          <p:cNvPr id="16" name="文字方塊 37"/>
          <p:cNvSpPr txBox="1">
            <a:spLocks noChangeArrowheads="1"/>
          </p:cNvSpPr>
          <p:nvPr/>
        </p:nvSpPr>
        <p:spPr bwMode="auto">
          <a:xfrm>
            <a:off x="5408612" y="1902519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# </a:t>
            </a:r>
            <a:r>
              <a:rPr lang="en-US" altLang="zh-TW" sz="36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5378</a:t>
            </a:r>
            <a:endParaRPr lang="zh-TW" altLang="en-US" sz="36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文字方塊 37"/>
          <p:cNvSpPr txBox="1">
            <a:spLocks noChangeArrowheads="1"/>
          </p:cNvSpPr>
          <p:nvPr/>
        </p:nvSpPr>
        <p:spPr bwMode="auto">
          <a:xfrm>
            <a:off x="5419586" y="2434014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# </a:t>
            </a:r>
            <a:r>
              <a:rPr lang="en-US" altLang="zh-TW" sz="3600" b="1" dirty="0" smtClean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5379</a:t>
            </a:r>
            <a:endParaRPr lang="zh-TW" altLang="en-US" sz="3600" b="1" dirty="0">
              <a:solidFill>
                <a:srgbClr val="C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文字方塊 37"/>
          <p:cNvSpPr txBox="1">
            <a:spLocks noChangeArrowheads="1"/>
          </p:cNvSpPr>
          <p:nvPr/>
        </p:nvSpPr>
        <p:spPr bwMode="auto">
          <a:xfrm>
            <a:off x="5384800" y="2903106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buFontTx/>
              <a:buNone/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zh-TW" dirty="0">
                <a:solidFill>
                  <a:srgbClr val="C00000"/>
                </a:solidFill>
                <a:ea typeface="微軟正黑體" panose="020B0604030504040204" pitchFamily="34" charset="-120"/>
              </a:rPr>
              <a:t># 5380</a:t>
            </a:r>
            <a:endParaRPr lang="zh-TW" altLang="en-US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文字方塊 15"/>
          <p:cNvSpPr txBox="1">
            <a:spLocks noChangeArrowheads="1"/>
          </p:cNvSpPr>
          <p:nvPr/>
        </p:nvSpPr>
        <p:spPr bwMode="auto">
          <a:xfrm>
            <a:off x="6998628" y="2722152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系統程式</a:t>
            </a:r>
          </a:p>
        </p:txBody>
      </p:sp>
      <p:pic>
        <p:nvPicPr>
          <p:cNvPr id="20" name="Picture 5" descr="C:\Users\HEUser\Desktop\1103\Picture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4100986"/>
            <a:ext cx="1244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9"/>
          <p:cNvSpPr txBox="1">
            <a:spLocks noChangeArrowheads="1"/>
          </p:cNvSpPr>
          <p:nvPr/>
        </p:nvSpPr>
        <p:spPr bwMode="auto">
          <a:xfrm>
            <a:off x="2308225" y="4182333"/>
            <a:ext cx="61531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表冊疑義：</a:t>
            </a:r>
            <a:r>
              <a:rPr lang="en-US" altLang="zh-TW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hedb@yuntech.edu.tw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系統程式：</a:t>
            </a:r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hedb2@yuntech.edu.tw</a:t>
            </a:r>
            <a:endParaRPr lang="zh-TW" altLang="en-US" sz="2800" b="1" dirty="0">
              <a:solidFill>
                <a:srgbClr val="C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gray">
          <a:xfrm>
            <a:off x="454870" y="2075462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zh-TW" altLang="en-US" sz="7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敬祝 填表順利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0888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1.2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校庫定位</a:t>
            </a:r>
            <a:r>
              <a:rPr lang="en-US" altLang="zh-TW" sz="4400" i="0" dirty="0">
                <a:solidFill>
                  <a:srgbClr val="0033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400" i="0" dirty="0">
                <a:solidFill>
                  <a:srgbClr val="0033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意見處理流程</a:t>
            </a:r>
            <a:endParaRPr lang="zh-TW" altLang="en-US" sz="4400" i="0" dirty="0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58553" y="2337310"/>
            <a:ext cx="8201373" cy="3068625"/>
            <a:chOff x="458553" y="2337310"/>
            <a:chExt cx="8201373" cy="3068625"/>
          </a:xfrm>
        </p:grpSpPr>
        <p:sp>
          <p:nvSpPr>
            <p:cNvPr id="6" name="文字方塊 5"/>
            <p:cNvSpPr txBox="1"/>
            <p:nvPr/>
          </p:nvSpPr>
          <p:spPr>
            <a:xfrm>
              <a:off x="458553" y="2974772"/>
              <a:ext cx="2055389" cy="1620957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ts val="2160"/>
                </a:lnSpc>
                <a:spcAft>
                  <a:spcPts val="0"/>
                </a:spcAft>
              </a:pPr>
              <a:r>
                <a:rPr lang="zh-TW" altLang="en-US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意見蒐集方式 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1.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說明會 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2.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公務電話 </a:t>
              </a:r>
              <a:r>
                <a:rPr lang="en-US" altLang="zh-TW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/>
              </a:r>
              <a:br>
                <a:rPr lang="en-US" altLang="zh-TW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</a:br>
              <a:r>
                <a:rPr lang="en-US" altLang="zh-TW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3.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公務電子信箱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813081" y="2337310"/>
              <a:ext cx="1633373" cy="800219"/>
            </a:xfrm>
            <a:prstGeom prst="rect">
              <a:avLst/>
            </a:prstGeom>
            <a:solidFill>
              <a:srgbClr val="F694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endParaRPr lang="en-US" altLang="zh-TW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立即</a:t>
              </a: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可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解決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endPara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801961" y="2337310"/>
              <a:ext cx="1857965" cy="80021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en-US" altLang="zh-TW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即時處理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endPara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813081" y="4267162"/>
              <a:ext cx="1633373" cy="11387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zh-TW" altLang="en-US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en-US" altLang="zh-TW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/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需</a:t>
              </a: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與應用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單位 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/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審慎討論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/>
              <a:r>
                <a:rPr lang="zh-TW" altLang="en-US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801961" y="4267162"/>
              <a:ext cx="1857965" cy="1138773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zh-TW" altLang="en-US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en-US" altLang="zh-TW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定期</a:t>
              </a: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檢討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每年六、七月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endParaRPr lang="en-US" altLang="zh-TW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向右箭號 10"/>
            <p:cNvSpPr/>
            <p:nvPr/>
          </p:nvSpPr>
          <p:spPr>
            <a:xfrm rot="19516874">
              <a:off x="2642991" y="2883151"/>
              <a:ext cx="995308" cy="50875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向右箭號 11"/>
            <p:cNvSpPr/>
            <p:nvPr/>
          </p:nvSpPr>
          <p:spPr>
            <a:xfrm rot="2295653">
              <a:off x="2637339" y="4327791"/>
              <a:ext cx="995308" cy="50875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>
              <a:off x="5652408" y="2483040"/>
              <a:ext cx="995308" cy="50875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5667120" y="4582169"/>
              <a:ext cx="995308" cy="50875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1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95" y="47365"/>
            <a:ext cx="8896864" cy="609600"/>
          </a:xfrm>
        </p:spPr>
        <p:txBody>
          <a:bodyPr/>
          <a:lstStyle/>
          <a:p>
            <a:r>
              <a:rPr lang="en-US" altLang="zh-TW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1.3</a:t>
            </a:r>
            <a:r>
              <a:rPr lang="zh-TW" altLang="en-US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定期匯出</a:t>
            </a:r>
            <a:r>
              <a:rPr lang="en-US" altLang="zh-TW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每年定期匯出資料予應用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00636"/>
              </p:ext>
            </p:extLst>
          </p:nvPr>
        </p:nvGraphicFramePr>
        <p:xfrm>
          <a:off x="340824" y="889086"/>
          <a:ext cx="8435387" cy="5513414"/>
        </p:xfrm>
        <a:graphic>
          <a:graphicData uri="http://schemas.openxmlformats.org/drawingml/2006/table">
            <a:tbl>
              <a:tblPr/>
              <a:tblGrid>
                <a:gridCol w="1173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4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7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0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匯出時程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匯出表冊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應用單位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41">
                <a:tc row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教育部統計處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財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(15)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教育部會計處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6)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教育部人事處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3147597"/>
                  </a:ext>
                </a:extLst>
              </a:tr>
              <a:tr h="49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教育部國際司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50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大學總量管制小組</a:t>
                      </a: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6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(9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產學合作績效評量</a:t>
                      </a:r>
                      <a:endParaRPr kumimoji="0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1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私立大學校院獎補助小組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33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 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(1-3)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；研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(16)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公私立大學校院國際化評量</a:t>
                      </a: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352416"/>
                  </a:ext>
                </a:extLst>
              </a:tr>
              <a:tr h="5933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29)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；教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5)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endParaRPr kumimoji="0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18)</a:t>
                      </a:r>
                      <a:endParaRPr kumimoji="0" lang="zh-TW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高教深耕計劃小組</a:t>
                      </a:r>
                      <a:endParaRPr kumimoji="0" lang="zh-TW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9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72552"/>
              </p:ext>
            </p:extLst>
          </p:nvPr>
        </p:nvGraphicFramePr>
        <p:xfrm>
          <a:off x="207819" y="784840"/>
          <a:ext cx="8711741" cy="5817097"/>
        </p:xfrm>
        <a:graphic>
          <a:graphicData uri="http://schemas.openxmlformats.org/drawingml/2006/table">
            <a:tbl>
              <a:tblPr/>
              <a:tblGrid>
                <a:gridCol w="1212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3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匯出時程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匯出表冊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應用單位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1367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110.03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：研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13)</a:t>
                      </a:r>
                      <a:endParaRPr kumimoji="0" lang="en-US" altLang="zh-TW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私立大學校院獎補助小組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6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6)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大專校院一覽表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820161"/>
                  </a:ext>
                </a:extLst>
              </a:tr>
              <a:tr h="1513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24-A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18)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教育部統計處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2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(6)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20-1)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；校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(15)</a:t>
                      </a:r>
                      <a:endParaRPr kumimoji="0" lang="zh-TW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大專校院學生基本資料庫</a:t>
                      </a:r>
                      <a:endParaRPr lang="zh-TW" altLang="en-US" sz="1800" b="1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4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6)</a:t>
                      </a:r>
                      <a:endParaRPr lang="zh-TW" altLang="en-US" sz="18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教育部人事處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812627"/>
                  </a:ext>
                </a:extLst>
              </a:tr>
              <a:tr h="3784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23)</a:t>
                      </a:r>
                      <a:endParaRPr kumimoji="0" lang="zh-TW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兼任助理承辦單位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751629"/>
                  </a:ext>
                </a:extLst>
              </a:tr>
              <a:tr h="3784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0" lang="zh-TW" alt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</a:t>
                      </a:r>
                      <a:r>
                        <a:rPr kumimoji="0" lang="zh-TW" alt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0" lang="zh-TW" altLang="en-US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6-1)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教育部國際司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41795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95" y="47365"/>
            <a:ext cx="8896864" cy="609600"/>
          </a:xfrm>
        </p:spPr>
        <p:txBody>
          <a:bodyPr/>
          <a:lstStyle/>
          <a:p>
            <a:r>
              <a:rPr lang="en-US" altLang="zh-TW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1.4</a:t>
            </a:r>
            <a:r>
              <a:rPr lang="zh-TW" altLang="en-US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定期匯出</a:t>
            </a:r>
            <a:r>
              <a:rPr lang="en-US" altLang="zh-TW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每年定期匯出資料予應用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81247"/>
              </p:ext>
            </p:extLst>
          </p:nvPr>
        </p:nvGraphicFramePr>
        <p:xfrm>
          <a:off x="182880" y="838186"/>
          <a:ext cx="8794866" cy="5785035"/>
        </p:xfrm>
        <a:graphic>
          <a:graphicData uri="http://schemas.openxmlformats.org/drawingml/2006/table">
            <a:tbl>
              <a:tblPr/>
              <a:tblGrid>
                <a:gridCol w="1113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7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3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匯出時程</a:t>
                      </a:r>
                    </a:p>
                  </a:txBody>
                  <a:tcPr marL="91439" marR="91439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匯出表冊</a:t>
                      </a:r>
                    </a:p>
                  </a:txBody>
                  <a:tcPr marL="91439" marR="91439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應用單位</a:t>
                      </a:r>
                    </a:p>
                  </a:txBody>
                  <a:tcPr marL="91439" marR="91439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57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(1-3)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(11)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公私立大學校院國際化評量</a:t>
                      </a:r>
                      <a:endParaRPr kumimoji="0" lang="zh-TW" altLang="en-US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847519"/>
                  </a:ext>
                </a:extLst>
              </a:tr>
              <a:tr h="7411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24-A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5)</a:t>
                      </a:r>
                      <a:endParaRPr kumimoji="0" lang="zh-TW" altLang="en-US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大學總量管制小組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002376"/>
                  </a:ext>
                </a:extLst>
              </a:tr>
              <a:tr h="21947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24-A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110.03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大專校院校務資訊公開平臺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6392608"/>
                  </a:ext>
                </a:extLst>
              </a:tr>
              <a:tr h="155443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(8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110.03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18)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高教深耕計畫小組</a:t>
                      </a:r>
                      <a:endParaRPr kumimoji="0" lang="zh-TW" altLang="en-US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85731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95" y="47365"/>
            <a:ext cx="8896864" cy="609600"/>
          </a:xfrm>
        </p:spPr>
        <p:txBody>
          <a:bodyPr/>
          <a:lstStyle/>
          <a:p>
            <a:r>
              <a:rPr lang="en-US" altLang="zh-TW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1.5</a:t>
            </a:r>
            <a:r>
              <a:rPr lang="zh-TW" altLang="en-US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定期匯出</a:t>
            </a:r>
            <a:r>
              <a:rPr lang="en-US" altLang="zh-TW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每年定期匯出資料予應用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 txBox="1">
            <a:spLocks noChangeArrowheads="1"/>
          </p:cNvSpPr>
          <p:nvPr/>
        </p:nvSpPr>
        <p:spPr bwMode="gray">
          <a:xfrm>
            <a:off x="671388" y="1124744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200" i="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altLang="zh-TW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本期作業時程</a:t>
            </a:r>
            <a:endParaRPr lang="zh-TW" altLang="en-US" sz="7200" i="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h_12">
  <a:themeElements>
    <a:clrScheme name="自訂 1">
      <a:dk1>
        <a:srgbClr val="7FE1DF"/>
      </a:dk1>
      <a:lt1>
        <a:sysClr val="window" lastClr="FFFFFF"/>
      </a:lt1>
      <a:dk2>
        <a:srgbClr val="BFBFBF"/>
      </a:dk2>
      <a:lt2>
        <a:srgbClr val="A5A5A5"/>
      </a:lt2>
      <a:accent1>
        <a:srgbClr val="A5A5A5"/>
      </a:accent1>
      <a:accent2>
        <a:srgbClr val="BFBFBF"/>
      </a:accent2>
      <a:accent3>
        <a:srgbClr val="B1D9F4"/>
      </a:accent3>
      <a:accent4>
        <a:srgbClr val="F7C5A1"/>
      </a:accent4>
      <a:accent5>
        <a:srgbClr val="B1D9F4"/>
      </a:accent5>
      <a:accent6>
        <a:srgbClr val="B1D9F4"/>
      </a:accent6>
      <a:hlink>
        <a:srgbClr val="7EC1EE"/>
      </a:hlink>
      <a:folHlink>
        <a:srgbClr val="FFFFFF"/>
      </a:folHlink>
    </a:clrScheme>
    <a:fontScheme name="psh_1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sh_12 1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76A7F0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BDD0F6"/>
        </a:accent5>
        <a:accent6>
          <a:srgbClr val="005CB9"/>
        </a:accent6>
        <a:hlink>
          <a:srgbClr val="CC9900"/>
        </a:hlink>
        <a:folHlink>
          <a:srgbClr val="85B6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_12 2">
        <a:dk1>
          <a:srgbClr val="000000"/>
        </a:dk1>
        <a:lt1>
          <a:srgbClr val="FFFFFF"/>
        </a:lt1>
        <a:dk2>
          <a:srgbClr val="003366"/>
        </a:dk2>
        <a:lt2>
          <a:srgbClr val="B2B2B2"/>
        </a:lt2>
        <a:accent1>
          <a:srgbClr val="4BB814"/>
        </a:accent1>
        <a:accent2>
          <a:srgbClr val="00B686"/>
        </a:accent2>
        <a:accent3>
          <a:srgbClr val="FFFFFF"/>
        </a:accent3>
        <a:accent4>
          <a:srgbClr val="000000"/>
        </a:accent4>
        <a:accent5>
          <a:srgbClr val="B1D8AA"/>
        </a:accent5>
        <a:accent6>
          <a:srgbClr val="00A579"/>
        </a:accent6>
        <a:hlink>
          <a:srgbClr val="99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_12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5C75C6"/>
        </a:accent1>
        <a:accent2>
          <a:srgbClr val="00A8A4"/>
        </a:accent2>
        <a:accent3>
          <a:srgbClr val="FFFFFF"/>
        </a:accent3>
        <a:accent4>
          <a:srgbClr val="000000"/>
        </a:accent4>
        <a:accent5>
          <a:srgbClr val="B5BDDF"/>
        </a:accent5>
        <a:accent6>
          <a:srgbClr val="009894"/>
        </a:accent6>
        <a:hlink>
          <a:srgbClr val="CC9900"/>
        </a:hlink>
        <a:folHlink>
          <a:srgbClr val="246E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23325</TotalTime>
  <Words>5580</Words>
  <Application>Microsoft Office PowerPoint</Application>
  <PresentationFormat>如螢幕大小 (4:3)</PresentationFormat>
  <Paragraphs>1006</Paragraphs>
  <Slides>42</Slides>
  <Notes>39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4" baseType="lpstr">
      <vt:lpstr>Arial Unicode MS</vt:lpstr>
      <vt:lpstr>Gulim</vt:lpstr>
      <vt:lpstr>華康中圓體</vt:lpstr>
      <vt:lpstr>微軟正黑體</vt:lpstr>
      <vt:lpstr>PMingLiU</vt:lpstr>
      <vt:lpstr>PMingLiU</vt:lpstr>
      <vt:lpstr>Arial</vt:lpstr>
      <vt:lpstr>Calibri</vt:lpstr>
      <vt:lpstr>Times New Roman</vt:lpstr>
      <vt:lpstr>Verdana</vt:lpstr>
      <vt:lpstr>Wingdings</vt:lpstr>
      <vt:lpstr>psh_12</vt:lpstr>
      <vt:lpstr>教育部大學校院校務資料庫  【110.03期】   填表暨系統操作說明會</vt:lpstr>
      <vt:lpstr>110.03期填表暨系統操作說明會</vt:lpstr>
      <vt:lpstr>PowerPoint 簡報</vt:lpstr>
      <vt:lpstr>1.1 校庫定位</vt:lpstr>
      <vt:lpstr>1.2 校庫定位-意見處理流程</vt:lpstr>
      <vt:lpstr>1.3 定期匯出-每年定期匯出資料予應用單位</vt:lpstr>
      <vt:lpstr>1.4 定期匯出-每年定期匯出資料予應用單位</vt:lpstr>
      <vt:lpstr>1.5 定期匯出-每年定期匯出資料予應用單位</vt:lpstr>
      <vt:lpstr>PowerPoint 簡報</vt:lpstr>
      <vt:lpstr>2.1 基本資料確認</vt:lpstr>
      <vt:lpstr>2.2 填表期間</vt:lpstr>
      <vt:lpstr>2.3 資料匯出</vt:lpstr>
      <vt:lpstr>2.4 統一期間資料修正</vt:lpstr>
      <vt:lpstr>2.5 統一修正申請-如何提出</vt:lpstr>
      <vt:lpstr>2.6 非統一修正申請-如何提出</vt:lpstr>
      <vt:lpstr>2.7 非統一修正申請</vt:lpstr>
      <vt:lpstr>2.8 非統一修正申請</vt:lpstr>
      <vt:lpstr>2.9 非統一修正申請-如何提出</vt:lpstr>
      <vt:lpstr>2.10 資料匯出</vt:lpstr>
      <vt:lpstr>2.11 表冊檢核</vt:lpstr>
      <vt:lpstr>2.12 檢核表列印</vt:lpstr>
      <vt:lpstr>2.13 檢核表報部</vt:lpstr>
      <vt:lpstr>PowerPoint 簡報</vt:lpstr>
      <vt:lpstr>PowerPoint 簡報</vt:lpstr>
      <vt:lpstr>3.1.1 本期填報表冊</vt:lpstr>
      <vt:lpstr>3.1.2 本期免填表冊</vt:lpstr>
      <vt:lpstr>PowerPoint 簡報</vt:lpstr>
      <vt:lpstr>學2. 學生就學情況               (3月、10月填報)</vt:lpstr>
      <vt:lpstr>學12. 學生休學人數        (3月、10月填報)</vt:lpstr>
      <vt:lpstr>學12. 學生休學人數        (3月、10月填報)</vt:lpstr>
      <vt:lpstr>學13. 學生退學人數        (3月、10月填報)</vt:lpstr>
      <vt:lpstr>    教1. 專兼任教師               (3月、10月填報) </vt:lpstr>
      <vt:lpstr>    教1. 專兼任教師                (3月、10月填報)</vt:lpstr>
      <vt:lpstr>研13. 各種智慧財產權衍生運用總金額      (3月填報)</vt:lpstr>
      <vt:lpstr>研20. 大學校院推動創新育成及技術移轉績效     (3月填報)</vt:lpstr>
      <vt:lpstr>研22. 學校衍生企業         (3月填報)</vt:lpstr>
      <vt:lpstr>研23. 學校合作企業新事業部門       (3月填報)</vt:lpstr>
      <vt:lpstr>PowerPoint 簡報</vt:lpstr>
      <vt:lpstr>學29.學生修讀程式設計、科技相關課程情形      (3月、10月填報)</vt:lpstr>
      <vt:lpstr>學29.學生修讀程式設計、科技相關課程情形      (3月、10月填報)</vt:lpstr>
      <vt:lpstr>聯絡資訊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下期異動表冊</dc:title>
  <dc:creator>HEDB-2014-P3</dc:creator>
  <cp:lastModifiedBy>HEDB</cp:lastModifiedBy>
  <cp:revision>3593</cp:revision>
  <cp:lastPrinted>2020-02-05T03:38:15Z</cp:lastPrinted>
  <dcterms:created xsi:type="dcterms:W3CDTF">2016-12-26T01:09:48Z</dcterms:created>
  <dcterms:modified xsi:type="dcterms:W3CDTF">2021-02-05T07:47:03Z</dcterms:modified>
</cp:coreProperties>
</file>