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3" r:id="rId1"/>
  </p:sldMasterIdLst>
  <p:notesMasterIdLst>
    <p:notesMasterId r:id="rId44"/>
  </p:notesMasterIdLst>
  <p:handoutMasterIdLst>
    <p:handoutMasterId r:id="rId45"/>
  </p:handoutMasterIdLst>
  <p:sldIdLst>
    <p:sldId id="995" r:id="rId2"/>
    <p:sldId id="591" r:id="rId3"/>
    <p:sldId id="999" r:id="rId4"/>
    <p:sldId id="1000" r:id="rId5"/>
    <p:sldId id="1001" r:id="rId6"/>
    <p:sldId id="1003" r:id="rId7"/>
    <p:sldId id="1004" r:id="rId8"/>
    <p:sldId id="1005" r:id="rId9"/>
    <p:sldId id="1006" r:id="rId10"/>
    <p:sldId id="1104" r:id="rId11"/>
    <p:sldId id="1008" r:id="rId12"/>
    <p:sldId id="1105" r:id="rId13"/>
    <p:sldId id="1106" r:id="rId14"/>
    <p:sldId id="1011" r:id="rId15"/>
    <p:sldId id="1012" r:id="rId16"/>
    <p:sldId id="1013" r:id="rId17"/>
    <p:sldId id="1014" r:id="rId18"/>
    <p:sldId id="1015" r:id="rId19"/>
    <p:sldId id="1107" r:id="rId20"/>
    <p:sldId id="1019" r:id="rId21"/>
    <p:sldId id="1116" r:id="rId22"/>
    <p:sldId id="1129" r:id="rId23"/>
    <p:sldId id="1022" r:id="rId24"/>
    <p:sldId id="615" r:id="rId25"/>
    <p:sldId id="616" r:id="rId26"/>
    <p:sldId id="1023" r:id="rId27"/>
    <p:sldId id="1024" r:id="rId28"/>
    <p:sldId id="1126" r:id="rId29"/>
    <p:sldId id="1119" r:id="rId30"/>
    <p:sldId id="1125" r:id="rId31"/>
    <p:sldId id="1120" r:id="rId32"/>
    <p:sldId id="1025" r:id="rId33"/>
    <p:sldId id="1063" r:id="rId34"/>
    <p:sldId id="1121" r:id="rId35"/>
    <p:sldId id="1122" r:id="rId36"/>
    <p:sldId id="1123" r:id="rId37"/>
    <p:sldId id="1124" r:id="rId38"/>
    <p:sldId id="1111" r:id="rId39"/>
    <p:sldId id="1128" r:id="rId40"/>
    <p:sldId id="1127" r:id="rId41"/>
    <p:sldId id="1028" r:id="rId42"/>
    <p:sldId id="650" r:id="rId43"/>
  </p:sldIdLst>
  <p:sldSz cx="9144000" cy="6858000" type="screen4x3"/>
  <p:notesSz cx="6797675" cy="9926638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19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19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19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19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19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19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sz="19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sz="19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sz="19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預設章節" id="{A1A70CE7-D1AB-4D6E-BD36-DEA1EE89C1C8}">
          <p14:sldIdLst>
            <p14:sldId id="995"/>
            <p14:sldId id="591"/>
            <p14:sldId id="999"/>
            <p14:sldId id="1000"/>
            <p14:sldId id="1001"/>
            <p14:sldId id="1003"/>
            <p14:sldId id="1004"/>
            <p14:sldId id="1005"/>
            <p14:sldId id="1006"/>
            <p14:sldId id="1104"/>
            <p14:sldId id="1008"/>
            <p14:sldId id="1105"/>
            <p14:sldId id="1106"/>
            <p14:sldId id="1011"/>
            <p14:sldId id="1012"/>
            <p14:sldId id="1013"/>
            <p14:sldId id="1014"/>
            <p14:sldId id="1015"/>
            <p14:sldId id="1107"/>
            <p14:sldId id="1019"/>
            <p14:sldId id="1116"/>
            <p14:sldId id="1129"/>
            <p14:sldId id="1022"/>
            <p14:sldId id="615"/>
            <p14:sldId id="616"/>
            <p14:sldId id="1023"/>
            <p14:sldId id="1024"/>
            <p14:sldId id="1126"/>
            <p14:sldId id="1119"/>
            <p14:sldId id="1125"/>
            <p14:sldId id="1120"/>
            <p14:sldId id="1025"/>
            <p14:sldId id="1063"/>
            <p14:sldId id="1121"/>
            <p14:sldId id="1122"/>
            <p14:sldId id="1123"/>
            <p14:sldId id="1124"/>
            <p14:sldId id="1111"/>
            <p14:sldId id="1128"/>
            <p14:sldId id="1127"/>
            <p14:sldId id="1028"/>
            <p14:sldId id="650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000000"/>
    <a:srgbClr val="FFE1E1"/>
    <a:srgbClr val="B0DFEE"/>
    <a:srgbClr val="C4E7F2"/>
    <a:srgbClr val="BCE292"/>
    <a:srgbClr val="7FE1DF"/>
    <a:srgbClr val="A4D76B"/>
    <a:srgbClr val="5FDAD7"/>
    <a:srgbClr val="F694D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46F890A9-2807-4EBB-B81D-B2AA78EC7F39}" styleName="深色樣式 2 - 輔色 5/輔色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91EBBBCC-DAD2-459C-BE2E-F6DE35CF9A28}" styleName="深色樣式 2 - 輔色 3/輔色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10A1B5D5-9B99-4C35-A422-299274C87663}" styleName="中等深淺樣式 1 - 輔色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9DCAF9ED-07DC-4A11-8D7F-57B35C25682E}" styleName="中等深淺樣式 1 - 輔色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B301B821-A1FF-4177-AEE7-76D212191A09}" styleName="中等深淺樣式 1 - 輔色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793D81CF-94F2-401A-BA57-92F5A7B2D0C5}" styleName="中等深淺樣式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1E171933-4619-4E11-9A3F-F7608DF75F80}" styleName="中等深淺樣式 1 - 輔色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93296810-A885-4BE3-A3E7-6D5BEEA58F35}" styleName="中等深淺樣式 2 - 輔色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中等深淺樣式 2 - 輔色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中等深淺樣式 2 - 輔色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6D9F66E-5EB9-4882-86FB-DCBF35E3C3E4}" styleName="中等深淺樣式 4 - 輔色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8A107856-5554-42FB-B03E-39F5DBC370BA}" styleName="中等深淺樣式 4 - 輔色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125E5076-3810-47DD-B79F-674D7AD40C01}" styleName="深色樣式 1 - 輔色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7CE84F3-28C3-443E-9E96-99CF82512B78}" styleName="深色樣式 1 - 輔色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D03447BB-5D67-496B-8E87-E561075AD55C}" styleName="深色樣式 1 - 輔色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929F9F4-4A8F-4326-A1B4-22849713DDAB}" styleName="深色樣式 1 - 輔色 4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wholeTbl>
    <a:band1H>
      <a:tcStyle>
        <a:tcBdr/>
        <a:fill>
          <a:solidFill>
            <a:schemeClr val="accent4">
              <a:shade val="60000"/>
            </a:schemeClr>
          </a:solidFill>
        </a:fill>
      </a:tcStyle>
    </a:band1H>
    <a:band1V>
      <a:tcStyle>
        <a:tcBdr/>
        <a:fill>
          <a:solidFill>
            <a:schemeClr val="accent4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4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4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4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8FD4443E-F989-4FC4-A0C8-D5A2AF1F390B}" styleName="深色樣式 1 - 輔色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AF606853-7671-496A-8E4F-DF71F8EC918B}" styleName="深色樣式 1 - 輔色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660B408-B3CF-4A94-85FC-2B1E0A45F4A2}" styleName="深色樣式 2 - 輔色 1/輔色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912C8C85-51F0-491E-9774-3900AFEF0FD7}" styleName="淺色樣式 2 - 輔色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E8B1032C-EA38-4F05-BA0D-38AFFFC7BED3}" styleName="淺色樣式 3 - 輔色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5DA37D80-6434-44D0-A028-1B22A696006F}" styleName="淺色樣式 3 - 輔色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A488322-F2BA-4B5B-9748-0D474271808F}" styleName="中等深淺樣式 3 - 輔色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中等深淺樣式 2 - 輔色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69012ECD-51FC-41F1-AA8D-1B2483CD663E}" styleName="淺色樣式 2 - 輔色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17292A2E-F333-43FB-9621-5CBBE7FDCDCB}" styleName="淺色樣式 2 - 輔色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616DA210-FB5B-4158-B5E0-FEB733F419BA}" styleName="淺色樣式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505E3EF-67EA-436B-97B2-0124C06EBD24}" styleName="中等深淺樣式 4 - 輔色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BDBED569-4797-4DF1-A0F4-6AAB3CD982D8}" styleName="淺色樣式 3 - 輔色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073A0DAA-6AF3-43AB-8588-CEC1D06C72B9}" styleName="中等深淺樣式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D7B26C5-4107-4FEC-AEDC-1716B250A1EF}" styleName="淺色樣式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2780" autoAdjust="0"/>
    <p:restoredTop sz="94622" autoAdjust="0"/>
  </p:normalViewPr>
  <p:slideViewPr>
    <p:cSldViewPr snapToGrid="0">
      <p:cViewPr varScale="1">
        <p:scale>
          <a:sx n="116" d="100"/>
          <a:sy n="116" d="100"/>
        </p:scale>
        <p:origin x="1080" y="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8" d="100"/>
          <a:sy n="88" d="100"/>
        </p:scale>
        <p:origin x="3822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DF1B4C9-7671-44D0-96A3-14F7E74961A0}" type="doc">
      <dgm:prSet loTypeId="urn:microsoft.com/office/officeart/2005/8/layout/process2" loCatId="process" qsTypeId="urn:microsoft.com/office/officeart/2005/8/quickstyle/3d2" qsCatId="3D" csTypeId="urn:microsoft.com/office/officeart/2005/8/colors/colorful5" csCatId="colorful" phldr="1"/>
      <dgm:spPr/>
      <dgm:t>
        <a:bodyPr/>
        <a:lstStyle/>
        <a:p>
          <a:endParaRPr lang="zh-TW" altLang="en-US"/>
        </a:p>
      </dgm:t>
    </dgm:pt>
    <dgm:pt modelId="{AE92464C-04AC-4CDF-8D54-2E2DCB9F5D6F}">
      <dgm:prSet phldrT="[文字]" custT="1"/>
      <dgm:spPr>
        <a:solidFill>
          <a:schemeClr val="accent6">
            <a:lumMod val="90000"/>
          </a:schemeClr>
        </a:solidFill>
        <a:ln>
          <a:noFill/>
        </a:ln>
      </dgm:spPr>
      <dgm:t>
        <a:bodyPr anchor="ctr"/>
        <a:lstStyle/>
        <a:p>
          <a:pPr algn="l"/>
          <a:r>
            <a:rPr lang="en-US" altLang="zh-TW" sz="3600" b="1" dirty="0" smtClean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1. </a:t>
          </a:r>
          <a:r>
            <a:rPr lang="zh-TW" altLang="en-US" sz="3600" b="1" dirty="0" smtClean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校庫定位</a:t>
          </a:r>
          <a:endParaRPr lang="zh-TW" altLang="en-US" sz="3600" b="1" dirty="0">
            <a:solidFill>
              <a:srgbClr val="000000"/>
            </a:solidFill>
            <a:latin typeface="Arial" panose="020B0604020202020204" pitchFamily="34" charset="0"/>
            <a:ea typeface="微軟正黑體" panose="020B0604030504040204" pitchFamily="34" charset="-120"/>
            <a:cs typeface="Arial" panose="020B0604020202020204" pitchFamily="34" charset="0"/>
          </a:endParaRPr>
        </a:p>
      </dgm:t>
    </dgm:pt>
    <dgm:pt modelId="{D8C18A87-D3B2-474B-AC09-17801BF0A311}" type="parTrans" cxnId="{1AED59FC-50DC-434F-8A8D-89D338A67665}">
      <dgm:prSet/>
      <dgm:spPr/>
      <dgm:t>
        <a:bodyPr/>
        <a:lstStyle/>
        <a:p>
          <a:pPr algn="l"/>
          <a:endParaRPr lang="zh-TW" altLang="en-US" sz="3600" b="1">
            <a:solidFill>
              <a:srgbClr val="000000"/>
            </a:solidFill>
            <a:latin typeface="Arial" panose="020B0604020202020204" pitchFamily="34" charset="0"/>
            <a:ea typeface="微軟正黑體" panose="020B0604030504040204" pitchFamily="34" charset="-120"/>
            <a:cs typeface="Arial" panose="020B0604020202020204" pitchFamily="34" charset="0"/>
          </a:endParaRPr>
        </a:p>
      </dgm:t>
    </dgm:pt>
    <dgm:pt modelId="{F52FA1D8-33EF-44C8-942B-64C6567EDC98}" type="sibTrans" cxnId="{1AED59FC-50DC-434F-8A8D-89D338A67665}">
      <dgm:prSet custT="1"/>
      <dgm:spPr>
        <a:solidFill>
          <a:schemeClr val="bg1">
            <a:lumMod val="65000"/>
          </a:schemeClr>
        </a:solidFill>
        <a:ln>
          <a:solidFill>
            <a:srgbClr val="000000"/>
          </a:solidFill>
        </a:ln>
      </dgm:spPr>
      <dgm:t>
        <a:bodyPr/>
        <a:lstStyle/>
        <a:p>
          <a:pPr algn="l"/>
          <a:endParaRPr lang="zh-TW" altLang="en-US" sz="3600" b="1">
            <a:solidFill>
              <a:srgbClr val="000000"/>
            </a:solidFill>
            <a:latin typeface="Arial" panose="020B0604020202020204" pitchFamily="34" charset="0"/>
            <a:ea typeface="微軟正黑體" panose="020B0604030504040204" pitchFamily="34" charset="-120"/>
            <a:cs typeface="Arial" panose="020B0604020202020204" pitchFamily="34" charset="0"/>
          </a:endParaRPr>
        </a:p>
      </dgm:t>
    </dgm:pt>
    <dgm:pt modelId="{7849E789-51D1-483E-B341-67CA9A8ECA74}">
      <dgm:prSet phldrT="[文字]" custT="1"/>
      <dgm:spPr>
        <a:solidFill>
          <a:srgbClr val="92D050"/>
        </a:solidFill>
        <a:ln>
          <a:noFill/>
        </a:ln>
      </dgm:spPr>
      <dgm:t>
        <a:bodyPr anchor="ctr"/>
        <a:lstStyle/>
        <a:p>
          <a:pPr algn="l"/>
          <a:r>
            <a:rPr lang="en-US" altLang="zh-TW" sz="3600" b="1" dirty="0" smtClean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3.</a:t>
          </a:r>
          <a:r>
            <a:rPr lang="zh-TW" altLang="en-US" sz="3600" b="1" dirty="0" smtClean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 本期填報表冊與注意事項</a:t>
          </a:r>
          <a:endParaRPr lang="zh-TW" altLang="en-US" sz="3600" b="1" dirty="0">
            <a:solidFill>
              <a:srgbClr val="000000"/>
            </a:solidFill>
            <a:latin typeface="Arial" panose="020B0604020202020204" pitchFamily="34" charset="0"/>
            <a:ea typeface="微軟正黑體" panose="020B0604030504040204" pitchFamily="34" charset="-120"/>
            <a:cs typeface="Arial" panose="020B0604020202020204" pitchFamily="34" charset="0"/>
          </a:endParaRPr>
        </a:p>
      </dgm:t>
    </dgm:pt>
    <dgm:pt modelId="{BEDF4E4F-ED73-4E16-AF7A-58FC81F52438}" type="parTrans" cxnId="{6F1BB799-3B13-4339-9B21-3F14FAC77423}">
      <dgm:prSet/>
      <dgm:spPr/>
      <dgm:t>
        <a:bodyPr/>
        <a:lstStyle/>
        <a:p>
          <a:pPr algn="l"/>
          <a:endParaRPr lang="zh-TW" altLang="en-US" sz="3600" b="1">
            <a:solidFill>
              <a:srgbClr val="000000"/>
            </a:solidFill>
            <a:latin typeface="Arial" panose="020B0604020202020204" pitchFamily="34" charset="0"/>
            <a:ea typeface="微軟正黑體" panose="020B0604030504040204" pitchFamily="34" charset="-120"/>
            <a:cs typeface="Arial" panose="020B0604020202020204" pitchFamily="34" charset="0"/>
          </a:endParaRPr>
        </a:p>
      </dgm:t>
    </dgm:pt>
    <dgm:pt modelId="{C3587BFA-3C2F-422A-9EE6-F2E1729D2E6A}" type="sibTrans" cxnId="{6F1BB799-3B13-4339-9B21-3F14FAC77423}">
      <dgm:prSet custT="1"/>
      <dgm:spPr>
        <a:solidFill>
          <a:schemeClr val="bg1">
            <a:lumMod val="65000"/>
          </a:schemeClr>
        </a:solidFill>
        <a:ln>
          <a:solidFill>
            <a:srgbClr val="000000"/>
          </a:solidFill>
        </a:ln>
      </dgm:spPr>
      <dgm:t>
        <a:bodyPr/>
        <a:lstStyle/>
        <a:p>
          <a:pPr algn="l"/>
          <a:endParaRPr lang="zh-TW" altLang="en-US" sz="3600" b="1">
            <a:solidFill>
              <a:srgbClr val="000000"/>
            </a:solidFill>
            <a:latin typeface="Arial" panose="020B0604020202020204" pitchFamily="34" charset="0"/>
            <a:ea typeface="微軟正黑體" panose="020B0604030504040204" pitchFamily="34" charset="-120"/>
            <a:cs typeface="Arial" panose="020B0604020202020204" pitchFamily="34" charset="0"/>
          </a:endParaRPr>
        </a:p>
      </dgm:t>
    </dgm:pt>
    <dgm:pt modelId="{BCB44A10-724F-49BC-BD59-1D7AB7EC0321}">
      <dgm:prSet phldrT="[文字]" custT="1"/>
      <dgm:spPr>
        <a:solidFill>
          <a:srgbClr val="F694DA"/>
        </a:solidFill>
        <a:ln>
          <a:noFill/>
        </a:ln>
      </dgm:spPr>
      <dgm:t>
        <a:bodyPr anchor="ctr"/>
        <a:lstStyle/>
        <a:p>
          <a:pPr algn="l"/>
          <a:r>
            <a:rPr lang="en-US" altLang="zh-TW" sz="3600" b="1" dirty="0" smtClean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2.</a:t>
          </a:r>
          <a:r>
            <a:rPr lang="zh-TW" altLang="en-US" sz="3600" b="1" dirty="0" smtClean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 本期作業時程</a:t>
          </a:r>
          <a:endParaRPr lang="zh-TW" altLang="en-US" sz="3600" b="1" dirty="0">
            <a:solidFill>
              <a:srgbClr val="000000"/>
            </a:solidFill>
            <a:latin typeface="Arial" panose="020B0604020202020204" pitchFamily="34" charset="0"/>
            <a:ea typeface="微軟正黑體" panose="020B0604030504040204" pitchFamily="34" charset="-120"/>
            <a:cs typeface="Arial" panose="020B0604020202020204" pitchFamily="34" charset="0"/>
          </a:endParaRPr>
        </a:p>
      </dgm:t>
    </dgm:pt>
    <dgm:pt modelId="{BF707CD8-FA2E-4553-A49D-1F5F0FA51C7D}" type="parTrans" cxnId="{7B0562C7-1F7B-4584-BB5C-F2E3BE613974}">
      <dgm:prSet/>
      <dgm:spPr/>
      <dgm:t>
        <a:bodyPr/>
        <a:lstStyle/>
        <a:p>
          <a:pPr algn="l"/>
          <a:endParaRPr lang="zh-TW" altLang="en-US" sz="3600" b="1">
            <a:solidFill>
              <a:srgbClr val="000000"/>
            </a:solidFill>
            <a:latin typeface="Arial" panose="020B0604020202020204" pitchFamily="34" charset="0"/>
            <a:ea typeface="微軟正黑體" panose="020B0604030504040204" pitchFamily="34" charset="-120"/>
            <a:cs typeface="Arial" panose="020B0604020202020204" pitchFamily="34" charset="0"/>
          </a:endParaRPr>
        </a:p>
      </dgm:t>
    </dgm:pt>
    <dgm:pt modelId="{82E5ED1C-7AC4-40C5-85CF-B4B3FF85FB19}" type="sibTrans" cxnId="{7B0562C7-1F7B-4584-BB5C-F2E3BE613974}">
      <dgm:prSet custT="1"/>
      <dgm:spPr>
        <a:solidFill>
          <a:schemeClr val="bg1">
            <a:lumMod val="65000"/>
          </a:schemeClr>
        </a:solidFill>
        <a:ln>
          <a:solidFill>
            <a:srgbClr val="000000"/>
          </a:solidFill>
        </a:ln>
      </dgm:spPr>
      <dgm:t>
        <a:bodyPr/>
        <a:lstStyle/>
        <a:p>
          <a:pPr algn="l"/>
          <a:endParaRPr lang="zh-TW" altLang="en-US" sz="3600" b="1">
            <a:solidFill>
              <a:srgbClr val="000000"/>
            </a:solidFill>
            <a:latin typeface="Arial" panose="020B0604020202020204" pitchFamily="34" charset="0"/>
            <a:ea typeface="微軟正黑體" panose="020B0604030504040204" pitchFamily="34" charset="-120"/>
            <a:cs typeface="Arial" panose="020B0604020202020204" pitchFamily="34" charset="0"/>
          </a:endParaRPr>
        </a:p>
      </dgm:t>
    </dgm:pt>
    <dgm:pt modelId="{E35AABAF-B4D7-4489-BF5D-5FC6997D50B2}">
      <dgm:prSet phldrT="[文字]" custT="1"/>
      <dgm:spPr>
        <a:solidFill>
          <a:schemeClr val="accent4">
            <a:lumMod val="90000"/>
          </a:schemeClr>
        </a:solidFill>
        <a:ln>
          <a:noFill/>
        </a:ln>
      </dgm:spPr>
      <dgm:t>
        <a:bodyPr/>
        <a:lstStyle/>
        <a:p>
          <a:pPr algn="l"/>
          <a:r>
            <a:rPr lang="en-US" altLang="zh-TW" sz="3600" b="1" dirty="0" smtClean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4.</a:t>
          </a:r>
          <a:r>
            <a:rPr lang="zh-TW" altLang="en-US" sz="3600" b="1" dirty="0" smtClean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 下期表冊異動預告</a:t>
          </a:r>
          <a:endParaRPr lang="zh-TW" altLang="en-US" sz="3600" b="1" dirty="0">
            <a:solidFill>
              <a:srgbClr val="000000"/>
            </a:solidFill>
            <a:latin typeface="Arial" panose="020B0604020202020204" pitchFamily="34" charset="0"/>
            <a:ea typeface="微軟正黑體" panose="020B0604030504040204" pitchFamily="34" charset="-120"/>
            <a:cs typeface="Arial" panose="020B0604020202020204" pitchFamily="34" charset="0"/>
          </a:endParaRPr>
        </a:p>
      </dgm:t>
    </dgm:pt>
    <dgm:pt modelId="{612CBB74-EDC1-413F-A6C7-C36ED279F425}" type="parTrans" cxnId="{1F9C4ABF-4C63-4CB3-BEFC-4F6ADCBA2A7C}">
      <dgm:prSet/>
      <dgm:spPr/>
      <dgm:t>
        <a:bodyPr/>
        <a:lstStyle/>
        <a:p>
          <a:endParaRPr lang="zh-TW" altLang="en-US"/>
        </a:p>
      </dgm:t>
    </dgm:pt>
    <dgm:pt modelId="{047966F2-AA6A-490D-8773-77CE419F46D5}" type="sibTrans" cxnId="{1F9C4ABF-4C63-4CB3-BEFC-4F6ADCBA2A7C}">
      <dgm:prSet/>
      <dgm:spPr/>
      <dgm:t>
        <a:bodyPr/>
        <a:lstStyle/>
        <a:p>
          <a:endParaRPr lang="zh-TW" altLang="en-US"/>
        </a:p>
      </dgm:t>
    </dgm:pt>
    <dgm:pt modelId="{4AA1F18C-70C2-4AC4-A5E8-4528BD98C20E}" type="pres">
      <dgm:prSet presAssocID="{2DF1B4C9-7671-44D0-96A3-14F7E74961A0}" presName="linearFlow" presStyleCnt="0">
        <dgm:presLayoutVars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86A9C779-F9CF-483F-8653-D564FF534D32}" type="pres">
      <dgm:prSet presAssocID="{AE92464C-04AC-4CDF-8D54-2E2DCB9F5D6F}" presName="node" presStyleLbl="node1" presStyleIdx="0" presStyleCnt="4" custScaleX="145026" custLinFactNeighborX="-591" custLinFactNeighborY="155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55FB35D7-BD54-45A4-9DC2-DE43BA6C6FC5}" type="pres">
      <dgm:prSet presAssocID="{F52FA1D8-33EF-44C8-942B-64C6567EDC98}" presName="sibTrans" presStyleLbl="sibTrans2D1" presStyleIdx="0" presStyleCnt="3"/>
      <dgm:spPr/>
      <dgm:t>
        <a:bodyPr/>
        <a:lstStyle/>
        <a:p>
          <a:endParaRPr lang="zh-TW" altLang="en-US"/>
        </a:p>
      </dgm:t>
    </dgm:pt>
    <dgm:pt modelId="{61C43EF2-FB3E-4812-9E08-0F5EE95E71B5}" type="pres">
      <dgm:prSet presAssocID="{F52FA1D8-33EF-44C8-942B-64C6567EDC98}" presName="connectorText" presStyleLbl="sibTrans2D1" presStyleIdx="0" presStyleCnt="3"/>
      <dgm:spPr/>
      <dgm:t>
        <a:bodyPr/>
        <a:lstStyle/>
        <a:p>
          <a:endParaRPr lang="zh-TW" altLang="en-US"/>
        </a:p>
      </dgm:t>
    </dgm:pt>
    <dgm:pt modelId="{7BA3403B-3B12-41AE-9048-62FFED261545}" type="pres">
      <dgm:prSet presAssocID="{BCB44A10-724F-49BC-BD59-1D7AB7EC0321}" presName="node" presStyleLbl="node1" presStyleIdx="1" presStyleCnt="4" custScaleX="145026" custLinFactNeighborX="-591" custLinFactNeighborY="155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8141AFCB-BFAA-4BC0-B512-9CF4D382048D}" type="pres">
      <dgm:prSet presAssocID="{82E5ED1C-7AC4-40C5-85CF-B4B3FF85FB19}" presName="sibTrans" presStyleLbl="sibTrans2D1" presStyleIdx="1" presStyleCnt="3"/>
      <dgm:spPr/>
      <dgm:t>
        <a:bodyPr/>
        <a:lstStyle/>
        <a:p>
          <a:endParaRPr lang="zh-TW" altLang="en-US"/>
        </a:p>
      </dgm:t>
    </dgm:pt>
    <dgm:pt modelId="{C862B9CA-68CF-4EC6-A2F8-D24488DDDCE2}" type="pres">
      <dgm:prSet presAssocID="{82E5ED1C-7AC4-40C5-85CF-B4B3FF85FB19}" presName="connectorText" presStyleLbl="sibTrans2D1" presStyleIdx="1" presStyleCnt="3"/>
      <dgm:spPr/>
      <dgm:t>
        <a:bodyPr/>
        <a:lstStyle/>
        <a:p>
          <a:endParaRPr lang="zh-TW" altLang="en-US"/>
        </a:p>
      </dgm:t>
    </dgm:pt>
    <dgm:pt modelId="{71A57973-5DE8-431A-A352-7AF8422FCB1F}" type="pres">
      <dgm:prSet presAssocID="{7849E789-51D1-483E-B341-67CA9A8ECA74}" presName="node" presStyleLbl="node1" presStyleIdx="2" presStyleCnt="4" custScaleX="145026" custLinFactNeighborX="-591" custLinFactNeighborY="155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EABCF7EB-8978-45E8-96FE-81245C602654}" type="pres">
      <dgm:prSet presAssocID="{C3587BFA-3C2F-422A-9EE6-F2E1729D2E6A}" presName="sibTrans" presStyleLbl="sibTrans2D1" presStyleIdx="2" presStyleCnt="3"/>
      <dgm:spPr/>
      <dgm:t>
        <a:bodyPr/>
        <a:lstStyle/>
        <a:p>
          <a:endParaRPr lang="zh-TW" altLang="en-US"/>
        </a:p>
      </dgm:t>
    </dgm:pt>
    <dgm:pt modelId="{699827EC-2A2F-47F0-AE59-33A5FA3C0B8B}" type="pres">
      <dgm:prSet presAssocID="{C3587BFA-3C2F-422A-9EE6-F2E1729D2E6A}" presName="connectorText" presStyleLbl="sibTrans2D1" presStyleIdx="2" presStyleCnt="3"/>
      <dgm:spPr/>
      <dgm:t>
        <a:bodyPr/>
        <a:lstStyle/>
        <a:p>
          <a:endParaRPr lang="zh-TW" altLang="en-US"/>
        </a:p>
      </dgm:t>
    </dgm:pt>
    <dgm:pt modelId="{1CD2AE94-7415-48EE-B50B-10FD9BCFC884}" type="pres">
      <dgm:prSet presAssocID="{E35AABAF-B4D7-4489-BF5D-5FC6997D50B2}" presName="node" presStyleLbl="node1" presStyleIdx="3" presStyleCnt="4" custScaleX="145996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4B0C541C-8B00-4A56-9878-C72B8EE11DED}" type="presOf" srcId="{2DF1B4C9-7671-44D0-96A3-14F7E74961A0}" destId="{4AA1F18C-70C2-4AC4-A5E8-4528BD98C20E}" srcOrd="0" destOrd="0" presId="urn:microsoft.com/office/officeart/2005/8/layout/process2"/>
    <dgm:cxn modelId="{1B9FA129-77B9-41A7-B060-78FFD46E203A}" type="presOf" srcId="{F52FA1D8-33EF-44C8-942B-64C6567EDC98}" destId="{61C43EF2-FB3E-4812-9E08-0F5EE95E71B5}" srcOrd="1" destOrd="0" presId="urn:microsoft.com/office/officeart/2005/8/layout/process2"/>
    <dgm:cxn modelId="{1F9C4ABF-4C63-4CB3-BEFC-4F6ADCBA2A7C}" srcId="{2DF1B4C9-7671-44D0-96A3-14F7E74961A0}" destId="{E35AABAF-B4D7-4489-BF5D-5FC6997D50B2}" srcOrd="3" destOrd="0" parTransId="{612CBB74-EDC1-413F-A6C7-C36ED279F425}" sibTransId="{047966F2-AA6A-490D-8773-77CE419F46D5}"/>
    <dgm:cxn modelId="{B2286ED3-6D3A-4F67-B5D9-C15828837384}" type="presOf" srcId="{7849E789-51D1-483E-B341-67CA9A8ECA74}" destId="{71A57973-5DE8-431A-A352-7AF8422FCB1F}" srcOrd="0" destOrd="0" presId="urn:microsoft.com/office/officeart/2005/8/layout/process2"/>
    <dgm:cxn modelId="{54FC3FA4-F28F-4D3B-960D-F86F93A3F202}" type="presOf" srcId="{C3587BFA-3C2F-422A-9EE6-F2E1729D2E6A}" destId="{EABCF7EB-8978-45E8-96FE-81245C602654}" srcOrd="0" destOrd="0" presId="urn:microsoft.com/office/officeart/2005/8/layout/process2"/>
    <dgm:cxn modelId="{40F941A0-84E8-412F-8D8C-2CBEDBFEC548}" type="presOf" srcId="{82E5ED1C-7AC4-40C5-85CF-B4B3FF85FB19}" destId="{C862B9CA-68CF-4EC6-A2F8-D24488DDDCE2}" srcOrd="1" destOrd="0" presId="urn:microsoft.com/office/officeart/2005/8/layout/process2"/>
    <dgm:cxn modelId="{1AED59FC-50DC-434F-8A8D-89D338A67665}" srcId="{2DF1B4C9-7671-44D0-96A3-14F7E74961A0}" destId="{AE92464C-04AC-4CDF-8D54-2E2DCB9F5D6F}" srcOrd="0" destOrd="0" parTransId="{D8C18A87-D3B2-474B-AC09-17801BF0A311}" sibTransId="{F52FA1D8-33EF-44C8-942B-64C6567EDC98}"/>
    <dgm:cxn modelId="{4C606502-F195-419A-8E4D-6171565A2D7F}" type="presOf" srcId="{F52FA1D8-33EF-44C8-942B-64C6567EDC98}" destId="{55FB35D7-BD54-45A4-9DC2-DE43BA6C6FC5}" srcOrd="0" destOrd="0" presId="urn:microsoft.com/office/officeart/2005/8/layout/process2"/>
    <dgm:cxn modelId="{875F9544-7D43-4DAB-B9C5-784A565EED57}" type="presOf" srcId="{BCB44A10-724F-49BC-BD59-1D7AB7EC0321}" destId="{7BA3403B-3B12-41AE-9048-62FFED261545}" srcOrd="0" destOrd="0" presId="urn:microsoft.com/office/officeart/2005/8/layout/process2"/>
    <dgm:cxn modelId="{6F1BB799-3B13-4339-9B21-3F14FAC77423}" srcId="{2DF1B4C9-7671-44D0-96A3-14F7E74961A0}" destId="{7849E789-51D1-483E-B341-67CA9A8ECA74}" srcOrd="2" destOrd="0" parTransId="{BEDF4E4F-ED73-4E16-AF7A-58FC81F52438}" sibTransId="{C3587BFA-3C2F-422A-9EE6-F2E1729D2E6A}"/>
    <dgm:cxn modelId="{84375BE5-E9F9-497F-A3C9-DC64016ED9F5}" type="presOf" srcId="{82E5ED1C-7AC4-40C5-85CF-B4B3FF85FB19}" destId="{8141AFCB-BFAA-4BC0-B512-9CF4D382048D}" srcOrd="0" destOrd="0" presId="urn:microsoft.com/office/officeart/2005/8/layout/process2"/>
    <dgm:cxn modelId="{F98EE6E4-B7DA-4C9F-8007-8F8FC9FA3594}" type="presOf" srcId="{C3587BFA-3C2F-422A-9EE6-F2E1729D2E6A}" destId="{699827EC-2A2F-47F0-AE59-33A5FA3C0B8B}" srcOrd="1" destOrd="0" presId="urn:microsoft.com/office/officeart/2005/8/layout/process2"/>
    <dgm:cxn modelId="{D248101C-A05E-4F00-BF34-0AC954E7E6AC}" type="presOf" srcId="{AE92464C-04AC-4CDF-8D54-2E2DCB9F5D6F}" destId="{86A9C779-F9CF-483F-8653-D564FF534D32}" srcOrd="0" destOrd="0" presId="urn:microsoft.com/office/officeart/2005/8/layout/process2"/>
    <dgm:cxn modelId="{7DD4C1CB-FC88-47F4-B3F6-6E1EF91EA2A6}" type="presOf" srcId="{E35AABAF-B4D7-4489-BF5D-5FC6997D50B2}" destId="{1CD2AE94-7415-48EE-B50B-10FD9BCFC884}" srcOrd="0" destOrd="0" presId="urn:microsoft.com/office/officeart/2005/8/layout/process2"/>
    <dgm:cxn modelId="{7B0562C7-1F7B-4584-BB5C-F2E3BE613974}" srcId="{2DF1B4C9-7671-44D0-96A3-14F7E74961A0}" destId="{BCB44A10-724F-49BC-BD59-1D7AB7EC0321}" srcOrd="1" destOrd="0" parTransId="{BF707CD8-FA2E-4553-A49D-1F5F0FA51C7D}" sibTransId="{82E5ED1C-7AC4-40C5-85CF-B4B3FF85FB19}"/>
    <dgm:cxn modelId="{93AF372A-B910-44D2-A0A7-8C697C2678B3}" type="presParOf" srcId="{4AA1F18C-70C2-4AC4-A5E8-4528BD98C20E}" destId="{86A9C779-F9CF-483F-8653-D564FF534D32}" srcOrd="0" destOrd="0" presId="urn:microsoft.com/office/officeart/2005/8/layout/process2"/>
    <dgm:cxn modelId="{3FD40CEB-46B9-4BC7-9168-6F87D12F0E13}" type="presParOf" srcId="{4AA1F18C-70C2-4AC4-A5E8-4528BD98C20E}" destId="{55FB35D7-BD54-45A4-9DC2-DE43BA6C6FC5}" srcOrd="1" destOrd="0" presId="urn:microsoft.com/office/officeart/2005/8/layout/process2"/>
    <dgm:cxn modelId="{C2F35ACA-9A5D-423F-BB03-6FC212602038}" type="presParOf" srcId="{55FB35D7-BD54-45A4-9DC2-DE43BA6C6FC5}" destId="{61C43EF2-FB3E-4812-9E08-0F5EE95E71B5}" srcOrd="0" destOrd="0" presId="urn:microsoft.com/office/officeart/2005/8/layout/process2"/>
    <dgm:cxn modelId="{6FA0072D-5DE9-4408-8A35-3020475283EE}" type="presParOf" srcId="{4AA1F18C-70C2-4AC4-A5E8-4528BD98C20E}" destId="{7BA3403B-3B12-41AE-9048-62FFED261545}" srcOrd="2" destOrd="0" presId="urn:microsoft.com/office/officeart/2005/8/layout/process2"/>
    <dgm:cxn modelId="{A03C20F4-7655-45E5-8066-27B7DB902260}" type="presParOf" srcId="{4AA1F18C-70C2-4AC4-A5E8-4528BD98C20E}" destId="{8141AFCB-BFAA-4BC0-B512-9CF4D382048D}" srcOrd="3" destOrd="0" presId="urn:microsoft.com/office/officeart/2005/8/layout/process2"/>
    <dgm:cxn modelId="{326635F7-6BD2-4BCE-A01D-2F480FE9F224}" type="presParOf" srcId="{8141AFCB-BFAA-4BC0-B512-9CF4D382048D}" destId="{C862B9CA-68CF-4EC6-A2F8-D24488DDDCE2}" srcOrd="0" destOrd="0" presId="urn:microsoft.com/office/officeart/2005/8/layout/process2"/>
    <dgm:cxn modelId="{9ADD4ADE-91F7-4E23-9CAB-75C597AB8194}" type="presParOf" srcId="{4AA1F18C-70C2-4AC4-A5E8-4528BD98C20E}" destId="{71A57973-5DE8-431A-A352-7AF8422FCB1F}" srcOrd="4" destOrd="0" presId="urn:microsoft.com/office/officeart/2005/8/layout/process2"/>
    <dgm:cxn modelId="{2F4F961B-541A-4D6F-BF96-092F0292AD6C}" type="presParOf" srcId="{4AA1F18C-70C2-4AC4-A5E8-4528BD98C20E}" destId="{EABCF7EB-8978-45E8-96FE-81245C602654}" srcOrd="5" destOrd="0" presId="urn:microsoft.com/office/officeart/2005/8/layout/process2"/>
    <dgm:cxn modelId="{07BF8092-FCB1-4D3E-BD24-884509CA3417}" type="presParOf" srcId="{EABCF7EB-8978-45E8-96FE-81245C602654}" destId="{699827EC-2A2F-47F0-AE59-33A5FA3C0B8B}" srcOrd="0" destOrd="0" presId="urn:microsoft.com/office/officeart/2005/8/layout/process2"/>
    <dgm:cxn modelId="{8BCB8F81-F0A0-438C-B368-7F94CA3FC060}" type="presParOf" srcId="{4AA1F18C-70C2-4AC4-A5E8-4528BD98C20E}" destId="{1CD2AE94-7415-48EE-B50B-10FD9BCFC884}" srcOrd="6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A66AE95-FA3D-4D16-AD62-132B4E91E7F5}" type="doc">
      <dgm:prSet loTypeId="urn:microsoft.com/office/officeart/2005/8/layout/equation2" loCatId="process" qsTypeId="urn:microsoft.com/office/officeart/2005/8/quickstyle/3d2" qsCatId="3D" csTypeId="urn:microsoft.com/office/officeart/2005/8/colors/colorful5" csCatId="colorful" phldr="1"/>
      <dgm:spPr/>
      <dgm:t>
        <a:bodyPr/>
        <a:lstStyle/>
        <a:p>
          <a:endParaRPr lang="zh-TW" altLang="en-US"/>
        </a:p>
      </dgm:t>
    </dgm:pt>
    <dgm:pt modelId="{306725F0-CD8A-4BD6-890A-336B5BAC8EE9}">
      <dgm:prSet phldrT="[文字]" custT="1"/>
      <dgm:spPr>
        <a:solidFill>
          <a:schemeClr val="accent6">
            <a:lumMod val="90000"/>
          </a:schemeClr>
        </a:solidFill>
        <a:ln>
          <a:noFill/>
        </a:ln>
      </dgm:spPr>
      <dgm:t>
        <a:bodyPr/>
        <a:lstStyle/>
        <a:p>
          <a:r>
            <a:rPr lang="en-US" altLang="zh-TW" sz="4000" b="1" kern="1200" dirty="0" smtClean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3</a:t>
          </a:r>
          <a:r>
            <a:rPr lang="zh-TW" altLang="en-US" sz="4000" b="1" kern="1200" dirty="0" smtClean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月</a:t>
          </a:r>
          <a:r>
            <a:rPr lang="en-US" altLang="zh-TW" sz="4000" b="1" kern="1200" dirty="0" smtClean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/>
          </a:r>
          <a:br>
            <a:rPr lang="en-US" altLang="zh-TW" sz="4000" b="1" kern="1200" dirty="0" smtClean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</a:br>
          <a:r>
            <a:rPr lang="en-US" altLang="zh-TW" sz="4000" b="1" kern="1200" dirty="0" smtClean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30</a:t>
          </a:r>
          <a:r>
            <a:rPr lang="zh-TW" altLang="en-US" sz="4000" b="1" kern="1200" dirty="0" smtClean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天 </a:t>
          </a:r>
          <a:endParaRPr lang="en-US" altLang="zh-TW" sz="4000" b="1" kern="1200" dirty="0" smtClean="0">
            <a:solidFill>
              <a:srgbClr val="000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ea typeface="微軟正黑體" panose="020B0604030504040204" pitchFamily="34" charset="-120"/>
            <a:cs typeface="Arial" panose="020B0604020202020204" pitchFamily="34" charset="0"/>
          </a:endParaRPr>
        </a:p>
      </dgm:t>
    </dgm:pt>
    <dgm:pt modelId="{E86839D8-6A37-432F-83FB-52D3A3095BF0}" type="parTrans" cxnId="{4FDD2FA9-D7B5-49E1-A33E-55BB0F0A586C}">
      <dgm:prSet/>
      <dgm:spPr/>
      <dgm:t>
        <a:bodyPr/>
        <a:lstStyle/>
        <a:p>
          <a:endParaRPr lang="zh-TW" altLang="en-US" sz="4000">
            <a:solidFill>
              <a:srgbClr val="000000"/>
            </a:solidFill>
            <a:latin typeface="Arial" panose="020B0604020202020204" pitchFamily="34" charset="0"/>
            <a:ea typeface="微軟正黑體" panose="020B0604030504040204" pitchFamily="34" charset="-120"/>
            <a:cs typeface="Arial" panose="020B0604020202020204" pitchFamily="34" charset="0"/>
          </a:endParaRPr>
        </a:p>
      </dgm:t>
    </dgm:pt>
    <dgm:pt modelId="{DA2AB9B9-098E-44BE-A3FD-C6D33F7EC9CE}" type="sibTrans" cxnId="{4FDD2FA9-D7B5-49E1-A33E-55BB0F0A586C}">
      <dgm:prSet custT="1"/>
      <dgm:spPr>
        <a:solidFill>
          <a:schemeClr val="bg1">
            <a:lumMod val="65000"/>
          </a:schemeClr>
        </a:solidFill>
        <a:ln>
          <a:solidFill>
            <a:srgbClr val="000000"/>
          </a:solidFill>
        </a:ln>
      </dgm:spPr>
      <dgm:t>
        <a:bodyPr/>
        <a:lstStyle/>
        <a:p>
          <a:endParaRPr lang="zh-TW" altLang="en-US" sz="4000">
            <a:solidFill>
              <a:srgbClr val="000000"/>
            </a:solidFill>
            <a:latin typeface="Arial" panose="020B0604020202020204" pitchFamily="34" charset="0"/>
            <a:ea typeface="微軟正黑體" panose="020B0604030504040204" pitchFamily="34" charset="-120"/>
            <a:cs typeface="Arial" panose="020B0604020202020204" pitchFamily="34" charset="0"/>
          </a:endParaRPr>
        </a:p>
      </dgm:t>
    </dgm:pt>
    <dgm:pt modelId="{57ABA92F-529F-4F3D-8D37-888D0D7B6F0C}">
      <dgm:prSet phldrT="[文字]" custT="1"/>
      <dgm:spPr>
        <a:solidFill>
          <a:srgbClr val="F694DA"/>
        </a:solidFill>
        <a:ln>
          <a:noFill/>
        </a:ln>
      </dgm:spPr>
      <dgm:t>
        <a:bodyPr/>
        <a:lstStyle/>
        <a:p>
          <a:r>
            <a:rPr lang="en-US" altLang="zh-TW" sz="4000" b="1" kern="1200" dirty="0" smtClean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4</a:t>
          </a:r>
          <a:r>
            <a:rPr lang="zh-TW" altLang="en-US" sz="4000" b="1" kern="1200" dirty="0" smtClean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月</a:t>
          </a:r>
          <a:r>
            <a:rPr lang="en-US" altLang="zh-TW" sz="4000" b="1" kern="1200" dirty="0" smtClean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/>
          </a:r>
          <a:br>
            <a:rPr lang="en-US" altLang="zh-TW" sz="4000" b="1" kern="1200" dirty="0" smtClean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</a:br>
          <a:r>
            <a:rPr lang="en-US" altLang="zh-TW" sz="4000" b="1" kern="1200" dirty="0" smtClean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30</a:t>
          </a:r>
          <a:r>
            <a:rPr lang="zh-TW" altLang="en-US" sz="4000" b="1" kern="1200" dirty="0" smtClean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天</a:t>
          </a:r>
          <a:endParaRPr lang="zh-TW" altLang="en-US" sz="4000" b="1" kern="1200" dirty="0">
            <a:solidFill>
              <a:srgbClr val="000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ea typeface="微軟正黑體" panose="020B0604030504040204" pitchFamily="34" charset="-120"/>
            <a:cs typeface="Arial" panose="020B0604020202020204" pitchFamily="34" charset="0"/>
          </a:endParaRPr>
        </a:p>
      </dgm:t>
    </dgm:pt>
    <dgm:pt modelId="{3E955E71-B463-415B-8EEB-64AA790C5357}" type="parTrans" cxnId="{4024CEFD-D666-49DC-8E8D-BA0BF5A9FACE}">
      <dgm:prSet/>
      <dgm:spPr/>
      <dgm:t>
        <a:bodyPr/>
        <a:lstStyle/>
        <a:p>
          <a:endParaRPr lang="zh-TW" altLang="en-US" sz="4000">
            <a:solidFill>
              <a:srgbClr val="000000"/>
            </a:solidFill>
            <a:latin typeface="Arial" panose="020B0604020202020204" pitchFamily="34" charset="0"/>
            <a:ea typeface="微軟正黑體" panose="020B0604030504040204" pitchFamily="34" charset="-120"/>
            <a:cs typeface="Arial" panose="020B0604020202020204" pitchFamily="34" charset="0"/>
          </a:endParaRPr>
        </a:p>
      </dgm:t>
    </dgm:pt>
    <dgm:pt modelId="{47F9AAC2-E0DC-492D-8EBF-D4AA5A3B9839}" type="sibTrans" cxnId="{4024CEFD-D666-49DC-8E8D-BA0BF5A9FACE}">
      <dgm:prSet custT="1"/>
      <dgm:spPr>
        <a:solidFill>
          <a:schemeClr val="bg1">
            <a:lumMod val="65000"/>
          </a:schemeClr>
        </a:solidFill>
        <a:ln>
          <a:solidFill>
            <a:srgbClr val="000000"/>
          </a:solidFill>
        </a:ln>
      </dgm:spPr>
      <dgm:t>
        <a:bodyPr/>
        <a:lstStyle/>
        <a:p>
          <a:endParaRPr lang="zh-TW" altLang="en-US" sz="4000">
            <a:solidFill>
              <a:srgbClr val="000000"/>
            </a:solidFill>
            <a:latin typeface="Arial" panose="020B0604020202020204" pitchFamily="34" charset="0"/>
            <a:ea typeface="微軟正黑體" panose="020B0604030504040204" pitchFamily="34" charset="-120"/>
            <a:cs typeface="Arial" panose="020B0604020202020204" pitchFamily="34" charset="0"/>
          </a:endParaRPr>
        </a:p>
      </dgm:t>
    </dgm:pt>
    <dgm:pt modelId="{EAB474AD-DB5C-44BB-8A51-1D128EAAE59B}">
      <dgm:prSet phldrT="[文字]" custT="1"/>
      <dgm:spPr>
        <a:solidFill>
          <a:schemeClr val="accent4">
            <a:lumMod val="90000"/>
          </a:schemeClr>
        </a:solidFill>
        <a:ln>
          <a:noFill/>
        </a:ln>
      </dgm:spPr>
      <dgm:t>
        <a:bodyPr/>
        <a:lstStyle/>
        <a:p>
          <a:r>
            <a:rPr lang="zh-TW" altLang="en-US" sz="4000" b="1" kern="1200" dirty="0" smtClean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共計</a:t>
          </a:r>
          <a:r>
            <a:rPr lang="en-US" altLang="zh-TW" sz="4000" b="1" kern="1200" dirty="0" smtClean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60</a:t>
          </a:r>
          <a:r>
            <a:rPr lang="zh-TW" altLang="en-US" sz="4000" b="1" kern="1200" dirty="0" smtClean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rPr>
            <a:t>天</a:t>
          </a:r>
          <a:endParaRPr lang="zh-TW" altLang="en-US" sz="4000" b="1" kern="1200" dirty="0">
            <a:solidFill>
              <a:srgbClr val="000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ea typeface="微軟正黑體" panose="020B0604030504040204" pitchFamily="34" charset="-120"/>
            <a:cs typeface="Arial" panose="020B0604020202020204" pitchFamily="34" charset="0"/>
          </a:endParaRPr>
        </a:p>
      </dgm:t>
    </dgm:pt>
    <dgm:pt modelId="{CD2FEDB1-90CC-4C00-BB7F-E74BC2D518D8}" type="parTrans" cxnId="{9149ECC0-3BA2-46C9-9D32-58B62FBA866E}">
      <dgm:prSet/>
      <dgm:spPr/>
      <dgm:t>
        <a:bodyPr/>
        <a:lstStyle/>
        <a:p>
          <a:endParaRPr lang="zh-TW" altLang="en-US" sz="4000">
            <a:solidFill>
              <a:srgbClr val="000000"/>
            </a:solidFill>
            <a:latin typeface="Arial" panose="020B0604020202020204" pitchFamily="34" charset="0"/>
            <a:ea typeface="微軟正黑體" panose="020B0604030504040204" pitchFamily="34" charset="-120"/>
            <a:cs typeface="Arial" panose="020B0604020202020204" pitchFamily="34" charset="0"/>
          </a:endParaRPr>
        </a:p>
      </dgm:t>
    </dgm:pt>
    <dgm:pt modelId="{C59D36ED-8FC6-4F15-9D74-5D756218FD64}" type="sibTrans" cxnId="{9149ECC0-3BA2-46C9-9D32-58B62FBA866E}">
      <dgm:prSet/>
      <dgm:spPr/>
      <dgm:t>
        <a:bodyPr/>
        <a:lstStyle/>
        <a:p>
          <a:endParaRPr lang="zh-TW" altLang="en-US" sz="4000">
            <a:solidFill>
              <a:srgbClr val="000000"/>
            </a:solidFill>
            <a:latin typeface="Arial" panose="020B0604020202020204" pitchFamily="34" charset="0"/>
            <a:ea typeface="微軟正黑體" panose="020B0604030504040204" pitchFamily="34" charset="-120"/>
            <a:cs typeface="Arial" panose="020B0604020202020204" pitchFamily="34" charset="0"/>
          </a:endParaRPr>
        </a:p>
      </dgm:t>
    </dgm:pt>
    <dgm:pt modelId="{3BA4D8F8-1AC7-4377-B521-90E4EAD10D0A}" type="pres">
      <dgm:prSet presAssocID="{AA66AE95-FA3D-4D16-AD62-132B4E91E7F5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0156B36F-CCB9-4EDE-B0E0-BB239D3352F5}" type="pres">
      <dgm:prSet presAssocID="{AA66AE95-FA3D-4D16-AD62-132B4E91E7F5}" presName="vNodes" presStyleCnt="0"/>
      <dgm:spPr/>
      <dgm:t>
        <a:bodyPr/>
        <a:lstStyle/>
        <a:p>
          <a:endParaRPr lang="zh-TW" altLang="en-US"/>
        </a:p>
      </dgm:t>
    </dgm:pt>
    <dgm:pt modelId="{9A53445D-5033-4A04-95B9-6B3422DDC0F3}" type="pres">
      <dgm:prSet presAssocID="{306725F0-CD8A-4BD6-890A-336B5BAC8EE9}" presName="node" presStyleLbl="node1" presStyleIdx="0" presStyleCnt="3" custScaleX="201961" custScaleY="12419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AB6F84F4-7C11-44B4-BD51-F118295276D3}" type="pres">
      <dgm:prSet presAssocID="{DA2AB9B9-098E-44BE-A3FD-C6D33F7EC9CE}" presName="spacerT" presStyleCnt="0"/>
      <dgm:spPr/>
      <dgm:t>
        <a:bodyPr/>
        <a:lstStyle/>
        <a:p>
          <a:endParaRPr lang="zh-TW" altLang="en-US"/>
        </a:p>
      </dgm:t>
    </dgm:pt>
    <dgm:pt modelId="{42FC89D2-6155-4BD0-A493-51F0CD350C5F}" type="pres">
      <dgm:prSet presAssocID="{DA2AB9B9-098E-44BE-A3FD-C6D33F7EC9CE}" presName="sibTrans" presStyleLbl="sibTrans2D1" presStyleIdx="0" presStyleCnt="2" custLinFactNeighborX="3697"/>
      <dgm:spPr/>
      <dgm:t>
        <a:bodyPr/>
        <a:lstStyle/>
        <a:p>
          <a:endParaRPr lang="zh-TW" altLang="en-US"/>
        </a:p>
      </dgm:t>
    </dgm:pt>
    <dgm:pt modelId="{3A002402-CC63-4A05-A610-EC56C16B980A}" type="pres">
      <dgm:prSet presAssocID="{DA2AB9B9-098E-44BE-A3FD-C6D33F7EC9CE}" presName="spacerB" presStyleCnt="0"/>
      <dgm:spPr/>
      <dgm:t>
        <a:bodyPr/>
        <a:lstStyle/>
        <a:p>
          <a:endParaRPr lang="zh-TW" altLang="en-US"/>
        </a:p>
      </dgm:t>
    </dgm:pt>
    <dgm:pt modelId="{E759F6CF-8222-4D53-B399-09AAF02A305C}" type="pres">
      <dgm:prSet presAssocID="{57ABA92F-529F-4F3D-8D37-888D0D7B6F0C}" presName="node" presStyleLbl="node1" presStyleIdx="1" presStyleCnt="3" custScaleX="196596" custScaleY="13949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36D16BFF-DED8-45E0-97F4-9363AA87AF03}" type="pres">
      <dgm:prSet presAssocID="{AA66AE95-FA3D-4D16-AD62-132B4E91E7F5}" presName="sibTransLast" presStyleLbl="sibTrans2D1" presStyleIdx="1" presStyleCnt="2" custLinFactNeighborX="5581"/>
      <dgm:spPr/>
      <dgm:t>
        <a:bodyPr/>
        <a:lstStyle/>
        <a:p>
          <a:endParaRPr lang="zh-TW" altLang="en-US"/>
        </a:p>
      </dgm:t>
    </dgm:pt>
    <dgm:pt modelId="{24047248-C891-4E85-9322-595FD1B579A4}" type="pres">
      <dgm:prSet presAssocID="{AA66AE95-FA3D-4D16-AD62-132B4E91E7F5}" presName="connectorText" presStyleLbl="sibTrans2D1" presStyleIdx="1" presStyleCnt="2"/>
      <dgm:spPr/>
      <dgm:t>
        <a:bodyPr/>
        <a:lstStyle/>
        <a:p>
          <a:endParaRPr lang="zh-TW" altLang="en-US"/>
        </a:p>
      </dgm:t>
    </dgm:pt>
    <dgm:pt modelId="{6C64A70E-E5AC-4E18-B9BC-407C067D7B85}" type="pres">
      <dgm:prSet presAssocID="{AA66AE95-FA3D-4D16-AD62-132B4E91E7F5}" presName="lastNode" presStyleLbl="node1" presStyleIdx="2" presStyleCnt="3" custScaleX="150292" custScaleY="66307" custLinFactNeighborX="20826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251224DA-FF84-416D-9CA4-3F62D5C6A96B}" type="presOf" srcId="{47F9AAC2-E0DC-492D-8EBF-D4AA5A3B9839}" destId="{36D16BFF-DED8-45E0-97F4-9363AA87AF03}" srcOrd="0" destOrd="0" presId="urn:microsoft.com/office/officeart/2005/8/layout/equation2"/>
    <dgm:cxn modelId="{4024CEFD-D666-49DC-8E8D-BA0BF5A9FACE}" srcId="{AA66AE95-FA3D-4D16-AD62-132B4E91E7F5}" destId="{57ABA92F-529F-4F3D-8D37-888D0D7B6F0C}" srcOrd="1" destOrd="0" parTransId="{3E955E71-B463-415B-8EEB-64AA790C5357}" sibTransId="{47F9AAC2-E0DC-492D-8EBF-D4AA5A3B9839}"/>
    <dgm:cxn modelId="{A63DFEEE-E429-4B10-961B-DC9E415EA509}" type="presOf" srcId="{DA2AB9B9-098E-44BE-A3FD-C6D33F7EC9CE}" destId="{42FC89D2-6155-4BD0-A493-51F0CD350C5F}" srcOrd="0" destOrd="0" presId="urn:microsoft.com/office/officeart/2005/8/layout/equation2"/>
    <dgm:cxn modelId="{3A20489A-CF5F-4006-92E4-D617411359B4}" type="presOf" srcId="{EAB474AD-DB5C-44BB-8A51-1D128EAAE59B}" destId="{6C64A70E-E5AC-4E18-B9BC-407C067D7B85}" srcOrd="0" destOrd="0" presId="urn:microsoft.com/office/officeart/2005/8/layout/equation2"/>
    <dgm:cxn modelId="{6995D1E3-50C6-4B79-BB62-112D5FCD1172}" type="presOf" srcId="{57ABA92F-529F-4F3D-8D37-888D0D7B6F0C}" destId="{E759F6CF-8222-4D53-B399-09AAF02A305C}" srcOrd="0" destOrd="0" presId="urn:microsoft.com/office/officeart/2005/8/layout/equation2"/>
    <dgm:cxn modelId="{4FDD2FA9-D7B5-49E1-A33E-55BB0F0A586C}" srcId="{AA66AE95-FA3D-4D16-AD62-132B4E91E7F5}" destId="{306725F0-CD8A-4BD6-890A-336B5BAC8EE9}" srcOrd="0" destOrd="0" parTransId="{E86839D8-6A37-432F-83FB-52D3A3095BF0}" sibTransId="{DA2AB9B9-098E-44BE-A3FD-C6D33F7EC9CE}"/>
    <dgm:cxn modelId="{99707195-4635-4544-AA9D-CA3B58F3FB73}" type="presOf" srcId="{AA66AE95-FA3D-4D16-AD62-132B4E91E7F5}" destId="{3BA4D8F8-1AC7-4377-B521-90E4EAD10D0A}" srcOrd="0" destOrd="0" presId="urn:microsoft.com/office/officeart/2005/8/layout/equation2"/>
    <dgm:cxn modelId="{9149ECC0-3BA2-46C9-9D32-58B62FBA866E}" srcId="{AA66AE95-FA3D-4D16-AD62-132B4E91E7F5}" destId="{EAB474AD-DB5C-44BB-8A51-1D128EAAE59B}" srcOrd="2" destOrd="0" parTransId="{CD2FEDB1-90CC-4C00-BB7F-E74BC2D518D8}" sibTransId="{C59D36ED-8FC6-4F15-9D74-5D756218FD64}"/>
    <dgm:cxn modelId="{2184E6E7-562C-4786-9A62-556C52E89485}" type="presOf" srcId="{47F9AAC2-E0DC-492D-8EBF-D4AA5A3B9839}" destId="{24047248-C891-4E85-9322-595FD1B579A4}" srcOrd="1" destOrd="0" presId="urn:microsoft.com/office/officeart/2005/8/layout/equation2"/>
    <dgm:cxn modelId="{BB3E3399-B93B-4B77-A0BB-6B69716BA4F2}" type="presOf" srcId="{306725F0-CD8A-4BD6-890A-336B5BAC8EE9}" destId="{9A53445D-5033-4A04-95B9-6B3422DDC0F3}" srcOrd="0" destOrd="0" presId="urn:microsoft.com/office/officeart/2005/8/layout/equation2"/>
    <dgm:cxn modelId="{5766B6D5-E1A4-48AB-8C3F-B15B56A61039}" type="presParOf" srcId="{3BA4D8F8-1AC7-4377-B521-90E4EAD10D0A}" destId="{0156B36F-CCB9-4EDE-B0E0-BB239D3352F5}" srcOrd="0" destOrd="0" presId="urn:microsoft.com/office/officeart/2005/8/layout/equation2"/>
    <dgm:cxn modelId="{9730D1C0-7C84-43E0-9260-8A135A8CA4B4}" type="presParOf" srcId="{0156B36F-CCB9-4EDE-B0E0-BB239D3352F5}" destId="{9A53445D-5033-4A04-95B9-6B3422DDC0F3}" srcOrd="0" destOrd="0" presId="urn:microsoft.com/office/officeart/2005/8/layout/equation2"/>
    <dgm:cxn modelId="{4836F02E-A933-420D-A808-D6DF7C8DFF87}" type="presParOf" srcId="{0156B36F-CCB9-4EDE-B0E0-BB239D3352F5}" destId="{AB6F84F4-7C11-44B4-BD51-F118295276D3}" srcOrd="1" destOrd="0" presId="urn:microsoft.com/office/officeart/2005/8/layout/equation2"/>
    <dgm:cxn modelId="{BE4FBE7A-EEFB-4DD4-A398-716730747158}" type="presParOf" srcId="{0156B36F-CCB9-4EDE-B0E0-BB239D3352F5}" destId="{42FC89D2-6155-4BD0-A493-51F0CD350C5F}" srcOrd="2" destOrd="0" presId="urn:microsoft.com/office/officeart/2005/8/layout/equation2"/>
    <dgm:cxn modelId="{F2760473-748A-4768-B828-0E5CC0201BF7}" type="presParOf" srcId="{0156B36F-CCB9-4EDE-B0E0-BB239D3352F5}" destId="{3A002402-CC63-4A05-A610-EC56C16B980A}" srcOrd="3" destOrd="0" presId="urn:microsoft.com/office/officeart/2005/8/layout/equation2"/>
    <dgm:cxn modelId="{746C977C-EA96-4231-B4AB-D1F67DC4C406}" type="presParOf" srcId="{0156B36F-CCB9-4EDE-B0E0-BB239D3352F5}" destId="{E759F6CF-8222-4D53-B399-09AAF02A305C}" srcOrd="4" destOrd="0" presId="urn:microsoft.com/office/officeart/2005/8/layout/equation2"/>
    <dgm:cxn modelId="{EAE00F66-D23C-49C0-BB96-60E56C631DD3}" type="presParOf" srcId="{3BA4D8F8-1AC7-4377-B521-90E4EAD10D0A}" destId="{36D16BFF-DED8-45E0-97F4-9363AA87AF03}" srcOrd="1" destOrd="0" presId="urn:microsoft.com/office/officeart/2005/8/layout/equation2"/>
    <dgm:cxn modelId="{8A494264-69F9-41CD-BB14-9818978310C4}" type="presParOf" srcId="{36D16BFF-DED8-45E0-97F4-9363AA87AF03}" destId="{24047248-C891-4E85-9322-595FD1B579A4}" srcOrd="0" destOrd="0" presId="urn:microsoft.com/office/officeart/2005/8/layout/equation2"/>
    <dgm:cxn modelId="{6568DD67-1B56-4992-A234-D4BCF1808BE0}" type="presParOf" srcId="{3BA4D8F8-1AC7-4377-B521-90E4EAD10D0A}" destId="{6C64A70E-E5AC-4E18-B9BC-407C067D7B85}" srcOrd="2" destOrd="0" presId="urn:microsoft.com/office/officeart/2005/8/layout/equati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equation2">
  <dgm:title val=""/>
  <dgm:desc val=""/>
  <dgm:catLst>
    <dgm:cat type="relationship" pri="18000"/>
    <dgm:cat type="process" pri="2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linDir" val="fromL"/>
          <dgm:param type="fallback" val="2D"/>
        </dgm:alg>
      </dgm:if>
      <dgm:else name="Name3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ch" ptType="node" func="cnt" op="gte" val="3">
        <dgm:constrLst>
          <dgm:constr type="h" for="des" forName="node" refType="w" fact="0.5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ch" forName="lastNode" op="equ" val="65"/>
          <dgm:constr type="primFontSz" for="des" forName="node" op="equ" val="65"/>
          <dgm:constr type="primFontSz" for="des" forName="sibTrans" val="55"/>
          <dgm:constr type="primFontSz" for="des" forName="sibTrans" refType="primFontSz" refFor="des" refForName="node" op="lte" fact="0.8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if>
      <dgm:else name="Name6">
        <dgm:constrLst>
          <dgm:constr type="h" for="des" forName="node" refType="w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des" forName="node" val="65"/>
          <dgm:constr type="primFontSz" for="ch" forName="lastNode" refType="primFontSz" refFor="des" refForName="node" op="equ"/>
          <dgm:constr type="primFontSz" for="des" forName="sibTrans" val="55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else>
    </dgm:choose>
    <dgm:ruleLst/>
    <dgm:choose name="Name7">
      <dgm:if name="Name8" axis="ch" ptType="node" func="cnt" op="gte" val="1">
        <dgm:layoutNode name="vNodes">
          <dgm:alg type="lin">
            <dgm:param type="linDir" val="fromT"/>
            <dgm:param type="fallback" val="2D"/>
          </dgm:alg>
          <dgm:shape xmlns:r="http://schemas.openxmlformats.org/officeDocument/2006/relationships" r:blip="">
            <dgm:adjLst/>
          </dgm:shape>
          <dgm:presOf/>
          <dgm:constrLst/>
          <dgm:ruleLst/>
          <dgm:forEach name="Name9" axis="ch" ptType="node">
            <dgm:choose name="Name10">
              <dgm:if name="Name11" axis="self" func="revPos" op="neq" val="1">
                <dgm:layoutNode name="node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  <dgm:choose name="Name12">
                  <dgm:if name="Name13" axis="self" ptType="node" func="revPos" op="gt" val="2">
                    <dgm:forEach name="sibTransForEach" axis="followSib" ptType="sibTrans" cnt="1">
                      <dgm:layoutNode name="spacerT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  <dgm:layoutNode name="sibTrans">
                        <dgm:alg type="tx"/>
                        <dgm:shape xmlns:r="http://schemas.openxmlformats.org/officeDocument/2006/relationships" type="mathPlus" r:blip="">
                          <dgm:adjLst/>
                        </dgm:shape>
                        <dgm:presOf axis="self"/>
                        <dgm:constrLst>
                          <dgm:constr type="h" refType="w"/>
                          <dgm:constr type="lMarg"/>
                          <dgm:constr type="rMarg"/>
                          <dgm:constr type="tMarg"/>
                          <dgm:constr type="bMarg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spacerB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</dgm:forEach>
                  </dgm:if>
                  <dgm:else name="Name14"/>
                </dgm:choose>
              </dgm:if>
              <dgm:else name="Name15"/>
            </dgm:choose>
          </dgm:forEach>
        </dgm:layoutNode>
        <dgm:choose name="Name16">
          <dgm:if name="Name17" axis="ch" ptType="node" func="cnt" op="gt" val="1">
            <dgm:layoutNode name="sibTransLast">
              <dgm:alg type="conn">
                <dgm:param type="begPts" val="auto"/>
                <dgm:param type="endPts" val="auto"/>
                <dgm:param type="srcNode" val="vNodes"/>
                <dgm:param type="dstNode" val="lastNode"/>
              </dgm:alg>
              <dgm:shape xmlns:r="http://schemas.openxmlformats.org/officeDocument/2006/relationships" type="conn" r:blip="">
                <dgm:adjLst/>
              </dgm:shape>
              <dgm:presOf axis="ch" ptType="sibTrans" st="-1" cnt="1"/>
              <dgm:constrLst>
                <dgm:constr type="h" refType="w" fact="0.62"/>
                <dgm:constr type="connDist"/>
                <dgm:constr type="begPad" refType="connDist" fact="0.25"/>
                <dgm:constr type="endPad" refType="connDist" fact="0.22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ch desOrSelf" ptType="sibTrans sibTrans" st="-1 1" cnt="1 0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if>
          <dgm:else name="Name18"/>
        </dgm:choose>
        <dgm:layoutNode name="lastNode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ellipse" r:blip="">
            <dgm:adjLst/>
          </dgm:shape>
          <dgm:presOf axis="ch desOrSelf" ptType="node node" st="-1 1" cnt="1 0"/>
          <dgm:constrLst>
            <dgm:constr type="h" refType="w"/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</dgm:if>
      <dgm:else name="Name19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1" y="2"/>
            <a:ext cx="2945448" cy="497838"/>
          </a:xfrm>
          <a:prstGeom prst="rect">
            <a:avLst/>
          </a:prstGeom>
        </p:spPr>
        <p:txBody>
          <a:bodyPr vert="horz" lIns="91312" tIns="45656" rIns="91312" bIns="45656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3850644" y="2"/>
            <a:ext cx="2945448" cy="497838"/>
          </a:xfrm>
          <a:prstGeom prst="rect">
            <a:avLst/>
          </a:prstGeom>
        </p:spPr>
        <p:txBody>
          <a:bodyPr vert="horz" lIns="91312" tIns="45656" rIns="91312" bIns="45656" rtlCol="0"/>
          <a:lstStyle>
            <a:lvl1pPr algn="r">
              <a:defRPr sz="1200"/>
            </a:lvl1pPr>
          </a:lstStyle>
          <a:p>
            <a:fld id="{262176C7-F690-4B3E-AAC9-163E562F48B8}" type="datetimeFigureOut">
              <a:rPr lang="zh-TW" altLang="en-US" smtClean="0"/>
              <a:t>2021/2/5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1" y="9428801"/>
            <a:ext cx="2945448" cy="497838"/>
          </a:xfrm>
          <a:prstGeom prst="rect">
            <a:avLst/>
          </a:prstGeom>
        </p:spPr>
        <p:txBody>
          <a:bodyPr vert="horz" lIns="91312" tIns="45656" rIns="91312" bIns="45656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3850644" y="9428801"/>
            <a:ext cx="2945448" cy="497838"/>
          </a:xfrm>
          <a:prstGeom prst="rect">
            <a:avLst/>
          </a:prstGeom>
        </p:spPr>
        <p:txBody>
          <a:bodyPr vert="horz" lIns="91312" tIns="45656" rIns="91312" bIns="45656" rtlCol="0" anchor="b"/>
          <a:lstStyle>
            <a:lvl1pPr algn="r">
              <a:defRPr sz="1200"/>
            </a:lvl1pPr>
          </a:lstStyle>
          <a:p>
            <a:fld id="{EAE445A4-5129-47C9-B85E-C8D5CD2F8CE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4679405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2945659" cy="498056"/>
          </a:xfrm>
          <a:prstGeom prst="rect">
            <a:avLst/>
          </a:prstGeom>
        </p:spPr>
        <p:txBody>
          <a:bodyPr vert="horz" lIns="91431" tIns="45715" rIns="91431" bIns="45715" rtlCol="0"/>
          <a:lstStyle>
            <a:lvl1pPr algn="l">
              <a:defRPr sz="1200"/>
            </a:lvl1pPr>
          </a:lstStyle>
          <a:p>
            <a:r>
              <a:rPr lang="zh-TW" altLang="en-US" dirty="0" smtClean="0"/>
              <a:t>  </a:t>
            </a:r>
            <a:endParaRPr lang="en-US" altLang="zh-TW" dirty="0" smtClean="0"/>
          </a:p>
          <a:p>
            <a:endParaRPr lang="zh-TW" altLang="en-US" dirty="0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31" tIns="45715" rIns="91431" bIns="45715" rtlCol="0"/>
          <a:lstStyle>
            <a:lvl1pPr algn="r">
              <a:defRPr sz="1200"/>
            </a:lvl1pPr>
          </a:lstStyle>
          <a:p>
            <a:fld id="{32E50594-3CAD-409A-98FC-80ECEB5B11CD}" type="datetimeFigureOut">
              <a:rPr lang="zh-TW" altLang="en-US" smtClean="0"/>
              <a:t>2021/2/5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8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1" tIns="45715" rIns="91431" bIns="45715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79768" y="4777195"/>
            <a:ext cx="5438140" cy="3908613"/>
          </a:xfrm>
          <a:prstGeom prst="rect">
            <a:avLst/>
          </a:prstGeom>
        </p:spPr>
        <p:txBody>
          <a:bodyPr vert="horz" lIns="91431" tIns="45715" rIns="91431" bIns="45715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2" y="9428586"/>
            <a:ext cx="2945659" cy="498054"/>
          </a:xfrm>
          <a:prstGeom prst="rect">
            <a:avLst/>
          </a:prstGeom>
        </p:spPr>
        <p:txBody>
          <a:bodyPr vert="horz" lIns="91431" tIns="45715" rIns="91431" bIns="45715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50443" y="9428586"/>
            <a:ext cx="2945659" cy="498054"/>
          </a:xfrm>
          <a:prstGeom prst="rect">
            <a:avLst/>
          </a:prstGeom>
        </p:spPr>
        <p:txBody>
          <a:bodyPr vert="horz" lIns="91431" tIns="45715" rIns="91431" bIns="45715" rtlCol="0" anchor="b"/>
          <a:lstStyle>
            <a:lvl1pPr algn="r">
              <a:defRPr sz="1200"/>
            </a:lvl1pPr>
          </a:lstStyle>
          <a:p>
            <a:fld id="{198ABE63-F42F-4F3E-932F-A884111754D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035831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8ABE63-F42F-4F3E-932F-A884111754D0}" type="slidenum">
              <a:rPr lang="zh-TW" altLang="en-US" smtClean="0"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2921245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8ABE63-F42F-4F3E-932F-A884111754D0}" type="slidenum">
              <a:rPr lang="zh-TW" altLang="en-US" smtClean="0"/>
              <a:t>10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0927154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8ABE63-F42F-4F3E-932F-A884111754D0}" type="slidenum">
              <a:rPr lang="zh-TW" altLang="en-US" smtClean="0"/>
              <a:t>11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7626860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8ABE63-F42F-4F3E-932F-A884111754D0}" type="slidenum">
              <a:rPr lang="zh-TW" altLang="en-US" smtClean="0"/>
              <a:t>12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0425264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8ABE63-F42F-4F3E-932F-A884111754D0}" type="slidenum">
              <a:rPr lang="zh-TW" altLang="en-US" smtClean="0"/>
              <a:t>13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0743423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8ABE63-F42F-4F3E-932F-A884111754D0}" type="slidenum">
              <a:rPr lang="zh-TW" altLang="en-US" smtClean="0"/>
              <a:t>14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583132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8ABE63-F42F-4F3E-932F-A884111754D0}" type="slidenum">
              <a:rPr lang="zh-TW" altLang="en-US" smtClean="0"/>
              <a:t>15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6300832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8ABE63-F42F-4F3E-932F-A884111754D0}" type="slidenum">
              <a:rPr lang="zh-TW" altLang="en-US" smtClean="0"/>
              <a:t>16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6227678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8ABE63-F42F-4F3E-932F-A884111754D0}" type="slidenum">
              <a:rPr lang="zh-TW" altLang="en-US" smtClean="0"/>
              <a:t>17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8951318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8ABE63-F42F-4F3E-932F-A884111754D0}" type="slidenum">
              <a:rPr lang="zh-TW" altLang="en-US" smtClean="0"/>
              <a:t>18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7106206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8ABE63-F42F-4F3E-932F-A884111754D0}" type="slidenum">
              <a:rPr lang="zh-TW" altLang="en-US" smtClean="0"/>
              <a:t>19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707624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8ABE63-F42F-4F3E-932F-A884111754D0}" type="slidenum">
              <a:rPr lang="zh-TW" altLang="en-US" smtClean="0"/>
              <a:t>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1157285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8ABE63-F42F-4F3E-932F-A884111754D0}" type="slidenum">
              <a:rPr lang="zh-TW" altLang="en-US" smtClean="0"/>
              <a:t>20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6859130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8ABE63-F42F-4F3E-932F-A884111754D0}" type="slidenum">
              <a:rPr lang="zh-TW" altLang="en-US" smtClean="0"/>
              <a:t>21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7339874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8ABE63-F42F-4F3E-932F-A884111754D0}" type="slidenum">
              <a:rPr lang="zh-TW" altLang="en-US" smtClean="0"/>
              <a:t>22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0895216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8ABE63-F42F-4F3E-932F-A884111754D0}" type="slidenum">
              <a:rPr lang="zh-TW" altLang="en-US" smtClean="0"/>
              <a:t>23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1746249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8ABE63-F42F-4F3E-932F-A884111754D0}" type="slidenum">
              <a:rPr lang="zh-TW" altLang="en-US" smtClean="0"/>
              <a:t>25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1954855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98ABE63-F42F-4F3E-932F-A884111754D0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新細明體" panose="02020500000000000000" pitchFamily="18" charset="-120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5389368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98ABE63-F42F-4F3E-932F-A884111754D0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新細明體" panose="02020500000000000000" pitchFamily="18" charset="-120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5122033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98ABE63-F42F-4F3E-932F-A884111754D0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新細明體" panose="02020500000000000000" pitchFamily="18" charset="-120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3188722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98ABE63-F42F-4F3E-932F-A884111754D0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新細明體" panose="02020500000000000000" pitchFamily="18" charset="-120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31</a:t>
            </a:fld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13192456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98ABE63-F42F-4F3E-932F-A884111754D0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新細明體" panose="02020500000000000000" pitchFamily="18" charset="-120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32</a:t>
            </a:fld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420549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8ABE63-F42F-4F3E-932F-A884111754D0}" type="slidenum">
              <a:rPr lang="zh-TW" altLang="en-US" smtClean="0"/>
              <a:t>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26230505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98ABE63-F42F-4F3E-932F-A884111754D0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新細明體" panose="02020500000000000000" pitchFamily="18" charset="-120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33</a:t>
            </a:fld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71987304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98ABE63-F42F-4F3E-932F-A884111754D0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新細明體" panose="02020500000000000000" pitchFamily="18" charset="-120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34</a:t>
            </a:fld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57322335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98ABE63-F42F-4F3E-932F-A884111754D0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新細明體" panose="02020500000000000000" pitchFamily="18" charset="-120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35</a:t>
            </a:fld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6206026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98ABE63-F42F-4F3E-932F-A884111754D0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新細明體" panose="02020500000000000000" pitchFamily="18" charset="-120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36</a:t>
            </a:fld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12477949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98ABE63-F42F-4F3E-932F-A884111754D0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新細明體" panose="02020500000000000000" pitchFamily="18" charset="-120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37</a:t>
            </a:fld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15132006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1166813" y="1241425"/>
            <a:ext cx="4464050" cy="3348038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8ABE63-F42F-4F3E-932F-A884111754D0}" type="slidenum">
              <a:rPr lang="zh-TW" altLang="en-US" smtClean="0"/>
              <a:t>38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69695872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98ABE63-F42F-4F3E-932F-A884111754D0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新細明體" panose="02020500000000000000" pitchFamily="18" charset="-120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39</a:t>
            </a:fld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709822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98ABE63-F42F-4F3E-932F-A884111754D0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新細明體" panose="02020500000000000000" pitchFamily="18" charset="-120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40</a:t>
            </a:fld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63369500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8ABE63-F42F-4F3E-932F-A884111754D0}" type="slidenum">
              <a:rPr lang="zh-TW" altLang="en-US" smtClean="0"/>
              <a:t>41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07087798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8ABE63-F42F-4F3E-932F-A884111754D0}" type="slidenum">
              <a:rPr lang="zh-TW" altLang="en-US" smtClean="0"/>
              <a:t>42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3070499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8ABE63-F42F-4F3E-932F-A884111754D0}" type="slidenum">
              <a:rPr lang="zh-TW" altLang="en-US" smtClean="0"/>
              <a:t>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963975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8ABE63-F42F-4F3E-932F-A884111754D0}" type="slidenum">
              <a:rPr lang="zh-TW" altLang="en-US" smtClean="0"/>
              <a:t>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3069274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8ABE63-F42F-4F3E-932F-A884111754D0}" type="slidenum">
              <a:rPr lang="zh-TW" altLang="en-US" smtClean="0"/>
              <a:t>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2493225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8ABE63-F42F-4F3E-932F-A884111754D0}" type="slidenum">
              <a:rPr lang="zh-TW" altLang="en-US" smtClean="0"/>
              <a:t>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4210992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8ABE63-F42F-4F3E-932F-A884111754D0}" type="slidenum">
              <a:rPr lang="zh-TW" altLang="en-US" smtClean="0"/>
              <a:t>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891536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8ABE63-F42F-4F3E-932F-A884111754D0}" type="slidenum">
              <a:rPr lang="zh-TW" altLang="en-US" smtClean="0"/>
              <a:t>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87755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44" name="Rectangle 32"/>
          <p:cNvSpPr>
            <a:spLocks noChangeArrowheads="1"/>
          </p:cNvSpPr>
          <p:nvPr/>
        </p:nvSpPr>
        <p:spPr bwMode="gray">
          <a:xfrm>
            <a:off x="1847850" y="342900"/>
            <a:ext cx="6267450" cy="2632075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3345" name="Rectangle 33"/>
          <p:cNvSpPr>
            <a:spLocks noChangeArrowheads="1"/>
          </p:cNvSpPr>
          <p:nvPr/>
        </p:nvSpPr>
        <p:spPr bwMode="gray">
          <a:xfrm>
            <a:off x="7599363" y="798513"/>
            <a:ext cx="1196975" cy="217646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3346" name="Oval 34"/>
          <p:cNvSpPr>
            <a:spLocks noChangeArrowheads="1"/>
          </p:cNvSpPr>
          <p:nvPr/>
        </p:nvSpPr>
        <p:spPr bwMode="gray">
          <a:xfrm>
            <a:off x="7529513" y="333375"/>
            <a:ext cx="1290637" cy="1281113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TW" altLang="en-US"/>
          </a:p>
        </p:txBody>
      </p:sp>
      <p:grpSp>
        <p:nvGrpSpPr>
          <p:cNvPr id="13354" name="Group 42"/>
          <p:cNvGrpSpPr>
            <a:grpSpLocks/>
          </p:cNvGrpSpPr>
          <p:nvPr/>
        </p:nvGrpSpPr>
        <p:grpSpPr bwMode="auto">
          <a:xfrm>
            <a:off x="1835150" y="3152775"/>
            <a:ext cx="6964363" cy="995363"/>
            <a:chOff x="1344" y="1986"/>
            <a:chExt cx="4216" cy="627"/>
          </a:xfrm>
        </p:grpSpPr>
        <p:sp>
          <p:nvSpPr>
            <p:cNvPr id="13348" name="Rectangle 36"/>
            <p:cNvSpPr>
              <a:spLocks noChangeArrowheads="1"/>
            </p:cNvSpPr>
            <p:nvPr/>
          </p:nvSpPr>
          <p:spPr bwMode="ltGray">
            <a:xfrm>
              <a:off x="1568" y="2269"/>
              <a:ext cx="3992" cy="344"/>
            </a:xfrm>
            <a:prstGeom prst="rect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13349" name="Oval 37"/>
            <p:cNvSpPr>
              <a:spLocks noChangeArrowheads="1"/>
            </p:cNvSpPr>
            <p:nvPr/>
          </p:nvSpPr>
          <p:spPr bwMode="ltGray">
            <a:xfrm>
              <a:off x="1344" y="1986"/>
              <a:ext cx="480" cy="62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</p:grpSp>
      <p:sp>
        <p:nvSpPr>
          <p:cNvPr id="13350" name="Rectangle 38"/>
          <p:cNvSpPr>
            <a:spLocks noChangeArrowheads="1"/>
          </p:cNvSpPr>
          <p:nvPr/>
        </p:nvSpPr>
        <p:spPr bwMode="gray">
          <a:xfrm>
            <a:off x="1835150" y="3000375"/>
            <a:ext cx="6975475" cy="6096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3353" name="Rectangle 41"/>
          <p:cNvSpPr>
            <a:spLocks noChangeArrowheads="1"/>
          </p:cNvSpPr>
          <p:nvPr/>
        </p:nvSpPr>
        <p:spPr bwMode="gray">
          <a:xfrm>
            <a:off x="338138" y="3003550"/>
            <a:ext cx="8439150" cy="127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3333" name="Rectangle 21"/>
          <p:cNvSpPr>
            <a:spLocks noGrp="1" noChangeArrowheads="1"/>
          </p:cNvSpPr>
          <p:nvPr>
            <p:ph type="ctrTitle" sz="quarter"/>
          </p:nvPr>
        </p:nvSpPr>
        <p:spPr bwMode="gray">
          <a:xfrm>
            <a:off x="2124075" y="2924175"/>
            <a:ext cx="6551613" cy="596900"/>
          </a:xfrm>
        </p:spPr>
        <p:txBody>
          <a:bodyPr/>
          <a:lstStyle>
            <a:lvl1pPr algn="ctr">
              <a:defRPr sz="4000"/>
            </a:lvl1pPr>
          </a:lstStyle>
          <a:p>
            <a:pPr lvl="0"/>
            <a:r>
              <a:rPr lang="zh-TW" altLang="en-US" noProof="0" smtClean="0"/>
              <a:t>按一下以編輯母片標題樣式</a:t>
            </a:r>
            <a:endParaRPr lang="en-US" altLang="ko-KR" noProof="0" smtClean="0"/>
          </a:p>
        </p:txBody>
      </p:sp>
      <p:sp>
        <p:nvSpPr>
          <p:cNvPr id="13334" name="Rectangle 22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2195513" y="3644900"/>
            <a:ext cx="6480175" cy="504825"/>
          </a:xfrm>
        </p:spPr>
        <p:txBody>
          <a:bodyPr/>
          <a:lstStyle>
            <a:lvl1pPr marL="0" indent="0" algn="ctr">
              <a:buFont typeface="Wingdings" panose="05000000000000000000" pitchFamily="2" charset="2"/>
              <a:buNone/>
              <a:defRPr sz="240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zh-TW" altLang="en-US" noProof="0" smtClean="0"/>
              <a:t>按一下以編輯母片副標題樣式</a:t>
            </a:r>
            <a:endParaRPr lang="en-US" altLang="ko-KR" noProof="0" smtClean="0"/>
          </a:p>
        </p:txBody>
      </p:sp>
      <p:sp>
        <p:nvSpPr>
          <p:cNvPr id="13352" name="AutoShape 40"/>
          <p:cNvSpPr>
            <a:spLocks noChangeArrowheads="1"/>
          </p:cNvSpPr>
          <p:nvPr/>
        </p:nvSpPr>
        <p:spPr bwMode="auto">
          <a:xfrm>
            <a:off x="352425" y="333375"/>
            <a:ext cx="8458200" cy="6172200"/>
          </a:xfrm>
          <a:prstGeom prst="roundRect">
            <a:avLst>
              <a:gd name="adj" fmla="val 9782"/>
            </a:avLst>
          </a:prstGeom>
          <a:noFill/>
          <a:ln w="28575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3" name="投影片編號版面配置區 3"/>
          <p:cNvSpPr txBox="1">
            <a:spLocks/>
          </p:cNvSpPr>
          <p:nvPr userDrawn="1"/>
        </p:nvSpPr>
        <p:spPr bwMode="auto">
          <a:xfrm>
            <a:off x="8558893" y="6599464"/>
            <a:ext cx="585107" cy="2585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ea typeface="Gulim" panose="020B0600000101010101" pitchFamily="34" charset="-127"/>
                <a:cs typeface="Arial" panose="020B0604020202020204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19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19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19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19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9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9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9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9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9pPr>
          </a:lstStyle>
          <a:p>
            <a:fld id="{1220322E-3FC9-43A6-8DF7-24B762F5AFCE}" type="slidenum">
              <a:rPr lang="ko-KR" altLang="en-US" smtClean="0"/>
              <a:pPr/>
              <a:t>‹#›</a:t>
            </a:fld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1527276213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327025" y="6477000"/>
            <a:ext cx="2514600" cy="3048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5943600" y="6477000"/>
            <a:ext cx="2895600" cy="3048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3276600" y="6477000"/>
            <a:ext cx="2133600" cy="3048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843D32-6A04-4032-B438-49D35014D769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19973455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715125" y="620713"/>
            <a:ext cx="2105025" cy="5703887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395288" y="620713"/>
            <a:ext cx="6167437" cy="5703887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327025" y="6477000"/>
            <a:ext cx="2514600" cy="3048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5943600" y="6477000"/>
            <a:ext cx="2895600" cy="3048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3276600" y="6477000"/>
            <a:ext cx="2133600" cy="3048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ADED22-1C54-4A38-8D82-004388801496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68685698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標題及表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00113" y="620713"/>
            <a:ext cx="7848600" cy="60960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表格版面配置區 2"/>
          <p:cNvSpPr>
            <a:spLocks noGrp="1"/>
          </p:cNvSpPr>
          <p:nvPr>
            <p:ph type="tbl" idx="1"/>
          </p:nvPr>
        </p:nvSpPr>
        <p:spPr>
          <a:xfrm>
            <a:off x="395288" y="1371600"/>
            <a:ext cx="8424862" cy="4953000"/>
          </a:xfrm>
        </p:spPr>
        <p:txBody>
          <a:bodyPr/>
          <a:lstStyle/>
          <a:p>
            <a:r>
              <a:rPr lang="zh-TW" altLang="en-US" smtClean="0"/>
              <a:t>按一下圖示以新增表格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327025" y="6477000"/>
            <a:ext cx="2514600" cy="3048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5943600" y="6477000"/>
            <a:ext cx="2895600" cy="3048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3276600" y="6477000"/>
            <a:ext cx="2133600" cy="3048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FB874E-5E5A-49EA-BDC1-D7E4549708B8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20066204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標題及圖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00113" y="620713"/>
            <a:ext cx="7848600" cy="60960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表版面配置區 2"/>
          <p:cNvSpPr>
            <a:spLocks noGrp="1"/>
          </p:cNvSpPr>
          <p:nvPr>
            <p:ph type="chart" idx="1"/>
          </p:nvPr>
        </p:nvSpPr>
        <p:spPr>
          <a:xfrm>
            <a:off x="395288" y="1371600"/>
            <a:ext cx="8424862" cy="4953000"/>
          </a:xfrm>
        </p:spPr>
        <p:txBody>
          <a:bodyPr/>
          <a:lstStyle/>
          <a:p>
            <a:r>
              <a:rPr lang="zh-TW" altLang="en-US" smtClean="0"/>
              <a:t>按一下圖示以新增圖表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327025" y="6477000"/>
            <a:ext cx="2514600" cy="3048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5943600" y="6477000"/>
            <a:ext cx="2895600" cy="3048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3276600" y="6477000"/>
            <a:ext cx="2133600" cy="3048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742B674C-752E-4180-A329-EFBD2758C184}" type="slidenum">
              <a:rPr lang="ko-KR" altLang="en-US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120622776"/>
      </p:ext>
    </p:extLst>
  </p:cSld>
  <p:clrMapOvr>
    <a:masterClrMapping/>
  </p:clrMapOvr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327025" y="6477000"/>
            <a:ext cx="2514600" cy="3048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5943600" y="6477000"/>
            <a:ext cx="2895600" cy="3048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3276600" y="6477000"/>
            <a:ext cx="2133600" cy="3048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89108357-5833-46D9-8ECF-16F9CB69BECA}" type="slidenum">
              <a:rPr lang="ko-KR" altLang="en-US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094352721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327025" y="6477000"/>
            <a:ext cx="2514600" cy="3048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5943600" y="6477000"/>
            <a:ext cx="2895600" cy="3048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3276600" y="6477000"/>
            <a:ext cx="2133600" cy="3048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9949A812-3418-42C9-827E-A628B70D8B73}" type="slidenum">
              <a:rPr lang="ko-KR" altLang="en-US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3910495986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395288" y="1371600"/>
            <a:ext cx="4135437" cy="495300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83125" y="1371600"/>
            <a:ext cx="4137025" cy="495300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>
          <a:xfrm>
            <a:off x="327025" y="6477000"/>
            <a:ext cx="2514600" cy="3048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>
          <a:xfrm>
            <a:off x="5943600" y="6477000"/>
            <a:ext cx="2895600" cy="3048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>
          <a:xfrm>
            <a:off x="3276600" y="6477000"/>
            <a:ext cx="2133600" cy="3048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FC9C1C-6B2C-46B4-91B1-9E62693CC823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8" name="投影片編號版面配置區 3"/>
          <p:cNvSpPr txBox="1">
            <a:spLocks/>
          </p:cNvSpPr>
          <p:nvPr userDrawn="1"/>
        </p:nvSpPr>
        <p:spPr bwMode="auto">
          <a:xfrm>
            <a:off x="8558893" y="6599464"/>
            <a:ext cx="585107" cy="2585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ea typeface="Gulim" panose="020B0600000101010101" pitchFamily="34" charset="-127"/>
                <a:cs typeface="Arial" panose="020B0604020202020204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19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19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19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19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9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9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9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9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9pPr>
          </a:lstStyle>
          <a:p>
            <a:fld id="{1220322E-3FC9-43A6-8DF7-24B762F5AFCE}" type="slidenum">
              <a:rPr lang="ko-KR" altLang="en-US" smtClean="0"/>
              <a:pPr/>
              <a:t>‹#›</a:t>
            </a:fld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4094377435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>
          <a:xfrm>
            <a:off x="327025" y="6477000"/>
            <a:ext cx="2514600" cy="3048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>
          <a:xfrm>
            <a:off x="5943600" y="6477000"/>
            <a:ext cx="2895600" cy="3048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>
          <a:xfrm>
            <a:off x="3276600" y="6477000"/>
            <a:ext cx="2133600" cy="3048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350A24-3EB1-4153-9195-6FAF7DFA3EB1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22941207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>
          <a:xfrm>
            <a:off x="327025" y="6477000"/>
            <a:ext cx="2514600" cy="3048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5943600" y="6477000"/>
            <a:ext cx="2895600" cy="3048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>
          <a:xfrm>
            <a:off x="3276600" y="6477000"/>
            <a:ext cx="2133600" cy="3048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B38B76A0-62B2-4E5D-B6BB-92C634C901D2}" type="slidenum">
              <a:rPr lang="ko-KR" altLang="en-US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3213821037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>
          <a:xfrm>
            <a:off x="327025" y="6477000"/>
            <a:ext cx="2514600" cy="3048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>
          <a:xfrm>
            <a:off x="5943600" y="6477000"/>
            <a:ext cx="2895600" cy="3048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>
          <a:xfrm>
            <a:off x="3276600" y="6477000"/>
            <a:ext cx="2133600" cy="3048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D03CAC-9962-46D8-8887-6790ACC517D6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60411459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>
          <a:xfrm>
            <a:off x="327025" y="6477000"/>
            <a:ext cx="2514600" cy="3048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>
          <a:xfrm>
            <a:off x="5943600" y="6477000"/>
            <a:ext cx="2895600" cy="3048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>
          <a:xfrm>
            <a:off x="3276600" y="6477000"/>
            <a:ext cx="2133600" cy="3048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4F5928-879F-446B-A00F-AD0175320CC2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99677764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 smtClean="0"/>
              <a:t>按一下圖示以新增圖片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>
          <a:xfrm>
            <a:off x="327025" y="6477000"/>
            <a:ext cx="2514600" cy="3048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>
          <a:xfrm>
            <a:off x="5943600" y="6477000"/>
            <a:ext cx="2895600" cy="3048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>
          <a:xfrm>
            <a:off x="3276600" y="6477000"/>
            <a:ext cx="2133600" cy="3048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78605C-E66D-4E1C-89CD-D2BC2BC2699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56026845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22" name="Rectangle 34"/>
          <p:cNvSpPr>
            <a:spLocks noChangeArrowheads="1"/>
          </p:cNvSpPr>
          <p:nvPr/>
        </p:nvSpPr>
        <p:spPr bwMode="ltGray">
          <a:xfrm>
            <a:off x="925513" y="669925"/>
            <a:ext cx="8218487" cy="565150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2323" name="Oval 35"/>
          <p:cNvSpPr>
            <a:spLocks noChangeArrowheads="1"/>
          </p:cNvSpPr>
          <p:nvPr/>
        </p:nvSpPr>
        <p:spPr bwMode="ltGray">
          <a:xfrm>
            <a:off x="403225" y="165100"/>
            <a:ext cx="1016000" cy="1066800"/>
          </a:xfrm>
          <a:prstGeom prst="ellipse">
            <a:avLst/>
          </a:prstGeom>
          <a:solidFill>
            <a:schemeClr val="fol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2324" name="Rectangle 36"/>
          <p:cNvSpPr>
            <a:spLocks noChangeArrowheads="1"/>
          </p:cNvSpPr>
          <p:nvPr/>
        </p:nvSpPr>
        <p:spPr bwMode="gray">
          <a:xfrm>
            <a:off x="0" y="1588"/>
            <a:ext cx="9155113" cy="684212"/>
          </a:xfrm>
          <a:prstGeom prst="rect">
            <a:avLst/>
          </a:prstGeom>
          <a:gradFill rotWithShape="1">
            <a:gsLst>
              <a:gs pos="0">
                <a:schemeClr val="tx2"/>
              </a:gs>
              <a:gs pos="100000">
                <a:schemeClr val="tx2">
                  <a:gamma/>
                  <a:shade val="36471"/>
                  <a:invGamma/>
                </a:scheme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2325" name="Rectangle 37"/>
          <p:cNvSpPr>
            <a:spLocks noChangeArrowheads="1"/>
          </p:cNvSpPr>
          <p:nvPr/>
        </p:nvSpPr>
        <p:spPr bwMode="gray">
          <a:xfrm>
            <a:off x="0" y="0"/>
            <a:ext cx="7699375" cy="6096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2309" name="Rectangle 21"/>
          <p:cNvSpPr>
            <a:spLocks noGrp="1" noChangeArrowheads="1"/>
          </p:cNvSpPr>
          <p:nvPr>
            <p:ph type="title"/>
          </p:nvPr>
        </p:nvSpPr>
        <p:spPr bwMode="black">
          <a:xfrm>
            <a:off x="900113" y="620713"/>
            <a:ext cx="784860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  <a:endParaRPr lang="en-US" altLang="ko-KR" smtClean="0"/>
          </a:p>
        </p:txBody>
      </p:sp>
      <p:sp>
        <p:nvSpPr>
          <p:cNvPr id="12310" name="Rectangle 22"/>
          <p:cNvSpPr>
            <a:spLocks noGrp="1" noChangeArrowheads="1"/>
          </p:cNvSpPr>
          <p:nvPr>
            <p:ph type="body" idx="1"/>
          </p:nvPr>
        </p:nvSpPr>
        <p:spPr bwMode="auto">
          <a:xfrm>
            <a:off x="395288" y="1371600"/>
            <a:ext cx="8424862" cy="495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altLang="ko-KR" smtClean="0"/>
          </a:p>
        </p:txBody>
      </p:sp>
      <p:sp>
        <p:nvSpPr>
          <p:cNvPr id="8" name="投影片編號版面配置區 3"/>
          <p:cNvSpPr txBox="1">
            <a:spLocks/>
          </p:cNvSpPr>
          <p:nvPr userDrawn="1"/>
        </p:nvSpPr>
        <p:spPr bwMode="auto">
          <a:xfrm>
            <a:off x="8558893" y="6599464"/>
            <a:ext cx="585107" cy="2585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ea typeface="Gulim" panose="020B0600000101010101" pitchFamily="34" charset="-127"/>
                <a:cs typeface="Arial" panose="020B0604020202020204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19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19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19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19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9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9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9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9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9pPr>
          </a:lstStyle>
          <a:p>
            <a:fld id="{1220322E-3FC9-43A6-8DF7-24B762F5AFCE}" type="slidenum">
              <a:rPr lang="ko-KR" altLang="en-US" smtClean="0"/>
              <a:pPr/>
              <a:t>‹#›</a:t>
            </a:fld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18030875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4" r:id="rId1"/>
    <p:sldLayoutId id="2147483725" r:id="rId2"/>
    <p:sldLayoutId id="2147483726" r:id="rId3"/>
    <p:sldLayoutId id="2147483727" r:id="rId4"/>
    <p:sldLayoutId id="2147483728" r:id="rId5"/>
    <p:sldLayoutId id="2147483729" r:id="rId6"/>
    <p:sldLayoutId id="2147483730" r:id="rId7"/>
    <p:sldLayoutId id="2147483731" r:id="rId8"/>
    <p:sldLayoutId id="2147483732" r:id="rId9"/>
    <p:sldLayoutId id="2147483733" r:id="rId10"/>
    <p:sldLayoutId id="2147483734" r:id="rId11"/>
    <p:sldLayoutId id="2147483735" r:id="rId12"/>
    <p:sldLayoutId id="2147483736" r:id="rId13"/>
  </p:sldLayoutIdLst>
  <p:transition>
    <p:wipe dir="r"/>
  </p:transition>
  <p:timing>
    <p:tnLst>
      <p:par>
        <p:cTn id="1" dur="indefinite" restart="never" nodeType="tmRoot"/>
      </p:par>
    </p:tnLst>
  </p:timing>
  <p:hf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600" b="1" kern="1200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panose="020B0604020202020204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panose="020B0604020202020204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panose="020B0604020202020204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panose="020B0604020202020204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panose="020B0604020202020204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panose="020B0604020202020204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panose="020B0604020202020204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panose="020B0604020202020204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80000"/>
        <a:buFont typeface="Wingdings" panose="05000000000000000000" pitchFamily="2" charset="2"/>
        <a:buChar char="l"/>
        <a:defRPr sz="28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anose="05000000000000000000" pitchFamily="2" charset="2"/>
        <a:buChar char="l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anose="05000000000000000000" pitchFamily="2" charset="2"/>
        <a:buChar char="l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85000"/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75000"/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emf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4" name="Rectangle 4"/>
          <p:cNvSpPr>
            <a:spLocks noGrp="1" noChangeArrowheads="1"/>
          </p:cNvSpPr>
          <p:nvPr>
            <p:ph type="ctrTitle" sz="quarter"/>
          </p:nvPr>
        </p:nvSpPr>
        <p:spPr>
          <a:xfrm>
            <a:off x="420126" y="1101995"/>
            <a:ext cx="8553964" cy="2742770"/>
          </a:xfrm>
        </p:spPr>
        <p:txBody>
          <a:bodyPr/>
          <a:lstStyle/>
          <a:p>
            <a:pPr>
              <a:defRPr/>
            </a:pPr>
            <a:r>
              <a:rPr lang="zh-TW" altLang="en-US" sz="54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教育部大學校院校務</a:t>
            </a:r>
            <a:r>
              <a:rPr lang="zh-TW" altLang="en-US" sz="54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資料庫 </a:t>
            </a:r>
            <a:r>
              <a:rPr lang="zh-TW" altLang="en-US" sz="54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/>
            </a:r>
            <a:br>
              <a:rPr lang="zh-TW" altLang="en-US" sz="54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</a:br>
            <a:r>
              <a:rPr lang="en-US" altLang="zh-TW" sz="54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【110.03</a:t>
            </a:r>
            <a:r>
              <a:rPr lang="zh-TW" altLang="en-US" sz="54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期</a:t>
            </a:r>
            <a:r>
              <a:rPr lang="en-US" altLang="zh-TW" sz="54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】</a:t>
            </a:r>
            <a:br>
              <a:rPr lang="en-US" altLang="zh-TW" sz="54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</a:br>
            <a:r>
              <a:rPr lang="en-US" altLang="zh-TW" sz="54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 </a:t>
            </a:r>
            <a:r>
              <a:rPr lang="zh-TW" altLang="en-US" sz="54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填表暨系統操作說明</a:t>
            </a:r>
            <a:r>
              <a:rPr lang="zh-TW" altLang="en-US" sz="54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會</a:t>
            </a:r>
            <a:endParaRPr lang="zh-TW" altLang="en-US" sz="5400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5608" name="Rectangle 8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359376" y="4227796"/>
            <a:ext cx="4495800" cy="391143"/>
          </a:xfrm>
          <a:noFill/>
        </p:spPr>
        <p:txBody>
          <a:bodyPr lIns="18000" tIns="10800" rIns="18000" bIns="10800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zh-TW" altLang="en-US" b="1" dirty="0" smtClean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華康中圓體"/>
              </a:rPr>
              <a:t>大學校院校務資料庫</a:t>
            </a:r>
            <a:endParaRPr lang="zh-TW" altLang="en-US" b="1" dirty="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華康中圓體"/>
            </a:endParaRPr>
          </a:p>
        </p:txBody>
      </p:sp>
      <p:sp>
        <p:nvSpPr>
          <p:cNvPr id="25617" name="Rectangle 17"/>
          <p:cNvSpPr>
            <a:spLocks noChangeArrowheads="1"/>
          </p:cNvSpPr>
          <p:nvPr/>
        </p:nvSpPr>
        <p:spPr bwMode="auto">
          <a:xfrm>
            <a:off x="1271032" y="4618939"/>
            <a:ext cx="3873500" cy="266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8000" tIns="10800" rIns="18000" bIns="10800">
            <a:spAutoFit/>
          </a:bodyPr>
          <a:lstStyle>
            <a:lvl1pPr algn="ctr"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algn="ctr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algn="ctr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algn="ctr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algn="ctr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algn="ctr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algn="ctr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algn="ctr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algn="ctr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l" eaLnBrk="1" hangingPunct="1"/>
            <a:r>
              <a:rPr lang="en-US" altLang="ko-KR" sz="1600" b="1" dirty="0" smtClean="0">
                <a:solidFill>
                  <a:srgbClr val="0000FF"/>
                </a:solidFill>
                <a:latin typeface="Arial" panose="020B0604020202020204" pitchFamily="34" charset="0"/>
                <a:ea typeface="Gulim" panose="020B0600000101010101" pitchFamily="34" charset="-127"/>
                <a:cs typeface="Arial" panose="020B0604020202020204" pitchFamily="34" charset="0"/>
              </a:rPr>
              <a:t>https://hedb.moe.edu.tw/</a:t>
            </a:r>
            <a:endParaRPr lang="en-US" altLang="ko-KR" sz="1600" b="1" dirty="0">
              <a:solidFill>
                <a:srgbClr val="0000FF"/>
              </a:solidFill>
              <a:latin typeface="Arial" panose="020B0604020202020204" pitchFamily="34" charset="0"/>
              <a:ea typeface="Gulim" panose="020B0600000101010101" pitchFamily="34" charset="-127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3954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566351" y="39127"/>
            <a:ext cx="7094837" cy="609600"/>
          </a:xfrm>
        </p:spPr>
        <p:txBody>
          <a:bodyPr/>
          <a:lstStyle/>
          <a:p>
            <a:r>
              <a:rPr lang="en-US" altLang="zh-TW" sz="4400" i="0" dirty="0" smtClean="0">
                <a:solidFill>
                  <a:schemeClr val="tx1">
                    <a:lumMod val="10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2.1</a:t>
            </a:r>
            <a:r>
              <a:rPr lang="zh-TW" altLang="en-US" sz="4400" i="0" dirty="0" smtClean="0">
                <a:solidFill>
                  <a:schemeClr val="tx1">
                    <a:lumMod val="1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4400" i="0" dirty="0" smtClean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基本資料確認</a:t>
            </a:r>
            <a:endParaRPr lang="zh-TW" altLang="en-US" sz="4400" i="0" dirty="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文字方塊 35"/>
          <p:cNvSpPr txBox="1">
            <a:spLocks noChangeArrowheads="1"/>
          </p:cNvSpPr>
          <p:nvPr/>
        </p:nvSpPr>
        <p:spPr bwMode="auto">
          <a:xfrm>
            <a:off x="467495" y="700155"/>
            <a:ext cx="8178842" cy="6155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zh-TW" sz="3400" b="1" u="heavy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</a:t>
            </a:r>
            <a:r>
              <a:rPr lang="zh-TW" altLang="en-US" sz="3400" b="1" u="heavy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月</a:t>
            </a:r>
            <a:r>
              <a:rPr lang="en-US" altLang="zh-TW" sz="3400" b="1" u="heavy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22</a:t>
            </a:r>
            <a:r>
              <a:rPr lang="zh-TW" altLang="en-US" sz="3400" b="1" u="heavy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日</a:t>
            </a:r>
            <a:r>
              <a:rPr lang="zh-TW" altLang="en-US" sz="3400" b="1" u="heavy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上午</a:t>
            </a:r>
            <a:r>
              <a:rPr lang="en-US" altLang="zh-TW" sz="3400" b="1" u="heavy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8:00</a:t>
            </a:r>
            <a:r>
              <a:rPr lang="zh-TW" altLang="en-US" sz="3400" b="1" u="heavy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起</a:t>
            </a:r>
            <a:r>
              <a:rPr lang="en-US" altLang="zh-TW" sz="3400" b="1" u="heavy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zh-TW" altLang="en-US" sz="3400" b="1" u="heavy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至 </a:t>
            </a:r>
            <a:r>
              <a:rPr lang="en-US" altLang="zh-TW" sz="3400" b="1" u="heavy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3</a:t>
            </a:r>
            <a:r>
              <a:rPr lang="zh-TW" altLang="en-US" sz="3400" b="1" u="heavy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月</a:t>
            </a:r>
            <a:r>
              <a:rPr lang="en-US" altLang="zh-TW" sz="3400" b="1" u="heavy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5</a:t>
            </a:r>
            <a:r>
              <a:rPr lang="zh-TW" altLang="en-US" sz="3400" b="1" u="heavy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日</a:t>
            </a:r>
            <a:r>
              <a:rPr lang="zh-TW" altLang="en-US" sz="3400" b="1" u="heavy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下午</a:t>
            </a:r>
            <a:r>
              <a:rPr lang="en-US" altLang="zh-TW" sz="3400" b="1" u="heavy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5:00</a:t>
            </a:r>
            <a:r>
              <a:rPr lang="zh-TW" altLang="en-US" sz="3400" b="1" u="heavy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止</a:t>
            </a:r>
            <a:endParaRPr lang="zh-TW" altLang="en-US" sz="3400" b="1" u="heavy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8237" y="5026903"/>
            <a:ext cx="914400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ts val="4000"/>
              </a:lnSpc>
              <a:buFont typeface="Wingdings" panose="05000000000000000000" pitchFamily="2" charset="2"/>
              <a:buChar char="l"/>
            </a:pPr>
            <a:r>
              <a:rPr lang="zh-TW" altLang="en-US" sz="2400" b="1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本</a:t>
            </a:r>
            <a:r>
              <a:rPr lang="zh-TW" altLang="en-US" sz="24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期基本資料請學校依「</a:t>
            </a:r>
            <a:r>
              <a:rPr lang="zh-TW" altLang="en-US" sz="2400" b="1" u="sng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教育部</a:t>
            </a:r>
            <a:r>
              <a:rPr lang="en-US" altLang="zh-TW" sz="2400" b="1" u="sng" dirty="0" smtClean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109</a:t>
            </a:r>
            <a:r>
              <a:rPr lang="zh-TW" altLang="en-US" sz="2400" b="1" u="sng" dirty="0" smtClean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學年</a:t>
            </a:r>
            <a:r>
              <a:rPr lang="zh-TW" altLang="en-US" sz="2400" b="1" u="sng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度招生名額核定表</a:t>
            </a:r>
            <a:r>
              <a:rPr lang="zh-TW" altLang="en-US" sz="24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」</a:t>
            </a:r>
            <a:r>
              <a:rPr lang="en-US" altLang="zh-TW" sz="24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(ex:</a:t>
            </a:r>
            <a:r>
              <a:rPr lang="zh-TW" altLang="en-US" sz="24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總量內核定系所</a:t>
            </a:r>
            <a:r>
              <a:rPr lang="en-US" altLang="zh-TW" sz="24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) </a:t>
            </a:r>
            <a:r>
              <a:rPr lang="zh-TW" altLang="en-US" sz="24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、</a:t>
            </a:r>
            <a:r>
              <a:rPr lang="zh-TW" altLang="en-US" sz="2400" b="1" u="sng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學校組織規程</a:t>
            </a:r>
            <a:r>
              <a:rPr lang="en-US" altLang="zh-TW" sz="24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(</a:t>
            </a:r>
            <a:r>
              <a:rPr lang="zh-TW" altLang="en-US" sz="24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僅限基本資料</a:t>
            </a:r>
            <a:r>
              <a:rPr lang="en-US" altLang="zh-TW" sz="24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7</a:t>
            </a:r>
            <a:r>
              <a:rPr lang="zh-TW" altLang="en-US" sz="24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、學院資料等</a:t>
            </a:r>
            <a:r>
              <a:rPr lang="en-US" altLang="zh-TW" sz="24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)</a:t>
            </a:r>
            <a:r>
              <a:rPr lang="zh-TW" altLang="en-US" sz="24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及</a:t>
            </a:r>
            <a:r>
              <a:rPr lang="zh-TW" altLang="en-US" sz="2400" b="1" u="sng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其他相關佐證文件</a:t>
            </a:r>
            <a:r>
              <a:rPr lang="en-US" altLang="zh-TW" sz="24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(ex:</a:t>
            </a:r>
            <a:r>
              <a:rPr lang="zh-TW" altLang="en-US" sz="24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特殊專班核定函文</a:t>
            </a:r>
            <a:r>
              <a:rPr lang="en-US" altLang="zh-TW" sz="24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)</a:t>
            </a:r>
            <a:r>
              <a:rPr lang="zh-TW" altLang="en-US" sz="24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填</a:t>
            </a:r>
            <a:r>
              <a:rPr lang="zh-TW" altLang="en-US" sz="2400" b="1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載。</a:t>
            </a:r>
            <a:endParaRPr lang="zh-TW" altLang="en-US" sz="2400" dirty="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graphicFrame>
        <p:nvGraphicFramePr>
          <p:cNvPr id="11" name="表格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27516648"/>
              </p:ext>
            </p:extLst>
          </p:nvPr>
        </p:nvGraphicFramePr>
        <p:xfrm>
          <a:off x="996774" y="2043895"/>
          <a:ext cx="3284484" cy="2665851"/>
        </p:xfrm>
        <a:graphic>
          <a:graphicData uri="http://schemas.openxmlformats.org/drawingml/2006/table">
            <a:tbl>
              <a:tblPr firstRow="1" bandRow="1">
                <a:effectLst>
                  <a:outerShdw dist="38103" dir="5400000" algn="tl">
                    <a:srgbClr val="000000"/>
                  </a:outerShdw>
                </a:effectLst>
                <a:tableStyleId>{2D5ABB26-0587-4C30-8999-92F81FD0307C}</a:tableStyleId>
              </a:tblPr>
              <a:tblGrid>
                <a:gridCol w="469212">
                  <a:extLst>
                    <a:ext uri="{9D8B030D-6E8A-4147-A177-3AD203B41FA5}">
                      <a16:colId xmlns:a16="http://schemas.microsoft.com/office/drawing/2014/main" xmlns="" val="256846026"/>
                    </a:ext>
                  </a:extLst>
                </a:gridCol>
                <a:gridCol w="469212">
                  <a:extLst>
                    <a:ext uri="{9D8B030D-6E8A-4147-A177-3AD203B41FA5}">
                      <a16:colId xmlns:a16="http://schemas.microsoft.com/office/drawing/2014/main" xmlns="" val="2257527877"/>
                    </a:ext>
                  </a:extLst>
                </a:gridCol>
                <a:gridCol w="469212">
                  <a:extLst>
                    <a:ext uri="{9D8B030D-6E8A-4147-A177-3AD203B41FA5}">
                      <a16:colId xmlns:a16="http://schemas.microsoft.com/office/drawing/2014/main" xmlns="" val="4145448609"/>
                    </a:ext>
                  </a:extLst>
                </a:gridCol>
                <a:gridCol w="469212">
                  <a:extLst>
                    <a:ext uri="{9D8B030D-6E8A-4147-A177-3AD203B41FA5}">
                      <a16:colId xmlns:a16="http://schemas.microsoft.com/office/drawing/2014/main" xmlns="" val="835481753"/>
                    </a:ext>
                  </a:extLst>
                </a:gridCol>
                <a:gridCol w="469212">
                  <a:extLst>
                    <a:ext uri="{9D8B030D-6E8A-4147-A177-3AD203B41FA5}">
                      <a16:colId xmlns:a16="http://schemas.microsoft.com/office/drawing/2014/main" xmlns="" val="3853400446"/>
                    </a:ext>
                  </a:extLst>
                </a:gridCol>
                <a:gridCol w="469212">
                  <a:extLst>
                    <a:ext uri="{9D8B030D-6E8A-4147-A177-3AD203B41FA5}">
                      <a16:colId xmlns:a16="http://schemas.microsoft.com/office/drawing/2014/main" xmlns="" val="1113717072"/>
                    </a:ext>
                  </a:extLst>
                </a:gridCol>
                <a:gridCol w="469212">
                  <a:extLst>
                    <a:ext uri="{9D8B030D-6E8A-4147-A177-3AD203B41FA5}">
                      <a16:colId xmlns:a16="http://schemas.microsoft.com/office/drawing/2014/main" xmlns="" val="3757867286"/>
                    </a:ext>
                  </a:extLst>
                </a:gridCol>
              </a:tblGrid>
              <a:tr h="430151">
                <a:tc>
                  <a:txBody>
                    <a:bodyPr/>
                    <a:lstStyle/>
                    <a:p>
                      <a:pPr marL="0" lvl="0" algn="ctr" defTabSz="914400" rtl="0" eaLnBrk="1" fontAlgn="ctr" latinLnBrk="0" hangingPunct="1"/>
                      <a:r>
                        <a:rPr lang="zh-TW" altLang="en-US" sz="1800" b="1" kern="1200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日</a:t>
                      </a:r>
                      <a:endParaRPr lang="en-US" sz="1800" b="1" kern="1200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ctr" defTabSz="914400" rtl="0" eaLnBrk="1" fontAlgn="ctr" latinLnBrk="0" hangingPunct="1"/>
                      <a:r>
                        <a:rPr lang="zh-TW" altLang="en-US" sz="1800" b="1" kern="1200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一</a:t>
                      </a:r>
                      <a:endParaRPr lang="en-US" sz="1800" b="1" kern="1200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ctr" defTabSz="914400" rtl="0" eaLnBrk="1" fontAlgn="ctr" latinLnBrk="0" hangingPunct="1"/>
                      <a:r>
                        <a:rPr lang="zh-TW" sz="1800" b="1" kern="1200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二</a:t>
                      </a:r>
                      <a:endParaRPr lang="en-US" sz="1800" b="1" kern="1200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ctr" defTabSz="914400" rtl="0" eaLnBrk="1" fontAlgn="ctr" latinLnBrk="0" hangingPunct="1"/>
                      <a:r>
                        <a:rPr lang="zh-TW" sz="1800" b="1" kern="1200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三</a:t>
                      </a:r>
                      <a:endParaRPr lang="en-US" sz="1800" b="1" kern="1200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ctr" defTabSz="914400" rtl="0" eaLnBrk="1" fontAlgn="ctr" latinLnBrk="0" hangingPunct="1"/>
                      <a:r>
                        <a:rPr lang="zh-TW" sz="1800" b="1" kern="1200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四</a:t>
                      </a:r>
                      <a:endParaRPr lang="en-US" sz="1800" b="1" kern="1200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ctr" defTabSz="914400" rtl="0" eaLnBrk="1" fontAlgn="ctr" latinLnBrk="0" hangingPunct="1"/>
                      <a:r>
                        <a:rPr lang="zh-TW" sz="1800" b="1" kern="1200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五</a:t>
                      </a:r>
                      <a:endParaRPr lang="en-US" sz="1800" b="1" kern="1200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ctr" defTabSz="914400" rtl="0" eaLnBrk="1" fontAlgn="ctr" latinLnBrk="0" hangingPunct="1"/>
                      <a:r>
                        <a:rPr lang="zh-TW" sz="1800" b="1" kern="1200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六</a:t>
                      </a:r>
                      <a:endParaRPr lang="en-US" sz="1800" b="1" kern="1200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097508803"/>
                  </a:ext>
                </a:extLst>
              </a:tr>
              <a:tr h="447140">
                <a:tc>
                  <a:txBody>
                    <a:bodyPr/>
                    <a:lstStyle/>
                    <a:p>
                      <a:pPr marL="0" lvl="0" algn="ctr" defTabSz="914400" rtl="0" fontAlgn="ctr" hangingPunct="1"/>
                      <a:endParaRPr lang="en-US" sz="1800" b="1" kern="1200" dirty="0">
                        <a:solidFill>
                          <a:srgbClr val="A6A6A6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algn="ctr" defTabSz="914400" rtl="0" eaLnBrk="1" fontAlgn="ctr" latinLnBrk="0" hangingPunct="1"/>
                      <a:r>
                        <a:rPr lang="en-US" altLang="zh-TW" sz="1800" b="1" kern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+mj-lt"/>
                          <a:ea typeface="+mn-ea"/>
                          <a:cs typeface="+mn-cs"/>
                        </a:rPr>
                        <a:t>1</a:t>
                      </a:r>
                      <a:endParaRPr lang="en-US" sz="1800" b="1" kern="1200" dirty="0">
                        <a:solidFill>
                          <a:schemeClr val="bg1">
                            <a:lumMod val="50000"/>
                          </a:schemeClr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+mj-lt"/>
                        </a:rPr>
                        <a:t>2</a:t>
                      </a:r>
                      <a:endParaRPr lang="zh-TW" altLang="en-US" b="1" dirty="0">
                        <a:solidFill>
                          <a:schemeClr val="bg1">
                            <a:lumMod val="50000"/>
                          </a:schemeClr>
                        </a:solidFill>
                        <a:latin typeface="+mj-lt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+mj-lt"/>
                        </a:rPr>
                        <a:t>3</a:t>
                      </a:r>
                      <a:endParaRPr lang="zh-TW" altLang="en-US" b="1" dirty="0">
                        <a:solidFill>
                          <a:schemeClr val="bg1">
                            <a:lumMod val="50000"/>
                          </a:schemeClr>
                        </a:solidFill>
                        <a:latin typeface="+mj-lt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+mj-lt"/>
                        </a:rPr>
                        <a:t>4</a:t>
                      </a:r>
                      <a:endParaRPr lang="zh-TW" altLang="en-US" b="1" dirty="0">
                        <a:solidFill>
                          <a:schemeClr val="bg1">
                            <a:lumMod val="50000"/>
                          </a:schemeClr>
                        </a:solidFill>
                        <a:latin typeface="+mj-lt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+mj-lt"/>
                        </a:rPr>
                        <a:t>5</a:t>
                      </a:r>
                      <a:endParaRPr lang="zh-TW" altLang="en-US" b="1" dirty="0">
                        <a:solidFill>
                          <a:schemeClr val="bg1">
                            <a:lumMod val="50000"/>
                          </a:schemeClr>
                        </a:solidFill>
                        <a:latin typeface="+mj-lt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+mj-lt"/>
                        </a:rPr>
                        <a:t>6</a:t>
                      </a:r>
                      <a:endParaRPr lang="zh-TW" altLang="en-US" b="1" dirty="0">
                        <a:solidFill>
                          <a:schemeClr val="bg1">
                            <a:lumMod val="50000"/>
                          </a:schemeClr>
                        </a:solidFill>
                        <a:latin typeface="+mj-lt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315709961"/>
                  </a:ext>
                </a:extLst>
              </a:tr>
              <a:tr h="447140"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+mj-lt"/>
                        </a:rPr>
                        <a:t>7</a:t>
                      </a:r>
                      <a:endParaRPr lang="zh-TW" altLang="en-US" b="1" dirty="0">
                        <a:solidFill>
                          <a:schemeClr val="bg1">
                            <a:lumMod val="50000"/>
                          </a:schemeClr>
                        </a:solidFill>
                        <a:latin typeface="+mj-lt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+mj-lt"/>
                        </a:rPr>
                        <a:t>8</a:t>
                      </a:r>
                      <a:endParaRPr lang="zh-TW" altLang="en-US" b="1" dirty="0">
                        <a:solidFill>
                          <a:schemeClr val="bg1">
                            <a:lumMod val="50000"/>
                          </a:schemeClr>
                        </a:solidFill>
                        <a:latin typeface="+mj-lt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+mj-lt"/>
                        </a:rPr>
                        <a:t>9</a:t>
                      </a:r>
                      <a:endParaRPr lang="zh-TW" altLang="en-US" b="1" dirty="0">
                        <a:solidFill>
                          <a:schemeClr val="bg1">
                            <a:lumMod val="50000"/>
                          </a:schemeClr>
                        </a:solidFill>
                        <a:latin typeface="+mj-lt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+mj-lt"/>
                        </a:rPr>
                        <a:t>10</a:t>
                      </a:r>
                      <a:endParaRPr lang="zh-TW" altLang="en-US" b="1" dirty="0">
                        <a:solidFill>
                          <a:schemeClr val="bg1">
                            <a:lumMod val="50000"/>
                          </a:schemeClr>
                        </a:solidFill>
                        <a:latin typeface="+mj-lt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+mj-lt"/>
                        </a:rPr>
                        <a:t>11</a:t>
                      </a:r>
                      <a:endParaRPr lang="zh-TW" altLang="en-US" b="1" dirty="0">
                        <a:solidFill>
                          <a:schemeClr val="bg1">
                            <a:lumMod val="50000"/>
                          </a:schemeClr>
                        </a:solidFill>
                        <a:latin typeface="+mj-lt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+mj-lt"/>
                        </a:rPr>
                        <a:t>12</a:t>
                      </a:r>
                      <a:endParaRPr lang="zh-TW" altLang="en-US" b="1" dirty="0">
                        <a:solidFill>
                          <a:schemeClr val="bg1">
                            <a:lumMod val="50000"/>
                          </a:schemeClr>
                        </a:solidFill>
                        <a:latin typeface="+mj-lt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+mj-lt"/>
                        </a:rPr>
                        <a:t>13</a:t>
                      </a:r>
                      <a:endParaRPr lang="zh-TW" altLang="en-US" b="1" dirty="0">
                        <a:solidFill>
                          <a:schemeClr val="bg1">
                            <a:lumMod val="50000"/>
                          </a:schemeClr>
                        </a:solidFill>
                        <a:latin typeface="+mj-lt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4076629822"/>
                  </a:ext>
                </a:extLst>
              </a:tr>
              <a:tr h="447140"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+mj-lt"/>
                        </a:rPr>
                        <a:t>14</a:t>
                      </a:r>
                      <a:endParaRPr lang="zh-TW" altLang="en-US" b="1" dirty="0">
                        <a:solidFill>
                          <a:schemeClr val="bg1">
                            <a:lumMod val="50000"/>
                          </a:schemeClr>
                        </a:solidFill>
                        <a:latin typeface="+mj-lt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+mj-lt"/>
                        </a:rPr>
                        <a:t>15</a:t>
                      </a:r>
                      <a:endParaRPr lang="zh-TW" altLang="en-US" b="1" dirty="0">
                        <a:solidFill>
                          <a:schemeClr val="bg1">
                            <a:lumMod val="50000"/>
                          </a:schemeClr>
                        </a:solidFill>
                        <a:latin typeface="+mj-lt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+mj-lt"/>
                        </a:rPr>
                        <a:t>16</a:t>
                      </a:r>
                      <a:endParaRPr lang="zh-TW" altLang="en-US" b="1" dirty="0">
                        <a:solidFill>
                          <a:schemeClr val="bg1">
                            <a:lumMod val="50000"/>
                          </a:schemeClr>
                        </a:solidFill>
                        <a:latin typeface="+mj-lt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altLang="zh-TW" sz="1800" b="1" kern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+mj-lt"/>
                          <a:ea typeface="+mn-ea"/>
                          <a:cs typeface="+mn-cs"/>
                        </a:rPr>
                        <a:t>17</a:t>
                      </a:r>
                      <a:endParaRPr lang="zh-TW" altLang="en-US" sz="1800" b="1" kern="1200" dirty="0">
                        <a:solidFill>
                          <a:schemeClr val="bg1">
                            <a:lumMod val="50000"/>
                          </a:schemeClr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altLang="zh-TW" sz="1800" b="1" kern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+mj-lt"/>
                          <a:ea typeface="+mn-ea"/>
                          <a:cs typeface="+mn-cs"/>
                        </a:rPr>
                        <a:t>18</a:t>
                      </a:r>
                      <a:endParaRPr lang="zh-TW" altLang="en-US" sz="1800" b="1" kern="1200" dirty="0">
                        <a:solidFill>
                          <a:schemeClr val="bg1">
                            <a:lumMod val="50000"/>
                          </a:schemeClr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altLang="zh-TW" sz="1800" b="1" kern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+mj-lt"/>
                          <a:ea typeface="+mn-ea"/>
                          <a:cs typeface="+mn-cs"/>
                        </a:rPr>
                        <a:t>19</a:t>
                      </a:r>
                      <a:endParaRPr lang="zh-TW" altLang="en-US" sz="1800" b="1" kern="1200" dirty="0">
                        <a:solidFill>
                          <a:schemeClr val="bg1">
                            <a:lumMod val="50000"/>
                          </a:schemeClr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altLang="zh-TW" sz="1800" b="1" kern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+mj-lt"/>
                          <a:ea typeface="+mn-ea"/>
                          <a:cs typeface="+mn-cs"/>
                        </a:rPr>
                        <a:t>20</a:t>
                      </a:r>
                      <a:endParaRPr lang="zh-TW" altLang="en-US" sz="1800" b="1" kern="1200" dirty="0">
                        <a:solidFill>
                          <a:schemeClr val="bg1">
                            <a:lumMod val="50000"/>
                          </a:schemeClr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047869064"/>
                  </a:ext>
                </a:extLst>
              </a:tr>
              <a:tr h="447140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altLang="zh-TW" sz="1800" b="1" kern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+mj-lt"/>
                          <a:ea typeface="+mn-ea"/>
                          <a:cs typeface="+mn-cs"/>
                        </a:rPr>
                        <a:t>21</a:t>
                      </a:r>
                      <a:endParaRPr lang="zh-TW" altLang="en-US" sz="1800" b="1" kern="1200" dirty="0">
                        <a:solidFill>
                          <a:schemeClr val="bg1">
                            <a:lumMod val="50000"/>
                          </a:schemeClr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altLang="zh-TW" sz="18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n-ea"/>
                          <a:cs typeface="+mn-cs"/>
                        </a:rPr>
                        <a:t>22</a:t>
                      </a:r>
                      <a:endParaRPr lang="zh-TW" altLang="en-US" sz="1800" b="1" kern="1200" dirty="0">
                        <a:solidFill>
                          <a:srgbClr val="FF0000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altLang="zh-TW" sz="18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n-ea"/>
                          <a:cs typeface="+mn-cs"/>
                        </a:rPr>
                        <a:t>23</a:t>
                      </a:r>
                      <a:endParaRPr lang="zh-TW" altLang="en-US" sz="1800" b="1" kern="1200" dirty="0">
                        <a:solidFill>
                          <a:srgbClr val="FF0000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altLang="zh-TW" sz="18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n-ea"/>
                          <a:cs typeface="+mn-cs"/>
                        </a:rPr>
                        <a:t>24</a:t>
                      </a:r>
                      <a:endParaRPr lang="zh-TW" altLang="en-US" sz="1800" b="1" kern="1200" dirty="0">
                        <a:solidFill>
                          <a:srgbClr val="FF0000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altLang="zh-TW" sz="18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n-ea"/>
                          <a:cs typeface="+mn-cs"/>
                        </a:rPr>
                        <a:t>25</a:t>
                      </a:r>
                      <a:endParaRPr lang="zh-TW" altLang="en-US" sz="1800" b="1" kern="1200" dirty="0">
                        <a:solidFill>
                          <a:srgbClr val="FF0000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altLang="zh-TW" sz="18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n-ea"/>
                          <a:cs typeface="+mn-cs"/>
                        </a:rPr>
                        <a:t>26</a:t>
                      </a:r>
                      <a:endParaRPr lang="zh-TW" altLang="en-US" sz="1800" b="1" kern="1200" dirty="0">
                        <a:solidFill>
                          <a:srgbClr val="FF0000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altLang="zh-TW" sz="18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n-ea"/>
                          <a:cs typeface="+mn-cs"/>
                        </a:rPr>
                        <a:t>27</a:t>
                      </a:r>
                      <a:endParaRPr lang="zh-TW" altLang="en-US" sz="1800" b="1" kern="1200" dirty="0">
                        <a:solidFill>
                          <a:srgbClr val="FF0000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400703856"/>
                  </a:ext>
                </a:extLst>
              </a:tr>
              <a:tr h="447140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altLang="zh-TW" sz="1800" b="1" kern="1200" dirty="0" smtClean="0">
                          <a:solidFill>
                            <a:srgbClr val="FF0000"/>
                          </a:solidFill>
                          <a:latin typeface="+mj-lt"/>
                          <a:ea typeface="+mn-ea"/>
                          <a:cs typeface="+mn-cs"/>
                        </a:rPr>
                        <a:t>28</a:t>
                      </a:r>
                      <a:endParaRPr lang="zh-TW" altLang="en-US" sz="1800" b="1" kern="1200" dirty="0">
                        <a:solidFill>
                          <a:srgbClr val="FF0000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en-US" altLang="zh-TW" sz="1800" b="1" kern="1200" dirty="0" smtClean="0">
                        <a:solidFill>
                          <a:schemeClr val="bg1">
                            <a:lumMod val="50000"/>
                          </a:schemeClr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zh-TW" altLang="en-US" sz="1800" b="1" kern="1200" dirty="0">
                        <a:solidFill>
                          <a:schemeClr val="bg1">
                            <a:lumMod val="50000"/>
                          </a:schemeClr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zh-TW" altLang="en-US" sz="1800" b="1" kern="1200" dirty="0">
                        <a:solidFill>
                          <a:schemeClr val="bg1">
                            <a:lumMod val="50000"/>
                          </a:schemeClr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zh-TW" altLang="en-US" sz="1800" b="1" kern="1200" dirty="0">
                        <a:solidFill>
                          <a:schemeClr val="bg1">
                            <a:lumMod val="50000"/>
                          </a:schemeClr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zh-TW" altLang="en-US" sz="1800" b="1" kern="1200" dirty="0">
                        <a:solidFill>
                          <a:schemeClr val="bg1">
                            <a:lumMod val="50000"/>
                          </a:schemeClr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zh-TW" altLang="en-US" sz="1800" b="1" kern="1200" dirty="0">
                        <a:solidFill>
                          <a:schemeClr val="bg1">
                            <a:lumMod val="50000"/>
                          </a:schemeClr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4269090484"/>
                  </a:ext>
                </a:extLst>
              </a:tr>
            </a:tbl>
          </a:graphicData>
        </a:graphic>
      </p:graphicFrame>
      <p:sp>
        <p:nvSpPr>
          <p:cNvPr id="13" name="矩形 12"/>
          <p:cNvSpPr/>
          <p:nvPr/>
        </p:nvSpPr>
        <p:spPr>
          <a:xfrm>
            <a:off x="996775" y="1573811"/>
            <a:ext cx="3284482" cy="431179"/>
          </a:xfrm>
          <a:prstGeom prst="rect">
            <a:avLst/>
          </a:prstGeom>
          <a:solidFill>
            <a:srgbClr val="A4D76B"/>
          </a:solidFill>
          <a:ln w="38100">
            <a:solidFill>
              <a:schemeClr val="bg1"/>
            </a:solidFill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defRPr/>
            </a:pPr>
            <a:r>
              <a:rPr lang="en-US" altLang="zh-TW" sz="28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微軟正黑體" panose="020B0604030504040204" pitchFamily="34" charset="-120"/>
              </a:rPr>
              <a:t>110.02</a:t>
            </a:r>
            <a:endParaRPr lang="zh-TW" altLang="en-US" sz="2800" dirty="0" smtClean="0">
              <a:solidFill>
                <a:srgbClr val="000000"/>
              </a:solidFill>
              <a:effectLst>
                <a:outerShdw blurRad="38100" dist="38100" dir="2700000" algn="tl">
                  <a:srgbClr val="000000"/>
                </a:outerShdw>
              </a:effectLst>
              <a:ea typeface="微軟正黑體" panose="020B0604030504040204" pitchFamily="34" charset="-120"/>
            </a:endParaRPr>
          </a:p>
        </p:txBody>
      </p:sp>
      <p:graphicFrame>
        <p:nvGraphicFramePr>
          <p:cNvPr id="7" name="表格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22655065"/>
              </p:ext>
            </p:extLst>
          </p:nvPr>
        </p:nvGraphicFramePr>
        <p:xfrm>
          <a:off x="4831487" y="2023303"/>
          <a:ext cx="3284484" cy="2665851"/>
        </p:xfrm>
        <a:graphic>
          <a:graphicData uri="http://schemas.openxmlformats.org/drawingml/2006/table">
            <a:tbl>
              <a:tblPr firstRow="1" bandRow="1">
                <a:effectLst>
                  <a:outerShdw dist="38103" dir="5400000" algn="tl">
                    <a:srgbClr val="000000"/>
                  </a:outerShdw>
                </a:effectLst>
                <a:tableStyleId>{2D5ABB26-0587-4C30-8999-92F81FD0307C}</a:tableStyleId>
              </a:tblPr>
              <a:tblGrid>
                <a:gridCol w="469212">
                  <a:extLst>
                    <a:ext uri="{9D8B030D-6E8A-4147-A177-3AD203B41FA5}">
                      <a16:colId xmlns:a16="http://schemas.microsoft.com/office/drawing/2014/main" xmlns="" val="256846026"/>
                    </a:ext>
                  </a:extLst>
                </a:gridCol>
                <a:gridCol w="469212">
                  <a:extLst>
                    <a:ext uri="{9D8B030D-6E8A-4147-A177-3AD203B41FA5}">
                      <a16:colId xmlns:a16="http://schemas.microsoft.com/office/drawing/2014/main" xmlns="" val="2257527877"/>
                    </a:ext>
                  </a:extLst>
                </a:gridCol>
                <a:gridCol w="469212">
                  <a:extLst>
                    <a:ext uri="{9D8B030D-6E8A-4147-A177-3AD203B41FA5}">
                      <a16:colId xmlns:a16="http://schemas.microsoft.com/office/drawing/2014/main" xmlns="" val="4145448609"/>
                    </a:ext>
                  </a:extLst>
                </a:gridCol>
                <a:gridCol w="469212">
                  <a:extLst>
                    <a:ext uri="{9D8B030D-6E8A-4147-A177-3AD203B41FA5}">
                      <a16:colId xmlns:a16="http://schemas.microsoft.com/office/drawing/2014/main" xmlns="" val="835481753"/>
                    </a:ext>
                  </a:extLst>
                </a:gridCol>
                <a:gridCol w="469212">
                  <a:extLst>
                    <a:ext uri="{9D8B030D-6E8A-4147-A177-3AD203B41FA5}">
                      <a16:colId xmlns:a16="http://schemas.microsoft.com/office/drawing/2014/main" xmlns="" val="3853400446"/>
                    </a:ext>
                  </a:extLst>
                </a:gridCol>
                <a:gridCol w="469212">
                  <a:extLst>
                    <a:ext uri="{9D8B030D-6E8A-4147-A177-3AD203B41FA5}">
                      <a16:colId xmlns:a16="http://schemas.microsoft.com/office/drawing/2014/main" xmlns="" val="1113717072"/>
                    </a:ext>
                  </a:extLst>
                </a:gridCol>
                <a:gridCol w="469212">
                  <a:extLst>
                    <a:ext uri="{9D8B030D-6E8A-4147-A177-3AD203B41FA5}">
                      <a16:colId xmlns:a16="http://schemas.microsoft.com/office/drawing/2014/main" xmlns="" val="3757867286"/>
                    </a:ext>
                  </a:extLst>
                </a:gridCol>
              </a:tblGrid>
              <a:tr h="430151">
                <a:tc>
                  <a:txBody>
                    <a:bodyPr/>
                    <a:lstStyle/>
                    <a:p>
                      <a:pPr marL="0" lvl="0" algn="ctr" defTabSz="914400" rtl="0" eaLnBrk="1" fontAlgn="ctr" latinLnBrk="0" hangingPunct="1"/>
                      <a:r>
                        <a:rPr lang="zh-TW" altLang="en-US" sz="1800" b="1" kern="1200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日</a:t>
                      </a:r>
                      <a:endParaRPr lang="en-US" sz="1800" b="1" kern="1200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ctr" defTabSz="914400" rtl="0" eaLnBrk="1" fontAlgn="ctr" latinLnBrk="0" hangingPunct="1"/>
                      <a:r>
                        <a:rPr lang="zh-TW" altLang="en-US" sz="1800" b="1" kern="1200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一</a:t>
                      </a:r>
                      <a:endParaRPr lang="en-US" sz="1800" b="1" kern="1200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ctr" defTabSz="914400" rtl="0" eaLnBrk="1" fontAlgn="ctr" latinLnBrk="0" hangingPunct="1"/>
                      <a:r>
                        <a:rPr lang="zh-TW" sz="1800" b="1" kern="1200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二</a:t>
                      </a:r>
                      <a:endParaRPr lang="en-US" sz="1800" b="1" kern="1200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ctr" defTabSz="914400" rtl="0" eaLnBrk="1" fontAlgn="ctr" latinLnBrk="0" hangingPunct="1"/>
                      <a:r>
                        <a:rPr lang="zh-TW" sz="1800" b="1" kern="1200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三</a:t>
                      </a:r>
                      <a:endParaRPr lang="en-US" sz="1800" b="1" kern="1200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ctr" defTabSz="914400" rtl="0" eaLnBrk="1" fontAlgn="ctr" latinLnBrk="0" hangingPunct="1"/>
                      <a:r>
                        <a:rPr lang="zh-TW" sz="1800" b="1" kern="1200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四</a:t>
                      </a:r>
                      <a:endParaRPr lang="en-US" sz="1800" b="1" kern="1200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ctr" defTabSz="914400" rtl="0" eaLnBrk="1" fontAlgn="ctr" latinLnBrk="0" hangingPunct="1"/>
                      <a:r>
                        <a:rPr lang="zh-TW" sz="1800" b="1" kern="1200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五</a:t>
                      </a:r>
                      <a:endParaRPr lang="en-US" sz="1800" b="1" kern="1200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ctr" defTabSz="914400" rtl="0" eaLnBrk="1" fontAlgn="ctr" latinLnBrk="0" hangingPunct="1"/>
                      <a:r>
                        <a:rPr lang="zh-TW" sz="1800" b="1" kern="1200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六</a:t>
                      </a:r>
                      <a:endParaRPr lang="en-US" sz="1800" b="1" kern="1200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097508803"/>
                  </a:ext>
                </a:extLst>
              </a:tr>
              <a:tr h="447140">
                <a:tc>
                  <a:txBody>
                    <a:bodyPr/>
                    <a:lstStyle/>
                    <a:p>
                      <a:pPr marL="0" lvl="0" algn="ctr" defTabSz="914400" rtl="0" fontAlgn="ctr" hangingPunct="1"/>
                      <a:endParaRPr lang="en-US" sz="1800" b="1" kern="1200" dirty="0">
                        <a:solidFill>
                          <a:srgbClr val="A6A6A6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algn="ctr" defTabSz="914400" rtl="0" eaLnBrk="1" fontAlgn="ctr" latinLnBrk="0" hangingPunct="1"/>
                      <a:r>
                        <a:rPr lang="en-US" altLang="zh-TW" sz="1800" b="1" kern="12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</a:t>
                      </a:r>
                      <a:endParaRPr lang="en-US" sz="1800" b="1" kern="1200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 smtClean="0">
                          <a:solidFill>
                            <a:srgbClr val="FF0000"/>
                          </a:solidFill>
                          <a:latin typeface="+mj-lt"/>
                        </a:rPr>
                        <a:t>2</a:t>
                      </a:r>
                      <a:endParaRPr lang="zh-TW" altLang="en-US" b="1" dirty="0">
                        <a:solidFill>
                          <a:srgbClr val="FF0000"/>
                        </a:solidFill>
                        <a:latin typeface="+mj-lt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 smtClean="0">
                          <a:solidFill>
                            <a:srgbClr val="FF0000"/>
                          </a:solidFill>
                          <a:latin typeface="+mj-lt"/>
                        </a:rPr>
                        <a:t>3</a:t>
                      </a:r>
                      <a:endParaRPr lang="zh-TW" altLang="en-US" b="1" dirty="0">
                        <a:solidFill>
                          <a:srgbClr val="FF0000"/>
                        </a:solidFill>
                        <a:latin typeface="+mj-lt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 smtClean="0">
                          <a:solidFill>
                            <a:srgbClr val="FF0000"/>
                          </a:solidFill>
                          <a:latin typeface="+mj-lt"/>
                        </a:rPr>
                        <a:t>4</a:t>
                      </a:r>
                      <a:endParaRPr lang="zh-TW" altLang="en-US" b="1" dirty="0">
                        <a:solidFill>
                          <a:srgbClr val="FF0000"/>
                        </a:solidFill>
                        <a:latin typeface="+mj-lt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 smtClean="0">
                          <a:solidFill>
                            <a:srgbClr val="FF0000"/>
                          </a:solidFill>
                          <a:latin typeface="+mj-lt"/>
                        </a:rPr>
                        <a:t>5</a:t>
                      </a:r>
                      <a:endParaRPr lang="zh-TW" altLang="en-US" b="1" dirty="0">
                        <a:solidFill>
                          <a:srgbClr val="FF0000"/>
                        </a:solidFill>
                        <a:latin typeface="+mj-lt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+mj-lt"/>
                        </a:rPr>
                        <a:t>6</a:t>
                      </a:r>
                      <a:endParaRPr lang="zh-TW" altLang="en-US" b="1" dirty="0">
                        <a:solidFill>
                          <a:schemeClr val="bg1">
                            <a:lumMod val="50000"/>
                          </a:schemeClr>
                        </a:solidFill>
                        <a:latin typeface="+mj-lt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315709961"/>
                  </a:ext>
                </a:extLst>
              </a:tr>
              <a:tr h="447140"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+mj-lt"/>
                        </a:rPr>
                        <a:t>7</a:t>
                      </a:r>
                      <a:endParaRPr lang="zh-TW" altLang="en-US" b="1" dirty="0">
                        <a:solidFill>
                          <a:schemeClr val="bg1">
                            <a:lumMod val="50000"/>
                          </a:schemeClr>
                        </a:solidFill>
                        <a:latin typeface="+mj-lt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+mj-lt"/>
                        </a:rPr>
                        <a:t>8</a:t>
                      </a:r>
                      <a:endParaRPr lang="zh-TW" altLang="en-US" b="1" dirty="0">
                        <a:solidFill>
                          <a:schemeClr val="bg1">
                            <a:lumMod val="50000"/>
                          </a:schemeClr>
                        </a:solidFill>
                        <a:latin typeface="+mj-lt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+mj-lt"/>
                        </a:rPr>
                        <a:t>9</a:t>
                      </a:r>
                      <a:endParaRPr lang="zh-TW" altLang="en-US" b="1" dirty="0">
                        <a:solidFill>
                          <a:schemeClr val="bg1">
                            <a:lumMod val="50000"/>
                          </a:schemeClr>
                        </a:solidFill>
                        <a:latin typeface="+mj-lt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+mj-lt"/>
                        </a:rPr>
                        <a:t>10</a:t>
                      </a:r>
                      <a:endParaRPr lang="zh-TW" altLang="en-US" b="1" dirty="0">
                        <a:solidFill>
                          <a:schemeClr val="bg1">
                            <a:lumMod val="50000"/>
                          </a:schemeClr>
                        </a:solidFill>
                        <a:latin typeface="+mj-lt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+mj-lt"/>
                        </a:rPr>
                        <a:t>11</a:t>
                      </a:r>
                      <a:endParaRPr lang="zh-TW" altLang="en-US" b="1" dirty="0">
                        <a:solidFill>
                          <a:schemeClr val="bg1">
                            <a:lumMod val="50000"/>
                          </a:schemeClr>
                        </a:solidFill>
                        <a:latin typeface="+mj-lt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+mj-lt"/>
                        </a:rPr>
                        <a:t>12</a:t>
                      </a:r>
                      <a:endParaRPr lang="zh-TW" altLang="en-US" b="1" dirty="0">
                        <a:solidFill>
                          <a:schemeClr val="bg1">
                            <a:lumMod val="50000"/>
                          </a:schemeClr>
                        </a:solidFill>
                        <a:latin typeface="+mj-lt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+mj-lt"/>
                        </a:rPr>
                        <a:t>13</a:t>
                      </a:r>
                      <a:endParaRPr lang="zh-TW" altLang="en-US" b="1" dirty="0">
                        <a:solidFill>
                          <a:schemeClr val="bg1">
                            <a:lumMod val="50000"/>
                          </a:schemeClr>
                        </a:solidFill>
                        <a:latin typeface="+mj-lt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4076629822"/>
                  </a:ext>
                </a:extLst>
              </a:tr>
              <a:tr h="447140"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+mj-lt"/>
                        </a:rPr>
                        <a:t>14</a:t>
                      </a:r>
                      <a:endParaRPr lang="zh-TW" altLang="en-US" b="1" dirty="0">
                        <a:solidFill>
                          <a:schemeClr val="bg1">
                            <a:lumMod val="50000"/>
                          </a:schemeClr>
                        </a:solidFill>
                        <a:latin typeface="+mj-lt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+mj-lt"/>
                        </a:rPr>
                        <a:t>15</a:t>
                      </a:r>
                      <a:endParaRPr lang="zh-TW" altLang="en-US" b="1" dirty="0">
                        <a:solidFill>
                          <a:schemeClr val="bg1">
                            <a:lumMod val="50000"/>
                          </a:schemeClr>
                        </a:solidFill>
                        <a:latin typeface="+mj-lt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+mj-lt"/>
                        </a:rPr>
                        <a:t>16</a:t>
                      </a:r>
                      <a:endParaRPr lang="zh-TW" altLang="en-US" b="1" dirty="0">
                        <a:solidFill>
                          <a:schemeClr val="bg1">
                            <a:lumMod val="50000"/>
                          </a:schemeClr>
                        </a:solidFill>
                        <a:latin typeface="+mj-lt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altLang="zh-TW" sz="1800" b="1" kern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+mj-lt"/>
                          <a:ea typeface="+mn-ea"/>
                          <a:cs typeface="+mn-cs"/>
                        </a:rPr>
                        <a:t>17</a:t>
                      </a:r>
                      <a:endParaRPr lang="zh-TW" altLang="en-US" sz="1800" b="1" kern="1200" dirty="0">
                        <a:solidFill>
                          <a:schemeClr val="bg1">
                            <a:lumMod val="50000"/>
                          </a:schemeClr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altLang="zh-TW" sz="1800" b="1" kern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+mj-lt"/>
                          <a:ea typeface="+mn-ea"/>
                          <a:cs typeface="+mn-cs"/>
                        </a:rPr>
                        <a:t>18</a:t>
                      </a:r>
                      <a:endParaRPr lang="zh-TW" altLang="en-US" sz="1800" b="1" kern="1200" dirty="0">
                        <a:solidFill>
                          <a:schemeClr val="bg1">
                            <a:lumMod val="50000"/>
                          </a:schemeClr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altLang="zh-TW" sz="1800" b="1" kern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+mj-lt"/>
                          <a:ea typeface="+mn-ea"/>
                          <a:cs typeface="+mn-cs"/>
                        </a:rPr>
                        <a:t>19</a:t>
                      </a:r>
                      <a:endParaRPr lang="zh-TW" altLang="en-US" sz="1800" b="1" kern="1200" dirty="0">
                        <a:solidFill>
                          <a:schemeClr val="bg1">
                            <a:lumMod val="50000"/>
                          </a:schemeClr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altLang="zh-TW" sz="1800" b="1" kern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+mj-lt"/>
                          <a:ea typeface="+mn-ea"/>
                          <a:cs typeface="+mn-cs"/>
                        </a:rPr>
                        <a:t>20</a:t>
                      </a:r>
                      <a:endParaRPr lang="zh-TW" altLang="en-US" sz="1800" b="1" kern="1200" dirty="0">
                        <a:solidFill>
                          <a:schemeClr val="bg1">
                            <a:lumMod val="50000"/>
                          </a:schemeClr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047869064"/>
                  </a:ext>
                </a:extLst>
              </a:tr>
              <a:tr h="447140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altLang="zh-TW" sz="1800" b="1" kern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+mj-lt"/>
                          <a:ea typeface="+mn-ea"/>
                          <a:cs typeface="+mn-cs"/>
                        </a:rPr>
                        <a:t>21</a:t>
                      </a:r>
                      <a:endParaRPr lang="zh-TW" altLang="en-US" sz="1800" b="1" kern="1200" dirty="0">
                        <a:solidFill>
                          <a:schemeClr val="bg1">
                            <a:lumMod val="50000"/>
                          </a:schemeClr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altLang="zh-TW" sz="1800" b="1" kern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+mj-lt"/>
                          <a:ea typeface="+mn-ea"/>
                          <a:cs typeface="+mn-cs"/>
                        </a:rPr>
                        <a:t>22</a:t>
                      </a:r>
                      <a:endParaRPr lang="zh-TW" altLang="en-US" sz="1800" b="1" kern="1200" dirty="0">
                        <a:solidFill>
                          <a:schemeClr val="bg1">
                            <a:lumMod val="50000"/>
                          </a:schemeClr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altLang="zh-TW" sz="1800" b="1" kern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+mj-lt"/>
                          <a:ea typeface="+mn-ea"/>
                          <a:cs typeface="+mn-cs"/>
                        </a:rPr>
                        <a:t>23</a:t>
                      </a:r>
                      <a:endParaRPr lang="zh-TW" altLang="en-US" sz="1800" b="1" kern="1200" dirty="0">
                        <a:solidFill>
                          <a:schemeClr val="bg1">
                            <a:lumMod val="50000"/>
                          </a:schemeClr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altLang="zh-TW" sz="1800" b="1" kern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+mj-lt"/>
                          <a:ea typeface="+mn-ea"/>
                          <a:cs typeface="+mn-cs"/>
                        </a:rPr>
                        <a:t>24</a:t>
                      </a:r>
                      <a:endParaRPr lang="zh-TW" altLang="en-US" sz="1800" b="1" kern="1200" dirty="0">
                        <a:solidFill>
                          <a:schemeClr val="bg1">
                            <a:lumMod val="50000"/>
                          </a:schemeClr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altLang="zh-TW" sz="1800" b="1" kern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+mj-lt"/>
                          <a:ea typeface="+mn-ea"/>
                          <a:cs typeface="+mn-cs"/>
                        </a:rPr>
                        <a:t>25</a:t>
                      </a:r>
                      <a:endParaRPr lang="zh-TW" altLang="en-US" sz="1800" b="1" kern="1200" dirty="0">
                        <a:solidFill>
                          <a:schemeClr val="bg1">
                            <a:lumMod val="50000"/>
                          </a:schemeClr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altLang="zh-TW" sz="1800" b="1" kern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+mj-lt"/>
                          <a:ea typeface="+mn-ea"/>
                          <a:cs typeface="+mn-cs"/>
                        </a:rPr>
                        <a:t>26</a:t>
                      </a:r>
                      <a:endParaRPr lang="zh-TW" altLang="en-US" sz="1800" b="1" kern="1200" dirty="0">
                        <a:solidFill>
                          <a:schemeClr val="bg1">
                            <a:lumMod val="50000"/>
                          </a:schemeClr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altLang="zh-TW" sz="1800" b="1" kern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+mj-lt"/>
                          <a:ea typeface="+mn-ea"/>
                          <a:cs typeface="+mn-cs"/>
                        </a:rPr>
                        <a:t>27</a:t>
                      </a:r>
                      <a:endParaRPr lang="zh-TW" altLang="en-US" sz="1800" b="1" kern="1200" dirty="0">
                        <a:solidFill>
                          <a:schemeClr val="bg1">
                            <a:lumMod val="50000"/>
                          </a:schemeClr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400703856"/>
                  </a:ext>
                </a:extLst>
              </a:tr>
              <a:tr h="447140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altLang="zh-TW" sz="1800" b="1" kern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+mj-lt"/>
                          <a:ea typeface="+mn-ea"/>
                          <a:cs typeface="+mn-cs"/>
                        </a:rPr>
                        <a:t>28</a:t>
                      </a:r>
                      <a:endParaRPr lang="zh-TW" altLang="en-US" sz="1800" b="1" kern="1200" dirty="0">
                        <a:solidFill>
                          <a:schemeClr val="bg1">
                            <a:lumMod val="50000"/>
                          </a:schemeClr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altLang="zh-TW" sz="1800" b="1" kern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+mj-lt"/>
                          <a:ea typeface="+mn-ea"/>
                          <a:cs typeface="+mn-cs"/>
                        </a:rPr>
                        <a:t>29</a:t>
                      </a: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altLang="zh-TW" sz="1800" b="1" kern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+mj-lt"/>
                          <a:ea typeface="+mn-ea"/>
                          <a:cs typeface="+mn-cs"/>
                        </a:rPr>
                        <a:t>30</a:t>
                      </a:r>
                      <a:endParaRPr lang="zh-TW" altLang="en-US" sz="1800" b="1" kern="1200" dirty="0">
                        <a:solidFill>
                          <a:schemeClr val="bg1">
                            <a:lumMod val="50000"/>
                          </a:schemeClr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altLang="zh-TW" sz="1800" b="1" kern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+mj-lt"/>
                          <a:ea typeface="+mn-ea"/>
                          <a:cs typeface="+mn-cs"/>
                        </a:rPr>
                        <a:t>31</a:t>
                      </a:r>
                      <a:endParaRPr lang="zh-TW" altLang="en-US" sz="1800" b="1" kern="1200" dirty="0">
                        <a:solidFill>
                          <a:schemeClr val="bg1">
                            <a:lumMod val="50000"/>
                          </a:schemeClr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zh-TW" altLang="en-US" sz="1800" b="1" kern="1200" dirty="0">
                        <a:solidFill>
                          <a:schemeClr val="bg1">
                            <a:lumMod val="50000"/>
                          </a:schemeClr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zh-TW" altLang="en-US" sz="1800" b="1" kern="1200" dirty="0">
                        <a:solidFill>
                          <a:schemeClr val="bg1">
                            <a:lumMod val="50000"/>
                          </a:schemeClr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zh-TW" altLang="en-US" sz="1800" b="1" kern="1200" dirty="0">
                        <a:solidFill>
                          <a:schemeClr val="bg1">
                            <a:lumMod val="50000"/>
                          </a:schemeClr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4269090484"/>
                  </a:ext>
                </a:extLst>
              </a:tr>
            </a:tbl>
          </a:graphicData>
        </a:graphic>
      </p:graphicFrame>
      <p:sp>
        <p:nvSpPr>
          <p:cNvPr id="9" name="矩形 8"/>
          <p:cNvSpPr/>
          <p:nvPr/>
        </p:nvSpPr>
        <p:spPr>
          <a:xfrm>
            <a:off x="4831488" y="1553219"/>
            <a:ext cx="3284482" cy="431179"/>
          </a:xfrm>
          <a:prstGeom prst="rect">
            <a:avLst/>
          </a:prstGeom>
          <a:solidFill>
            <a:srgbClr val="A4D76B"/>
          </a:solidFill>
          <a:ln w="38100">
            <a:solidFill>
              <a:schemeClr val="bg1"/>
            </a:solidFill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defRPr/>
            </a:pPr>
            <a:r>
              <a:rPr lang="en-US" altLang="zh-TW" sz="28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微軟正黑體" panose="020B0604030504040204" pitchFamily="34" charset="-120"/>
              </a:rPr>
              <a:t>110.03</a:t>
            </a:r>
            <a:endParaRPr lang="zh-TW" altLang="en-US" sz="2800" dirty="0" smtClean="0">
              <a:solidFill>
                <a:srgbClr val="000000"/>
              </a:solidFill>
              <a:effectLst>
                <a:outerShdw blurRad="38100" dist="38100" dir="2700000" algn="tl">
                  <a:srgbClr val="000000"/>
                </a:outerShdw>
              </a:effectLst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8138392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566351" y="39131"/>
            <a:ext cx="7094837" cy="609600"/>
          </a:xfrm>
        </p:spPr>
        <p:txBody>
          <a:bodyPr/>
          <a:lstStyle/>
          <a:p>
            <a:r>
              <a:rPr lang="en-US" altLang="zh-TW" sz="4400" i="0" dirty="0" smtClean="0">
                <a:solidFill>
                  <a:schemeClr val="tx1">
                    <a:lumMod val="10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2.2</a:t>
            </a:r>
            <a:r>
              <a:rPr lang="zh-TW" altLang="en-US" sz="4400" i="0" dirty="0" smtClean="0">
                <a:solidFill>
                  <a:schemeClr val="tx1">
                    <a:lumMod val="1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4400" i="0" dirty="0" smtClean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填表</a:t>
            </a:r>
            <a:r>
              <a:rPr lang="zh-TW" altLang="en-US" sz="4400" i="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期間</a:t>
            </a:r>
          </a:p>
        </p:txBody>
      </p:sp>
      <p:sp>
        <p:nvSpPr>
          <p:cNvPr id="3" name="文字方塊 35"/>
          <p:cNvSpPr txBox="1">
            <a:spLocks noChangeArrowheads="1"/>
          </p:cNvSpPr>
          <p:nvPr/>
        </p:nvSpPr>
        <p:spPr bwMode="auto">
          <a:xfrm>
            <a:off x="408518" y="1219229"/>
            <a:ext cx="8300670" cy="6155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zh-TW" altLang="en-US" sz="3400" dirty="0">
                <a:solidFill>
                  <a:srgbClr val="0000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3400" b="1" u="heavy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3</a:t>
            </a:r>
            <a:r>
              <a:rPr lang="zh-TW" altLang="en-US" sz="3400" b="1" u="heavy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月</a:t>
            </a:r>
            <a:r>
              <a:rPr lang="en-US" altLang="zh-TW" sz="3400" b="1" u="heavy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</a:t>
            </a:r>
            <a:r>
              <a:rPr lang="zh-TW" altLang="en-US" sz="3400" b="1" u="heavy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日上午</a:t>
            </a:r>
            <a:r>
              <a:rPr lang="en-US" altLang="zh-TW" sz="3400" b="1" u="heavy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8:00</a:t>
            </a:r>
            <a:r>
              <a:rPr lang="zh-TW" altLang="en-US" sz="3400" b="1" u="heavy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起</a:t>
            </a:r>
            <a:r>
              <a:rPr lang="en-US" altLang="zh-TW" sz="3400" b="1" u="heavy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zh-TW" altLang="en-US" sz="3400" b="1" u="heavy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至 </a:t>
            </a:r>
            <a:r>
              <a:rPr lang="en-US" altLang="zh-TW" sz="3400" b="1" u="heavy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4</a:t>
            </a:r>
            <a:r>
              <a:rPr lang="zh-TW" altLang="en-US" sz="3400" b="1" u="heavy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月</a:t>
            </a:r>
            <a:r>
              <a:rPr lang="en-US" altLang="zh-TW" sz="3400" b="1" u="heavy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30</a:t>
            </a:r>
            <a:r>
              <a:rPr lang="zh-TW" altLang="en-US" sz="3400" b="1" u="heavy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日</a:t>
            </a:r>
            <a:r>
              <a:rPr lang="zh-TW" altLang="en-US" sz="3400" b="1" u="heavy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下午</a:t>
            </a:r>
            <a:r>
              <a:rPr lang="en-US" altLang="zh-TW" sz="3400" b="1" u="heavy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5:00</a:t>
            </a:r>
            <a:r>
              <a:rPr lang="zh-TW" altLang="en-US" sz="3400" b="1" u="heavy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止</a:t>
            </a:r>
            <a:endParaRPr lang="zh-TW" altLang="en-US" sz="3400" b="1" u="heavy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graphicFrame>
        <p:nvGraphicFramePr>
          <p:cNvPr id="9" name="資料庫圖表 8"/>
          <p:cNvGraphicFramePr/>
          <p:nvPr>
            <p:extLst>
              <p:ext uri="{D42A27DB-BD31-4B8C-83A1-F6EECF244321}">
                <p14:modId xmlns:p14="http://schemas.microsoft.com/office/powerpoint/2010/main" val="2080951702"/>
              </p:ext>
            </p:extLst>
          </p:nvPr>
        </p:nvGraphicFramePr>
        <p:xfrm>
          <a:off x="365552" y="2339548"/>
          <a:ext cx="8238896" cy="38960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6356923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566351" y="47364"/>
            <a:ext cx="7094837" cy="609600"/>
          </a:xfrm>
        </p:spPr>
        <p:txBody>
          <a:bodyPr/>
          <a:lstStyle/>
          <a:p>
            <a:r>
              <a:rPr lang="en-US" altLang="zh-TW" sz="44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2.3</a:t>
            </a:r>
            <a:r>
              <a:rPr lang="zh-TW" altLang="en-US" sz="44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資料匯出</a:t>
            </a:r>
            <a:endParaRPr lang="zh-TW" altLang="en-US" sz="4400" dirty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6" name="文字方塊 21"/>
          <p:cNvSpPr txBox="1">
            <a:spLocks noChangeArrowheads="1"/>
          </p:cNvSpPr>
          <p:nvPr/>
        </p:nvSpPr>
        <p:spPr bwMode="auto">
          <a:xfrm>
            <a:off x="3888492" y="1430584"/>
            <a:ext cx="5085409" cy="3323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l"/>
              <a:defRPr/>
            </a:pPr>
            <a:r>
              <a:rPr lang="en-US" altLang="zh-TW" sz="2800" b="1" u="sng" dirty="0" smtClean="0">
                <a:solidFill>
                  <a:srgbClr val="0000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110.05.04</a:t>
            </a:r>
            <a:r>
              <a:rPr lang="zh-TW" altLang="en-US" sz="2800" b="1" u="sng" dirty="0" smtClean="0">
                <a:solidFill>
                  <a:srgbClr val="0000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第</a:t>
            </a:r>
            <a:r>
              <a:rPr lang="en-US" altLang="zh-TW" sz="2800" b="1" u="sng" dirty="0" smtClean="0">
                <a:solidFill>
                  <a:srgbClr val="0000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</a:t>
            </a:r>
            <a:r>
              <a:rPr lang="zh-TW" altLang="en-US" sz="2800" b="1" u="sng" dirty="0" smtClean="0">
                <a:solidFill>
                  <a:srgbClr val="0000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次</a:t>
            </a:r>
            <a:r>
              <a:rPr lang="zh-TW" altLang="en-US" sz="2800" b="1" u="sng" dirty="0">
                <a:solidFill>
                  <a:srgbClr val="0000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資料</a:t>
            </a:r>
            <a:r>
              <a:rPr lang="zh-TW" altLang="en-US" sz="2800" b="1" u="sng" dirty="0" smtClean="0">
                <a:solidFill>
                  <a:srgbClr val="0000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匯出：</a:t>
            </a:r>
            <a:endParaRPr lang="en-US" altLang="zh-TW" sz="2800" b="1" u="sng" dirty="0" smtClean="0">
              <a:solidFill>
                <a:srgbClr val="0000FF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tabLst>
                <a:tab pos="534988" algn="l"/>
              </a:tabLst>
              <a:defRPr/>
            </a:pPr>
            <a:r>
              <a:rPr lang="en-US" altLang="zh-TW" sz="28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	</a:t>
            </a:r>
            <a:r>
              <a:rPr lang="zh-TW" altLang="zh-TW" sz="2800" b="1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教育部</a:t>
            </a:r>
            <a:r>
              <a:rPr lang="zh-TW" altLang="zh-TW" sz="28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統計</a:t>
            </a:r>
            <a:r>
              <a:rPr lang="zh-TW" altLang="zh-TW" sz="2800" b="1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處</a:t>
            </a:r>
            <a:endParaRPr lang="en-US" altLang="zh-TW" sz="2800" b="1" dirty="0" smtClean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tabLst>
                <a:tab pos="534988" algn="l"/>
              </a:tabLst>
              <a:defRPr/>
            </a:pPr>
            <a:r>
              <a:rPr lang="en-US" altLang="zh-TW" sz="2800" b="1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	</a:t>
            </a:r>
            <a:r>
              <a:rPr lang="zh-TW" altLang="en-US" sz="28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大學總量管制小組</a:t>
            </a:r>
            <a:endParaRPr lang="en-US" altLang="zh-TW" sz="2800" b="1" dirty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tabLst>
                <a:tab pos="534988" algn="l"/>
              </a:tabLst>
              <a:defRPr/>
            </a:pPr>
            <a:r>
              <a:rPr lang="en-US" altLang="zh-TW" sz="28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	</a:t>
            </a:r>
            <a:r>
              <a:rPr lang="zh-TW" altLang="en-US" sz="28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產學合作績效評量</a:t>
            </a:r>
            <a:endParaRPr lang="en-US" altLang="zh-TW" sz="2800" b="1" dirty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tabLst>
                <a:tab pos="534988" algn="l"/>
              </a:tabLst>
              <a:defRPr/>
            </a:pPr>
            <a:r>
              <a:rPr lang="en-US" altLang="zh-TW" sz="28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	</a:t>
            </a:r>
            <a:r>
              <a:rPr lang="zh-TW" altLang="en-US" sz="28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私立大學校院獎補助小組</a:t>
            </a:r>
            <a:endParaRPr lang="en-US" altLang="zh-TW" sz="2800" b="1" dirty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graphicFrame>
        <p:nvGraphicFramePr>
          <p:cNvPr id="7" name="表格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90284181"/>
              </p:ext>
            </p:extLst>
          </p:nvPr>
        </p:nvGraphicFramePr>
        <p:xfrm>
          <a:off x="212792" y="2146576"/>
          <a:ext cx="3675700" cy="2877948"/>
        </p:xfrm>
        <a:graphic>
          <a:graphicData uri="http://schemas.openxmlformats.org/drawingml/2006/table">
            <a:tbl>
              <a:tblPr firstRow="1" bandRow="1">
                <a:effectLst>
                  <a:outerShdw dist="38103" dir="5400000" algn="tl">
                    <a:srgbClr val="000000"/>
                  </a:outerShdw>
                </a:effectLst>
                <a:tableStyleId>{2D5ABB26-0587-4C30-8999-92F81FD0307C}</a:tableStyleId>
              </a:tblPr>
              <a:tblGrid>
                <a:gridCol w="525100">
                  <a:extLst>
                    <a:ext uri="{9D8B030D-6E8A-4147-A177-3AD203B41FA5}">
                      <a16:colId xmlns:a16="http://schemas.microsoft.com/office/drawing/2014/main" xmlns="" val="256846026"/>
                    </a:ext>
                  </a:extLst>
                </a:gridCol>
                <a:gridCol w="525100">
                  <a:extLst>
                    <a:ext uri="{9D8B030D-6E8A-4147-A177-3AD203B41FA5}">
                      <a16:colId xmlns:a16="http://schemas.microsoft.com/office/drawing/2014/main" xmlns="" val="2257527877"/>
                    </a:ext>
                  </a:extLst>
                </a:gridCol>
                <a:gridCol w="525100">
                  <a:extLst>
                    <a:ext uri="{9D8B030D-6E8A-4147-A177-3AD203B41FA5}">
                      <a16:colId xmlns:a16="http://schemas.microsoft.com/office/drawing/2014/main" xmlns="" val="4145448609"/>
                    </a:ext>
                  </a:extLst>
                </a:gridCol>
                <a:gridCol w="525100">
                  <a:extLst>
                    <a:ext uri="{9D8B030D-6E8A-4147-A177-3AD203B41FA5}">
                      <a16:colId xmlns:a16="http://schemas.microsoft.com/office/drawing/2014/main" xmlns="" val="835481753"/>
                    </a:ext>
                  </a:extLst>
                </a:gridCol>
                <a:gridCol w="525100">
                  <a:extLst>
                    <a:ext uri="{9D8B030D-6E8A-4147-A177-3AD203B41FA5}">
                      <a16:colId xmlns:a16="http://schemas.microsoft.com/office/drawing/2014/main" xmlns="" val="3853400446"/>
                    </a:ext>
                  </a:extLst>
                </a:gridCol>
                <a:gridCol w="525100">
                  <a:extLst>
                    <a:ext uri="{9D8B030D-6E8A-4147-A177-3AD203B41FA5}">
                      <a16:colId xmlns:a16="http://schemas.microsoft.com/office/drawing/2014/main" xmlns="" val="1113717072"/>
                    </a:ext>
                  </a:extLst>
                </a:gridCol>
                <a:gridCol w="525100">
                  <a:extLst>
                    <a:ext uri="{9D8B030D-6E8A-4147-A177-3AD203B41FA5}">
                      <a16:colId xmlns:a16="http://schemas.microsoft.com/office/drawing/2014/main" xmlns="" val="3757867286"/>
                    </a:ext>
                  </a:extLst>
                </a:gridCol>
              </a:tblGrid>
              <a:tr h="372571">
                <a:tc>
                  <a:txBody>
                    <a:bodyPr/>
                    <a:lstStyle/>
                    <a:p>
                      <a:pPr marL="0" lvl="0" algn="ctr" defTabSz="914400" rtl="0" eaLnBrk="1" fontAlgn="ctr" latinLnBrk="0" hangingPunct="1"/>
                      <a:r>
                        <a:rPr lang="zh-TW" altLang="en-US" sz="1800" b="1" kern="1200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日</a:t>
                      </a:r>
                      <a:endParaRPr lang="en-US" sz="1800" b="1" kern="1200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ctr" defTabSz="914400" rtl="0" eaLnBrk="1" fontAlgn="ctr" latinLnBrk="0" hangingPunct="1"/>
                      <a:r>
                        <a:rPr lang="zh-TW" sz="1800" b="1" kern="1200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一</a:t>
                      </a:r>
                      <a:endParaRPr lang="en-US" sz="1800" b="1" kern="1200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ctr" defTabSz="914400" rtl="0" eaLnBrk="1" fontAlgn="ctr" latinLnBrk="0" hangingPunct="1"/>
                      <a:r>
                        <a:rPr lang="zh-TW" sz="1800" b="1" kern="1200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二</a:t>
                      </a:r>
                      <a:endParaRPr lang="en-US" sz="1800" b="1" kern="1200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ctr" defTabSz="914400" rtl="0" eaLnBrk="1" fontAlgn="ctr" latinLnBrk="0" hangingPunct="1"/>
                      <a:r>
                        <a:rPr lang="zh-TW" sz="1800" b="1" kern="1200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三</a:t>
                      </a:r>
                      <a:endParaRPr lang="en-US" sz="1800" b="1" kern="1200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ctr" defTabSz="914400" rtl="0" eaLnBrk="1" fontAlgn="ctr" latinLnBrk="0" hangingPunct="1"/>
                      <a:r>
                        <a:rPr lang="zh-TW" sz="1800" b="1" kern="1200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四</a:t>
                      </a:r>
                      <a:endParaRPr lang="en-US" sz="1800" b="1" kern="1200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ctr" defTabSz="914400" rtl="0" eaLnBrk="1" fontAlgn="ctr" latinLnBrk="0" hangingPunct="1"/>
                      <a:r>
                        <a:rPr lang="zh-TW" sz="1800" b="1" kern="1200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五</a:t>
                      </a:r>
                      <a:endParaRPr lang="en-US" sz="1800" b="1" kern="1200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ctr" defTabSz="914400" rtl="0" eaLnBrk="1" fontAlgn="ctr" latinLnBrk="0" hangingPunct="1"/>
                      <a:r>
                        <a:rPr lang="zh-TW" sz="1800" b="1" kern="1200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六</a:t>
                      </a:r>
                      <a:endParaRPr lang="en-US" sz="1800" b="1" kern="1200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097508803"/>
                  </a:ext>
                </a:extLst>
              </a:tr>
              <a:tr h="397337">
                <a:tc>
                  <a:txBody>
                    <a:bodyPr/>
                    <a:lstStyle/>
                    <a:p>
                      <a:pPr marL="0" lvl="0" algn="ctr" defTabSz="914400" rtl="0" eaLnBrk="1" fontAlgn="ctr" latinLnBrk="0" hangingPunct="1"/>
                      <a:endParaRPr lang="en-US" sz="1800" b="1" kern="1200" dirty="0">
                        <a:solidFill>
                          <a:srgbClr val="A6A6A6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algn="ctr" defTabSz="914400" rtl="0" eaLnBrk="1" fontAlgn="ctr" latinLnBrk="0" hangingPunct="1"/>
                      <a:endParaRPr lang="en-US" sz="1800" b="1" kern="1200" dirty="0">
                        <a:solidFill>
                          <a:srgbClr val="A6A6A6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lvl="0" algn="ctr" defTabSz="914400" rtl="0" eaLnBrk="1" fontAlgn="ctr" latinLnBrk="0" hangingPunct="1"/>
                      <a:endParaRPr lang="zh-TW" altLang="en-US" sz="1800" b="1" kern="1200" dirty="0">
                        <a:solidFill>
                          <a:srgbClr val="A6A6A6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lvl="0" algn="ctr" defTabSz="914400" rtl="0" eaLnBrk="1" fontAlgn="ctr" latinLnBrk="0" hangingPunct="1"/>
                      <a:endParaRPr lang="en-US" sz="1800" b="1" kern="1200" dirty="0">
                        <a:solidFill>
                          <a:srgbClr val="A6A6A6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lvl="0" algn="ctr" defTabSz="914400" rtl="0" eaLnBrk="1" fontAlgn="ctr" latinLnBrk="0" hangingPunct="1"/>
                      <a:endParaRPr lang="en-US" sz="1800" b="1" kern="1200" dirty="0">
                        <a:solidFill>
                          <a:srgbClr val="A6A6A6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lvl="0" algn="ctr" defTabSz="914400" rtl="0" eaLnBrk="1" fontAlgn="ctr" latinLnBrk="0" hangingPunct="1"/>
                      <a:endParaRPr lang="en-US" sz="1800" b="1" kern="1200" dirty="0">
                        <a:solidFill>
                          <a:srgbClr val="A6A6A6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800" b="1" kern="1200" dirty="0" smtClean="0">
                          <a:solidFill>
                            <a:srgbClr val="A6A6A6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</a:t>
                      </a:r>
                      <a:endParaRPr lang="zh-TW" altLang="en-US" sz="1800" b="1" kern="1200" dirty="0">
                        <a:solidFill>
                          <a:srgbClr val="A6A6A6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315709961"/>
                  </a:ext>
                </a:extLst>
              </a:tr>
              <a:tr h="518692">
                <a:tc>
                  <a:txBody>
                    <a:bodyPr/>
                    <a:lstStyle/>
                    <a:p>
                      <a:pPr marL="0" lvl="0" algn="ctr" defTabSz="914400" rtl="0" eaLnBrk="1" fontAlgn="ctr" latinLnBrk="0" hangingPunct="1"/>
                      <a:r>
                        <a:rPr lang="en-US" altLang="zh-TW" sz="1800" b="1" kern="1200" dirty="0" smtClean="0">
                          <a:solidFill>
                            <a:srgbClr val="A6A6A6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</a:t>
                      </a:r>
                      <a:endParaRPr lang="en-US" sz="1800" b="1" kern="1200" dirty="0">
                        <a:solidFill>
                          <a:srgbClr val="A6A6A6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800" b="1" kern="1200" dirty="0" smtClean="0">
                          <a:solidFill>
                            <a:srgbClr val="A6A6A6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800" b="1" kern="12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ctr" defTabSz="914400" rtl="0" eaLnBrk="1" fontAlgn="ctr" latinLnBrk="0" hangingPunct="1"/>
                      <a:r>
                        <a:rPr lang="en-US" altLang="zh-TW" sz="1800" b="1" kern="1200" dirty="0" smtClean="0">
                          <a:solidFill>
                            <a:srgbClr val="A6A6A6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</a:t>
                      </a:r>
                      <a:endParaRPr lang="en-US" sz="1800" b="1" kern="1200" dirty="0">
                        <a:solidFill>
                          <a:srgbClr val="A6A6A6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algn="ctr" defTabSz="914400" rtl="0" eaLnBrk="1" fontAlgn="ctr" latinLnBrk="0" hangingPunct="1"/>
                      <a:r>
                        <a:rPr lang="en-US" altLang="zh-TW" sz="1800" b="1" kern="1200" dirty="0" smtClean="0">
                          <a:solidFill>
                            <a:srgbClr val="A6A6A6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</a:t>
                      </a:r>
                      <a:endParaRPr lang="en-US" sz="1800" b="1" kern="1200" dirty="0">
                        <a:solidFill>
                          <a:srgbClr val="A6A6A6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algn="ctr" defTabSz="914400" rtl="0" eaLnBrk="1" fontAlgn="ctr" latinLnBrk="0" hangingPunct="1"/>
                      <a:r>
                        <a:rPr lang="en-US" altLang="zh-TW" sz="1800" b="1" kern="1200" dirty="0" smtClean="0">
                          <a:solidFill>
                            <a:srgbClr val="A6A6A6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</a:t>
                      </a:r>
                      <a:endParaRPr lang="en-US" sz="1800" b="1" kern="1200" dirty="0">
                        <a:solidFill>
                          <a:srgbClr val="A6A6A6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altLang="zh-TW" sz="1800" b="1" kern="1200" dirty="0" smtClean="0">
                          <a:solidFill>
                            <a:srgbClr val="A6A6A6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</a:t>
                      </a:r>
                      <a:endParaRPr lang="en-US" sz="1800" b="1" kern="1200" dirty="0">
                        <a:solidFill>
                          <a:srgbClr val="A6A6A6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4076629822"/>
                  </a:ext>
                </a:extLst>
              </a:tr>
              <a:tr h="397337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800" b="1" kern="1200" dirty="0" smtClean="0">
                          <a:solidFill>
                            <a:srgbClr val="A6A6A6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</a:t>
                      </a:r>
                      <a:endParaRPr lang="en-US" sz="1800" b="1" kern="1200" dirty="0">
                        <a:solidFill>
                          <a:srgbClr val="A6A6A6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800" b="1" kern="1200" dirty="0" smtClean="0">
                          <a:solidFill>
                            <a:srgbClr val="A6A6A6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</a:t>
                      </a:r>
                      <a:endParaRPr lang="zh-TW" altLang="en-US" sz="1800" b="1" kern="1200" dirty="0">
                        <a:solidFill>
                          <a:srgbClr val="A6A6A6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800" b="1" kern="1200" dirty="0" smtClean="0">
                          <a:solidFill>
                            <a:srgbClr val="A6A6A6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11</a:t>
                      </a:r>
                      <a:endParaRPr lang="zh-TW" altLang="en-US" sz="1800" b="1" kern="1200" dirty="0">
                        <a:solidFill>
                          <a:srgbClr val="A6A6A6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800" b="1" kern="1200" dirty="0" smtClean="0">
                          <a:solidFill>
                            <a:srgbClr val="A6A6A6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12</a:t>
                      </a:r>
                      <a:endParaRPr lang="en-US" sz="1800" b="1" kern="1200" dirty="0">
                        <a:solidFill>
                          <a:srgbClr val="A6A6A6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800" b="1" kern="1200" dirty="0" smtClean="0">
                          <a:solidFill>
                            <a:srgbClr val="A6A6A6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13</a:t>
                      </a:r>
                      <a:endParaRPr lang="en-US" sz="1800" b="1" kern="1200" dirty="0">
                        <a:solidFill>
                          <a:srgbClr val="A6A6A6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800" b="1" kern="1200" dirty="0" smtClean="0">
                          <a:solidFill>
                            <a:srgbClr val="A6A6A6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14</a:t>
                      </a:r>
                      <a:endParaRPr lang="en-US" sz="1800" b="1" kern="1200" dirty="0">
                        <a:solidFill>
                          <a:srgbClr val="A6A6A6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800" b="1" kern="1200" dirty="0" smtClean="0">
                          <a:solidFill>
                            <a:srgbClr val="A6A6A6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15</a:t>
                      </a:r>
                      <a:endParaRPr lang="en-US" sz="1800" b="1" kern="1200" dirty="0">
                        <a:solidFill>
                          <a:srgbClr val="A6A6A6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047869064"/>
                  </a:ext>
                </a:extLst>
              </a:tr>
              <a:tr h="397337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800" b="1" kern="1200" dirty="0" smtClean="0">
                          <a:solidFill>
                            <a:srgbClr val="A6A6A6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16</a:t>
                      </a:r>
                      <a:endParaRPr lang="en-US" sz="1800" b="1" kern="1200" dirty="0">
                        <a:solidFill>
                          <a:srgbClr val="A6A6A6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800" b="1" kern="1200" dirty="0" smtClean="0">
                          <a:solidFill>
                            <a:srgbClr val="A6A6A6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17</a:t>
                      </a:r>
                      <a:endParaRPr lang="zh-TW" altLang="en-US" sz="1800" b="1" kern="1200" dirty="0">
                        <a:solidFill>
                          <a:srgbClr val="A6A6A6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800" b="1" kern="1200" dirty="0" smtClean="0">
                          <a:solidFill>
                            <a:srgbClr val="A6A6A6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18</a:t>
                      </a:r>
                      <a:endParaRPr lang="zh-TW" altLang="en-US" sz="1800" b="1" kern="1200" dirty="0">
                        <a:solidFill>
                          <a:srgbClr val="A6A6A6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800" b="1" kern="1200" dirty="0" smtClean="0">
                          <a:solidFill>
                            <a:srgbClr val="A6A6A6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19</a:t>
                      </a:r>
                      <a:endParaRPr lang="en-US" sz="1800" b="1" kern="1200" dirty="0">
                        <a:solidFill>
                          <a:srgbClr val="A6A6A6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800" b="1" kern="1200" dirty="0" smtClean="0">
                          <a:solidFill>
                            <a:srgbClr val="A6A6A6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20</a:t>
                      </a:r>
                      <a:endParaRPr lang="en-US" sz="1800" b="1" kern="1200" dirty="0">
                        <a:solidFill>
                          <a:srgbClr val="A6A6A6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800" b="1" kern="1200" dirty="0" smtClean="0">
                          <a:solidFill>
                            <a:srgbClr val="A6A6A6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21</a:t>
                      </a:r>
                      <a:endParaRPr lang="en-US" sz="1800" b="1" kern="1200" dirty="0">
                        <a:solidFill>
                          <a:srgbClr val="A6A6A6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800" b="1" kern="1200" dirty="0" smtClean="0">
                          <a:solidFill>
                            <a:srgbClr val="A6A6A6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22</a:t>
                      </a:r>
                      <a:endParaRPr lang="en-US" sz="1800" b="1" kern="1200" dirty="0">
                        <a:solidFill>
                          <a:srgbClr val="A6A6A6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400703856"/>
                  </a:ext>
                </a:extLst>
              </a:tr>
              <a:tr h="397337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800" b="1" kern="1200" dirty="0" smtClean="0">
                          <a:solidFill>
                            <a:srgbClr val="A6A6A6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23</a:t>
                      </a:r>
                      <a:endParaRPr lang="en-US" sz="1800" b="1" kern="1200" dirty="0">
                        <a:solidFill>
                          <a:srgbClr val="A6A6A6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800" b="1" kern="1200" dirty="0" smtClean="0">
                          <a:solidFill>
                            <a:srgbClr val="A6A6A6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24</a:t>
                      </a: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800" b="1" kern="1200" dirty="0" smtClean="0">
                          <a:solidFill>
                            <a:srgbClr val="A6A6A6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25</a:t>
                      </a:r>
                      <a:endParaRPr lang="zh-TW" altLang="en-US" sz="1800" b="1" kern="1200" dirty="0">
                        <a:solidFill>
                          <a:srgbClr val="A6A6A6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800" b="1" kern="1200" dirty="0" smtClean="0">
                          <a:solidFill>
                            <a:srgbClr val="A6A6A6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26</a:t>
                      </a:r>
                      <a:endParaRPr lang="zh-TW" altLang="en-US" sz="1800" b="1" kern="1200" dirty="0">
                        <a:solidFill>
                          <a:srgbClr val="A6A6A6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800" b="1" kern="1200" dirty="0" smtClean="0">
                          <a:solidFill>
                            <a:srgbClr val="A6A6A6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27</a:t>
                      </a:r>
                      <a:endParaRPr lang="zh-TW" altLang="en-US" sz="1800" b="1" kern="1200" dirty="0">
                        <a:solidFill>
                          <a:srgbClr val="A6A6A6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800" b="1" kern="1200" dirty="0" smtClean="0">
                          <a:solidFill>
                            <a:srgbClr val="A6A6A6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28</a:t>
                      </a:r>
                      <a:endParaRPr lang="zh-TW" altLang="en-US" sz="1800" b="1" kern="1200" dirty="0">
                        <a:solidFill>
                          <a:srgbClr val="A6A6A6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800" b="1" kern="1200" dirty="0" smtClean="0">
                          <a:solidFill>
                            <a:srgbClr val="A6A6A6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29</a:t>
                      </a: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4269090484"/>
                  </a:ext>
                </a:extLst>
              </a:tr>
              <a:tr h="397337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800" b="1" kern="1200" dirty="0" smtClean="0">
                          <a:solidFill>
                            <a:srgbClr val="A6A6A6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30</a:t>
                      </a:r>
                      <a:endParaRPr lang="en-US" sz="1800" b="1" kern="1200" dirty="0">
                        <a:solidFill>
                          <a:srgbClr val="A6A6A6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800" b="1" kern="1200" dirty="0" smtClean="0">
                          <a:solidFill>
                            <a:srgbClr val="A6A6A6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31</a:t>
                      </a: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1800" b="1" kern="1200" dirty="0">
                        <a:solidFill>
                          <a:srgbClr val="A6A6A6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1800" b="1" kern="1200" dirty="0">
                        <a:solidFill>
                          <a:srgbClr val="A6A6A6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1800" b="1" kern="1200" dirty="0">
                        <a:solidFill>
                          <a:srgbClr val="A6A6A6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1800" b="1" kern="1200" dirty="0">
                        <a:solidFill>
                          <a:srgbClr val="A6A6A6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zh-TW" sz="1800" b="1" kern="1200" dirty="0" smtClean="0">
                        <a:solidFill>
                          <a:srgbClr val="A6A6A6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  <p:sp>
        <p:nvSpPr>
          <p:cNvPr id="9" name="矩形 8"/>
          <p:cNvSpPr/>
          <p:nvPr/>
        </p:nvSpPr>
        <p:spPr>
          <a:xfrm>
            <a:off x="212792" y="1584204"/>
            <a:ext cx="3675700" cy="562372"/>
          </a:xfrm>
          <a:prstGeom prst="rect">
            <a:avLst/>
          </a:prstGeom>
          <a:solidFill>
            <a:srgbClr val="A4D76B"/>
          </a:solidFill>
          <a:ln w="38100">
            <a:solidFill>
              <a:schemeClr val="bg1"/>
            </a:solidFill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defRPr/>
            </a:pPr>
            <a:r>
              <a:rPr lang="en-US" altLang="zh-TW" sz="28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微軟正黑體" panose="020B0604030504040204" pitchFamily="34" charset="-120"/>
              </a:rPr>
              <a:t>110.05</a:t>
            </a:r>
            <a:endParaRPr lang="zh-TW" altLang="en-US" sz="2800" dirty="0" smtClean="0">
              <a:solidFill>
                <a:srgbClr val="000000"/>
              </a:solidFill>
              <a:effectLst>
                <a:outerShdw blurRad="38100" dist="38100" dir="2700000" algn="tl">
                  <a:srgbClr val="000000"/>
                </a:outerShdw>
              </a:effectLst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1456451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566351" y="30888"/>
            <a:ext cx="7094837" cy="609600"/>
          </a:xfrm>
        </p:spPr>
        <p:txBody>
          <a:bodyPr/>
          <a:lstStyle/>
          <a:p>
            <a:r>
              <a:rPr lang="en-US" altLang="zh-TW" sz="44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2.4</a:t>
            </a:r>
            <a:r>
              <a:rPr lang="zh-TW" altLang="en-US" sz="44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zh-TW" altLang="en-US" sz="4400" dirty="0" smtClean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統一期間</a:t>
            </a:r>
            <a:r>
              <a:rPr lang="zh-TW" altLang="en-US" sz="44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資料修正</a:t>
            </a:r>
            <a:endParaRPr lang="zh-TW" altLang="en-US" sz="4400" dirty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8" name="文字方塊 21"/>
          <p:cNvSpPr txBox="1">
            <a:spLocks noChangeArrowheads="1"/>
          </p:cNvSpPr>
          <p:nvPr/>
        </p:nvSpPr>
        <p:spPr bwMode="auto">
          <a:xfrm>
            <a:off x="74142" y="1287352"/>
            <a:ext cx="9002685" cy="6155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zh-TW" sz="3400" b="1" u="heavy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微軟正黑體" panose="020B0604030504040204" pitchFamily="34" charset="-120"/>
                <a:cs typeface="Arial" panose="020B0604020202020204" pitchFamily="34" charset="0"/>
              </a:rPr>
              <a:t>5</a:t>
            </a:r>
            <a:r>
              <a:rPr lang="zh-TW" altLang="en-US" sz="3400" b="1" u="heavy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微軟正黑體" panose="020B0604030504040204" pitchFamily="34" charset="-120"/>
                <a:cs typeface="Arial" panose="020B0604020202020204" pitchFamily="34" charset="0"/>
              </a:rPr>
              <a:t>月</a:t>
            </a:r>
            <a:r>
              <a:rPr lang="en-US" altLang="zh-TW" sz="3400" b="1" u="heavy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微軟正黑體" panose="020B0604030504040204" pitchFamily="34" charset="-120"/>
                <a:cs typeface="Arial" panose="020B0604020202020204" pitchFamily="34" charset="0"/>
              </a:rPr>
              <a:t>6</a:t>
            </a:r>
            <a:r>
              <a:rPr lang="zh-TW" altLang="en-US" sz="3400" b="1" u="heavy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微軟正黑體" panose="020B0604030504040204" pitchFamily="34" charset="-120"/>
                <a:cs typeface="Arial" panose="020B0604020202020204" pitchFamily="34" charset="0"/>
              </a:rPr>
              <a:t>日</a:t>
            </a:r>
            <a:r>
              <a:rPr lang="zh-TW" altLang="en-US" sz="3400" b="1" u="heavy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微軟正黑體" panose="020B0604030504040204" pitchFamily="34" charset="-120"/>
                <a:cs typeface="Arial" panose="020B0604020202020204" pitchFamily="34" charset="0"/>
              </a:rPr>
              <a:t>上午</a:t>
            </a:r>
            <a:r>
              <a:rPr lang="en-US" altLang="zh-TW" sz="3400" b="1" u="heavy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微軟正黑體" panose="020B0604030504040204" pitchFamily="34" charset="-120"/>
                <a:cs typeface="Arial" panose="020B0604020202020204" pitchFamily="34" charset="0"/>
              </a:rPr>
              <a:t>8:00</a:t>
            </a:r>
            <a:r>
              <a:rPr lang="zh-TW" altLang="en-US" sz="3400" b="1" u="heavy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微軟正黑體" panose="020B0604030504040204" pitchFamily="34" charset="-120"/>
                <a:cs typeface="Arial" panose="020B0604020202020204" pitchFamily="34" charset="0"/>
              </a:rPr>
              <a:t>起 至 </a:t>
            </a:r>
            <a:r>
              <a:rPr lang="en-US" altLang="zh-TW" sz="3400" b="1" u="heavy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微軟正黑體" panose="020B0604030504040204" pitchFamily="34" charset="-120"/>
                <a:cs typeface="Arial" panose="020B0604020202020204" pitchFamily="34" charset="0"/>
              </a:rPr>
              <a:t>5</a:t>
            </a:r>
            <a:r>
              <a:rPr lang="zh-TW" altLang="en-US" sz="3400" b="1" u="heavy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微軟正黑體" panose="020B0604030504040204" pitchFamily="34" charset="-120"/>
                <a:cs typeface="Arial" panose="020B0604020202020204" pitchFamily="34" charset="0"/>
              </a:rPr>
              <a:t>月</a:t>
            </a:r>
            <a:r>
              <a:rPr lang="en-US" altLang="zh-TW" sz="3400" b="1" u="heavy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微軟正黑體" panose="020B0604030504040204" pitchFamily="34" charset="-120"/>
                <a:cs typeface="Arial" panose="020B0604020202020204" pitchFamily="34" charset="0"/>
              </a:rPr>
              <a:t>20</a:t>
            </a:r>
            <a:r>
              <a:rPr lang="zh-TW" altLang="en-US" sz="3400" b="1" u="heavy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微軟正黑體" panose="020B0604030504040204" pitchFamily="34" charset="-120"/>
                <a:cs typeface="Arial" panose="020B0604020202020204" pitchFamily="34" charset="0"/>
              </a:rPr>
              <a:t>日</a:t>
            </a:r>
            <a:r>
              <a:rPr lang="zh-TW" altLang="en-US" sz="3400" b="1" u="heavy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微軟正黑體" panose="020B0604030504040204" pitchFamily="34" charset="-120"/>
                <a:cs typeface="Arial" panose="020B0604020202020204" pitchFamily="34" charset="0"/>
              </a:rPr>
              <a:t>下午</a:t>
            </a:r>
            <a:r>
              <a:rPr lang="en-US" altLang="zh-TW" sz="3400" b="1" u="heavy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微軟正黑體" panose="020B0604030504040204" pitchFamily="34" charset="-120"/>
                <a:cs typeface="Arial" panose="020B0604020202020204" pitchFamily="34" charset="0"/>
              </a:rPr>
              <a:t>5:00</a:t>
            </a:r>
            <a:r>
              <a:rPr lang="zh-TW" altLang="en-US" sz="3400" b="1" u="heavy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微軟正黑體" panose="020B0604030504040204" pitchFamily="34" charset="-120"/>
                <a:cs typeface="Arial" panose="020B0604020202020204" pitchFamily="34" charset="0"/>
              </a:rPr>
              <a:t>止</a:t>
            </a:r>
          </a:p>
        </p:txBody>
      </p:sp>
      <p:sp>
        <p:nvSpPr>
          <p:cNvPr id="9" name="文字方塊 21"/>
          <p:cNvSpPr txBox="1">
            <a:spLocks noChangeArrowheads="1"/>
          </p:cNvSpPr>
          <p:nvPr/>
        </p:nvSpPr>
        <p:spPr bwMode="auto">
          <a:xfrm>
            <a:off x="4300151" y="2276525"/>
            <a:ext cx="4381259" cy="3323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l"/>
              <a:defRPr/>
            </a:pPr>
            <a:r>
              <a:rPr lang="zh-TW" altLang="en-US" sz="2800" b="1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需</a:t>
            </a:r>
            <a:r>
              <a:rPr lang="zh-TW" altLang="en-US" sz="2800" b="1" dirty="0" smtClean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申請</a:t>
            </a:r>
            <a:r>
              <a:rPr lang="zh-TW" altLang="en-US" sz="2800" b="1" u="heavy" dirty="0" smtClean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修正本期</a:t>
            </a:r>
            <a:r>
              <a:rPr lang="en-US" altLang="zh-TW" sz="2800" b="1" dirty="0" smtClean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(110.03</a:t>
            </a:r>
            <a:r>
              <a:rPr lang="zh-TW" altLang="en-US" sz="2800" b="1" dirty="0" smtClean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期</a:t>
            </a:r>
            <a:r>
              <a:rPr lang="en-US" altLang="zh-TW" sz="2800" b="1" dirty="0" smtClean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)</a:t>
            </a:r>
            <a:r>
              <a:rPr lang="zh-TW" altLang="en-US" sz="2800" b="1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表冊資</a:t>
            </a:r>
            <a:r>
              <a:rPr lang="zh-TW" altLang="en-US" sz="28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料</a:t>
            </a:r>
            <a:r>
              <a:rPr lang="zh-TW" altLang="zh-TW" sz="2800" b="1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之學校</a:t>
            </a:r>
            <a:r>
              <a:rPr lang="zh-TW" altLang="en-US" sz="28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，</a:t>
            </a:r>
            <a:r>
              <a:rPr lang="zh-TW" altLang="zh-TW" sz="2800" b="1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請於</a:t>
            </a:r>
            <a:r>
              <a:rPr lang="en-US" altLang="zh-TW" sz="2800" b="1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5/6-5/20</a:t>
            </a:r>
            <a:r>
              <a:rPr lang="zh-TW" altLang="en-US" sz="2800" b="1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間提出申請並</a:t>
            </a:r>
            <a:r>
              <a:rPr lang="zh-TW" altLang="en-US" sz="2800" b="1" dirty="0" smtClean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務必於</a:t>
            </a:r>
            <a:r>
              <a:rPr lang="en-US" altLang="zh-TW" sz="2800" b="1" u="heavy" dirty="0" smtClean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5/20</a:t>
            </a:r>
            <a:r>
              <a:rPr lang="zh-TW" altLang="en-US" sz="2800" b="1" u="heavy" dirty="0" smtClean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下午</a:t>
            </a:r>
            <a:r>
              <a:rPr lang="en-US" altLang="zh-TW" sz="2800" b="1" u="heavy" dirty="0" smtClean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5</a:t>
            </a:r>
            <a:r>
              <a:rPr lang="zh-TW" altLang="en-US" sz="2800" b="1" u="heavy" dirty="0" smtClean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時</a:t>
            </a:r>
            <a:r>
              <a:rPr lang="zh-TW" altLang="en-US" sz="2800" b="1" u="heavy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前</a:t>
            </a:r>
            <a:r>
              <a:rPr lang="zh-TW" altLang="zh-TW" sz="2800" b="1" u="heavy" dirty="0" smtClean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完成</a:t>
            </a:r>
            <a:r>
              <a:rPr lang="zh-TW" altLang="zh-TW" sz="2800" b="1" u="heavy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修正作業</a:t>
            </a:r>
            <a:r>
              <a:rPr lang="zh-TW" altLang="zh-TW" sz="2800" b="1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。</a:t>
            </a:r>
            <a:endParaRPr lang="en-US" altLang="zh-TW" sz="2800" b="1" dirty="0">
              <a:solidFill>
                <a:srgbClr val="FF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graphicFrame>
        <p:nvGraphicFramePr>
          <p:cNvPr id="11" name="表格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4944064"/>
              </p:ext>
            </p:extLst>
          </p:nvPr>
        </p:nvGraphicFramePr>
        <p:xfrm>
          <a:off x="212792" y="2963993"/>
          <a:ext cx="3675700" cy="2877948"/>
        </p:xfrm>
        <a:graphic>
          <a:graphicData uri="http://schemas.openxmlformats.org/drawingml/2006/table">
            <a:tbl>
              <a:tblPr firstRow="1" bandRow="1">
                <a:effectLst>
                  <a:outerShdw dist="38103" dir="5400000" algn="tl">
                    <a:srgbClr val="000000"/>
                  </a:outerShdw>
                </a:effectLst>
                <a:tableStyleId>{2D5ABB26-0587-4C30-8999-92F81FD0307C}</a:tableStyleId>
              </a:tblPr>
              <a:tblGrid>
                <a:gridCol w="525100">
                  <a:extLst>
                    <a:ext uri="{9D8B030D-6E8A-4147-A177-3AD203B41FA5}">
                      <a16:colId xmlns:a16="http://schemas.microsoft.com/office/drawing/2014/main" xmlns="" val="256846026"/>
                    </a:ext>
                  </a:extLst>
                </a:gridCol>
                <a:gridCol w="525100">
                  <a:extLst>
                    <a:ext uri="{9D8B030D-6E8A-4147-A177-3AD203B41FA5}">
                      <a16:colId xmlns:a16="http://schemas.microsoft.com/office/drawing/2014/main" xmlns="" val="2257527877"/>
                    </a:ext>
                  </a:extLst>
                </a:gridCol>
                <a:gridCol w="525100">
                  <a:extLst>
                    <a:ext uri="{9D8B030D-6E8A-4147-A177-3AD203B41FA5}">
                      <a16:colId xmlns:a16="http://schemas.microsoft.com/office/drawing/2014/main" xmlns="" val="4145448609"/>
                    </a:ext>
                  </a:extLst>
                </a:gridCol>
                <a:gridCol w="525100">
                  <a:extLst>
                    <a:ext uri="{9D8B030D-6E8A-4147-A177-3AD203B41FA5}">
                      <a16:colId xmlns:a16="http://schemas.microsoft.com/office/drawing/2014/main" xmlns="" val="835481753"/>
                    </a:ext>
                  </a:extLst>
                </a:gridCol>
                <a:gridCol w="525100">
                  <a:extLst>
                    <a:ext uri="{9D8B030D-6E8A-4147-A177-3AD203B41FA5}">
                      <a16:colId xmlns:a16="http://schemas.microsoft.com/office/drawing/2014/main" xmlns="" val="3853400446"/>
                    </a:ext>
                  </a:extLst>
                </a:gridCol>
                <a:gridCol w="525100">
                  <a:extLst>
                    <a:ext uri="{9D8B030D-6E8A-4147-A177-3AD203B41FA5}">
                      <a16:colId xmlns:a16="http://schemas.microsoft.com/office/drawing/2014/main" xmlns="" val="1113717072"/>
                    </a:ext>
                  </a:extLst>
                </a:gridCol>
                <a:gridCol w="525100">
                  <a:extLst>
                    <a:ext uri="{9D8B030D-6E8A-4147-A177-3AD203B41FA5}">
                      <a16:colId xmlns:a16="http://schemas.microsoft.com/office/drawing/2014/main" xmlns="" val="3757867286"/>
                    </a:ext>
                  </a:extLst>
                </a:gridCol>
              </a:tblGrid>
              <a:tr h="372571">
                <a:tc>
                  <a:txBody>
                    <a:bodyPr/>
                    <a:lstStyle/>
                    <a:p>
                      <a:pPr marL="0" lvl="0" algn="ctr" defTabSz="914400" rtl="0" eaLnBrk="1" fontAlgn="ctr" latinLnBrk="0" hangingPunct="1"/>
                      <a:r>
                        <a:rPr lang="zh-TW" altLang="en-US" sz="1800" b="1" kern="1200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日</a:t>
                      </a:r>
                      <a:endParaRPr lang="en-US" sz="1800" b="1" kern="1200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ctr" defTabSz="914400" rtl="0" eaLnBrk="1" fontAlgn="ctr" latinLnBrk="0" hangingPunct="1"/>
                      <a:r>
                        <a:rPr lang="zh-TW" sz="1800" b="1" kern="1200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一</a:t>
                      </a:r>
                      <a:endParaRPr lang="en-US" sz="1800" b="1" kern="1200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ctr" defTabSz="914400" rtl="0" eaLnBrk="1" fontAlgn="ctr" latinLnBrk="0" hangingPunct="1"/>
                      <a:r>
                        <a:rPr lang="zh-TW" sz="1800" b="1" kern="1200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二</a:t>
                      </a:r>
                      <a:endParaRPr lang="en-US" sz="1800" b="1" kern="1200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ctr" defTabSz="914400" rtl="0" eaLnBrk="1" fontAlgn="ctr" latinLnBrk="0" hangingPunct="1"/>
                      <a:r>
                        <a:rPr lang="zh-TW" sz="1800" b="1" kern="1200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三</a:t>
                      </a:r>
                      <a:endParaRPr lang="en-US" sz="1800" b="1" kern="1200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ctr" defTabSz="914400" rtl="0" eaLnBrk="1" fontAlgn="ctr" latinLnBrk="0" hangingPunct="1"/>
                      <a:r>
                        <a:rPr lang="zh-TW" sz="1800" b="1" kern="1200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四</a:t>
                      </a:r>
                      <a:endParaRPr lang="en-US" sz="1800" b="1" kern="1200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ctr" defTabSz="914400" rtl="0" eaLnBrk="1" fontAlgn="ctr" latinLnBrk="0" hangingPunct="1"/>
                      <a:r>
                        <a:rPr lang="zh-TW" sz="1800" b="1" kern="1200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五</a:t>
                      </a:r>
                      <a:endParaRPr lang="en-US" sz="1800" b="1" kern="1200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ctr" defTabSz="914400" rtl="0" eaLnBrk="1" fontAlgn="ctr" latinLnBrk="0" hangingPunct="1"/>
                      <a:r>
                        <a:rPr lang="zh-TW" sz="1800" b="1" kern="1200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六</a:t>
                      </a:r>
                      <a:endParaRPr lang="en-US" sz="1800" b="1" kern="1200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097508803"/>
                  </a:ext>
                </a:extLst>
              </a:tr>
              <a:tr h="397337">
                <a:tc>
                  <a:txBody>
                    <a:bodyPr/>
                    <a:lstStyle/>
                    <a:p>
                      <a:pPr marL="0" lvl="0" algn="ctr" defTabSz="914400" rtl="0" eaLnBrk="1" fontAlgn="ctr" latinLnBrk="0" hangingPunct="1"/>
                      <a:endParaRPr lang="en-US" sz="1800" b="1" kern="1200" dirty="0">
                        <a:solidFill>
                          <a:srgbClr val="A6A6A6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algn="ctr" defTabSz="914400" rtl="0" eaLnBrk="1" fontAlgn="ctr" latinLnBrk="0" hangingPunct="1"/>
                      <a:endParaRPr lang="en-US" sz="1800" b="1" kern="1200" dirty="0">
                        <a:solidFill>
                          <a:srgbClr val="A6A6A6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lvl="0" algn="ctr" defTabSz="914400" rtl="0" eaLnBrk="1" fontAlgn="ctr" latinLnBrk="0" hangingPunct="1"/>
                      <a:endParaRPr lang="zh-TW" altLang="en-US" sz="1800" b="1" kern="1200" dirty="0">
                        <a:solidFill>
                          <a:srgbClr val="A6A6A6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lvl="0" algn="ctr" defTabSz="914400" rtl="0" eaLnBrk="1" fontAlgn="ctr" latinLnBrk="0" hangingPunct="1"/>
                      <a:endParaRPr lang="en-US" sz="1800" b="1" kern="1200" dirty="0">
                        <a:solidFill>
                          <a:srgbClr val="A6A6A6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lvl="0" algn="ctr" defTabSz="914400" rtl="0" eaLnBrk="1" fontAlgn="ctr" latinLnBrk="0" hangingPunct="1"/>
                      <a:endParaRPr lang="en-US" sz="1800" b="1" kern="1200" dirty="0">
                        <a:solidFill>
                          <a:srgbClr val="A6A6A6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lvl="0" algn="ctr" defTabSz="914400" rtl="0" eaLnBrk="1" fontAlgn="ctr" latinLnBrk="0" hangingPunct="1"/>
                      <a:endParaRPr lang="en-US" sz="1800" b="1" kern="1200" dirty="0">
                        <a:solidFill>
                          <a:srgbClr val="A6A6A6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800" b="1" kern="1200" dirty="0" smtClean="0">
                          <a:solidFill>
                            <a:srgbClr val="A6A6A6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</a:t>
                      </a:r>
                      <a:endParaRPr lang="zh-TW" altLang="en-US" sz="1800" b="1" kern="1200" dirty="0">
                        <a:solidFill>
                          <a:srgbClr val="A6A6A6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315709961"/>
                  </a:ext>
                </a:extLst>
              </a:tr>
              <a:tr h="518692">
                <a:tc>
                  <a:txBody>
                    <a:bodyPr/>
                    <a:lstStyle/>
                    <a:p>
                      <a:pPr marL="0" lvl="0" algn="ctr" defTabSz="914400" rtl="0" eaLnBrk="1" fontAlgn="ctr" latinLnBrk="0" hangingPunct="1"/>
                      <a:r>
                        <a:rPr lang="en-US" altLang="zh-TW" sz="1800" b="1" kern="1200" dirty="0" smtClean="0">
                          <a:solidFill>
                            <a:srgbClr val="A6A6A6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</a:t>
                      </a:r>
                      <a:endParaRPr lang="en-US" sz="1800" b="1" kern="1200" dirty="0">
                        <a:solidFill>
                          <a:srgbClr val="A6A6A6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800" b="1" kern="1200" dirty="0" smtClean="0">
                          <a:solidFill>
                            <a:srgbClr val="A6A6A6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800" b="1" kern="1200" dirty="0" smtClean="0">
                          <a:solidFill>
                            <a:srgbClr val="A6A6A6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algn="ctr" defTabSz="914400" rtl="0" eaLnBrk="1" fontAlgn="ctr" latinLnBrk="0" hangingPunct="1"/>
                      <a:r>
                        <a:rPr lang="en-US" altLang="zh-TW" sz="1800" b="1" kern="1200" dirty="0" smtClean="0">
                          <a:solidFill>
                            <a:srgbClr val="A6A6A6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</a:t>
                      </a:r>
                      <a:endParaRPr lang="en-US" sz="1800" b="1" kern="1200" dirty="0">
                        <a:solidFill>
                          <a:srgbClr val="A6A6A6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algn="ctr" defTabSz="914400" rtl="0" eaLnBrk="1" fontAlgn="ctr" latinLnBrk="0" hangingPunct="1"/>
                      <a:r>
                        <a:rPr lang="en-US" altLang="zh-TW" sz="1800" b="1" kern="12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</a:t>
                      </a:r>
                      <a:endParaRPr lang="en-US" sz="1800" b="1" kern="1200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ctr" defTabSz="914400" rtl="0" eaLnBrk="1" fontAlgn="ctr" latinLnBrk="0" hangingPunct="1"/>
                      <a:r>
                        <a:rPr lang="en-US" altLang="zh-TW" sz="1800" b="1" kern="12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</a:t>
                      </a:r>
                      <a:endParaRPr lang="en-US" sz="1800" b="1" kern="1200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altLang="zh-TW" sz="1800" b="1" kern="12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</a:t>
                      </a:r>
                      <a:endParaRPr lang="en-US" sz="1800" b="1" kern="1200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076629822"/>
                  </a:ext>
                </a:extLst>
              </a:tr>
              <a:tr h="397337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800" b="1" kern="12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</a:t>
                      </a:r>
                      <a:endParaRPr lang="en-US" sz="1800" b="1" kern="1200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800" b="1" kern="12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</a:t>
                      </a:r>
                      <a:endParaRPr lang="zh-TW" altLang="en-US" sz="1800" b="1" kern="1200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800" b="1" kern="12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11</a:t>
                      </a:r>
                      <a:endParaRPr lang="zh-TW" altLang="en-US" sz="1800" b="1" kern="1200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800" b="1" kern="12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12</a:t>
                      </a:r>
                      <a:endParaRPr lang="en-US" sz="1800" b="1" kern="1200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800" b="1" kern="12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13</a:t>
                      </a:r>
                      <a:endParaRPr lang="en-US" sz="1800" b="1" kern="1200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800" b="1" kern="12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14</a:t>
                      </a:r>
                      <a:endParaRPr lang="en-US" sz="1800" b="1" kern="1200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800" b="1" kern="12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15</a:t>
                      </a:r>
                      <a:endParaRPr lang="en-US" sz="1800" b="1" kern="1200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047869064"/>
                  </a:ext>
                </a:extLst>
              </a:tr>
              <a:tr h="397337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800" b="1" kern="12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16</a:t>
                      </a:r>
                      <a:endParaRPr lang="en-US" sz="1800" b="1" kern="1200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800" b="1" kern="12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17</a:t>
                      </a:r>
                      <a:endParaRPr lang="zh-TW" altLang="en-US" sz="1800" b="1" kern="1200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800" b="1" kern="12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18</a:t>
                      </a:r>
                      <a:endParaRPr lang="zh-TW" altLang="en-US" sz="1800" b="1" kern="1200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800" b="1" kern="12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19</a:t>
                      </a:r>
                      <a:endParaRPr lang="en-US" sz="1800" b="1" kern="1200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800" b="1" kern="12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20</a:t>
                      </a:r>
                      <a:endParaRPr lang="en-US" sz="1800" b="1" kern="1200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800" b="1" kern="1200" dirty="0" smtClean="0">
                          <a:solidFill>
                            <a:srgbClr val="A6A6A6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21</a:t>
                      </a:r>
                      <a:endParaRPr lang="en-US" sz="1800" b="1" kern="1200" dirty="0">
                        <a:solidFill>
                          <a:srgbClr val="A6A6A6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800" b="1" kern="1200" dirty="0" smtClean="0">
                          <a:solidFill>
                            <a:srgbClr val="A6A6A6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22</a:t>
                      </a:r>
                      <a:endParaRPr lang="en-US" sz="1800" b="1" kern="1200" dirty="0">
                        <a:solidFill>
                          <a:srgbClr val="A6A6A6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400703856"/>
                  </a:ext>
                </a:extLst>
              </a:tr>
              <a:tr h="397337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800" b="1" kern="1200" dirty="0" smtClean="0">
                          <a:solidFill>
                            <a:srgbClr val="A6A6A6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23</a:t>
                      </a:r>
                      <a:endParaRPr lang="en-US" sz="1800" b="1" kern="1200" dirty="0">
                        <a:solidFill>
                          <a:srgbClr val="A6A6A6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800" b="1" kern="1200" dirty="0" smtClean="0">
                          <a:solidFill>
                            <a:srgbClr val="A6A6A6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24</a:t>
                      </a: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800" b="1" kern="1200" dirty="0" smtClean="0">
                          <a:solidFill>
                            <a:srgbClr val="A6A6A6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25</a:t>
                      </a:r>
                      <a:endParaRPr lang="zh-TW" altLang="en-US" sz="1800" b="1" kern="1200" dirty="0">
                        <a:solidFill>
                          <a:srgbClr val="A6A6A6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800" b="1" kern="1200" dirty="0" smtClean="0">
                          <a:solidFill>
                            <a:srgbClr val="A6A6A6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26</a:t>
                      </a:r>
                      <a:endParaRPr lang="zh-TW" altLang="en-US" sz="1800" b="1" kern="1200" dirty="0">
                        <a:solidFill>
                          <a:srgbClr val="A6A6A6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800" b="1" kern="1200" dirty="0" smtClean="0">
                          <a:solidFill>
                            <a:srgbClr val="A6A6A6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27</a:t>
                      </a:r>
                      <a:endParaRPr lang="zh-TW" altLang="en-US" sz="1800" b="1" kern="1200" dirty="0">
                        <a:solidFill>
                          <a:srgbClr val="A6A6A6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800" b="1" kern="1200" dirty="0" smtClean="0">
                          <a:solidFill>
                            <a:srgbClr val="A6A6A6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28</a:t>
                      </a:r>
                      <a:endParaRPr lang="zh-TW" altLang="en-US" sz="1800" b="1" kern="1200" dirty="0">
                        <a:solidFill>
                          <a:srgbClr val="A6A6A6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800" b="1" kern="1200" dirty="0" smtClean="0">
                          <a:solidFill>
                            <a:srgbClr val="A6A6A6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29</a:t>
                      </a: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4269090484"/>
                  </a:ext>
                </a:extLst>
              </a:tr>
              <a:tr h="397337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800" b="1" kern="1200" dirty="0" smtClean="0">
                          <a:solidFill>
                            <a:srgbClr val="A6A6A6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30</a:t>
                      </a:r>
                      <a:endParaRPr lang="en-US" sz="1800" b="1" kern="1200" dirty="0">
                        <a:solidFill>
                          <a:srgbClr val="A6A6A6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800" b="1" kern="1200" dirty="0" smtClean="0">
                          <a:solidFill>
                            <a:srgbClr val="A6A6A6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31</a:t>
                      </a: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1800" b="1" kern="1200" dirty="0">
                        <a:solidFill>
                          <a:srgbClr val="A6A6A6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1800" b="1" kern="1200" dirty="0">
                        <a:solidFill>
                          <a:srgbClr val="A6A6A6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1800" b="1" kern="1200" dirty="0">
                        <a:solidFill>
                          <a:srgbClr val="A6A6A6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1800" b="1" kern="1200" dirty="0">
                        <a:solidFill>
                          <a:srgbClr val="A6A6A6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zh-TW" sz="1800" b="1" kern="1200" dirty="0" smtClean="0">
                        <a:solidFill>
                          <a:srgbClr val="A6A6A6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  <p:sp>
        <p:nvSpPr>
          <p:cNvPr id="12" name="矩形 11"/>
          <p:cNvSpPr/>
          <p:nvPr/>
        </p:nvSpPr>
        <p:spPr>
          <a:xfrm>
            <a:off x="212792" y="2401621"/>
            <a:ext cx="3675700" cy="562372"/>
          </a:xfrm>
          <a:prstGeom prst="rect">
            <a:avLst/>
          </a:prstGeom>
          <a:solidFill>
            <a:srgbClr val="A4D76B"/>
          </a:solidFill>
          <a:ln w="38100">
            <a:solidFill>
              <a:schemeClr val="bg1"/>
            </a:solidFill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defRPr/>
            </a:pPr>
            <a:r>
              <a:rPr lang="en-US" altLang="zh-TW" sz="28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微軟正黑體" panose="020B0604030504040204" pitchFamily="34" charset="-120"/>
              </a:rPr>
              <a:t>110.05</a:t>
            </a:r>
            <a:endParaRPr lang="zh-TW" altLang="en-US" sz="2800" dirty="0" smtClean="0">
              <a:solidFill>
                <a:srgbClr val="000000"/>
              </a:solidFill>
              <a:effectLst>
                <a:outerShdw blurRad="38100" dist="38100" dir="2700000" algn="tl">
                  <a:srgbClr val="000000"/>
                </a:outerShdw>
              </a:effectLst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331428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566351" y="30888"/>
            <a:ext cx="7094837" cy="609600"/>
          </a:xfrm>
        </p:spPr>
        <p:txBody>
          <a:bodyPr/>
          <a:lstStyle/>
          <a:p>
            <a:r>
              <a:rPr lang="en-US" altLang="zh-TW" sz="4400" i="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2.5 </a:t>
            </a:r>
            <a:r>
              <a:rPr lang="zh-TW" altLang="en-US" sz="4400" i="0" dirty="0" smtClean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統一修正申請</a:t>
            </a:r>
            <a:r>
              <a:rPr lang="en-US" altLang="zh-TW" sz="4400" i="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-</a:t>
            </a:r>
            <a:r>
              <a:rPr lang="zh-TW" altLang="en-US" sz="4400" i="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如何提出</a:t>
            </a:r>
            <a:endParaRPr lang="zh-TW" altLang="en-US" sz="4400" i="0" dirty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4" name="文字方塊 27"/>
          <p:cNvSpPr txBox="1">
            <a:spLocks noChangeArrowheads="1"/>
          </p:cNvSpPr>
          <p:nvPr/>
        </p:nvSpPr>
        <p:spPr bwMode="auto">
          <a:xfrm>
            <a:off x="480931" y="1359278"/>
            <a:ext cx="8195525" cy="2831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514350" indent="-514350">
              <a:spcBef>
                <a:spcPct val="0"/>
              </a:spcBef>
              <a:buFontTx/>
              <a:buAutoNum type="arabicPeriod"/>
            </a:pPr>
            <a:r>
              <a:rPr lang="zh-TW" altLang="en-US" sz="2800" b="1" dirty="0" smtClean="0">
                <a:solidFill>
                  <a:srgbClr val="00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請</a:t>
            </a:r>
            <a:r>
              <a:rPr lang="zh-TW" altLang="en-US" sz="2800" b="1" dirty="0">
                <a:solidFill>
                  <a:srgbClr val="00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至</a:t>
            </a:r>
            <a:r>
              <a:rPr lang="zh-TW" altLang="en-US" sz="2800" b="1" dirty="0">
                <a:solidFill>
                  <a:srgbClr val="FF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校庫首頁</a:t>
            </a:r>
            <a:r>
              <a:rPr lang="zh-TW" altLang="en-US" sz="2800" b="1" dirty="0">
                <a:solidFill>
                  <a:srgbClr val="00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點選             </a:t>
            </a:r>
            <a:r>
              <a:rPr lang="zh-TW" altLang="en-US" sz="2800" b="1" dirty="0" smtClean="0">
                <a:solidFill>
                  <a:srgbClr val="00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。</a:t>
            </a:r>
            <a:endParaRPr lang="en-US" altLang="zh-TW" sz="2800" b="1" dirty="0" smtClean="0">
              <a:solidFill>
                <a:srgbClr val="000000"/>
              </a:solidFill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514350" indent="-514350">
              <a:spcBef>
                <a:spcPct val="0"/>
              </a:spcBef>
              <a:buFontTx/>
              <a:buAutoNum type="arabicPeriod"/>
            </a:pPr>
            <a:r>
              <a:rPr lang="zh-TW" altLang="en-US" sz="2800" b="1" dirty="0">
                <a:solidFill>
                  <a:srgbClr val="00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進入修正系統頁面</a:t>
            </a:r>
            <a:r>
              <a:rPr lang="zh-TW" altLang="en-US" sz="2800" b="1" dirty="0" smtClean="0">
                <a:solidFill>
                  <a:srgbClr val="00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後，輸入</a:t>
            </a:r>
            <a:r>
              <a:rPr lang="zh-TW" altLang="en-US" sz="2800" b="1" dirty="0">
                <a:solidFill>
                  <a:srgbClr val="00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帳號密碼登入</a:t>
            </a:r>
            <a:r>
              <a:rPr lang="zh-TW" altLang="en-US" sz="2800" b="1" dirty="0" smtClean="0">
                <a:solidFill>
                  <a:srgbClr val="00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。</a:t>
            </a:r>
            <a:endParaRPr lang="en-US" altLang="zh-TW" sz="2800" b="1" dirty="0">
              <a:solidFill>
                <a:srgbClr val="000000"/>
              </a:solidFill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>
              <a:spcBef>
                <a:spcPct val="0"/>
              </a:spcBef>
              <a:buNone/>
            </a:pPr>
            <a:endParaRPr lang="en-US" altLang="zh-TW" sz="1000" b="1" dirty="0" smtClean="0">
              <a:solidFill>
                <a:srgbClr val="000000"/>
              </a:solidFill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514350" indent="-514350">
              <a:spcBef>
                <a:spcPct val="0"/>
              </a:spcBef>
              <a:buFont typeface="+mj-lt"/>
              <a:buAutoNum type="arabicPeriod" startAt="3"/>
            </a:pPr>
            <a:r>
              <a:rPr lang="zh-TW" altLang="en-US" sz="2800" b="1" dirty="0" smtClean="0">
                <a:solidFill>
                  <a:srgbClr val="00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點選             </a:t>
            </a:r>
            <a:r>
              <a:rPr lang="zh-TW" altLang="en-US" sz="2800" b="1" dirty="0">
                <a:solidFill>
                  <a:srgbClr val="00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於     選擇</a:t>
            </a:r>
            <a:r>
              <a:rPr lang="zh-TW" altLang="en-US" sz="2800" b="1" dirty="0" smtClean="0">
                <a:solidFill>
                  <a:srgbClr val="00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表冊，並</a:t>
            </a:r>
            <a:r>
              <a:rPr lang="zh-TW" altLang="en-US" sz="2800" b="1" dirty="0">
                <a:solidFill>
                  <a:srgbClr val="00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於</a:t>
            </a:r>
            <a:r>
              <a:rPr lang="zh-TW" altLang="en-US" sz="2800" b="1" dirty="0">
                <a:solidFill>
                  <a:srgbClr val="FF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「修改原因</a:t>
            </a:r>
            <a:r>
              <a:rPr lang="zh-TW" altLang="en-US" sz="2800" b="1" dirty="0" smtClean="0">
                <a:solidFill>
                  <a:srgbClr val="FF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」欄位</a:t>
            </a:r>
            <a:r>
              <a:rPr lang="zh-TW" altLang="en-US" sz="2800" b="1" dirty="0">
                <a:solidFill>
                  <a:srgbClr val="FF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敘明具體理由</a:t>
            </a:r>
            <a:r>
              <a:rPr lang="zh-TW" altLang="en-US" sz="2800" b="1" dirty="0">
                <a:solidFill>
                  <a:srgbClr val="00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後送出選單</a:t>
            </a:r>
            <a:r>
              <a:rPr lang="zh-TW" altLang="en-US" sz="2800" b="1" dirty="0" smtClean="0">
                <a:solidFill>
                  <a:srgbClr val="00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。</a:t>
            </a:r>
            <a:endParaRPr lang="zh-TW" altLang="en-US" sz="2800" b="1" dirty="0">
              <a:solidFill>
                <a:srgbClr val="000000"/>
              </a:solidFill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514350" indent="-514350">
              <a:spcBef>
                <a:spcPct val="0"/>
              </a:spcBef>
              <a:buFontTx/>
              <a:buAutoNum type="arabicPeriod" startAt="3"/>
            </a:pPr>
            <a:r>
              <a:rPr lang="zh-TW" altLang="en-US" sz="2800" b="1" dirty="0">
                <a:solidFill>
                  <a:srgbClr val="00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成功送出之表冊會在確認鍵上方</a:t>
            </a:r>
            <a:r>
              <a:rPr lang="zh-TW" altLang="en-US" sz="2800" b="1" dirty="0" smtClean="0">
                <a:solidFill>
                  <a:srgbClr val="00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顯示「已申請表冊：</a:t>
            </a:r>
            <a:r>
              <a:rPr lang="en-US" altLang="zh-TW" sz="2800" b="1" dirty="0" smtClean="0">
                <a:solidFill>
                  <a:srgbClr val="00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…</a:t>
            </a:r>
            <a:r>
              <a:rPr lang="zh-TW" altLang="en-US" sz="2800" b="1" dirty="0" smtClean="0">
                <a:solidFill>
                  <a:srgbClr val="00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」。</a:t>
            </a:r>
            <a:endParaRPr lang="zh-TW" altLang="en-US" sz="2800" b="1" dirty="0"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10" name="圖片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057" t="2" r="13612" b="94362"/>
          <a:stretch>
            <a:fillRect/>
          </a:stretch>
        </p:blipFill>
        <p:spPr bwMode="auto">
          <a:xfrm>
            <a:off x="4053192" y="1359278"/>
            <a:ext cx="1022864" cy="475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圖片 2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91" r="91383" b="92300"/>
          <a:stretch>
            <a:fillRect/>
          </a:stretch>
        </p:blipFill>
        <p:spPr bwMode="auto">
          <a:xfrm>
            <a:off x="1880211" y="2461451"/>
            <a:ext cx="1082675" cy="32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圖片 2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307" t="28149" r="50191" b="63141"/>
          <a:stretch>
            <a:fillRect/>
          </a:stretch>
        </p:blipFill>
        <p:spPr bwMode="auto">
          <a:xfrm>
            <a:off x="3555575" y="2375039"/>
            <a:ext cx="265026" cy="493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8" name="群組 17"/>
          <p:cNvGrpSpPr/>
          <p:nvPr/>
        </p:nvGrpSpPr>
        <p:grpSpPr>
          <a:xfrm>
            <a:off x="372865" y="4272773"/>
            <a:ext cx="8505128" cy="2054940"/>
            <a:chOff x="372865" y="4272773"/>
            <a:chExt cx="8505128" cy="2054940"/>
          </a:xfrm>
        </p:grpSpPr>
        <p:grpSp>
          <p:nvGrpSpPr>
            <p:cNvPr id="16" name="群組 15"/>
            <p:cNvGrpSpPr/>
            <p:nvPr/>
          </p:nvGrpSpPr>
          <p:grpSpPr>
            <a:xfrm>
              <a:off x="372865" y="4272773"/>
              <a:ext cx="8505128" cy="2054940"/>
              <a:chOff x="372865" y="4272773"/>
              <a:chExt cx="8505128" cy="2054940"/>
            </a:xfrm>
          </p:grpSpPr>
          <p:grpSp>
            <p:nvGrpSpPr>
              <p:cNvPr id="14" name="群組 13"/>
              <p:cNvGrpSpPr/>
              <p:nvPr/>
            </p:nvGrpSpPr>
            <p:grpSpPr>
              <a:xfrm>
                <a:off x="550734" y="4272773"/>
                <a:ext cx="8327259" cy="2054940"/>
                <a:chOff x="550734" y="4272773"/>
                <a:chExt cx="8327259" cy="2054940"/>
              </a:xfrm>
            </p:grpSpPr>
            <p:grpSp>
              <p:nvGrpSpPr>
                <p:cNvPr id="8" name="群組 7"/>
                <p:cNvGrpSpPr/>
                <p:nvPr/>
              </p:nvGrpSpPr>
              <p:grpSpPr>
                <a:xfrm>
                  <a:off x="550734" y="4272773"/>
                  <a:ext cx="8327259" cy="2054940"/>
                  <a:chOff x="403433" y="4695569"/>
                  <a:chExt cx="8364202" cy="1707005"/>
                </a:xfrm>
              </p:grpSpPr>
              <p:grpSp>
                <p:nvGrpSpPr>
                  <p:cNvPr id="6" name="群組 5"/>
                  <p:cNvGrpSpPr/>
                  <p:nvPr/>
                </p:nvGrpSpPr>
                <p:grpSpPr>
                  <a:xfrm>
                    <a:off x="403433" y="4695569"/>
                    <a:ext cx="8364202" cy="1476906"/>
                    <a:chOff x="403433" y="4695569"/>
                    <a:chExt cx="8364202" cy="1476906"/>
                  </a:xfrm>
                </p:grpSpPr>
                <p:pic>
                  <p:nvPicPr>
                    <p:cNvPr id="5" name="圖片 2"/>
                    <p:cNvPicPr>
                      <a:picLocks noChangeAspect="1"/>
                    </p:cNvPicPr>
                    <p:nvPr/>
                  </p:nvPicPr>
                  <p:blipFill>
                    <a:blip r:embed="rId5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 r="39787"/>
                    <a:stretch>
                      <a:fillRect/>
                    </a:stretch>
                  </p:blipFill>
                  <p:spPr bwMode="auto">
                    <a:xfrm>
                      <a:off x="403433" y="4695569"/>
                      <a:ext cx="8364202" cy="1476906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</p:pic>
                <p:sp>
                  <p:nvSpPr>
                    <p:cNvPr id="9" name="文字方塊 4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998740" y="4921105"/>
                      <a:ext cx="821164" cy="218083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 wrap="square">
                      <a:spAutoFit/>
                    </a:bodyPr>
                    <a:lstStyle>
                      <a:lvl1pPr>
                        <a:spcBef>
                          <a:spcPct val="20000"/>
                        </a:spcBef>
                        <a:buChar char="•"/>
                        <a:defRPr sz="3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har char="–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har char="•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har char="–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har char="»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>
                        <a:spcBef>
                          <a:spcPct val="0"/>
                        </a:spcBef>
                        <a:buFontTx/>
                        <a:buNone/>
                      </a:pPr>
                      <a:endParaRPr lang="zh-TW" altLang="en-US" sz="1200" b="1">
                        <a:solidFill>
                          <a:srgbClr val="FF0000"/>
                        </a:solidFill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p:txBody>
                </p:sp>
              </p:grpSp>
              <p:sp>
                <p:nvSpPr>
                  <p:cNvPr id="13" name="文字方塊 12"/>
                  <p:cNvSpPr txBox="1"/>
                  <p:nvPr/>
                </p:nvSpPr>
                <p:spPr>
                  <a:xfrm>
                    <a:off x="4464419" y="6172475"/>
                    <a:ext cx="579964" cy="230099"/>
                  </a:xfrm>
                  <a:prstGeom prst="rect">
                    <a:avLst/>
                  </a:prstGeom>
                  <a:solidFill>
                    <a:srgbClr val="FFC000"/>
                  </a:solidFill>
                  <a:ln>
                    <a:noFill/>
                  </a:ln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zh-TW" altLang="en-US" sz="1200" b="1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rPr>
                      <a:t>例</a:t>
                    </a:r>
                    <a:r>
                      <a:rPr lang="zh-TW" altLang="en-US" sz="1200" b="1" dirty="0" smtClean="0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rPr>
                      <a:t>圖</a:t>
                    </a:r>
                    <a:r>
                      <a:rPr lang="en-US" altLang="zh-TW" sz="1200" b="1" dirty="0" smtClean="0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rPr>
                      <a:t>1</a:t>
                    </a:r>
                    <a:endParaRPr lang="zh-TW" altLang="en-US" sz="1200" b="1" dirty="0">
                      <a:solidFill>
                        <a:srgbClr val="000000"/>
                      </a:solidFill>
                      <a:latin typeface="Arial" panose="020B0604020202020204" pitchFamily="34" charset="0"/>
                      <a:ea typeface="微軟正黑體" panose="020B0604030504040204" pitchFamily="34" charset="-120"/>
                      <a:cs typeface="Arial" panose="020B0604020202020204" pitchFamily="34" charset="0"/>
                    </a:endParaRPr>
                  </a:p>
                </p:txBody>
              </p:sp>
            </p:grpSp>
            <p:sp>
              <p:nvSpPr>
                <p:cNvPr id="3" name="矩形 2"/>
                <p:cNvSpPr/>
                <p:nvPr/>
              </p:nvSpPr>
              <p:spPr bwMode="auto">
                <a:xfrm>
                  <a:off x="4705004" y="4813070"/>
                  <a:ext cx="307571" cy="1163782"/>
                </a:xfrm>
                <a:prstGeom prst="rect">
                  <a:avLst/>
                </a:prstGeom>
                <a:noFill/>
                <a:ln w="57150" cap="flat" cmpd="sng" algn="ctr">
                  <a:solidFill>
                    <a:srgbClr val="FF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  <a:ex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zh-TW" altLang="en-US" sz="1900" b="0" i="0" u="none" strike="noStrike" cap="none" normalizeH="0" baseline="0" smtClean="0">
                    <a:ln>
                      <a:noFill/>
                    </a:ln>
                    <a:noFill/>
                    <a:effectLst/>
                    <a:latin typeface="Times New Roman" panose="02020603050405020304" pitchFamily="18" charset="0"/>
                  </a:endParaRPr>
                </a:p>
              </p:txBody>
            </p:sp>
          </p:grpSp>
          <p:sp>
            <p:nvSpPr>
              <p:cNvPr id="17" name="矩形 16"/>
              <p:cNvSpPr/>
              <p:nvPr/>
            </p:nvSpPr>
            <p:spPr bwMode="auto">
              <a:xfrm rot="5400000">
                <a:off x="764182" y="3881459"/>
                <a:ext cx="540296" cy="1322930"/>
              </a:xfrm>
              <a:prstGeom prst="rect">
                <a:avLst/>
              </a:prstGeom>
              <a:noFill/>
              <a:ln w="57150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zh-TW" altLang="en-US" sz="1900" b="0" i="0" u="none" strike="noStrike" cap="none" normalizeH="0" baseline="0" smtClean="0">
                  <a:ln>
                    <a:noFill/>
                  </a:ln>
                  <a:noFill/>
                  <a:effectLst/>
                  <a:latin typeface="Times New Roman" panose="02020603050405020304" pitchFamily="18" charset="0"/>
                </a:endParaRPr>
              </a:p>
            </p:txBody>
          </p:sp>
        </p:grpSp>
        <p:sp>
          <p:nvSpPr>
            <p:cNvPr id="15" name="矩形 14"/>
            <p:cNvSpPr/>
            <p:nvPr/>
          </p:nvSpPr>
          <p:spPr bwMode="auto">
            <a:xfrm>
              <a:off x="5067742" y="4804757"/>
              <a:ext cx="3801937" cy="415635"/>
            </a:xfrm>
            <a:prstGeom prst="rect">
              <a:avLst/>
            </a:prstGeom>
            <a:noFill/>
            <a:ln w="57150" cap="flat" cmpd="sng" algn="ctr">
              <a:solidFill>
                <a:srgbClr val="00B05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zh-TW" altLang="en-US" sz="19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10302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385115" y="14414"/>
            <a:ext cx="7534041" cy="609600"/>
          </a:xfrm>
        </p:spPr>
        <p:txBody>
          <a:bodyPr/>
          <a:lstStyle/>
          <a:p>
            <a:r>
              <a:rPr lang="en-US" altLang="zh-TW" sz="4400" i="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2.6 </a:t>
            </a:r>
            <a:r>
              <a:rPr lang="zh-TW" altLang="en-US" sz="4400" i="0" dirty="0" smtClean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非統一修正申請</a:t>
            </a:r>
            <a:r>
              <a:rPr lang="en-US" altLang="zh-TW" sz="4400" i="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-</a:t>
            </a:r>
            <a:r>
              <a:rPr lang="zh-TW" altLang="en-US" sz="4400" i="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如何提出</a:t>
            </a:r>
          </a:p>
        </p:txBody>
      </p:sp>
      <p:sp>
        <p:nvSpPr>
          <p:cNvPr id="5" name="文字方塊 27"/>
          <p:cNvSpPr txBox="1">
            <a:spLocks noChangeArrowheads="1"/>
          </p:cNvSpPr>
          <p:nvPr/>
        </p:nvSpPr>
        <p:spPr bwMode="auto">
          <a:xfrm>
            <a:off x="579239" y="1234189"/>
            <a:ext cx="8045727" cy="40164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514350" indent="-514350">
              <a:lnSpc>
                <a:spcPts val="3360"/>
              </a:lnSpc>
              <a:spcBef>
                <a:spcPct val="0"/>
              </a:spcBef>
              <a:buFont typeface="+mj-lt"/>
              <a:buAutoNum type="arabicPeriod"/>
            </a:pPr>
            <a:r>
              <a:rPr lang="zh-TW" altLang="en-US" sz="2800" b="1" dirty="0" smtClean="0">
                <a:solidFill>
                  <a:srgbClr val="00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若超過</a:t>
            </a:r>
            <a:r>
              <a:rPr lang="zh-TW" altLang="en-US" sz="2800" b="1" dirty="0">
                <a:solidFill>
                  <a:srgbClr val="00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「</a:t>
            </a:r>
            <a:r>
              <a:rPr lang="zh-TW" altLang="en-US" sz="2800" b="1" dirty="0" smtClean="0">
                <a:solidFill>
                  <a:srgbClr val="00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統一</a:t>
            </a:r>
            <a:r>
              <a:rPr lang="zh-TW" altLang="en-US" sz="2800" b="1" dirty="0">
                <a:solidFill>
                  <a:srgbClr val="00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修正</a:t>
            </a:r>
            <a:r>
              <a:rPr lang="zh-TW" altLang="en-US" sz="2800" b="1" dirty="0" smtClean="0">
                <a:solidFill>
                  <a:srgbClr val="00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期間</a:t>
            </a:r>
            <a:r>
              <a:rPr lang="zh-TW" altLang="en-US" sz="2800" b="1" dirty="0">
                <a:solidFill>
                  <a:srgbClr val="00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」</a:t>
            </a:r>
            <a:r>
              <a:rPr lang="zh-TW" altLang="en-US" sz="2800" b="1" dirty="0" smtClean="0">
                <a:solidFill>
                  <a:srgbClr val="00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後</a:t>
            </a:r>
            <a:r>
              <a:rPr lang="zh-TW" altLang="en-US" sz="2800" b="1" dirty="0">
                <a:solidFill>
                  <a:srgbClr val="00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，學校仍有資料需要修正或需要修正前幾期資料，則請</a:t>
            </a:r>
            <a:r>
              <a:rPr lang="zh-TW" altLang="en-US" sz="2800" b="1" dirty="0" smtClean="0">
                <a:solidFill>
                  <a:srgbClr val="00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提出「非</a:t>
            </a:r>
            <a:r>
              <a:rPr lang="zh-TW" altLang="en-US" sz="2800" b="1" dirty="0">
                <a:solidFill>
                  <a:srgbClr val="00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統一</a:t>
            </a:r>
            <a:r>
              <a:rPr lang="zh-TW" altLang="en-US" sz="2800" b="1" dirty="0" smtClean="0">
                <a:solidFill>
                  <a:srgbClr val="00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修正</a:t>
            </a:r>
            <a:r>
              <a:rPr lang="zh-TW" altLang="en-US" sz="2800" b="1" dirty="0">
                <a:solidFill>
                  <a:srgbClr val="00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」</a:t>
            </a:r>
            <a:r>
              <a:rPr lang="zh-TW" altLang="en-US" sz="2800" b="1" dirty="0" smtClean="0">
                <a:solidFill>
                  <a:srgbClr val="00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。</a:t>
            </a:r>
            <a:endParaRPr lang="en-US" altLang="zh-TW" sz="2800" b="1" dirty="0">
              <a:solidFill>
                <a:srgbClr val="000000"/>
              </a:solidFill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514350" indent="-514350">
              <a:lnSpc>
                <a:spcPts val="3360"/>
              </a:lnSpc>
              <a:spcBef>
                <a:spcPct val="0"/>
              </a:spcBef>
              <a:buFont typeface="+mj-lt"/>
              <a:buAutoNum type="arabicPeriod"/>
            </a:pPr>
            <a:r>
              <a:rPr lang="zh-TW" altLang="en-US" sz="2800" b="1" dirty="0" smtClean="0">
                <a:solidFill>
                  <a:srgbClr val="00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如</a:t>
            </a:r>
            <a:r>
              <a:rPr lang="zh-TW" altLang="en-US" sz="2800" b="1" dirty="0">
                <a:solidFill>
                  <a:srgbClr val="00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需於「非統一修正期間」</a:t>
            </a:r>
            <a:r>
              <a:rPr lang="zh-TW" altLang="en-US" sz="2800" b="1" dirty="0" smtClean="0">
                <a:solidFill>
                  <a:srgbClr val="00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提出資</a:t>
            </a:r>
            <a:r>
              <a:rPr lang="zh-TW" altLang="en-US" sz="2800" b="1" dirty="0">
                <a:solidFill>
                  <a:srgbClr val="00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料</a:t>
            </a:r>
            <a:r>
              <a:rPr lang="zh-TW" altLang="en-US" sz="2800" b="1" dirty="0" smtClean="0">
                <a:solidFill>
                  <a:srgbClr val="00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修正申請</a:t>
            </a:r>
            <a:r>
              <a:rPr lang="zh-TW" altLang="en-US" sz="2800" b="1" dirty="0">
                <a:solidFill>
                  <a:srgbClr val="00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，</a:t>
            </a:r>
            <a:r>
              <a:rPr lang="zh-TW" altLang="en-US" sz="2800" b="1" dirty="0" smtClean="0">
                <a:solidFill>
                  <a:srgbClr val="00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請事先填寫「</a:t>
            </a:r>
            <a:r>
              <a:rPr lang="zh-TW" altLang="en-US" sz="2800" b="1" dirty="0" smtClean="0">
                <a:solidFill>
                  <a:srgbClr val="FF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修正</a:t>
            </a:r>
            <a:r>
              <a:rPr lang="zh-TW" altLang="en-US" sz="2800" b="1" dirty="0">
                <a:solidFill>
                  <a:srgbClr val="FF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申請</a:t>
            </a:r>
            <a:r>
              <a:rPr lang="zh-TW" altLang="en-US" sz="2800" b="1" dirty="0" smtClean="0">
                <a:solidFill>
                  <a:srgbClr val="FF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對照表</a:t>
            </a:r>
            <a:r>
              <a:rPr lang="zh-TW" altLang="en-US" sz="2800" b="1" dirty="0" smtClean="0">
                <a:solidFill>
                  <a:srgbClr val="00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」</a:t>
            </a:r>
            <a:r>
              <a:rPr lang="en-US" altLang="zh-TW" sz="2800" b="1" dirty="0" smtClean="0">
                <a:solidFill>
                  <a:srgbClr val="00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(</a:t>
            </a:r>
            <a:r>
              <a:rPr lang="zh-TW" altLang="en-US" sz="2800" b="1" dirty="0">
                <a:solidFill>
                  <a:srgbClr val="00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務必</a:t>
            </a:r>
            <a:r>
              <a:rPr lang="zh-TW" altLang="en-US" sz="2800" b="1" dirty="0" smtClean="0">
                <a:solidFill>
                  <a:srgbClr val="00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於</a:t>
            </a:r>
            <a:r>
              <a:rPr lang="zh-TW" altLang="en-US" sz="2800" b="1" dirty="0">
                <a:solidFill>
                  <a:srgbClr val="00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「修正說明」欄</a:t>
            </a:r>
            <a:r>
              <a:rPr lang="zh-TW" altLang="en-US" sz="2800" b="1" dirty="0">
                <a:solidFill>
                  <a:srgbClr val="FF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敘明具體修改</a:t>
            </a:r>
            <a:r>
              <a:rPr lang="zh-TW" altLang="en-US" sz="2800" b="1" dirty="0" smtClean="0">
                <a:solidFill>
                  <a:srgbClr val="FF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理由</a:t>
            </a:r>
            <a:r>
              <a:rPr lang="en-US" altLang="zh-TW" sz="2800" b="1" dirty="0" smtClean="0">
                <a:solidFill>
                  <a:srgbClr val="00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)</a:t>
            </a:r>
            <a:r>
              <a:rPr lang="zh-TW" altLang="en-US" sz="2800" b="1" dirty="0" smtClean="0">
                <a:solidFill>
                  <a:srgbClr val="00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，並</a:t>
            </a:r>
            <a:r>
              <a:rPr lang="zh-TW" altLang="en-US" sz="2800" b="1" dirty="0">
                <a:solidFill>
                  <a:srgbClr val="FF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核</a:t>
            </a:r>
            <a:r>
              <a:rPr lang="zh-TW" altLang="en-US" sz="2800" b="1" dirty="0" smtClean="0">
                <a:solidFill>
                  <a:srgbClr val="FF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章後發文</a:t>
            </a:r>
            <a:r>
              <a:rPr lang="zh-TW" altLang="en-US" sz="2800" b="1" dirty="0">
                <a:solidFill>
                  <a:srgbClr val="FF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至教育部高教司</a:t>
            </a:r>
            <a:r>
              <a:rPr lang="zh-TW" altLang="en-US" sz="2800" b="1" dirty="0">
                <a:solidFill>
                  <a:srgbClr val="00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，待教育部</a:t>
            </a:r>
            <a:r>
              <a:rPr lang="zh-TW" altLang="en-US" sz="2800" b="1" dirty="0" smtClean="0">
                <a:solidFill>
                  <a:srgbClr val="00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回函後，方</a:t>
            </a:r>
            <a:r>
              <a:rPr lang="zh-TW" altLang="en-US" sz="2800" b="1" dirty="0">
                <a:solidFill>
                  <a:srgbClr val="00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可至校庫提出申請</a:t>
            </a:r>
            <a:r>
              <a:rPr lang="zh-TW" altLang="en-US" sz="2800" b="1" dirty="0" smtClean="0">
                <a:solidFill>
                  <a:srgbClr val="00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開放修改權限</a:t>
            </a:r>
            <a:r>
              <a:rPr lang="en-US" altLang="zh-TW" sz="2800" b="1" dirty="0" smtClean="0">
                <a:solidFill>
                  <a:srgbClr val="00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(</a:t>
            </a:r>
            <a:r>
              <a:rPr lang="zh-TW" altLang="en-US" sz="2800" b="1" dirty="0" smtClean="0">
                <a:solidFill>
                  <a:srgbClr val="00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系統申</a:t>
            </a:r>
            <a:r>
              <a:rPr lang="zh-TW" altLang="en-US" sz="2800" b="1" dirty="0">
                <a:solidFill>
                  <a:srgbClr val="00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請</a:t>
            </a:r>
            <a:r>
              <a:rPr lang="zh-TW" altLang="en-US" sz="2800" b="1" dirty="0" smtClean="0">
                <a:solidFill>
                  <a:srgbClr val="00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可供</a:t>
            </a:r>
            <a:r>
              <a:rPr lang="zh-TW" altLang="en-US" sz="2800" b="1" dirty="0" smtClean="0">
                <a:solidFill>
                  <a:srgbClr val="FF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修正時間以</a:t>
            </a:r>
            <a:r>
              <a:rPr lang="en-US" altLang="zh-TW" sz="2800" b="1" dirty="0" smtClean="0">
                <a:solidFill>
                  <a:srgbClr val="FF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2</a:t>
            </a:r>
            <a:r>
              <a:rPr lang="zh-TW" altLang="en-US" sz="2800" b="1" dirty="0" smtClean="0">
                <a:solidFill>
                  <a:srgbClr val="FF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小時為限</a:t>
            </a:r>
            <a:r>
              <a:rPr lang="en-US" altLang="zh-TW" sz="2800" b="1" dirty="0" smtClean="0">
                <a:solidFill>
                  <a:srgbClr val="00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)</a:t>
            </a:r>
            <a:r>
              <a:rPr lang="zh-TW" altLang="en-US" sz="2800" b="1" dirty="0" smtClean="0">
                <a:solidFill>
                  <a:srgbClr val="00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。</a:t>
            </a:r>
            <a:endParaRPr lang="zh-TW" altLang="en-US" sz="2800" b="1" dirty="0">
              <a:solidFill>
                <a:srgbClr val="000000"/>
              </a:solidFill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6" name="文字方塊 27"/>
          <p:cNvSpPr txBox="1">
            <a:spLocks noChangeArrowheads="1"/>
          </p:cNvSpPr>
          <p:nvPr/>
        </p:nvSpPr>
        <p:spPr bwMode="auto">
          <a:xfrm>
            <a:off x="1141921" y="5286406"/>
            <a:ext cx="7312025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ts val="3360"/>
              </a:lnSpc>
              <a:spcBef>
                <a:spcPct val="0"/>
              </a:spcBef>
              <a:buFontTx/>
              <a:buNone/>
            </a:pPr>
            <a:r>
              <a:rPr lang="en-US" altLang="zh-TW" sz="2800" b="1" dirty="0">
                <a:solidFill>
                  <a:srgbClr val="FF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※</a:t>
            </a:r>
            <a:r>
              <a:rPr lang="zh-TW" altLang="en-US" sz="2800" b="1" dirty="0" smtClean="0">
                <a:solidFill>
                  <a:srgbClr val="00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修正</a:t>
            </a:r>
            <a:r>
              <a:rPr lang="zh-TW" altLang="en-US" sz="2800" b="1" dirty="0">
                <a:solidFill>
                  <a:srgbClr val="00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申請</a:t>
            </a:r>
            <a:r>
              <a:rPr lang="zh-TW" altLang="en-US" sz="2800" b="1" dirty="0" smtClean="0">
                <a:solidFill>
                  <a:srgbClr val="00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對照表</a:t>
            </a:r>
            <a:r>
              <a:rPr lang="zh-TW" altLang="en-US" sz="2800" b="1" dirty="0">
                <a:solidFill>
                  <a:srgbClr val="00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之</a:t>
            </a:r>
            <a:r>
              <a:rPr lang="zh-TW" altLang="en-US" sz="2800" b="1" dirty="0">
                <a:solidFill>
                  <a:srgbClr val="0000FF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「</a:t>
            </a:r>
            <a:r>
              <a:rPr lang="zh-TW" altLang="zh-TW" sz="2800" b="1" dirty="0">
                <a:solidFill>
                  <a:srgbClr val="0000FF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學校未來如何提升填報資料庫正確性及完整性之策略</a:t>
            </a:r>
            <a:r>
              <a:rPr lang="zh-TW" altLang="en-US" sz="2800" b="1" dirty="0" smtClean="0">
                <a:solidFill>
                  <a:srgbClr val="0000FF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」</a:t>
            </a:r>
            <a:r>
              <a:rPr lang="zh-TW" altLang="zh-TW" sz="2800" b="1" dirty="0" smtClean="0">
                <a:solidFill>
                  <a:srgbClr val="FF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至少</a:t>
            </a:r>
            <a:r>
              <a:rPr lang="en-US" altLang="zh-TW" sz="2800" b="1" dirty="0">
                <a:solidFill>
                  <a:srgbClr val="FF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100</a:t>
            </a:r>
            <a:r>
              <a:rPr lang="zh-TW" altLang="zh-TW" sz="2800" b="1" dirty="0" smtClean="0">
                <a:solidFill>
                  <a:srgbClr val="FF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字</a:t>
            </a:r>
            <a:r>
              <a:rPr lang="zh-TW" altLang="en-US" sz="2800" b="1" dirty="0">
                <a:solidFill>
                  <a:srgbClr val="0000FF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。</a:t>
            </a:r>
          </a:p>
        </p:txBody>
      </p:sp>
    </p:spTree>
    <p:extLst>
      <p:ext uri="{BB962C8B-B14F-4D97-AF65-F5344CB8AC3E}">
        <p14:creationId xmlns:p14="http://schemas.microsoft.com/office/powerpoint/2010/main" val="39468348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566351" y="39126"/>
            <a:ext cx="7094837" cy="609600"/>
          </a:xfrm>
        </p:spPr>
        <p:txBody>
          <a:bodyPr/>
          <a:lstStyle/>
          <a:p>
            <a:r>
              <a:rPr lang="en-US" altLang="zh-TW" sz="4400" i="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2.7 </a:t>
            </a:r>
            <a:r>
              <a:rPr lang="zh-TW" altLang="en-US" sz="4400" i="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非</a:t>
            </a:r>
            <a:r>
              <a:rPr lang="zh-TW" altLang="en-US" sz="4400" i="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統一</a:t>
            </a:r>
            <a:r>
              <a:rPr lang="zh-TW" altLang="en-US" sz="4400" i="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修正申請</a:t>
            </a:r>
            <a:endParaRPr lang="zh-TW" altLang="en-US" sz="4400" i="0" dirty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4" name="文字方塊 27"/>
          <p:cNvSpPr txBox="1">
            <a:spLocks noChangeArrowheads="1"/>
          </p:cNvSpPr>
          <p:nvPr/>
        </p:nvSpPr>
        <p:spPr bwMode="auto">
          <a:xfrm>
            <a:off x="360752" y="626272"/>
            <a:ext cx="8819760" cy="2031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150000"/>
              </a:lnSpc>
              <a:spcBef>
                <a:spcPct val="0"/>
              </a:spcBef>
              <a:buNone/>
            </a:pPr>
            <a:r>
              <a:rPr lang="zh-TW" altLang="en-US" sz="2800" b="1" dirty="0" smtClean="0">
                <a:solidFill>
                  <a:srgbClr val="FF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填寫「修正申請對照表」</a:t>
            </a:r>
            <a:endParaRPr lang="en-US" altLang="zh-TW" sz="2800" b="1" dirty="0" smtClean="0">
              <a:solidFill>
                <a:srgbClr val="FF0000"/>
              </a:solidFill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514350" indent="-514350">
              <a:lnSpc>
                <a:spcPct val="150000"/>
              </a:lnSpc>
              <a:spcBef>
                <a:spcPct val="0"/>
              </a:spcBef>
              <a:buClr>
                <a:srgbClr val="000000"/>
              </a:buClr>
              <a:buFont typeface="Wingdings" panose="05000000000000000000" pitchFamily="2" charset="2"/>
              <a:buChar char="l"/>
            </a:pPr>
            <a:r>
              <a:rPr lang="zh-TW" altLang="en-US" sz="2800" b="1" dirty="0">
                <a:solidFill>
                  <a:srgbClr val="00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「修正申請對照表</a:t>
            </a:r>
            <a:r>
              <a:rPr lang="zh-TW" altLang="en-US" sz="2800" b="1" dirty="0" smtClean="0">
                <a:solidFill>
                  <a:srgbClr val="00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」格式可由修正申請系統內</a:t>
            </a:r>
            <a:endParaRPr lang="en-US" altLang="zh-TW" sz="2800" b="1" dirty="0" smtClean="0">
              <a:solidFill>
                <a:srgbClr val="000000"/>
              </a:solidFill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lvl="1" indent="0">
              <a:lnSpc>
                <a:spcPct val="150000"/>
              </a:lnSpc>
              <a:spcBef>
                <a:spcPct val="0"/>
              </a:spcBef>
              <a:buClr>
                <a:srgbClr val="000000"/>
              </a:buClr>
              <a:buNone/>
            </a:pPr>
            <a:r>
              <a:rPr lang="en-US" altLang="zh-TW" b="1" u="heavy" dirty="0" smtClean="0">
                <a:solidFill>
                  <a:srgbClr val="0000FF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【</a:t>
            </a:r>
            <a:r>
              <a:rPr lang="zh-TW" altLang="en-US" b="1" u="heavy" dirty="0" smtClean="0">
                <a:solidFill>
                  <a:srgbClr val="0000FF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常用</a:t>
            </a:r>
            <a:r>
              <a:rPr lang="en-US" altLang="zh-TW" b="1" u="heavy" dirty="0" smtClean="0">
                <a:solidFill>
                  <a:srgbClr val="0000FF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】</a:t>
            </a:r>
            <a:r>
              <a:rPr lang="zh-TW" altLang="en-US" b="1" u="heavy" dirty="0" smtClean="0">
                <a:solidFill>
                  <a:srgbClr val="0000FF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校庫修正申請對照表</a:t>
            </a:r>
            <a:r>
              <a:rPr lang="zh-TW" altLang="en-US" b="1" dirty="0" smtClean="0">
                <a:solidFill>
                  <a:srgbClr val="00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連結下載</a:t>
            </a:r>
            <a:r>
              <a:rPr lang="zh-TW" altLang="en-US" sz="2400" b="1" dirty="0" smtClean="0">
                <a:solidFill>
                  <a:srgbClr val="00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            </a:t>
            </a:r>
            <a:endParaRPr lang="zh-TW" altLang="en-US" sz="2400" b="1" dirty="0">
              <a:solidFill>
                <a:srgbClr val="000000"/>
              </a:solidFill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grpSp>
        <p:nvGrpSpPr>
          <p:cNvPr id="14" name="群組 13"/>
          <p:cNvGrpSpPr/>
          <p:nvPr/>
        </p:nvGrpSpPr>
        <p:grpSpPr>
          <a:xfrm>
            <a:off x="24939" y="2951018"/>
            <a:ext cx="4625380" cy="3578954"/>
            <a:chOff x="24939" y="2951018"/>
            <a:chExt cx="4625380" cy="3578954"/>
          </a:xfrm>
        </p:grpSpPr>
        <p:pic>
          <p:nvPicPr>
            <p:cNvPr id="8" name="圖片 7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4939" y="2951018"/>
              <a:ext cx="4625380" cy="3577180"/>
            </a:xfrm>
            <a:prstGeom prst="rect">
              <a:avLst/>
            </a:prstGeom>
          </p:spPr>
        </p:pic>
        <p:sp>
          <p:nvSpPr>
            <p:cNvPr id="2" name="文字方塊 1"/>
            <p:cNvSpPr txBox="1"/>
            <p:nvPr/>
          </p:nvSpPr>
          <p:spPr>
            <a:xfrm>
              <a:off x="1957756" y="6252973"/>
              <a:ext cx="577402" cy="276999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zh-TW" altLang="en-US" sz="1200" b="1" dirty="0" smtClean="0">
                  <a:solidFill>
                    <a:srgbClr val="000000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例圖</a:t>
              </a:r>
              <a:r>
                <a:rPr lang="en-US" altLang="zh-TW" sz="1200" b="1" dirty="0" smtClean="0">
                  <a:solidFill>
                    <a:srgbClr val="000000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2</a:t>
              </a:r>
              <a:endParaRPr lang="zh-TW" altLang="en-US" sz="12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</p:grpSp>
      <p:grpSp>
        <p:nvGrpSpPr>
          <p:cNvPr id="16" name="群組 15"/>
          <p:cNvGrpSpPr/>
          <p:nvPr/>
        </p:nvGrpSpPr>
        <p:grpSpPr>
          <a:xfrm>
            <a:off x="4687604" y="2946025"/>
            <a:ext cx="4422371" cy="3633124"/>
            <a:chOff x="4687604" y="2946025"/>
            <a:chExt cx="4422371" cy="3633124"/>
          </a:xfrm>
          <a:solidFill>
            <a:srgbClr val="FFC000"/>
          </a:solidFill>
        </p:grpSpPr>
        <p:pic>
          <p:nvPicPr>
            <p:cNvPr id="15" name="圖片 14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687604" y="2946025"/>
              <a:ext cx="4422371" cy="3386018"/>
            </a:xfrm>
            <a:prstGeom prst="rect">
              <a:avLst/>
            </a:prstGeom>
            <a:grpFill/>
            <a:ln>
              <a:noFill/>
            </a:ln>
          </p:spPr>
        </p:pic>
        <p:sp>
          <p:nvSpPr>
            <p:cNvPr id="10" name="文字方塊 9"/>
            <p:cNvSpPr txBox="1"/>
            <p:nvPr/>
          </p:nvSpPr>
          <p:spPr>
            <a:xfrm>
              <a:off x="6812446" y="6302150"/>
              <a:ext cx="577402" cy="276999"/>
            </a:xfrm>
            <a:prstGeom prst="rect">
              <a:avLst/>
            </a:prstGeom>
            <a:grp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zh-TW" altLang="en-US" sz="1200" b="1" dirty="0" smtClean="0">
                  <a:solidFill>
                    <a:srgbClr val="000000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例圖</a:t>
              </a:r>
              <a:r>
                <a:rPr lang="en-US" altLang="zh-TW" sz="1200" b="1" dirty="0" smtClean="0">
                  <a:solidFill>
                    <a:srgbClr val="000000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3</a:t>
              </a:r>
              <a:endParaRPr lang="zh-TW" altLang="en-US" sz="12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341013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566351" y="39126"/>
            <a:ext cx="7094837" cy="609600"/>
          </a:xfrm>
        </p:spPr>
        <p:txBody>
          <a:bodyPr/>
          <a:lstStyle/>
          <a:p>
            <a:r>
              <a:rPr lang="en-US" altLang="zh-TW" sz="4400" i="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2.8 </a:t>
            </a:r>
            <a:r>
              <a:rPr lang="zh-TW" altLang="en-US" sz="4400" i="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非</a:t>
            </a:r>
            <a:r>
              <a:rPr lang="zh-TW" altLang="en-US" sz="4400" i="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統一</a:t>
            </a:r>
            <a:r>
              <a:rPr lang="zh-TW" altLang="en-US" sz="4400" i="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修正申請</a:t>
            </a:r>
            <a:endParaRPr lang="zh-TW" altLang="en-US" sz="4400" i="0" dirty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5" name="文字方塊 27"/>
          <p:cNvSpPr txBox="1">
            <a:spLocks noChangeArrowheads="1"/>
          </p:cNvSpPr>
          <p:nvPr/>
        </p:nvSpPr>
        <p:spPr bwMode="auto">
          <a:xfrm>
            <a:off x="266007" y="1322831"/>
            <a:ext cx="8673649" cy="48628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342900" indent="-342900">
              <a:lnSpc>
                <a:spcPts val="3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l"/>
            </a:pPr>
            <a:r>
              <a:rPr lang="zh-TW" altLang="en-US" sz="2400" b="1" dirty="0" smtClean="0">
                <a:solidFill>
                  <a:srgbClr val="00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修正</a:t>
            </a:r>
            <a:r>
              <a:rPr lang="zh-TW" altLang="en-US" sz="2400" b="1" dirty="0">
                <a:solidFill>
                  <a:srgbClr val="00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申請涉及計畫</a:t>
            </a:r>
            <a:r>
              <a:rPr lang="en-US" altLang="zh-TW" sz="2400" b="1" dirty="0">
                <a:solidFill>
                  <a:srgbClr val="00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(</a:t>
            </a:r>
            <a:r>
              <a:rPr lang="zh-TW" altLang="en-US" sz="2400" b="1" dirty="0">
                <a:solidFill>
                  <a:srgbClr val="00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包含學術研究、產學合作等</a:t>
            </a:r>
            <a:r>
              <a:rPr lang="en-US" altLang="zh-TW" sz="2400" b="1" dirty="0">
                <a:solidFill>
                  <a:srgbClr val="00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)</a:t>
            </a:r>
            <a:r>
              <a:rPr lang="zh-TW" altLang="en-US" sz="2400" b="1" dirty="0">
                <a:solidFill>
                  <a:srgbClr val="00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經費等</a:t>
            </a:r>
            <a:r>
              <a:rPr lang="zh-TW" altLang="en-US" sz="2400" b="1" dirty="0" smtClean="0">
                <a:solidFill>
                  <a:srgbClr val="00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數據：</a:t>
            </a:r>
            <a:endParaRPr lang="en-US" altLang="zh-TW" sz="2400" b="1" dirty="0" smtClean="0">
              <a:solidFill>
                <a:srgbClr val="000000"/>
              </a:solidFill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1200150" lvl="1" indent="-457200">
              <a:lnSpc>
                <a:spcPts val="30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arabicParenR"/>
            </a:pPr>
            <a:r>
              <a:rPr lang="zh-TW" altLang="en-US" sz="2400" b="1" dirty="0" smtClean="0">
                <a:solidFill>
                  <a:srgbClr val="00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提出</a:t>
            </a:r>
            <a:r>
              <a:rPr lang="zh-TW" altLang="en-US" sz="2400" b="1" dirty="0">
                <a:solidFill>
                  <a:srgbClr val="FF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核章之修正前後對照表</a:t>
            </a:r>
            <a:r>
              <a:rPr lang="zh-TW" altLang="en-US" sz="2400" b="1" dirty="0">
                <a:solidFill>
                  <a:srgbClr val="00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及相關佐證</a:t>
            </a:r>
            <a:r>
              <a:rPr lang="zh-TW" altLang="en-US" sz="2400" b="1" dirty="0" smtClean="0">
                <a:solidFill>
                  <a:srgbClr val="00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資料</a:t>
            </a:r>
            <a:endParaRPr lang="en-US" altLang="zh-TW" sz="2400" b="1" dirty="0" smtClean="0">
              <a:solidFill>
                <a:srgbClr val="000000"/>
              </a:solidFill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1200150" lvl="1" indent="-457200">
              <a:lnSpc>
                <a:spcPts val="30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arabicParenR"/>
            </a:pPr>
            <a:r>
              <a:rPr lang="zh-TW" altLang="en-US" sz="2400" b="1" dirty="0" smtClean="0">
                <a:solidFill>
                  <a:srgbClr val="00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對照表上請</a:t>
            </a:r>
            <a:r>
              <a:rPr lang="zh-TW" altLang="en-US" sz="2400" b="1" dirty="0">
                <a:solidFill>
                  <a:srgbClr val="00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臚列出</a:t>
            </a:r>
            <a:r>
              <a:rPr lang="zh-TW" altLang="en-US" sz="2400" b="1" dirty="0">
                <a:solidFill>
                  <a:srgbClr val="FF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修改</a:t>
            </a:r>
            <a:r>
              <a:rPr lang="zh-TW" altLang="en-US" sz="2400" b="1" dirty="0" smtClean="0">
                <a:solidFill>
                  <a:srgbClr val="FF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前、後</a:t>
            </a:r>
            <a:r>
              <a:rPr lang="zh-TW" altLang="en-US" sz="2400" b="1" dirty="0">
                <a:solidFill>
                  <a:srgbClr val="FF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的計畫明細與</a:t>
            </a:r>
            <a:r>
              <a:rPr lang="zh-TW" altLang="en-US" sz="2400" b="1" dirty="0" smtClean="0">
                <a:solidFill>
                  <a:srgbClr val="FF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經費數據</a:t>
            </a:r>
            <a:endParaRPr lang="en-US" altLang="zh-TW" sz="2400" b="1" dirty="0" smtClean="0">
              <a:solidFill>
                <a:srgbClr val="FF0000"/>
              </a:solidFill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1200150" lvl="1" indent="-457200">
              <a:lnSpc>
                <a:spcPts val="3000"/>
              </a:lnSpc>
              <a:spcBef>
                <a:spcPts val="600"/>
              </a:spcBef>
              <a:spcAft>
                <a:spcPts val="600"/>
              </a:spcAft>
              <a:buClr>
                <a:srgbClr val="000000"/>
              </a:buClr>
              <a:buFont typeface="+mj-lt"/>
              <a:buAutoNum type="arabicParenR"/>
            </a:pPr>
            <a:r>
              <a:rPr lang="zh-TW" altLang="en-US" sz="2400" b="1" dirty="0" smtClean="0">
                <a:solidFill>
                  <a:srgbClr val="FF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敘明</a:t>
            </a:r>
            <a:r>
              <a:rPr lang="zh-TW" altLang="en-US" sz="2400" b="1" dirty="0" smtClean="0">
                <a:solidFill>
                  <a:srgbClr val="00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係</a:t>
            </a:r>
            <a:r>
              <a:rPr lang="zh-TW" altLang="en-US" sz="2400" b="1" dirty="0">
                <a:solidFill>
                  <a:srgbClr val="00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依據表冊何項</a:t>
            </a:r>
            <a:r>
              <a:rPr lang="zh-TW" altLang="en-US" sz="2400" b="1" dirty="0">
                <a:solidFill>
                  <a:srgbClr val="FF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定義</a:t>
            </a:r>
            <a:r>
              <a:rPr lang="zh-TW" altLang="en-US" sz="2400" b="1" dirty="0">
                <a:solidFill>
                  <a:srgbClr val="00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而</a:t>
            </a:r>
            <a:r>
              <a:rPr lang="zh-TW" altLang="en-US" sz="2400" b="1" dirty="0" smtClean="0">
                <a:solidFill>
                  <a:srgbClr val="00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修正</a:t>
            </a:r>
            <a:endParaRPr lang="en-US" altLang="zh-TW" sz="2400" b="1" dirty="0">
              <a:solidFill>
                <a:srgbClr val="000000"/>
              </a:solidFill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>
              <a:lnSpc>
                <a:spcPts val="3000"/>
              </a:lnSpc>
              <a:spcBef>
                <a:spcPts val="600"/>
              </a:spcBef>
              <a:spcAft>
                <a:spcPts val="600"/>
              </a:spcAft>
              <a:buFontTx/>
              <a:buNone/>
            </a:pPr>
            <a:r>
              <a:rPr lang="zh-TW" altLang="zh-TW" sz="2400" b="1" dirty="0" smtClean="0">
                <a:solidFill>
                  <a:srgbClr val="00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【</a:t>
            </a:r>
            <a:r>
              <a:rPr lang="zh-TW" altLang="zh-TW" sz="2400" b="1" dirty="0">
                <a:solidFill>
                  <a:srgbClr val="00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範例</a:t>
            </a:r>
            <a:r>
              <a:rPr lang="zh-TW" altLang="zh-TW" sz="2400" b="1" dirty="0" smtClean="0">
                <a:solidFill>
                  <a:srgbClr val="00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】</a:t>
            </a:r>
            <a:endParaRPr lang="en-US" altLang="zh-TW" sz="2400" b="1" dirty="0" smtClean="0">
              <a:solidFill>
                <a:srgbClr val="000000"/>
              </a:solidFill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indent="720000">
              <a:lnSpc>
                <a:spcPts val="3000"/>
              </a:lnSpc>
              <a:spcBef>
                <a:spcPts val="600"/>
              </a:spcBef>
              <a:spcAft>
                <a:spcPts val="600"/>
              </a:spcAft>
              <a:buFontTx/>
              <a:buNone/>
            </a:pPr>
            <a:r>
              <a:rPr lang="zh-TW" altLang="zh-TW" sz="2400" b="1" dirty="0" smtClean="0">
                <a:solidFill>
                  <a:srgbClr val="00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企業</a:t>
            </a:r>
            <a:r>
              <a:rPr lang="zh-TW" altLang="zh-TW" sz="2400" b="1" dirty="0">
                <a:solidFill>
                  <a:srgbClr val="00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部門資助產學合作計畫，有一件「</a:t>
            </a:r>
            <a:r>
              <a:rPr lang="zh-TW" altLang="zh-TW" sz="2400" b="1" u="sng" dirty="0">
                <a:solidFill>
                  <a:srgbClr val="00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光纖有線電視與光通訊產學聯盟計畫案</a:t>
            </a:r>
            <a:r>
              <a:rPr lang="zh-TW" altLang="zh-TW" sz="2400" b="1" dirty="0">
                <a:solidFill>
                  <a:srgbClr val="00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」金額填報有誤</a:t>
            </a:r>
            <a:r>
              <a:rPr lang="en-US" altLang="zh-TW" sz="2400" b="1" dirty="0">
                <a:solidFill>
                  <a:srgbClr val="00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(</a:t>
            </a:r>
            <a:r>
              <a:rPr lang="zh-TW" altLang="zh-TW" sz="2400" b="1" u="sng" dirty="0">
                <a:solidFill>
                  <a:srgbClr val="00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正確應為</a:t>
            </a:r>
            <a:r>
              <a:rPr lang="en-US" altLang="zh-TW" sz="2400" b="1" u="sng" dirty="0">
                <a:solidFill>
                  <a:srgbClr val="00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4,200,000</a:t>
            </a:r>
            <a:r>
              <a:rPr lang="zh-TW" altLang="zh-TW" sz="2400" b="1" u="sng" dirty="0">
                <a:solidFill>
                  <a:srgbClr val="00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，誤填報為</a:t>
            </a:r>
            <a:r>
              <a:rPr lang="en-US" altLang="zh-TW" sz="2400" b="1" u="sng" dirty="0">
                <a:solidFill>
                  <a:srgbClr val="00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4,000,000</a:t>
            </a:r>
            <a:r>
              <a:rPr lang="en-US" altLang="zh-TW" sz="2400" b="1" dirty="0" smtClean="0">
                <a:solidFill>
                  <a:srgbClr val="00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)</a:t>
            </a:r>
            <a:r>
              <a:rPr lang="zh-TW" altLang="en-US" sz="2400" b="1" dirty="0" smtClean="0">
                <a:solidFill>
                  <a:srgbClr val="00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。</a:t>
            </a:r>
            <a:endParaRPr lang="en-US" altLang="zh-TW" sz="2400" b="1" dirty="0" smtClean="0">
              <a:solidFill>
                <a:srgbClr val="000000"/>
              </a:solidFill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indent="720000">
              <a:lnSpc>
                <a:spcPts val="3000"/>
              </a:lnSpc>
              <a:spcBef>
                <a:spcPts val="600"/>
              </a:spcBef>
              <a:spcAft>
                <a:spcPts val="600"/>
              </a:spcAft>
              <a:buFontTx/>
              <a:buNone/>
            </a:pPr>
            <a:r>
              <a:rPr lang="zh-TW" altLang="zh-TW" sz="2400" b="1" dirty="0">
                <a:solidFill>
                  <a:srgbClr val="00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依據</a:t>
            </a:r>
            <a:r>
              <a:rPr lang="zh-TW" altLang="zh-TW" sz="2400" b="1" u="sng" dirty="0">
                <a:solidFill>
                  <a:srgbClr val="00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合約書</a:t>
            </a:r>
            <a:r>
              <a:rPr lang="zh-TW" altLang="zh-TW" sz="2400" b="1" dirty="0">
                <a:solidFill>
                  <a:srgbClr val="00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佐證文件修正，故企業部門資助產學合作</a:t>
            </a:r>
            <a:r>
              <a:rPr lang="zh-TW" altLang="zh-TW" sz="2400" b="1" u="sng" dirty="0">
                <a:solidFill>
                  <a:srgbClr val="00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原本填報金額</a:t>
            </a:r>
            <a:r>
              <a:rPr lang="en-US" altLang="zh-TW" sz="2400" b="1" u="sng" dirty="0">
                <a:solidFill>
                  <a:srgbClr val="00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44,475,997</a:t>
            </a:r>
            <a:r>
              <a:rPr lang="zh-TW" altLang="zh-TW" sz="2400" b="1" u="sng" dirty="0">
                <a:solidFill>
                  <a:srgbClr val="00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元，應修正為</a:t>
            </a:r>
            <a:r>
              <a:rPr lang="en-US" altLang="zh-TW" sz="2400" b="1" u="sng" dirty="0">
                <a:solidFill>
                  <a:srgbClr val="00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44,675,997</a:t>
            </a:r>
            <a:r>
              <a:rPr lang="zh-TW" altLang="zh-TW" sz="2400" b="1" u="sng" dirty="0">
                <a:solidFill>
                  <a:srgbClr val="00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元</a:t>
            </a:r>
            <a:r>
              <a:rPr lang="zh-TW" altLang="en-US" sz="2400" b="1" dirty="0">
                <a:solidFill>
                  <a:srgbClr val="00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。</a:t>
            </a:r>
            <a:endParaRPr lang="zh-TW" altLang="en-US" sz="2400" b="1" u="sng" dirty="0">
              <a:solidFill>
                <a:srgbClr val="000000"/>
              </a:solidFill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6763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376877" y="39130"/>
            <a:ext cx="7938457" cy="609600"/>
          </a:xfrm>
        </p:spPr>
        <p:txBody>
          <a:bodyPr/>
          <a:lstStyle/>
          <a:p>
            <a:r>
              <a:rPr lang="en-US" altLang="zh-TW" sz="4400" i="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2.9 </a:t>
            </a:r>
            <a:r>
              <a:rPr lang="zh-TW" altLang="en-US" sz="44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非統一修正申請</a:t>
            </a:r>
            <a:r>
              <a:rPr lang="en-US" altLang="zh-TW" sz="4400" i="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-</a:t>
            </a:r>
            <a:r>
              <a:rPr lang="zh-TW" altLang="en-US" sz="4400" i="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如何提出</a:t>
            </a:r>
          </a:p>
        </p:txBody>
      </p:sp>
      <p:grpSp>
        <p:nvGrpSpPr>
          <p:cNvPr id="11" name="群組 10"/>
          <p:cNvGrpSpPr/>
          <p:nvPr/>
        </p:nvGrpSpPr>
        <p:grpSpPr>
          <a:xfrm>
            <a:off x="132088" y="1083766"/>
            <a:ext cx="8895622" cy="5324535"/>
            <a:chOff x="143380" y="1565686"/>
            <a:chExt cx="8698006" cy="5359445"/>
          </a:xfrm>
        </p:grpSpPr>
        <p:sp>
          <p:nvSpPr>
            <p:cNvPr id="4" name="文字方塊 27"/>
            <p:cNvSpPr txBox="1">
              <a:spLocks noChangeArrowheads="1"/>
            </p:cNvSpPr>
            <p:nvPr/>
          </p:nvSpPr>
          <p:spPr bwMode="auto">
            <a:xfrm>
              <a:off x="143380" y="1565686"/>
              <a:ext cx="8698006" cy="53594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514350" indent="-514350" algn="just">
                <a:lnSpc>
                  <a:spcPts val="3360"/>
                </a:lnSpc>
                <a:spcBef>
                  <a:spcPct val="0"/>
                </a:spcBef>
                <a:buFont typeface="+mj-lt"/>
                <a:buAutoNum type="arabicPeriod" startAt="3"/>
              </a:pPr>
              <a:r>
                <a:rPr lang="zh-TW" altLang="en-US" sz="2400" b="1" dirty="0" smtClean="0">
                  <a:solidFill>
                    <a:srgbClr val="000000"/>
                  </a:solidFill>
                  <a:ea typeface="微軟正黑體" panose="020B0604030504040204" pitchFamily="34" charset="-120"/>
                  <a:cs typeface="Arial" panose="020B0604020202020204" pitchFamily="34" charset="0"/>
                </a:rPr>
                <a:t>獲</a:t>
              </a:r>
              <a:r>
                <a:rPr lang="zh-TW" altLang="en-US" sz="2400" b="1" dirty="0">
                  <a:solidFill>
                    <a:srgbClr val="000000"/>
                  </a:solidFill>
                  <a:ea typeface="微軟正黑體" panose="020B0604030504040204" pitchFamily="34" charset="-120"/>
                  <a:cs typeface="Arial" panose="020B0604020202020204" pitchFamily="34" charset="0"/>
                </a:rPr>
                <a:t>教育部回文核准</a:t>
              </a:r>
              <a:r>
                <a:rPr lang="zh-TW" altLang="en-US" sz="2400" b="1" dirty="0" smtClean="0">
                  <a:solidFill>
                    <a:srgbClr val="000000"/>
                  </a:solidFill>
                  <a:ea typeface="微軟正黑體" panose="020B0604030504040204" pitchFamily="34" charset="-120"/>
                  <a:cs typeface="Arial" panose="020B0604020202020204" pitchFamily="34" charset="0"/>
                </a:rPr>
                <a:t>後，請</a:t>
              </a:r>
              <a:r>
                <a:rPr lang="zh-TW" altLang="en-US" sz="2400" b="1" dirty="0">
                  <a:solidFill>
                    <a:srgbClr val="000000"/>
                  </a:solidFill>
                  <a:ea typeface="微軟正黑體" panose="020B0604030504040204" pitchFamily="34" charset="-120"/>
                  <a:cs typeface="Arial" panose="020B0604020202020204" pitchFamily="34" charset="0"/>
                </a:rPr>
                <a:t>至</a:t>
              </a:r>
              <a:r>
                <a:rPr lang="zh-TW" altLang="en-US" sz="2400" b="1" dirty="0">
                  <a:solidFill>
                    <a:srgbClr val="FF0000"/>
                  </a:solidFill>
                  <a:ea typeface="微軟正黑體" panose="020B0604030504040204" pitchFamily="34" charset="-120"/>
                  <a:cs typeface="Arial" panose="020B0604020202020204" pitchFamily="34" charset="0"/>
                </a:rPr>
                <a:t>校庫首頁</a:t>
              </a:r>
              <a:r>
                <a:rPr lang="zh-TW" altLang="en-US" sz="2400" b="1" dirty="0">
                  <a:solidFill>
                    <a:srgbClr val="000000"/>
                  </a:solidFill>
                  <a:ea typeface="微軟正黑體" panose="020B0604030504040204" pitchFamily="34" charset="-120"/>
                  <a:cs typeface="Arial" panose="020B0604020202020204" pitchFamily="34" charset="0"/>
                </a:rPr>
                <a:t>點選    </a:t>
              </a:r>
              <a:r>
                <a:rPr lang="zh-TW" altLang="en-US" sz="2400" b="1" dirty="0" smtClean="0">
                  <a:solidFill>
                    <a:srgbClr val="000000"/>
                  </a:solidFill>
                  <a:ea typeface="微軟正黑體" panose="020B0604030504040204" pitchFamily="34" charset="-120"/>
                  <a:cs typeface="Arial" panose="020B0604020202020204" pitchFamily="34" charset="0"/>
                </a:rPr>
                <a:t> </a:t>
              </a:r>
              <a:r>
                <a:rPr lang="en-US" altLang="zh-TW" sz="2400" b="1" dirty="0">
                  <a:solidFill>
                    <a:srgbClr val="000000"/>
                  </a:solidFill>
                  <a:ea typeface="微軟正黑體" panose="020B0604030504040204" pitchFamily="34" charset="-120"/>
                  <a:cs typeface="Arial" panose="020B0604020202020204" pitchFamily="34" charset="0"/>
                </a:rPr>
                <a:t> </a:t>
              </a:r>
              <a:r>
                <a:rPr lang="en-US" altLang="zh-TW" sz="2400" b="1" dirty="0" smtClean="0">
                  <a:solidFill>
                    <a:srgbClr val="000000"/>
                  </a:solidFill>
                  <a:ea typeface="微軟正黑體" panose="020B0604030504040204" pitchFamily="34" charset="-120"/>
                  <a:cs typeface="Arial" panose="020B0604020202020204" pitchFamily="34" charset="0"/>
                </a:rPr>
                <a:t>   </a:t>
              </a:r>
              <a:r>
                <a:rPr lang="zh-TW" altLang="en-US" sz="2400" b="1" dirty="0" smtClean="0">
                  <a:solidFill>
                    <a:srgbClr val="000000"/>
                  </a:solidFill>
                  <a:ea typeface="微軟正黑體" panose="020B0604030504040204" pitchFamily="34" charset="-120"/>
                  <a:cs typeface="Arial" panose="020B0604020202020204" pitchFamily="34" charset="0"/>
                </a:rPr>
                <a:t>  登入</a:t>
              </a:r>
              <a:r>
                <a:rPr lang="zh-TW" altLang="en-US" sz="2400" b="1" dirty="0">
                  <a:solidFill>
                    <a:srgbClr val="000000"/>
                  </a:solidFill>
                  <a:ea typeface="微軟正黑體" panose="020B0604030504040204" pitchFamily="34" charset="-120"/>
                  <a:cs typeface="Arial" panose="020B0604020202020204" pitchFamily="34" charset="0"/>
                </a:rPr>
                <a:t>修正申請系統</a:t>
              </a:r>
              <a:r>
                <a:rPr lang="zh-TW" altLang="en-US" sz="2400" b="1" dirty="0" smtClean="0">
                  <a:solidFill>
                    <a:srgbClr val="000000"/>
                  </a:solidFill>
                  <a:ea typeface="微軟正黑體" panose="020B0604030504040204" pitchFamily="34" charset="-120"/>
                  <a:cs typeface="Arial" panose="020B0604020202020204" pitchFamily="34" charset="0"/>
                </a:rPr>
                <a:t>。</a:t>
              </a:r>
              <a:endParaRPr lang="en-US" altLang="zh-TW" sz="2400" b="1" dirty="0" smtClean="0">
                <a:solidFill>
                  <a:srgbClr val="000000"/>
                </a:solidFill>
                <a:ea typeface="微軟正黑體" panose="020B0604030504040204" pitchFamily="34" charset="-120"/>
                <a:cs typeface="Arial" panose="020B0604020202020204" pitchFamily="34" charset="0"/>
              </a:endParaRPr>
            </a:p>
            <a:p>
              <a:pPr marL="514350" indent="-514350" algn="just">
                <a:lnSpc>
                  <a:spcPts val="3360"/>
                </a:lnSpc>
                <a:spcBef>
                  <a:spcPct val="0"/>
                </a:spcBef>
                <a:buFont typeface="+mj-lt"/>
                <a:buAutoNum type="arabicPeriod" startAt="3"/>
              </a:pPr>
              <a:r>
                <a:rPr lang="zh-TW" altLang="en-US" sz="2400" b="1" dirty="0" smtClean="0">
                  <a:solidFill>
                    <a:srgbClr val="000000"/>
                  </a:solidFill>
                  <a:ea typeface="微軟正黑體" panose="020B0604030504040204" pitchFamily="34" charset="-120"/>
                  <a:cs typeface="Arial" panose="020B0604020202020204" pitchFamily="34" charset="0"/>
                </a:rPr>
                <a:t>點選                拉</a:t>
              </a:r>
              <a:r>
                <a:rPr lang="zh-TW" altLang="en-US" sz="2400" b="1" dirty="0">
                  <a:solidFill>
                    <a:srgbClr val="000000"/>
                  </a:solidFill>
                  <a:ea typeface="微軟正黑體" panose="020B0604030504040204" pitchFamily="34" charset="-120"/>
                  <a:cs typeface="Arial" panose="020B0604020202020204" pitchFamily="34" charset="0"/>
                </a:rPr>
                <a:t>選「期數」及「表冊</a:t>
              </a:r>
              <a:r>
                <a:rPr lang="zh-TW" altLang="en-US" sz="2400" b="1" dirty="0" smtClean="0">
                  <a:solidFill>
                    <a:srgbClr val="000000"/>
                  </a:solidFill>
                  <a:ea typeface="微軟正黑體" panose="020B0604030504040204" pitchFamily="34" charset="-120"/>
                  <a:cs typeface="Arial" panose="020B0604020202020204" pitchFamily="34" charset="0"/>
                </a:rPr>
                <a:t>」，再點選預計至</a:t>
              </a:r>
              <a:r>
                <a:rPr lang="zh-TW" altLang="en-US" sz="2400" b="1" dirty="0">
                  <a:solidFill>
                    <a:srgbClr val="000000"/>
                  </a:solidFill>
                  <a:ea typeface="微軟正黑體" panose="020B0604030504040204" pitchFamily="34" charset="-120"/>
                  <a:cs typeface="Arial" panose="020B0604020202020204" pitchFamily="34" charset="0"/>
                </a:rPr>
                <a:t>填報系統</a:t>
              </a:r>
              <a:r>
                <a:rPr lang="zh-TW" altLang="en-US" sz="2400" b="1" dirty="0" smtClean="0">
                  <a:solidFill>
                    <a:srgbClr val="FF0000"/>
                  </a:solidFill>
                  <a:ea typeface="微軟正黑體" panose="020B0604030504040204" pitchFamily="34" charset="-120"/>
                  <a:cs typeface="Arial" panose="020B0604020202020204" pitchFamily="34" charset="0"/>
                </a:rPr>
                <a:t>修正的時間</a:t>
              </a:r>
              <a:r>
                <a:rPr lang="en-US" altLang="zh-TW" sz="2400" b="1" dirty="0" smtClean="0">
                  <a:solidFill>
                    <a:srgbClr val="FF0000"/>
                  </a:solidFill>
                  <a:ea typeface="微軟正黑體" panose="020B0604030504040204" pitchFamily="34" charset="-120"/>
                  <a:cs typeface="Arial" panose="020B0604020202020204" pitchFamily="34" charset="0"/>
                </a:rPr>
                <a:t>(</a:t>
              </a:r>
              <a:r>
                <a:rPr lang="zh-TW" altLang="en-US" sz="2400" b="1" dirty="0" smtClean="0">
                  <a:solidFill>
                    <a:srgbClr val="FF0000"/>
                  </a:solidFill>
                  <a:ea typeface="微軟正黑體" panose="020B0604030504040204" pitchFamily="34" charset="-120"/>
                  <a:cs typeface="Arial" panose="020B0604020202020204" pitchFamily="34" charset="0"/>
                </a:rPr>
                <a:t>以</a:t>
              </a:r>
              <a:r>
                <a:rPr lang="en-US" altLang="zh-TW" sz="2400" b="1" dirty="0" smtClean="0">
                  <a:solidFill>
                    <a:srgbClr val="FF0000"/>
                  </a:solidFill>
                  <a:ea typeface="微軟正黑體" panose="020B0604030504040204" pitchFamily="34" charset="-120"/>
                  <a:cs typeface="Arial" panose="020B0604020202020204" pitchFamily="34" charset="0"/>
                </a:rPr>
                <a:t>2</a:t>
              </a:r>
              <a:r>
                <a:rPr lang="zh-TW" altLang="en-US" sz="2400" b="1" dirty="0" smtClean="0">
                  <a:solidFill>
                    <a:srgbClr val="FF0000"/>
                  </a:solidFill>
                  <a:ea typeface="微軟正黑體" panose="020B0604030504040204" pitchFamily="34" charset="-120"/>
                  <a:cs typeface="Arial" panose="020B0604020202020204" pitchFamily="34" charset="0"/>
                </a:rPr>
                <a:t>小時為限</a:t>
              </a:r>
              <a:r>
                <a:rPr lang="en-US" altLang="zh-TW" sz="2400" b="1" dirty="0" smtClean="0">
                  <a:solidFill>
                    <a:srgbClr val="FF0000"/>
                  </a:solidFill>
                  <a:ea typeface="微軟正黑體" panose="020B0604030504040204" pitchFamily="34" charset="-120"/>
                  <a:cs typeface="Arial" panose="020B0604020202020204" pitchFamily="34" charset="0"/>
                </a:rPr>
                <a:t>)</a:t>
              </a:r>
              <a:r>
                <a:rPr lang="zh-TW" altLang="en-US" sz="2400" b="1" dirty="0" smtClean="0">
                  <a:solidFill>
                    <a:srgbClr val="000000"/>
                  </a:solidFill>
                  <a:ea typeface="微軟正黑體" panose="020B0604030504040204" pitchFamily="34" charset="-120"/>
                  <a:cs typeface="Arial" panose="020B0604020202020204" pitchFamily="34" charset="0"/>
                </a:rPr>
                <a:t>，</a:t>
              </a:r>
              <a:r>
                <a:rPr lang="zh-TW" altLang="en-US" sz="2400" b="1" dirty="0">
                  <a:solidFill>
                    <a:srgbClr val="000000"/>
                  </a:solidFill>
                  <a:ea typeface="微軟正黑體" panose="020B0604030504040204" pitchFamily="34" charset="-120"/>
                  <a:cs typeface="Arial" panose="020B0604020202020204" pitchFamily="34" charset="0"/>
                </a:rPr>
                <a:t>並請確實</a:t>
              </a:r>
              <a:r>
                <a:rPr lang="zh-TW" altLang="en-US" sz="2400" b="1" dirty="0">
                  <a:solidFill>
                    <a:srgbClr val="FF0000"/>
                  </a:solidFill>
                  <a:ea typeface="微軟正黑體" panose="020B0604030504040204" pitchFamily="34" charset="-120"/>
                  <a:cs typeface="Arial" panose="020B0604020202020204" pitchFamily="34" charset="0"/>
                </a:rPr>
                <a:t>敘明具體</a:t>
              </a:r>
              <a:r>
                <a:rPr lang="zh-TW" altLang="en-US" sz="2400" b="1" dirty="0" smtClean="0">
                  <a:solidFill>
                    <a:srgbClr val="FF0000"/>
                  </a:solidFill>
                  <a:ea typeface="微軟正黑體" panose="020B0604030504040204" pitchFamily="34" charset="-120"/>
                  <a:cs typeface="Arial" panose="020B0604020202020204" pitchFamily="34" charset="0"/>
                </a:rPr>
                <a:t>的修正</a:t>
              </a:r>
              <a:r>
                <a:rPr lang="zh-TW" altLang="en-US" sz="2400" b="1" dirty="0">
                  <a:solidFill>
                    <a:srgbClr val="FF0000"/>
                  </a:solidFill>
                  <a:ea typeface="微軟正黑體" panose="020B0604030504040204" pitchFamily="34" charset="-120"/>
                  <a:cs typeface="Arial" panose="020B0604020202020204" pitchFamily="34" charset="0"/>
                </a:rPr>
                <a:t>原因</a:t>
              </a:r>
              <a:r>
                <a:rPr lang="zh-TW" altLang="en-US" sz="2400" b="1" dirty="0">
                  <a:solidFill>
                    <a:srgbClr val="000000"/>
                  </a:solidFill>
                  <a:ea typeface="微軟正黑體" panose="020B0604030504040204" pitchFamily="34" charset="-120"/>
                  <a:cs typeface="Arial" panose="020B0604020202020204" pitchFamily="34" charset="0"/>
                </a:rPr>
                <a:t>，</a:t>
              </a:r>
              <a:r>
                <a:rPr lang="zh-TW" altLang="en-US" sz="2400" b="1" dirty="0" smtClean="0">
                  <a:solidFill>
                    <a:srgbClr val="000000"/>
                  </a:solidFill>
                  <a:ea typeface="微軟正黑體" panose="020B0604030504040204" pitchFamily="34" charset="-120"/>
                  <a:cs typeface="Arial" panose="020B0604020202020204" pitchFamily="34" charset="0"/>
                </a:rPr>
                <a:t>按下「確定</a:t>
              </a:r>
              <a:r>
                <a:rPr lang="zh-TW" altLang="en-US" sz="2400" b="1" dirty="0">
                  <a:solidFill>
                    <a:srgbClr val="000000"/>
                  </a:solidFill>
                  <a:ea typeface="微軟正黑體" panose="020B0604030504040204" pitchFamily="34" charset="-120"/>
                  <a:cs typeface="Arial" panose="020B0604020202020204" pitchFamily="34" charset="0"/>
                </a:rPr>
                <a:t>」</a:t>
              </a:r>
              <a:r>
                <a:rPr lang="zh-TW" altLang="en-US" sz="2400" b="1" dirty="0" smtClean="0">
                  <a:solidFill>
                    <a:srgbClr val="000000"/>
                  </a:solidFill>
                  <a:ea typeface="微軟正黑體" panose="020B0604030504040204" pitchFamily="34" charset="-120"/>
                  <a:cs typeface="Arial" panose="020B0604020202020204" pitchFamily="34" charset="0"/>
                </a:rPr>
                <a:t>鍵</a:t>
              </a:r>
              <a:r>
                <a:rPr lang="zh-TW" altLang="en-US" sz="2400" b="1" dirty="0">
                  <a:solidFill>
                    <a:srgbClr val="000000"/>
                  </a:solidFill>
                  <a:ea typeface="微軟正黑體" panose="020B0604030504040204" pitchFamily="34" charset="-120"/>
                  <a:cs typeface="Arial" panose="020B0604020202020204" pitchFamily="34" charset="0"/>
                </a:rPr>
                <a:t>完成新增申請</a:t>
              </a:r>
              <a:r>
                <a:rPr lang="zh-TW" altLang="en-US" sz="2400" b="1" dirty="0" smtClean="0">
                  <a:solidFill>
                    <a:srgbClr val="000000"/>
                  </a:solidFill>
                  <a:ea typeface="微軟正黑體" panose="020B0604030504040204" pitchFamily="34" charset="-120"/>
                  <a:cs typeface="Arial" panose="020B0604020202020204" pitchFamily="34" charset="0"/>
                </a:rPr>
                <a:t>。</a:t>
              </a:r>
              <a:endParaRPr lang="en-US" altLang="zh-TW" sz="2400" b="1" dirty="0" smtClean="0">
                <a:solidFill>
                  <a:srgbClr val="000000"/>
                </a:solidFill>
                <a:ea typeface="微軟正黑體" panose="020B0604030504040204" pitchFamily="34" charset="-120"/>
                <a:cs typeface="Arial" panose="020B0604020202020204" pitchFamily="34" charset="0"/>
              </a:endParaRPr>
            </a:p>
            <a:p>
              <a:pPr marL="514350" indent="-514350" algn="just">
                <a:lnSpc>
                  <a:spcPts val="3360"/>
                </a:lnSpc>
                <a:spcBef>
                  <a:spcPct val="0"/>
                </a:spcBef>
                <a:buFont typeface="+mj-lt"/>
                <a:buAutoNum type="arabicPeriod" startAt="3"/>
              </a:pPr>
              <a:r>
                <a:rPr lang="zh-TW" altLang="en-US" sz="2400" b="1" dirty="0" smtClean="0">
                  <a:solidFill>
                    <a:srgbClr val="000000"/>
                  </a:solidFill>
                  <a:ea typeface="微軟正黑體" panose="020B0604030504040204" pitchFamily="34" charset="-120"/>
                  <a:cs typeface="Arial" panose="020B0604020202020204" pitchFamily="34" charset="0"/>
                </a:rPr>
                <a:t>完成</a:t>
              </a:r>
              <a:r>
                <a:rPr lang="zh-TW" altLang="en-US" sz="2400" b="1" dirty="0">
                  <a:solidFill>
                    <a:srgbClr val="000000"/>
                  </a:solidFill>
                  <a:ea typeface="微軟正黑體" panose="020B0604030504040204" pitchFamily="34" charset="-120"/>
                  <a:cs typeface="Arial" panose="020B0604020202020204" pitchFamily="34" charset="0"/>
                </a:rPr>
                <a:t>非統一期間修正申請後，請進行附</a:t>
              </a:r>
              <a:r>
                <a:rPr lang="zh-TW" altLang="en-US" sz="2400" b="1" dirty="0" smtClean="0">
                  <a:solidFill>
                    <a:srgbClr val="000000"/>
                  </a:solidFill>
                  <a:ea typeface="微軟正黑體" panose="020B0604030504040204" pitchFamily="34" charset="-120"/>
                  <a:cs typeface="Arial" panose="020B0604020202020204" pitchFamily="34" charset="0"/>
                </a:rPr>
                <a:t>檔</a:t>
              </a:r>
              <a:r>
                <a:rPr lang="zh-TW" altLang="en-US" sz="2400" b="1" dirty="0">
                  <a:solidFill>
                    <a:srgbClr val="000000"/>
                  </a:solidFill>
                  <a:ea typeface="微軟正黑體" panose="020B0604030504040204" pitchFamily="34" charset="-120"/>
                  <a:cs typeface="Arial" panose="020B0604020202020204" pitchFamily="34" charset="0"/>
                </a:rPr>
                <a:t>「</a:t>
              </a:r>
              <a:r>
                <a:rPr lang="zh-TW" altLang="en-US" sz="2400" b="1" dirty="0" smtClean="0">
                  <a:solidFill>
                    <a:srgbClr val="FF0000"/>
                  </a:solidFill>
                  <a:ea typeface="微軟正黑體" panose="020B0604030504040204" pitchFamily="34" charset="-120"/>
                  <a:cs typeface="Arial" panose="020B0604020202020204" pitchFamily="34" charset="0"/>
                </a:rPr>
                <a:t>核章修正</a:t>
              </a:r>
              <a:r>
                <a:rPr lang="zh-TW" altLang="en-US" sz="2400" b="1" dirty="0">
                  <a:solidFill>
                    <a:srgbClr val="FF0000"/>
                  </a:solidFill>
                  <a:ea typeface="微軟正黑體" panose="020B0604030504040204" pitchFamily="34" charset="-120"/>
                  <a:cs typeface="Arial" panose="020B0604020202020204" pitchFamily="34" charset="0"/>
                </a:rPr>
                <a:t>前後</a:t>
              </a:r>
              <a:r>
                <a:rPr lang="zh-TW" altLang="en-US" sz="2400" b="1" dirty="0" smtClean="0">
                  <a:solidFill>
                    <a:srgbClr val="FF0000"/>
                  </a:solidFill>
                  <a:ea typeface="微軟正黑體" panose="020B0604030504040204" pitchFamily="34" charset="-120"/>
                  <a:cs typeface="Arial" panose="020B0604020202020204" pitchFamily="34" charset="0"/>
                </a:rPr>
                <a:t>對照表</a:t>
              </a:r>
              <a:r>
                <a:rPr lang="zh-TW" altLang="en-US" sz="2400" b="1" dirty="0" smtClean="0">
                  <a:solidFill>
                    <a:srgbClr val="000000"/>
                  </a:solidFill>
                  <a:ea typeface="微軟正黑體" panose="020B0604030504040204" pitchFamily="34" charset="-120"/>
                  <a:cs typeface="Arial" panose="020B0604020202020204" pitchFamily="34" charset="0"/>
                </a:rPr>
                <a:t>」</a:t>
              </a:r>
              <a:r>
                <a:rPr lang="zh-TW" altLang="en-US" sz="2400" b="1" dirty="0" smtClean="0">
                  <a:solidFill>
                    <a:srgbClr val="FF0000"/>
                  </a:solidFill>
                  <a:ea typeface="微軟正黑體" panose="020B0604030504040204" pitchFamily="34" charset="-120"/>
                  <a:cs typeface="Arial" panose="020B0604020202020204" pitchFamily="34" charset="0"/>
                </a:rPr>
                <a:t>上</a:t>
              </a:r>
              <a:r>
                <a:rPr lang="zh-TW" altLang="en-US" sz="2400" b="1" dirty="0">
                  <a:solidFill>
                    <a:srgbClr val="FF0000"/>
                  </a:solidFill>
                  <a:ea typeface="微軟正黑體" panose="020B0604030504040204" pitchFamily="34" charset="-120"/>
                  <a:cs typeface="Arial" panose="020B0604020202020204" pitchFamily="34" charset="0"/>
                </a:rPr>
                <a:t>傳</a:t>
              </a:r>
              <a:r>
                <a:rPr lang="zh-TW" altLang="en-US" sz="2400" b="1" dirty="0" smtClean="0">
                  <a:solidFill>
                    <a:srgbClr val="000000"/>
                  </a:solidFill>
                  <a:ea typeface="微軟正黑體" panose="020B0604030504040204" pitchFamily="34" charset="-120"/>
                  <a:cs typeface="Arial" panose="020B0604020202020204" pitchFamily="34" charset="0"/>
                </a:rPr>
                <a:t>。</a:t>
              </a:r>
              <a:endParaRPr lang="en-US" altLang="zh-TW" sz="2400" b="1" dirty="0" smtClean="0">
                <a:solidFill>
                  <a:srgbClr val="000000"/>
                </a:solidFill>
                <a:ea typeface="微軟正黑體" panose="020B0604030504040204" pitchFamily="34" charset="-120"/>
                <a:cs typeface="Arial" panose="020B0604020202020204" pitchFamily="34" charset="0"/>
              </a:endParaRPr>
            </a:p>
            <a:p>
              <a:pPr marL="514350" indent="-514350">
                <a:lnSpc>
                  <a:spcPts val="3360"/>
                </a:lnSpc>
                <a:spcBef>
                  <a:spcPct val="0"/>
                </a:spcBef>
                <a:buFont typeface="+mj-lt"/>
                <a:buAutoNum type="arabicPeriod" startAt="3"/>
              </a:pPr>
              <a:endParaRPr lang="en-US" altLang="zh-TW" sz="2800" b="1" dirty="0">
                <a:solidFill>
                  <a:srgbClr val="000000"/>
                </a:solidFill>
                <a:ea typeface="微軟正黑體" panose="020B0604030504040204" pitchFamily="34" charset="-120"/>
                <a:cs typeface="Arial" panose="020B0604020202020204" pitchFamily="34" charset="0"/>
              </a:endParaRPr>
            </a:p>
            <a:p>
              <a:pPr marL="514350" indent="-514350">
                <a:lnSpc>
                  <a:spcPts val="3360"/>
                </a:lnSpc>
                <a:spcBef>
                  <a:spcPct val="0"/>
                </a:spcBef>
                <a:buFont typeface="+mj-lt"/>
                <a:buAutoNum type="arabicPeriod" startAt="3"/>
              </a:pPr>
              <a:endParaRPr lang="en-US" altLang="zh-TW" sz="2800" b="1" dirty="0" smtClean="0">
                <a:solidFill>
                  <a:srgbClr val="000000"/>
                </a:solidFill>
                <a:ea typeface="微軟正黑體" panose="020B0604030504040204" pitchFamily="34" charset="-120"/>
                <a:cs typeface="Arial" panose="020B0604020202020204" pitchFamily="34" charset="0"/>
              </a:endParaRPr>
            </a:p>
            <a:p>
              <a:pPr marL="514350" indent="-514350">
                <a:lnSpc>
                  <a:spcPts val="3360"/>
                </a:lnSpc>
                <a:spcBef>
                  <a:spcPct val="0"/>
                </a:spcBef>
                <a:buClr>
                  <a:srgbClr val="000000"/>
                </a:buClr>
                <a:buFont typeface="+mj-lt"/>
                <a:buAutoNum type="arabicPeriod" startAt="3"/>
              </a:pPr>
              <a:r>
                <a:rPr lang="zh-TW" altLang="en-US" sz="2400" b="1" dirty="0" smtClean="0">
                  <a:solidFill>
                    <a:srgbClr val="0000FF"/>
                  </a:solidFill>
                  <a:ea typeface="微軟正黑體" panose="020B0604030504040204" pitchFamily="34" charset="-120"/>
                  <a:cs typeface="Arial" panose="020B0604020202020204" pitchFamily="34" charset="0"/>
                </a:rPr>
                <a:t>學校申請修正校庫表冊數據，若有因爭取計畫經費或招生名額等案而有資料填報不實者，教育部將</a:t>
              </a:r>
              <a:r>
                <a:rPr lang="zh-TW" altLang="en-US" sz="2400" b="1" dirty="0">
                  <a:solidFill>
                    <a:srgbClr val="0000FF"/>
                  </a:solidFill>
                  <a:ea typeface="微軟正黑體" panose="020B0604030504040204" pitchFamily="34" charset="-120"/>
                  <a:cs typeface="Arial" panose="020B0604020202020204" pitchFamily="34" charset="0"/>
                </a:rPr>
                <a:t>視情況要求學校限期改善或予以糾正</a:t>
              </a:r>
              <a:r>
                <a:rPr lang="zh-TW" altLang="en-US" sz="2400" b="1" dirty="0" smtClean="0">
                  <a:solidFill>
                    <a:srgbClr val="0000FF"/>
                  </a:solidFill>
                  <a:ea typeface="微軟正黑體" panose="020B0604030504040204" pitchFamily="34" charset="-120"/>
                  <a:cs typeface="Arial" panose="020B0604020202020204" pitchFamily="34" charset="0"/>
                </a:rPr>
                <a:t>，並納入</a:t>
              </a:r>
              <a:r>
                <a:rPr lang="zh-TW" altLang="en-US" sz="2400" b="1" dirty="0">
                  <a:solidFill>
                    <a:srgbClr val="0000FF"/>
                  </a:solidFill>
                  <a:ea typeface="微軟正黑體" panose="020B0604030504040204" pitchFamily="34" charset="-120"/>
                  <a:cs typeface="Arial" panose="020B0604020202020204" pitchFamily="34" charset="0"/>
                </a:rPr>
                <a:t>相關專案計畫審查參考</a:t>
              </a:r>
              <a:r>
                <a:rPr lang="zh-TW" altLang="en-US" sz="2400" b="1" dirty="0" smtClean="0">
                  <a:solidFill>
                    <a:srgbClr val="0000FF"/>
                  </a:solidFill>
                  <a:ea typeface="微軟正黑體" panose="020B0604030504040204" pitchFamily="34" charset="-120"/>
                  <a:cs typeface="Arial" panose="020B0604020202020204" pitchFamily="34" charset="0"/>
                </a:rPr>
                <a:t>。</a:t>
              </a:r>
              <a:endParaRPr lang="zh-TW" altLang="en-US" sz="2400" b="1" dirty="0"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  <p:pic>
          <p:nvPicPr>
            <p:cNvPr id="7" name="圖片 28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6057" t="890" r="13612" b="95000"/>
            <a:stretch>
              <a:fillRect/>
            </a:stretch>
          </p:blipFill>
          <p:spPr bwMode="auto">
            <a:xfrm>
              <a:off x="6214208" y="1658388"/>
              <a:ext cx="939800" cy="3175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" name="圖片 24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016" t="8212" r="71844" b="85628"/>
            <a:stretch>
              <a:fillRect/>
            </a:stretch>
          </p:blipFill>
          <p:spPr bwMode="auto">
            <a:xfrm>
              <a:off x="1426891" y="2519369"/>
              <a:ext cx="1330325" cy="3286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2" name="群組 11"/>
          <p:cNvGrpSpPr/>
          <p:nvPr/>
        </p:nvGrpSpPr>
        <p:grpSpPr>
          <a:xfrm>
            <a:off x="554379" y="4112240"/>
            <a:ext cx="8280921" cy="866512"/>
            <a:chOff x="124691" y="5542581"/>
            <a:chExt cx="8909421" cy="766016"/>
          </a:xfrm>
        </p:grpSpPr>
        <p:grpSp>
          <p:nvGrpSpPr>
            <p:cNvPr id="10" name="群組 9"/>
            <p:cNvGrpSpPr/>
            <p:nvPr/>
          </p:nvGrpSpPr>
          <p:grpSpPr>
            <a:xfrm>
              <a:off x="124691" y="5542581"/>
              <a:ext cx="8909421" cy="647127"/>
              <a:chOff x="190500" y="5632450"/>
              <a:chExt cx="8838814" cy="458788"/>
            </a:xfrm>
          </p:grpSpPr>
          <p:grpSp>
            <p:nvGrpSpPr>
              <p:cNvPr id="2" name="群組 1"/>
              <p:cNvGrpSpPr/>
              <p:nvPr/>
            </p:nvGrpSpPr>
            <p:grpSpPr>
              <a:xfrm>
                <a:off x="190500" y="5632450"/>
                <a:ext cx="8807450" cy="458788"/>
                <a:chOff x="190500" y="5632450"/>
                <a:chExt cx="8807450" cy="458788"/>
              </a:xfrm>
            </p:grpSpPr>
            <p:pic>
              <p:nvPicPr>
                <p:cNvPr id="5" name="圖片 33"/>
                <p:cNvPicPr>
                  <a:picLocks noChangeAspect="1"/>
                </p:cNvPicPr>
                <p:nvPr/>
              </p:nvPicPr>
              <p:blipFill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378" t="82104" r="74007" b="133"/>
                <a:stretch>
                  <a:fillRect/>
                </a:stretch>
              </p:blipFill>
              <p:spPr bwMode="auto">
                <a:xfrm>
                  <a:off x="190500" y="5632450"/>
                  <a:ext cx="3252788" cy="44450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6" name="圖片 32"/>
                <p:cNvPicPr>
                  <a:picLocks noChangeAspect="1"/>
                </p:cNvPicPr>
                <p:nvPr/>
              </p:nvPicPr>
              <p:blipFill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56238" t="82104" r="221" b="-348"/>
                <a:stretch>
                  <a:fillRect/>
                </a:stretch>
              </p:blipFill>
              <p:spPr bwMode="auto">
                <a:xfrm>
                  <a:off x="3443288" y="5632450"/>
                  <a:ext cx="5554662" cy="45878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sp>
            <p:nvSpPr>
              <p:cNvPr id="9" name="矩形 8"/>
              <p:cNvSpPr/>
              <p:nvPr/>
            </p:nvSpPr>
            <p:spPr>
              <a:xfrm>
                <a:off x="8598040" y="5870157"/>
                <a:ext cx="431274" cy="206794"/>
              </a:xfrm>
              <a:prstGeom prst="rect">
                <a:avLst/>
              </a:prstGeom>
              <a:noFill/>
              <a:ln w="38100"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algn="ctr">
                  <a:defRPr/>
                </a:pPr>
                <a:endParaRPr lang="zh-TW" altLang="en-US" b="1" smtClean="0">
                  <a:solidFill>
                    <a:srgbClr val="FFFFFF"/>
                  </a:solidFill>
                  <a:ea typeface="微軟正黑體" panose="020B0604030504040204" pitchFamily="34" charset="-120"/>
                </a:endParaRPr>
              </a:p>
            </p:txBody>
          </p:sp>
        </p:grpSp>
        <p:sp>
          <p:nvSpPr>
            <p:cNvPr id="13" name="文字方塊 12"/>
            <p:cNvSpPr txBox="1"/>
            <p:nvPr/>
          </p:nvSpPr>
          <p:spPr>
            <a:xfrm>
              <a:off x="4214466" y="6063724"/>
              <a:ext cx="621225" cy="244873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zh-TW" altLang="en-US" sz="1200" b="1" dirty="0" smtClean="0">
                  <a:solidFill>
                    <a:srgbClr val="000000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例圖</a:t>
              </a:r>
              <a:r>
                <a:rPr lang="en-US" altLang="zh-TW" sz="1200" b="1" dirty="0" smtClean="0">
                  <a:solidFill>
                    <a:srgbClr val="000000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4</a:t>
              </a:r>
              <a:endParaRPr lang="zh-TW" altLang="en-US" sz="12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76651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566351" y="47365"/>
            <a:ext cx="7094837" cy="609600"/>
          </a:xfrm>
        </p:spPr>
        <p:txBody>
          <a:bodyPr/>
          <a:lstStyle/>
          <a:p>
            <a:r>
              <a:rPr lang="en-US" altLang="zh-TW" sz="44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2.10 </a:t>
            </a:r>
            <a:r>
              <a:rPr lang="zh-TW" altLang="en-US" sz="44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資料</a:t>
            </a:r>
            <a:r>
              <a:rPr lang="zh-TW" altLang="en-US" sz="44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匯出</a:t>
            </a:r>
          </a:p>
        </p:txBody>
      </p:sp>
      <p:sp>
        <p:nvSpPr>
          <p:cNvPr id="8" name="文字方塊 21"/>
          <p:cNvSpPr txBox="1">
            <a:spLocks noChangeArrowheads="1"/>
          </p:cNvSpPr>
          <p:nvPr/>
        </p:nvSpPr>
        <p:spPr bwMode="auto">
          <a:xfrm>
            <a:off x="4325253" y="657033"/>
            <a:ext cx="4812755" cy="61863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l"/>
              <a:defRPr/>
            </a:pPr>
            <a:r>
              <a:rPr lang="en-US" altLang="zh-TW" sz="2400" b="1" u="sng" dirty="0" smtClean="0">
                <a:solidFill>
                  <a:srgbClr val="0000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110.05.24</a:t>
            </a:r>
            <a:r>
              <a:rPr lang="zh-TW" altLang="en-US" sz="2400" b="1" u="sng" dirty="0" smtClean="0">
                <a:solidFill>
                  <a:srgbClr val="0000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第</a:t>
            </a:r>
            <a:r>
              <a:rPr lang="en-US" altLang="zh-TW" sz="2400" b="1" u="sng" dirty="0">
                <a:solidFill>
                  <a:srgbClr val="0000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</a:t>
            </a:r>
            <a:r>
              <a:rPr lang="zh-TW" altLang="en-US" sz="2400" b="1" u="sng" dirty="0">
                <a:solidFill>
                  <a:srgbClr val="0000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次資料匯出：</a:t>
            </a:r>
            <a:endParaRPr lang="en-US" altLang="zh-TW" sz="2400" b="1" u="sng" dirty="0">
              <a:solidFill>
                <a:srgbClr val="0000FF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tabLst>
                <a:tab pos="534988" algn="l"/>
              </a:tabLst>
              <a:defRPr/>
            </a:pPr>
            <a:r>
              <a:rPr lang="en-US" altLang="zh-TW" sz="24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	</a:t>
            </a:r>
            <a:r>
              <a:rPr lang="zh-TW" altLang="zh-TW" sz="24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教育部統計處</a:t>
            </a:r>
            <a:endParaRPr lang="en-US" altLang="zh-TW" sz="2400" b="1" dirty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tabLst>
                <a:tab pos="534988" algn="l"/>
              </a:tabLst>
              <a:defRPr/>
            </a:pPr>
            <a:r>
              <a:rPr lang="en-US" altLang="zh-TW" sz="24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	</a:t>
            </a:r>
            <a:r>
              <a:rPr lang="zh-TW" altLang="en-US" sz="24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大學總量管制小組</a:t>
            </a:r>
            <a:endParaRPr lang="en-US" altLang="zh-TW" sz="2400" b="1" dirty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tabLst>
                <a:tab pos="534988" algn="l"/>
              </a:tabLst>
              <a:defRPr/>
            </a:pPr>
            <a:r>
              <a:rPr lang="en-US" altLang="zh-TW" sz="24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	</a:t>
            </a:r>
            <a:r>
              <a:rPr lang="zh-TW" altLang="en-US" sz="24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產學合作績效評量</a:t>
            </a:r>
            <a:endParaRPr lang="en-US" altLang="zh-TW" sz="2400" b="1" dirty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tabLst>
                <a:tab pos="534988" algn="l"/>
              </a:tabLst>
              <a:defRPr/>
            </a:pPr>
            <a:r>
              <a:rPr lang="en-US" altLang="zh-TW" sz="24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	</a:t>
            </a:r>
            <a:r>
              <a:rPr lang="zh-TW" altLang="en-US" sz="24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私立大學校院獎補助小組</a:t>
            </a:r>
            <a:endParaRPr lang="en-US" altLang="zh-TW" sz="2400" b="1" dirty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l"/>
              <a:defRPr/>
            </a:pPr>
            <a:r>
              <a:rPr lang="en-US" altLang="zh-TW" sz="2400" b="1" u="sng" dirty="0" smtClean="0">
                <a:solidFill>
                  <a:srgbClr val="0000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110.05.24</a:t>
            </a:r>
            <a:r>
              <a:rPr lang="zh-TW" altLang="en-US" sz="2400" b="1" u="sng" dirty="0" smtClean="0">
                <a:solidFill>
                  <a:srgbClr val="0000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第</a:t>
            </a:r>
            <a:r>
              <a:rPr lang="en-US" altLang="zh-TW" sz="2400" b="1" u="sng" dirty="0">
                <a:solidFill>
                  <a:srgbClr val="0000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</a:t>
            </a:r>
            <a:r>
              <a:rPr lang="zh-TW" altLang="en-US" sz="2400" b="1" u="sng" dirty="0">
                <a:solidFill>
                  <a:srgbClr val="0000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次資料匯出：</a:t>
            </a:r>
            <a:endParaRPr lang="en-US" altLang="zh-TW" sz="2400" b="1" u="sng" dirty="0">
              <a:solidFill>
                <a:srgbClr val="0000FF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tabLst>
                <a:tab pos="534988" algn="l"/>
              </a:tabLst>
              <a:defRPr/>
            </a:pPr>
            <a:r>
              <a:rPr lang="en-US" altLang="zh-TW" sz="24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	</a:t>
            </a:r>
            <a:r>
              <a:rPr lang="zh-TW" altLang="en-US" sz="24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教育部人事處</a:t>
            </a:r>
            <a:endParaRPr lang="en-US" altLang="zh-TW" sz="2400" b="1" dirty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tabLst>
                <a:tab pos="534988" algn="l"/>
              </a:tabLst>
              <a:defRPr/>
            </a:pPr>
            <a:r>
              <a:rPr lang="en-US" altLang="zh-TW" sz="24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	</a:t>
            </a:r>
            <a:r>
              <a:rPr lang="zh-TW" altLang="zh-TW" sz="24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教育部</a:t>
            </a:r>
            <a:r>
              <a:rPr lang="zh-TW" altLang="en-US" sz="24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國際司</a:t>
            </a:r>
            <a:endParaRPr lang="en-US" altLang="zh-TW" sz="2400" b="1" dirty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tabLst>
                <a:tab pos="534988" algn="l"/>
              </a:tabLst>
              <a:defRPr/>
            </a:pPr>
            <a:r>
              <a:rPr lang="en-US" altLang="zh-TW" sz="24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	</a:t>
            </a:r>
            <a:r>
              <a:rPr lang="zh-TW" altLang="en-US" sz="24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教育部會計處</a:t>
            </a:r>
            <a:endParaRPr lang="en-US" altLang="zh-TW" sz="2400" b="1" dirty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tabLst>
                <a:tab pos="534988" algn="l"/>
              </a:tabLst>
              <a:defRPr/>
            </a:pPr>
            <a:r>
              <a:rPr lang="en-US" altLang="zh-TW" sz="24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	</a:t>
            </a:r>
            <a:r>
              <a:rPr lang="zh-TW" altLang="zh-TW" sz="24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公私立大學校院國際化</a:t>
            </a:r>
            <a:r>
              <a:rPr lang="zh-TW" altLang="zh-TW" sz="2400" b="1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評量</a:t>
            </a:r>
            <a:endParaRPr lang="en-US" altLang="zh-TW" sz="2400" b="1" dirty="0" smtClean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tabLst>
                <a:tab pos="534988" algn="l"/>
              </a:tabLst>
              <a:defRPr/>
            </a:pPr>
            <a:r>
              <a:rPr lang="en-US" altLang="zh-TW" sz="24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	</a:t>
            </a:r>
            <a:r>
              <a:rPr lang="zh-TW" altLang="en-US" sz="2400" b="1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高教深耕計畫小組</a:t>
            </a:r>
            <a:endParaRPr lang="en-US" altLang="zh-TW" sz="2400" b="1" dirty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graphicFrame>
        <p:nvGraphicFramePr>
          <p:cNvPr id="6" name="表格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20319627"/>
              </p:ext>
            </p:extLst>
          </p:nvPr>
        </p:nvGraphicFramePr>
        <p:xfrm>
          <a:off x="212792" y="2370865"/>
          <a:ext cx="3675700" cy="2877948"/>
        </p:xfrm>
        <a:graphic>
          <a:graphicData uri="http://schemas.openxmlformats.org/drawingml/2006/table">
            <a:tbl>
              <a:tblPr firstRow="1" bandRow="1">
                <a:effectLst>
                  <a:outerShdw dist="38103" dir="5400000" algn="tl">
                    <a:srgbClr val="000000"/>
                  </a:outerShdw>
                </a:effectLst>
                <a:tableStyleId>{2D5ABB26-0587-4C30-8999-92F81FD0307C}</a:tableStyleId>
              </a:tblPr>
              <a:tblGrid>
                <a:gridCol w="525100">
                  <a:extLst>
                    <a:ext uri="{9D8B030D-6E8A-4147-A177-3AD203B41FA5}">
                      <a16:colId xmlns:a16="http://schemas.microsoft.com/office/drawing/2014/main" xmlns="" val="256846026"/>
                    </a:ext>
                  </a:extLst>
                </a:gridCol>
                <a:gridCol w="525100">
                  <a:extLst>
                    <a:ext uri="{9D8B030D-6E8A-4147-A177-3AD203B41FA5}">
                      <a16:colId xmlns:a16="http://schemas.microsoft.com/office/drawing/2014/main" xmlns="" val="2257527877"/>
                    </a:ext>
                  </a:extLst>
                </a:gridCol>
                <a:gridCol w="525100">
                  <a:extLst>
                    <a:ext uri="{9D8B030D-6E8A-4147-A177-3AD203B41FA5}">
                      <a16:colId xmlns:a16="http://schemas.microsoft.com/office/drawing/2014/main" xmlns="" val="4145448609"/>
                    </a:ext>
                  </a:extLst>
                </a:gridCol>
                <a:gridCol w="525100">
                  <a:extLst>
                    <a:ext uri="{9D8B030D-6E8A-4147-A177-3AD203B41FA5}">
                      <a16:colId xmlns:a16="http://schemas.microsoft.com/office/drawing/2014/main" xmlns="" val="835481753"/>
                    </a:ext>
                  </a:extLst>
                </a:gridCol>
                <a:gridCol w="525100">
                  <a:extLst>
                    <a:ext uri="{9D8B030D-6E8A-4147-A177-3AD203B41FA5}">
                      <a16:colId xmlns:a16="http://schemas.microsoft.com/office/drawing/2014/main" xmlns="" val="3853400446"/>
                    </a:ext>
                  </a:extLst>
                </a:gridCol>
                <a:gridCol w="525100">
                  <a:extLst>
                    <a:ext uri="{9D8B030D-6E8A-4147-A177-3AD203B41FA5}">
                      <a16:colId xmlns:a16="http://schemas.microsoft.com/office/drawing/2014/main" xmlns="" val="1113717072"/>
                    </a:ext>
                  </a:extLst>
                </a:gridCol>
                <a:gridCol w="525100">
                  <a:extLst>
                    <a:ext uri="{9D8B030D-6E8A-4147-A177-3AD203B41FA5}">
                      <a16:colId xmlns:a16="http://schemas.microsoft.com/office/drawing/2014/main" xmlns="" val="3757867286"/>
                    </a:ext>
                  </a:extLst>
                </a:gridCol>
              </a:tblGrid>
              <a:tr h="372571">
                <a:tc>
                  <a:txBody>
                    <a:bodyPr/>
                    <a:lstStyle/>
                    <a:p>
                      <a:pPr marL="0" lvl="0" algn="ctr" defTabSz="914400" rtl="0" eaLnBrk="1" fontAlgn="ctr" latinLnBrk="0" hangingPunct="1"/>
                      <a:r>
                        <a:rPr lang="zh-TW" altLang="en-US" sz="1800" b="1" kern="1200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日</a:t>
                      </a:r>
                      <a:endParaRPr lang="en-US" sz="1800" b="1" kern="1200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ctr" defTabSz="914400" rtl="0" eaLnBrk="1" fontAlgn="ctr" latinLnBrk="0" hangingPunct="1"/>
                      <a:r>
                        <a:rPr lang="zh-TW" sz="1800" b="1" kern="1200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一</a:t>
                      </a:r>
                      <a:endParaRPr lang="en-US" sz="1800" b="1" kern="1200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ctr" defTabSz="914400" rtl="0" eaLnBrk="1" fontAlgn="ctr" latinLnBrk="0" hangingPunct="1"/>
                      <a:r>
                        <a:rPr lang="zh-TW" sz="1800" b="1" kern="1200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二</a:t>
                      </a:r>
                      <a:endParaRPr lang="en-US" sz="1800" b="1" kern="1200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ctr" defTabSz="914400" rtl="0" eaLnBrk="1" fontAlgn="ctr" latinLnBrk="0" hangingPunct="1"/>
                      <a:r>
                        <a:rPr lang="zh-TW" sz="1800" b="1" kern="1200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三</a:t>
                      </a:r>
                      <a:endParaRPr lang="en-US" sz="1800" b="1" kern="1200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ctr" defTabSz="914400" rtl="0" eaLnBrk="1" fontAlgn="ctr" latinLnBrk="0" hangingPunct="1"/>
                      <a:r>
                        <a:rPr lang="zh-TW" sz="1800" b="1" kern="1200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四</a:t>
                      </a:r>
                      <a:endParaRPr lang="en-US" sz="1800" b="1" kern="1200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ctr" defTabSz="914400" rtl="0" eaLnBrk="1" fontAlgn="ctr" latinLnBrk="0" hangingPunct="1"/>
                      <a:r>
                        <a:rPr lang="zh-TW" sz="1800" b="1" kern="1200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五</a:t>
                      </a:r>
                      <a:endParaRPr lang="en-US" sz="1800" b="1" kern="1200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ctr" defTabSz="914400" rtl="0" eaLnBrk="1" fontAlgn="ctr" latinLnBrk="0" hangingPunct="1"/>
                      <a:r>
                        <a:rPr lang="zh-TW" sz="1800" b="1" kern="1200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六</a:t>
                      </a:r>
                      <a:endParaRPr lang="en-US" sz="1800" b="1" kern="1200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097508803"/>
                  </a:ext>
                </a:extLst>
              </a:tr>
              <a:tr h="397337">
                <a:tc>
                  <a:txBody>
                    <a:bodyPr/>
                    <a:lstStyle/>
                    <a:p>
                      <a:pPr marL="0" lvl="0" algn="ctr" defTabSz="914400" rtl="0" eaLnBrk="1" fontAlgn="ctr" latinLnBrk="0" hangingPunct="1"/>
                      <a:endParaRPr lang="en-US" sz="1800" b="1" kern="1200" dirty="0">
                        <a:solidFill>
                          <a:srgbClr val="A6A6A6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algn="ctr" defTabSz="914400" rtl="0" eaLnBrk="1" fontAlgn="ctr" latinLnBrk="0" hangingPunct="1"/>
                      <a:endParaRPr lang="en-US" sz="1800" b="1" kern="1200" dirty="0">
                        <a:solidFill>
                          <a:srgbClr val="A6A6A6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lvl="0" algn="ctr" defTabSz="914400" rtl="0" eaLnBrk="1" fontAlgn="ctr" latinLnBrk="0" hangingPunct="1"/>
                      <a:endParaRPr lang="zh-TW" altLang="en-US" sz="1800" b="1" kern="1200" dirty="0">
                        <a:solidFill>
                          <a:srgbClr val="A6A6A6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lvl="0" algn="ctr" defTabSz="914400" rtl="0" eaLnBrk="1" fontAlgn="ctr" latinLnBrk="0" hangingPunct="1"/>
                      <a:endParaRPr lang="en-US" sz="1800" b="1" kern="1200" dirty="0">
                        <a:solidFill>
                          <a:srgbClr val="A6A6A6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lvl="0" algn="ctr" defTabSz="914400" rtl="0" eaLnBrk="1" fontAlgn="ctr" latinLnBrk="0" hangingPunct="1"/>
                      <a:endParaRPr lang="en-US" sz="1800" b="1" kern="1200" dirty="0">
                        <a:solidFill>
                          <a:srgbClr val="A6A6A6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lvl="0" algn="ctr" defTabSz="914400" rtl="0" eaLnBrk="1" fontAlgn="ctr" latinLnBrk="0" hangingPunct="1"/>
                      <a:endParaRPr lang="en-US" sz="1800" b="1" kern="1200" dirty="0">
                        <a:solidFill>
                          <a:srgbClr val="A6A6A6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800" b="1" kern="1200" dirty="0" smtClean="0">
                          <a:solidFill>
                            <a:srgbClr val="A6A6A6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</a:t>
                      </a:r>
                      <a:endParaRPr lang="zh-TW" altLang="en-US" sz="1800" b="1" kern="1200" dirty="0">
                        <a:solidFill>
                          <a:srgbClr val="A6A6A6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315709961"/>
                  </a:ext>
                </a:extLst>
              </a:tr>
              <a:tr h="518692">
                <a:tc>
                  <a:txBody>
                    <a:bodyPr/>
                    <a:lstStyle/>
                    <a:p>
                      <a:pPr marL="0" lvl="0" algn="ctr" defTabSz="914400" rtl="0" eaLnBrk="1" fontAlgn="ctr" latinLnBrk="0" hangingPunct="1"/>
                      <a:r>
                        <a:rPr lang="en-US" altLang="zh-TW" sz="1800" b="1" kern="1200" dirty="0" smtClean="0">
                          <a:solidFill>
                            <a:srgbClr val="A6A6A6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</a:t>
                      </a:r>
                      <a:endParaRPr lang="en-US" sz="1800" b="1" kern="1200" dirty="0">
                        <a:solidFill>
                          <a:srgbClr val="A6A6A6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800" b="1" kern="1200" dirty="0" smtClean="0">
                          <a:solidFill>
                            <a:srgbClr val="A6A6A6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800" b="1" kern="1200" dirty="0" smtClean="0">
                          <a:solidFill>
                            <a:srgbClr val="A6A6A6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algn="ctr" defTabSz="914400" rtl="0" eaLnBrk="1" fontAlgn="ctr" latinLnBrk="0" hangingPunct="1"/>
                      <a:r>
                        <a:rPr lang="en-US" altLang="zh-TW" sz="1800" b="1" kern="1200" dirty="0" smtClean="0">
                          <a:solidFill>
                            <a:srgbClr val="A6A6A6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</a:t>
                      </a:r>
                      <a:endParaRPr lang="en-US" sz="1800" b="1" kern="1200" dirty="0">
                        <a:solidFill>
                          <a:srgbClr val="A6A6A6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algn="ctr" defTabSz="914400" rtl="0" eaLnBrk="1" fontAlgn="ctr" latinLnBrk="0" hangingPunct="1"/>
                      <a:r>
                        <a:rPr lang="en-US" altLang="zh-TW" sz="1800" b="1" kern="1200" dirty="0" smtClean="0">
                          <a:solidFill>
                            <a:srgbClr val="A6A6A6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</a:t>
                      </a:r>
                      <a:endParaRPr lang="en-US" sz="1800" b="1" kern="1200" dirty="0">
                        <a:solidFill>
                          <a:srgbClr val="A6A6A6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algn="ctr" defTabSz="914400" rtl="0" eaLnBrk="1" fontAlgn="ctr" latinLnBrk="0" hangingPunct="1"/>
                      <a:r>
                        <a:rPr lang="en-US" altLang="zh-TW" sz="1800" b="1" kern="1200" dirty="0" smtClean="0">
                          <a:solidFill>
                            <a:srgbClr val="A6A6A6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</a:t>
                      </a:r>
                      <a:endParaRPr lang="en-US" sz="1800" b="1" kern="1200" dirty="0">
                        <a:solidFill>
                          <a:srgbClr val="A6A6A6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altLang="zh-TW" sz="1800" b="1" kern="1200" dirty="0" smtClean="0">
                          <a:solidFill>
                            <a:srgbClr val="A6A6A6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</a:t>
                      </a:r>
                      <a:endParaRPr lang="en-US" sz="1800" b="1" kern="1200" dirty="0">
                        <a:solidFill>
                          <a:srgbClr val="A6A6A6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4076629822"/>
                  </a:ext>
                </a:extLst>
              </a:tr>
              <a:tr h="397337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800" b="1" kern="1200" dirty="0" smtClean="0">
                          <a:solidFill>
                            <a:srgbClr val="A6A6A6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</a:t>
                      </a:r>
                      <a:endParaRPr lang="en-US" sz="1800" b="1" kern="1200" dirty="0">
                        <a:solidFill>
                          <a:srgbClr val="A6A6A6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800" b="1" kern="1200" dirty="0" smtClean="0">
                          <a:solidFill>
                            <a:srgbClr val="A6A6A6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</a:t>
                      </a:r>
                      <a:endParaRPr lang="zh-TW" altLang="en-US" sz="1800" b="1" kern="1200" dirty="0">
                        <a:solidFill>
                          <a:srgbClr val="A6A6A6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800" b="1" kern="1200" dirty="0" smtClean="0">
                          <a:solidFill>
                            <a:srgbClr val="A6A6A6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11</a:t>
                      </a:r>
                      <a:endParaRPr lang="zh-TW" altLang="en-US" sz="1800" b="1" kern="1200" dirty="0">
                        <a:solidFill>
                          <a:srgbClr val="A6A6A6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800" b="1" kern="1200" dirty="0" smtClean="0">
                          <a:solidFill>
                            <a:srgbClr val="A6A6A6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12</a:t>
                      </a:r>
                      <a:endParaRPr lang="en-US" sz="1800" b="1" kern="1200" dirty="0">
                        <a:solidFill>
                          <a:srgbClr val="A6A6A6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800" b="1" kern="1200" dirty="0" smtClean="0">
                          <a:solidFill>
                            <a:srgbClr val="A6A6A6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13</a:t>
                      </a:r>
                      <a:endParaRPr lang="en-US" sz="1800" b="1" kern="1200" dirty="0">
                        <a:solidFill>
                          <a:srgbClr val="A6A6A6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800" b="1" kern="1200" dirty="0" smtClean="0">
                          <a:solidFill>
                            <a:srgbClr val="A6A6A6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14</a:t>
                      </a:r>
                      <a:endParaRPr lang="en-US" sz="1800" b="1" kern="1200" dirty="0">
                        <a:solidFill>
                          <a:srgbClr val="A6A6A6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800" b="1" kern="1200" dirty="0" smtClean="0">
                          <a:solidFill>
                            <a:srgbClr val="A6A6A6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15</a:t>
                      </a:r>
                      <a:endParaRPr lang="en-US" sz="1800" b="1" kern="1200" dirty="0">
                        <a:solidFill>
                          <a:srgbClr val="A6A6A6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047869064"/>
                  </a:ext>
                </a:extLst>
              </a:tr>
              <a:tr h="397337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800" b="1" kern="1200" dirty="0" smtClean="0">
                          <a:solidFill>
                            <a:srgbClr val="A6A6A6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16</a:t>
                      </a:r>
                      <a:endParaRPr lang="en-US" sz="1800" b="1" kern="1200" dirty="0">
                        <a:solidFill>
                          <a:srgbClr val="A6A6A6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800" b="1" kern="1200" dirty="0" smtClean="0">
                          <a:solidFill>
                            <a:srgbClr val="A6A6A6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17</a:t>
                      </a:r>
                      <a:endParaRPr lang="zh-TW" altLang="en-US" sz="1800" b="1" kern="1200" dirty="0">
                        <a:solidFill>
                          <a:srgbClr val="A6A6A6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800" b="1" kern="1200" dirty="0" smtClean="0">
                          <a:solidFill>
                            <a:srgbClr val="A6A6A6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18</a:t>
                      </a:r>
                      <a:endParaRPr lang="zh-TW" altLang="en-US" sz="1800" b="1" kern="1200" dirty="0">
                        <a:solidFill>
                          <a:srgbClr val="A6A6A6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800" b="1" kern="1200" dirty="0" smtClean="0">
                          <a:solidFill>
                            <a:srgbClr val="A6A6A6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19</a:t>
                      </a:r>
                      <a:endParaRPr lang="en-US" sz="1800" b="1" kern="1200" dirty="0">
                        <a:solidFill>
                          <a:srgbClr val="A6A6A6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800" b="1" kern="1200" dirty="0" smtClean="0">
                          <a:solidFill>
                            <a:srgbClr val="A6A6A6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20</a:t>
                      </a:r>
                      <a:endParaRPr lang="en-US" sz="1800" b="1" kern="1200" dirty="0">
                        <a:solidFill>
                          <a:srgbClr val="A6A6A6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800" b="1" kern="1200" dirty="0" smtClean="0">
                          <a:solidFill>
                            <a:srgbClr val="A6A6A6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21</a:t>
                      </a:r>
                      <a:endParaRPr lang="en-US" sz="1800" b="1" kern="1200" dirty="0">
                        <a:solidFill>
                          <a:srgbClr val="A6A6A6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800" b="1" kern="1200" dirty="0" smtClean="0">
                          <a:solidFill>
                            <a:srgbClr val="A6A6A6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22</a:t>
                      </a:r>
                      <a:endParaRPr lang="en-US" sz="1800" b="1" kern="1200" dirty="0">
                        <a:solidFill>
                          <a:srgbClr val="A6A6A6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400703856"/>
                  </a:ext>
                </a:extLst>
              </a:tr>
              <a:tr h="397337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800" b="1" kern="1200" dirty="0" smtClean="0">
                          <a:solidFill>
                            <a:srgbClr val="A6A6A6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23</a:t>
                      </a:r>
                      <a:endParaRPr lang="en-US" sz="1800" b="1" kern="1200" dirty="0">
                        <a:solidFill>
                          <a:srgbClr val="A6A6A6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800" b="1" kern="12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24</a:t>
                      </a: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800" b="1" kern="1200" dirty="0" smtClean="0">
                          <a:solidFill>
                            <a:srgbClr val="A6A6A6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25</a:t>
                      </a:r>
                      <a:endParaRPr lang="zh-TW" altLang="en-US" sz="1800" b="1" kern="1200" dirty="0">
                        <a:solidFill>
                          <a:srgbClr val="A6A6A6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800" b="1" kern="1200" dirty="0" smtClean="0">
                          <a:solidFill>
                            <a:srgbClr val="A6A6A6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26</a:t>
                      </a:r>
                      <a:endParaRPr lang="zh-TW" altLang="en-US" sz="1800" b="1" kern="1200" dirty="0">
                        <a:solidFill>
                          <a:srgbClr val="A6A6A6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800" b="1" kern="1200" dirty="0" smtClean="0">
                          <a:solidFill>
                            <a:srgbClr val="A6A6A6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27</a:t>
                      </a:r>
                      <a:endParaRPr lang="zh-TW" altLang="en-US" sz="1800" b="1" kern="1200" dirty="0">
                        <a:solidFill>
                          <a:srgbClr val="A6A6A6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800" b="1" kern="1200" dirty="0" smtClean="0">
                          <a:solidFill>
                            <a:srgbClr val="A6A6A6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28</a:t>
                      </a:r>
                      <a:endParaRPr lang="zh-TW" altLang="en-US" sz="1800" b="1" kern="1200" dirty="0">
                        <a:solidFill>
                          <a:srgbClr val="A6A6A6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800" b="1" kern="1200" dirty="0" smtClean="0">
                          <a:solidFill>
                            <a:srgbClr val="A6A6A6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29</a:t>
                      </a: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4269090484"/>
                  </a:ext>
                </a:extLst>
              </a:tr>
              <a:tr h="397337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800" b="1" kern="1200" dirty="0" smtClean="0">
                          <a:solidFill>
                            <a:srgbClr val="A6A6A6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30</a:t>
                      </a:r>
                      <a:endParaRPr lang="en-US" sz="1800" b="1" kern="1200" dirty="0">
                        <a:solidFill>
                          <a:srgbClr val="A6A6A6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800" b="1" kern="1200" dirty="0" smtClean="0">
                          <a:solidFill>
                            <a:srgbClr val="A6A6A6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31</a:t>
                      </a: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1800" b="1" kern="1200" dirty="0">
                        <a:solidFill>
                          <a:srgbClr val="A6A6A6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1800" b="1" kern="1200" dirty="0">
                        <a:solidFill>
                          <a:srgbClr val="A6A6A6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1800" b="1" kern="1200" dirty="0">
                        <a:solidFill>
                          <a:srgbClr val="A6A6A6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1800" b="1" kern="1200" dirty="0">
                        <a:solidFill>
                          <a:srgbClr val="A6A6A6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zh-TW" sz="1800" b="1" kern="1200" dirty="0" smtClean="0">
                        <a:solidFill>
                          <a:srgbClr val="A6A6A6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  <p:sp>
        <p:nvSpPr>
          <p:cNvPr id="7" name="矩形 6"/>
          <p:cNvSpPr/>
          <p:nvPr/>
        </p:nvSpPr>
        <p:spPr>
          <a:xfrm>
            <a:off x="212792" y="1808493"/>
            <a:ext cx="3675700" cy="562372"/>
          </a:xfrm>
          <a:prstGeom prst="rect">
            <a:avLst/>
          </a:prstGeom>
          <a:solidFill>
            <a:srgbClr val="A4D76B"/>
          </a:solidFill>
          <a:ln w="38100">
            <a:solidFill>
              <a:schemeClr val="bg1"/>
            </a:solidFill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defRPr/>
            </a:pPr>
            <a:r>
              <a:rPr lang="en-US" altLang="zh-TW" sz="28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微軟正黑體" panose="020B0604030504040204" pitchFamily="34" charset="-120"/>
              </a:rPr>
              <a:t>110.05</a:t>
            </a:r>
            <a:endParaRPr lang="zh-TW" altLang="en-US" sz="2800" dirty="0" smtClean="0">
              <a:solidFill>
                <a:srgbClr val="000000"/>
              </a:solidFill>
              <a:effectLst>
                <a:outerShdw blurRad="38100" dist="38100" dir="2700000" algn="tl">
                  <a:srgbClr val="000000"/>
                </a:outerShdw>
              </a:effectLst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1895089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xfrm>
            <a:off x="531314" y="17776"/>
            <a:ext cx="6913605" cy="609600"/>
          </a:xfrm>
        </p:spPr>
        <p:txBody>
          <a:bodyPr/>
          <a:lstStyle/>
          <a:p>
            <a:pPr algn="ctr">
              <a:lnSpc>
                <a:spcPct val="150000"/>
              </a:lnSpc>
              <a:defRPr/>
            </a:pPr>
            <a:r>
              <a:rPr lang="en-US" altLang="zh-TW" sz="3600" i="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110.03</a:t>
            </a:r>
            <a:r>
              <a:rPr lang="zh-TW" altLang="en-US" sz="3600" i="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期填表</a:t>
            </a:r>
            <a:r>
              <a:rPr lang="zh-TW" altLang="en-US" sz="3600" i="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暨系統操作說明會</a:t>
            </a:r>
          </a:p>
        </p:txBody>
      </p:sp>
      <p:graphicFrame>
        <p:nvGraphicFramePr>
          <p:cNvPr id="4" name="資料庫圖表 3"/>
          <p:cNvGraphicFramePr/>
          <p:nvPr>
            <p:extLst>
              <p:ext uri="{D42A27DB-BD31-4B8C-83A1-F6EECF244321}">
                <p14:modId xmlns:p14="http://schemas.microsoft.com/office/powerpoint/2010/main" val="992838041"/>
              </p:ext>
            </p:extLst>
          </p:nvPr>
        </p:nvGraphicFramePr>
        <p:xfrm>
          <a:off x="1289196" y="799071"/>
          <a:ext cx="6676794" cy="58418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094297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566351" y="55602"/>
            <a:ext cx="7094837" cy="609600"/>
          </a:xfrm>
        </p:spPr>
        <p:txBody>
          <a:bodyPr/>
          <a:lstStyle/>
          <a:p>
            <a:r>
              <a:rPr lang="en-US" altLang="zh-TW" sz="4400" i="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2.11 </a:t>
            </a:r>
            <a:r>
              <a:rPr lang="zh-TW" altLang="en-US" sz="4400" i="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表冊檢核</a:t>
            </a:r>
            <a:endParaRPr lang="zh-TW" altLang="en-US" sz="4400" i="0" dirty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grpSp>
        <p:nvGrpSpPr>
          <p:cNvPr id="2" name="群組 1"/>
          <p:cNvGrpSpPr/>
          <p:nvPr/>
        </p:nvGrpSpPr>
        <p:grpSpPr>
          <a:xfrm>
            <a:off x="238897" y="2644340"/>
            <a:ext cx="8732108" cy="2835806"/>
            <a:chOff x="414068" y="3198470"/>
            <a:chExt cx="8419382" cy="2452504"/>
          </a:xfrm>
        </p:grpSpPr>
        <p:pic>
          <p:nvPicPr>
            <p:cNvPr id="7" name="圖片 21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414068" y="3198470"/>
              <a:ext cx="8419382" cy="22674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" name="文字方塊 4"/>
            <p:cNvSpPr txBox="1"/>
            <p:nvPr/>
          </p:nvSpPr>
          <p:spPr>
            <a:xfrm>
              <a:off x="4322745" y="5411416"/>
              <a:ext cx="556723" cy="239558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zh-TW" altLang="en-US" sz="1200" b="1" dirty="0" smtClean="0">
                  <a:solidFill>
                    <a:srgbClr val="000000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例圖</a:t>
              </a:r>
              <a:r>
                <a:rPr lang="en-US" altLang="zh-TW" sz="1200" b="1" dirty="0" smtClean="0">
                  <a:solidFill>
                    <a:srgbClr val="000000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5</a:t>
              </a:r>
              <a:endParaRPr lang="zh-TW" altLang="en-US" sz="12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</p:grpSp>
      <p:sp>
        <p:nvSpPr>
          <p:cNvPr id="8" name="矩形 23"/>
          <p:cNvSpPr>
            <a:spLocks noChangeArrowheads="1"/>
          </p:cNvSpPr>
          <p:nvPr/>
        </p:nvSpPr>
        <p:spPr bwMode="auto">
          <a:xfrm>
            <a:off x="484019" y="752724"/>
            <a:ext cx="8066858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zh-TW" altLang="en-US" sz="2400" b="1" dirty="0" smtClean="0">
                <a:solidFill>
                  <a:srgbClr val="00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於本期填表期</a:t>
            </a:r>
            <a:r>
              <a:rPr lang="zh-TW" altLang="en-US" sz="2400" b="1" dirty="0">
                <a:solidFill>
                  <a:srgbClr val="00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間</a:t>
            </a:r>
            <a:r>
              <a:rPr lang="zh-TW" altLang="en-US" sz="2400" b="1" dirty="0" smtClean="0">
                <a:solidFill>
                  <a:srgbClr val="00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陸續</a:t>
            </a:r>
            <a:r>
              <a:rPr lang="zh-TW" altLang="zh-TW" sz="2400" b="1" dirty="0" smtClean="0">
                <a:solidFill>
                  <a:srgbClr val="00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開放</a:t>
            </a:r>
            <a:r>
              <a:rPr lang="en-US" altLang="zh-TW" sz="2400" b="1" dirty="0" smtClean="0">
                <a:solidFill>
                  <a:srgbClr val="00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【</a:t>
            </a:r>
            <a:r>
              <a:rPr lang="zh-TW" altLang="en-US" sz="2400" b="1" dirty="0" smtClean="0">
                <a:solidFill>
                  <a:srgbClr val="00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表冊</a:t>
            </a:r>
            <a:r>
              <a:rPr lang="zh-TW" altLang="zh-TW" sz="2400" b="1" dirty="0" smtClean="0">
                <a:solidFill>
                  <a:srgbClr val="00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檢核</a:t>
            </a:r>
            <a:r>
              <a:rPr lang="en-US" altLang="zh-TW" sz="2400" b="1" dirty="0" smtClean="0">
                <a:solidFill>
                  <a:srgbClr val="00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】</a:t>
            </a:r>
            <a:r>
              <a:rPr lang="zh-TW" altLang="zh-TW" sz="2400" b="1" dirty="0" smtClean="0">
                <a:solidFill>
                  <a:srgbClr val="00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及</a:t>
            </a:r>
            <a:r>
              <a:rPr lang="en-US" altLang="zh-TW" sz="2400" b="1" dirty="0">
                <a:solidFill>
                  <a:srgbClr val="00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【</a:t>
            </a:r>
            <a:r>
              <a:rPr lang="zh-TW" altLang="zh-TW" sz="2400" b="1" dirty="0">
                <a:solidFill>
                  <a:srgbClr val="00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檢核表列印</a:t>
            </a:r>
            <a:r>
              <a:rPr lang="en-US" altLang="zh-TW" sz="2400" b="1" dirty="0">
                <a:solidFill>
                  <a:srgbClr val="00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】</a:t>
            </a:r>
            <a:r>
              <a:rPr lang="zh-TW" altLang="en-US" sz="2400" b="1" dirty="0">
                <a:solidFill>
                  <a:srgbClr val="00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等</a:t>
            </a:r>
            <a:r>
              <a:rPr lang="zh-TW" altLang="zh-TW" sz="2400" b="1" dirty="0">
                <a:solidFill>
                  <a:srgbClr val="00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功能</a:t>
            </a:r>
            <a:r>
              <a:rPr lang="zh-TW" altLang="en-US" sz="2400" b="1" dirty="0" smtClean="0">
                <a:solidFill>
                  <a:srgbClr val="FF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至</a:t>
            </a:r>
            <a:r>
              <a:rPr lang="en-US" altLang="zh-TW" sz="2400" b="1" dirty="0">
                <a:solidFill>
                  <a:srgbClr val="FF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5</a:t>
            </a:r>
            <a:r>
              <a:rPr lang="zh-TW" altLang="en-US" sz="2400" b="1" dirty="0" smtClean="0">
                <a:solidFill>
                  <a:srgbClr val="FF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月</a:t>
            </a:r>
            <a:r>
              <a:rPr lang="en-US" altLang="zh-TW" sz="2400" b="1" dirty="0" smtClean="0">
                <a:solidFill>
                  <a:srgbClr val="FF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31</a:t>
            </a:r>
            <a:r>
              <a:rPr lang="zh-TW" altLang="en-US" sz="2400" b="1" dirty="0" smtClean="0">
                <a:solidFill>
                  <a:srgbClr val="FF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日止</a:t>
            </a:r>
            <a:r>
              <a:rPr lang="zh-TW" altLang="en-US" sz="2400" b="1" dirty="0" smtClean="0">
                <a:solidFill>
                  <a:srgbClr val="00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。</a:t>
            </a:r>
            <a:endParaRPr lang="en-US" altLang="zh-TW" sz="2400" b="1" dirty="0">
              <a:solidFill>
                <a:srgbClr val="000000"/>
              </a:solidFill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zh-TW" altLang="zh-TW" sz="2400" b="1" dirty="0" smtClean="0">
                <a:solidFill>
                  <a:srgbClr val="0000FF"/>
                </a:solidFill>
                <a:latin typeface="PMingLiU" panose="02020500000000000000" pitchFamily="18" charset="-120"/>
                <a:ea typeface="微軟正黑體" panose="020B0604030504040204" pitchFamily="34" charset="-120"/>
                <a:cs typeface="Arial" panose="020B0604020202020204" pitchFamily="34" charset="0"/>
              </a:rPr>
              <a:t>※</a:t>
            </a:r>
            <a:r>
              <a:rPr lang="zh-TW" altLang="en-US" sz="2400" b="1" dirty="0" smtClean="0">
                <a:solidFill>
                  <a:srgbClr val="0000FF"/>
                </a:solidFill>
                <a:latin typeface="PMingLiU" panose="02020500000000000000" pitchFamily="18" charset="-120"/>
                <a:ea typeface="微軟正黑體" panose="020B0604030504040204" pitchFamily="34" charset="-120"/>
                <a:cs typeface="Arial" panose="020B0604020202020204" pitchFamily="34" charset="0"/>
              </a:rPr>
              <a:t>表冊</a:t>
            </a:r>
            <a:r>
              <a:rPr lang="zh-TW" altLang="en-US" sz="2400" b="1" dirty="0" smtClean="0">
                <a:solidFill>
                  <a:srgbClr val="0000FF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檢核完成後才能列印檢核表。</a:t>
            </a:r>
            <a:endParaRPr lang="zh-TW" altLang="en-US" sz="2400" b="1" dirty="0">
              <a:solidFill>
                <a:srgbClr val="0000FF"/>
              </a:solidFill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11110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566351" y="47364"/>
            <a:ext cx="7094837" cy="609600"/>
          </a:xfrm>
        </p:spPr>
        <p:txBody>
          <a:bodyPr/>
          <a:lstStyle/>
          <a:p>
            <a:r>
              <a:rPr lang="en-US" altLang="zh-TW" sz="4400" i="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2.12</a:t>
            </a:r>
            <a:r>
              <a:rPr lang="zh-TW" altLang="en-US" sz="4400" i="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檢核表列印</a:t>
            </a:r>
            <a:endParaRPr lang="zh-TW" altLang="en-US" sz="4400" i="0" dirty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0" name="文字方塊 4"/>
          <p:cNvSpPr txBox="1">
            <a:spLocks noChangeArrowheads="1"/>
          </p:cNvSpPr>
          <p:nvPr/>
        </p:nvSpPr>
        <p:spPr bwMode="auto">
          <a:xfrm>
            <a:off x="4417452" y="3469865"/>
            <a:ext cx="1403799" cy="276999"/>
          </a:xfrm>
          <a:prstGeom prst="rect">
            <a:avLst/>
          </a:prstGeom>
          <a:solidFill>
            <a:srgbClr val="91D3E7"/>
          </a:solidFill>
          <a:ln>
            <a:solidFill>
              <a:srgbClr val="91D3E7"/>
            </a:solidFill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TW" sz="1200" b="1" dirty="0" smtClean="0">
                <a:solidFill>
                  <a:srgbClr val="FF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12</a:t>
            </a:r>
            <a:r>
              <a:rPr lang="zh-TW" altLang="en-US" sz="1200" b="1" dirty="0" smtClean="0">
                <a:solidFill>
                  <a:srgbClr val="FF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月</a:t>
            </a:r>
            <a:r>
              <a:rPr lang="en-US" altLang="zh-TW" sz="1200" b="1" dirty="0" smtClean="0">
                <a:solidFill>
                  <a:srgbClr val="FF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22</a:t>
            </a:r>
            <a:r>
              <a:rPr lang="zh-TW" altLang="en-US" sz="1200" b="1" dirty="0" smtClean="0">
                <a:solidFill>
                  <a:srgbClr val="FF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日</a:t>
            </a:r>
            <a:r>
              <a:rPr lang="en-US" altLang="zh-TW" sz="1200" b="1" dirty="0" smtClean="0">
                <a:solidFill>
                  <a:srgbClr val="FF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(</a:t>
            </a:r>
            <a:r>
              <a:rPr lang="zh-TW" altLang="en-US" sz="1200" b="1" dirty="0" smtClean="0">
                <a:solidFill>
                  <a:srgbClr val="FF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五</a:t>
            </a:r>
            <a:r>
              <a:rPr lang="en-US" altLang="zh-TW" sz="1200" b="1" dirty="0" smtClean="0">
                <a:solidFill>
                  <a:srgbClr val="FF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)</a:t>
            </a:r>
            <a:r>
              <a:rPr lang="zh-TW" altLang="en-US" sz="1200" b="1" dirty="0" smtClean="0">
                <a:solidFill>
                  <a:srgbClr val="FF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前</a:t>
            </a:r>
            <a:endParaRPr lang="zh-TW" altLang="en-US" sz="1200" b="1" dirty="0">
              <a:solidFill>
                <a:srgbClr val="FF0000"/>
              </a:solidFill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5" name="矩形 23"/>
          <p:cNvSpPr>
            <a:spLocks noChangeArrowheads="1"/>
          </p:cNvSpPr>
          <p:nvPr/>
        </p:nvSpPr>
        <p:spPr bwMode="auto">
          <a:xfrm>
            <a:off x="418119" y="695364"/>
            <a:ext cx="7935052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zh-TW" altLang="en-US" sz="2400" b="1" dirty="0" smtClean="0">
                <a:solidFill>
                  <a:srgbClr val="00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於本期填表期</a:t>
            </a:r>
            <a:r>
              <a:rPr lang="zh-TW" altLang="en-US" sz="2400" b="1" dirty="0">
                <a:solidFill>
                  <a:srgbClr val="00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間</a:t>
            </a:r>
            <a:r>
              <a:rPr lang="zh-TW" altLang="en-US" sz="2400" b="1" dirty="0" smtClean="0">
                <a:solidFill>
                  <a:srgbClr val="00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陸續</a:t>
            </a:r>
            <a:r>
              <a:rPr lang="zh-TW" altLang="zh-TW" sz="2400" b="1" dirty="0" smtClean="0">
                <a:solidFill>
                  <a:srgbClr val="00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開放</a:t>
            </a:r>
            <a:r>
              <a:rPr lang="en-US" altLang="zh-TW" sz="2400" b="1" dirty="0" smtClean="0">
                <a:solidFill>
                  <a:srgbClr val="00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【</a:t>
            </a:r>
            <a:r>
              <a:rPr lang="zh-TW" altLang="en-US" sz="2400" b="1" dirty="0" smtClean="0">
                <a:solidFill>
                  <a:srgbClr val="00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表冊</a:t>
            </a:r>
            <a:r>
              <a:rPr lang="zh-TW" altLang="zh-TW" sz="2400" b="1" dirty="0" smtClean="0">
                <a:solidFill>
                  <a:srgbClr val="00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檢核</a:t>
            </a:r>
            <a:r>
              <a:rPr lang="en-US" altLang="zh-TW" sz="2400" b="1" dirty="0" smtClean="0">
                <a:solidFill>
                  <a:srgbClr val="00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】</a:t>
            </a:r>
            <a:r>
              <a:rPr lang="zh-TW" altLang="zh-TW" sz="2400" b="1" dirty="0" smtClean="0">
                <a:solidFill>
                  <a:srgbClr val="00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及</a:t>
            </a:r>
            <a:r>
              <a:rPr lang="en-US" altLang="zh-TW" sz="2400" b="1" dirty="0">
                <a:solidFill>
                  <a:srgbClr val="00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【</a:t>
            </a:r>
            <a:r>
              <a:rPr lang="zh-TW" altLang="zh-TW" sz="2400" b="1" dirty="0">
                <a:solidFill>
                  <a:srgbClr val="00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檢核表列印</a:t>
            </a:r>
            <a:r>
              <a:rPr lang="en-US" altLang="zh-TW" sz="2400" b="1" dirty="0">
                <a:solidFill>
                  <a:srgbClr val="00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】</a:t>
            </a:r>
            <a:r>
              <a:rPr lang="zh-TW" altLang="en-US" sz="2400" b="1" dirty="0">
                <a:solidFill>
                  <a:srgbClr val="00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等</a:t>
            </a:r>
            <a:r>
              <a:rPr lang="zh-TW" altLang="zh-TW" sz="2400" b="1" dirty="0">
                <a:solidFill>
                  <a:srgbClr val="00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功能</a:t>
            </a:r>
            <a:r>
              <a:rPr lang="zh-TW" altLang="en-US" sz="2400" b="1" dirty="0" smtClean="0">
                <a:solidFill>
                  <a:srgbClr val="FF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至</a:t>
            </a:r>
            <a:r>
              <a:rPr lang="en-US" altLang="zh-TW" sz="2400" b="1" dirty="0">
                <a:solidFill>
                  <a:srgbClr val="FF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5</a:t>
            </a:r>
            <a:r>
              <a:rPr lang="zh-TW" altLang="en-US" sz="2400" b="1" dirty="0" smtClean="0">
                <a:solidFill>
                  <a:srgbClr val="FF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月</a:t>
            </a:r>
            <a:r>
              <a:rPr lang="en-US" altLang="zh-TW" sz="2400" b="1" dirty="0" smtClean="0">
                <a:solidFill>
                  <a:srgbClr val="FF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31</a:t>
            </a:r>
            <a:r>
              <a:rPr lang="zh-TW" altLang="en-US" sz="2400" b="1" dirty="0" smtClean="0">
                <a:solidFill>
                  <a:srgbClr val="FF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日止</a:t>
            </a:r>
            <a:r>
              <a:rPr lang="zh-TW" altLang="en-US" sz="2400" b="1" dirty="0" smtClean="0">
                <a:solidFill>
                  <a:srgbClr val="00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。</a:t>
            </a:r>
            <a:endParaRPr lang="en-US" altLang="zh-TW" sz="2400" b="1" dirty="0">
              <a:solidFill>
                <a:srgbClr val="000000"/>
              </a:solidFill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zh-TW" altLang="zh-TW" sz="2400" b="1" dirty="0" smtClean="0">
                <a:solidFill>
                  <a:srgbClr val="0000FF"/>
                </a:solidFill>
                <a:latin typeface="PMingLiU" panose="02020500000000000000" pitchFamily="18" charset="-120"/>
                <a:ea typeface="微軟正黑體" panose="020B0604030504040204" pitchFamily="34" charset="-120"/>
                <a:cs typeface="Arial" panose="020B0604020202020204" pitchFamily="34" charset="0"/>
              </a:rPr>
              <a:t>※</a:t>
            </a:r>
            <a:r>
              <a:rPr lang="zh-TW" altLang="en-US" sz="2400" b="1" dirty="0">
                <a:solidFill>
                  <a:srgbClr val="0000FF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表冊</a:t>
            </a:r>
            <a:r>
              <a:rPr lang="zh-TW" altLang="en-US" sz="2400" b="1" dirty="0" smtClean="0">
                <a:solidFill>
                  <a:srgbClr val="0000FF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檢核完成後才能列印檢核表。</a:t>
            </a:r>
            <a:endParaRPr lang="zh-TW" altLang="en-US" sz="2400" b="1" dirty="0">
              <a:solidFill>
                <a:srgbClr val="0000FF"/>
              </a:solidFill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grpSp>
        <p:nvGrpSpPr>
          <p:cNvPr id="14" name="群組 13"/>
          <p:cNvGrpSpPr/>
          <p:nvPr/>
        </p:nvGrpSpPr>
        <p:grpSpPr>
          <a:xfrm>
            <a:off x="467543" y="2366706"/>
            <a:ext cx="8208913" cy="4075103"/>
            <a:chOff x="467543" y="2366706"/>
            <a:chExt cx="8208913" cy="4075103"/>
          </a:xfrm>
        </p:grpSpPr>
        <p:grpSp>
          <p:nvGrpSpPr>
            <p:cNvPr id="11" name="群組 10"/>
            <p:cNvGrpSpPr/>
            <p:nvPr/>
          </p:nvGrpSpPr>
          <p:grpSpPr>
            <a:xfrm>
              <a:off x="467543" y="2366706"/>
              <a:ext cx="8208913" cy="4075103"/>
              <a:chOff x="467543" y="2218424"/>
              <a:chExt cx="8208913" cy="4075103"/>
            </a:xfrm>
          </p:grpSpPr>
          <p:grpSp>
            <p:nvGrpSpPr>
              <p:cNvPr id="6" name="群組 5"/>
              <p:cNvGrpSpPr/>
              <p:nvPr/>
            </p:nvGrpSpPr>
            <p:grpSpPr>
              <a:xfrm>
                <a:off x="467543" y="2218424"/>
                <a:ext cx="8208913" cy="4075103"/>
                <a:chOff x="467543" y="2218424"/>
                <a:chExt cx="8208913" cy="4075103"/>
              </a:xfrm>
            </p:grpSpPr>
            <p:grpSp>
              <p:nvGrpSpPr>
                <p:cNvPr id="3" name="群組 2"/>
                <p:cNvGrpSpPr/>
                <p:nvPr/>
              </p:nvGrpSpPr>
              <p:grpSpPr>
                <a:xfrm>
                  <a:off x="467543" y="2218424"/>
                  <a:ext cx="8208913" cy="4075103"/>
                  <a:chOff x="467543" y="2218424"/>
                  <a:chExt cx="8208913" cy="4075103"/>
                </a:xfrm>
              </p:grpSpPr>
              <p:grpSp>
                <p:nvGrpSpPr>
                  <p:cNvPr id="2" name="群組 1"/>
                  <p:cNvGrpSpPr/>
                  <p:nvPr/>
                </p:nvGrpSpPr>
                <p:grpSpPr>
                  <a:xfrm>
                    <a:off x="467543" y="2218424"/>
                    <a:ext cx="8208913" cy="4075103"/>
                    <a:chOff x="243747" y="2218424"/>
                    <a:chExt cx="8772438" cy="4075103"/>
                  </a:xfrm>
                </p:grpSpPr>
                <p:grpSp>
                  <p:nvGrpSpPr>
                    <p:cNvPr id="5" name="群組 4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243747" y="2218424"/>
                      <a:ext cx="8772438" cy="3895038"/>
                      <a:chOff x="782396" y="2253938"/>
                      <a:chExt cx="7958818" cy="3179972"/>
                    </a:xfrm>
                  </p:grpSpPr>
                  <p:pic>
                    <p:nvPicPr>
                      <p:cNvPr id="8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633" t="19389" r="56419" b="52084"/>
                      <a:stretch>
                        <a:fillRect/>
                      </a:stretch>
                    </p:blipFill>
                    <p:spPr bwMode="auto">
                      <a:xfrm>
                        <a:off x="782396" y="2253938"/>
                        <a:ext cx="7958818" cy="317997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  <p:sp>
                    <p:nvSpPr>
                      <p:cNvPr id="9" name="矩形 8"/>
                      <p:cNvSpPr/>
                      <p:nvPr/>
                    </p:nvSpPr>
                    <p:spPr>
                      <a:xfrm>
                        <a:off x="1271960" y="2830338"/>
                        <a:ext cx="1979864" cy="154581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anchor="ctr"/>
                      <a:lstStyle>
                        <a:lvl1pPr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defRPr>
                        </a:lvl1pPr>
                        <a:lvl2pPr marL="742950" indent="-285750"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defRPr>
                        </a:lvl2pPr>
                        <a:lvl3pPr marL="1143000" indent="-228600"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defRPr>
                        </a:lvl3pPr>
                        <a:lvl4pPr marL="1600200" indent="-228600"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defRPr>
                        </a:lvl4pPr>
                        <a:lvl5pPr marL="2057400" indent="-228600"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defRPr>
                        </a:lvl9pPr>
                      </a:lstStyle>
                      <a:p>
                        <a:pPr algn="ctr">
                          <a:defRPr/>
                        </a:pPr>
                        <a:endParaRPr lang="zh-TW" altLang="en-US" b="1" smtClean="0">
                          <a:solidFill>
                            <a:srgbClr val="FFFFFF"/>
                          </a:solidFill>
                          <a:ea typeface="新細明體" panose="02020500000000000000" pitchFamily="18" charset="-120"/>
                        </a:endParaRPr>
                      </a:p>
                    </p:txBody>
                  </p:sp>
                </p:grpSp>
                <p:sp>
                  <p:nvSpPr>
                    <p:cNvPr id="12" name="文字方塊 11"/>
                    <p:cNvSpPr txBox="1"/>
                    <p:nvPr/>
                  </p:nvSpPr>
                  <p:spPr>
                    <a:xfrm>
                      <a:off x="4417452" y="6016528"/>
                      <a:ext cx="617039" cy="276999"/>
                    </a:xfrm>
                    <a:prstGeom prst="rect">
                      <a:avLst/>
                    </a:prstGeom>
                    <a:solidFill>
                      <a:srgbClr val="FFC000"/>
                    </a:solidFill>
                    <a:ln>
                      <a:noFill/>
                    </a:ln>
                  </p:spPr>
                  <p:txBody>
                    <a:bodyPr wrap="none" rtlCol="0">
                      <a:spAutoFit/>
                    </a:bodyPr>
                    <a:lstStyle/>
                    <a:p>
                      <a:r>
                        <a:rPr lang="zh-TW" altLang="en-US" sz="1200" b="1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例圖</a:t>
                      </a:r>
                      <a:r>
                        <a:rPr lang="en-US" altLang="zh-TW" sz="1200" b="1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6</a:t>
                      </a:r>
                      <a:endParaRPr lang="zh-TW" altLang="en-US" sz="1200" b="1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p:txBody>
                </p:sp>
              </p:grpSp>
              <p:sp>
                <p:nvSpPr>
                  <p:cNvPr id="13" name="文字方塊 12"/>
                  <p:cNvSpPr txBox="1"/>
                  <p:nvPr/>
                </p:nvSpPr>
                <p:spPr>
                  <a:xfrm>
                    <a:off x="4380840" y="3471433"/>
                    <a:ext cx="1295030" cy="292388"/>
                  </a:xfrm>
                  <a:prstGeom prst="rect">
                    <a:avLst/>
                  </a:prstGeom>
                  <a:solidFill>
                    <a:srgbClr val="B0DFEE"/>
                  </a:solidFill>
                  <a:ln>
                    <a:noFill/>
                  </a:ln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 altLang="zh-TW" sz="1300" b="1" dirty="0" smtClean="0">
                        <a:solidFill>
                          <a:srgbClr val="FF0000"/>
                        </a:solidFill>
                        <a:latin typeface="新細明體" panose="02020500000000000000" pitchFamily="18" charset="-120"/>
                        <a:ea typeface="新細明體" panose="02020500000000000000" pitchFamily="18" charset="-120"/>
                        <a:cs typeface="Arial" panose="020B0604020202020204" pitchFamily="34" charset="0"/>
                      </a:rPr>
                      <a:t>5</a:t>
                    </a:r>
                    <a:r>
                      <a:rPr lang="zh-TW" altLang="en-US" sz="1300" b="1" dirty="0" smtClean="0">
                        <a:solidFill>
                          <a:srgbClr val="FF0000"/>
                        </a:solidFill>
                        <a:latin typeface="新細明體" panose="02020500000000000000" pitchFamily="18" charset="-120"/>
                        <a:ea typeface="新細明體" panose="02020500000000000000" pitchFamily="18" charset="-120"/>
                        <a:cs typeface="Arial" panose="020B0604020202020204" pitchFamily="34" charset="0"/>
                      </a:rPr>
                      <a:t>月</a:t>
                    </a:r>
                    <a:r>
                      <a:rPr lang="en-US" altLang="zh-TW" sz="1300" b="1" dirty="0" smtClean="0">
                        <a:solidFill>
                          <a:srgbClr val="FF0000"/>
                        </a:solidFill>
                        <a:latin typeface="新細明體" panose="02020500000000000000" pitchFamily="18" charset="-120"/>
                        <a:ea typeface="新細明體" panose="02020500000000000000" pitchFamily="18" charset="-120"/>
                        <a:cs typeface="Arial" panose="020B0604020202020204" pitchFamily="34" charset="0"/>
                      </a:rPr>
                      <a:t>31</a:t>
                    </a:r>
                    <a:r>
                      <a:rPr lang="zh-TW" altLang="en-US" sz="1300" b="1" dirty="0" smtClean="0">
                        <a:solidFill>
                          <a:srgbClr val="FF0000"/>
                        </a:solidFill>
                        <a:latin typeface="新細明體" panose="02020500000000000000" pitchFamily="18" charset="-120"/>
                        <a:ea typeface="新細明體" panose="02020500000000000000" pitchFamily="18" charset="-120"/>
                        <a:cs typeface="Arial" panose="020B0604020202020204" pitchFamily="34" charset="0"/>
                      </a:rPr>
                      <a:t>日</a:t>
                    </a:r>
                    <a:r>
                      <a:rPr lang="en-US" altLang="zh-TW" sz="1300" b="1" dirty="0" smtClean="0">
                        <a:solidFill>
                          <a:srgbClr val="FF0000"/>
                        </a:solidFill>
                        <a:latin typeface="新細明體" panose="02020500000000000000" pitchFamily="18" charset="-120"/>
                        <a:ea typeface="新細明體" panose="02020500000000000000" pitchFamily="18" charset="-120"/>
                        <a:cs typeface="Arial" panose="020B0604020202020204" pitchFamily="34" charset="0"/>
                      </a:rPr>
                      <a:t>(</a:t>
                    </a:r>
                    <a:r>
                      <a:rPr lang="zh-TW" altLang="en-US" sz="1300" b="1" dirty="0">
                        <a:solidFill>
                          <a:srgbClr val="FF0000"/>
                        </a:solidFill>
                        <a:latin typeface="新細明體" panose="02020500000000000000" pitchFamily="18" charset="-120"/>
                        <a:ea typeface="新細明體" panose="02020500000000000000" pitchFamily="18" charset="-120"/>
                        <a:cs typeface="Arial" panose="020B0604020202020204" pitchFamily="34" charset="0"/>
                      </a:rPr>
                      <a:t>一</a:t>
                    </a:r>
                    <a:r>
                      <a:rPr lang="en-US" altLang="zh-TW" sz="1300" b="1" dirty="0" smtClean="0">
                        <a:solidFill>
                          <a:srgbClr val="FF0000"/>
                        </a:solidFill>
                        <a:latin typeface="新細明體" panose="02020500000000000000" pitchFamily="18" charset="-120"/>
                        <a:ea typeface="新細明體" panose="02020500000000000000" pitchFamily="18" charset="-120"/>
                        <a:cs typeface="Arial" panose="020B0604020202020204" pitchFamily="34" charset="0"/>
                      </a:rPr>
                      <a:t>)</a:t>
                    </a:r>
                    <a:r>
                      <a:rPr lang="zh-TW" altLang="en-US" sz="1300" b="1" dirty="0" smtClean="0">
                        <a:solidFill>
                          <a:srgbClr val="FF0000"/>
                        </a:solidFill>
                        <a:latin typeface="新細明體" panose="02020500000000000000" pitchFamily="18" charset="-120"/>
                        <a:ea typeface="新細明體" panose="02020500000000000000" pitchFamily="18" charset="-120"/>
                        <a:cs typeface="Arial" panose="020B0604020202020204" pitchFamily="34" charset="0"/>
                      </a:rPr>
                      <a:t>前</a:t>
                    </a:r>
                    <a:endParaRPr lang="zh-TW" altLang="en-US" sz="1300" b="1" dirty="0">
                      <a:solidFill>
                        <a:srgbClr val="FF0000"/>
                      </a:solidFill>
                      <a:latin typeface="新細明體" panose="02020500000000000000" pitchFamily="18" charset="-120"/>
                      <a:ea typeface="新細明體" panose="02020500000000000000" pitchFamily="18" charset="-120"/>
                      <a:cs typeface="Arial" panose="020B0604020202020204" pitchFamily="34" charset="0"/>
                    </a:endParaRPr>
                  </a:p>
                </p:txBody>
              </p:sp>
            </p:grpSp>
            <p:pic>
              <p:nvPicPr>
                <p:cNvPr id="4" name="圖片 3"/>
                <p:cNvPicPr>
                  <a:picLocks noChangeAspect="1"/>
                </p:cNvPicPr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467543" y="2861944"/>
                  <a:ext cx="4305300" cy="314325"/>
                </a:xfrm>
                <a:prstGeom prst="rect">
                  <a:avLst/>
                </a:prstGeom>
              </p:spPr>
            </p:pic>
          </p:grpSp>
          <p:sp>
            <p:nvSpPr>
              <p:cNvPr id="7" name="文字方塊 6"/>
              <p:cNvSpPr txBox="1"/>
              <p:nvPr/>
            </p:nvSpPr>
            <p:spPr>
              <a:xfrm>
                <a:off x="1658960" y="2916486"/>
                <a:ext cx="161890" cy="197291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endParaRPr lang="zh-TW" altLang="en-US" dirty="0"/>
              </a:p>
            </p:txBody>
          </p:sp>
        </p:grpSp>
        <p:sp>
          <p:nvSpPr>
            <p:cNvPr id="16" name="文字方塊 15"/>
            <p:cNvSpPr txBox="1"/>
            <p:nvPr/>
          </p:nvSpPr>
          <p:spPr>
            <a:xfrm>
              <a:off x="536263" y="5849050"/>
              <a:ext cx="7542262" cy="31576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endParaRPr lang="zh-TW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3746657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566351" y="47365"/>
            <a:ext cx="7094837" cy="609600"/>
          </a:xfrm>
        </p:spPr>
        <p:txBody>
          <a:bodyPr/>
          <a:lstStyle/>
          <a:p>
            <a:r>
              <a:rPr lang="en-US" altLang="zh-TW" sz="4400" i="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2.13</a:t>
            </a:r>
            <a:r>
              <a:rPr lang="zh-TW" altLang="en-US" sz="4400" i="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檢核表報部</a:t>
            </a:r>
            <a:endParaRPr lang="zh-TW" altLang="en-US" sz="4400" i="0" dirty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0" name="文字方塊 30"/>
          <p:cNvSpPr txBox="1">
            <a:spLocks noChangeArrowheads="1"/>
          </p:cNvSpPr>
          <p:nvPr/>
        </p:nvSpPr>
        <p:spPr bwMode="auto">
          <a:xfrm>
            <a:off x="3835753" y="1732469"/>
            <a:ext cx="5234107" cy="33034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457200" indent="-457200">
              <a:spcBef>
                <a:spcPts val="200"/>
              </a:spcBef>
              <a:spcAft>
                <a:spcPts val="200"/>
              </a:spcAft>
              <a:buClr>
                <a:srgbClr val="000000"/>
              </a:buClr>
              <a:buAutoNum type="arabicPeriod"/>
              <a:defRPr/>
            </a:pPr>
            <a:r>
              <a:rPr lang="zh-TW" altLang="en-US" sz="24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線上填妥檢核表</a:t>
            </a:r>
            <a:endParaRPr lang="en-US" altLang="zh-TW" sz="2400" dirty="0" smtClean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457200" indent="-457200">
              <a:spcBef>
                <a:spcPts val="200"/>
              </a:spcBef>
              <a:spcAft>
                <a:spcPts val="200"/>
              </a:spcAft>
              <a:buClr>
                <a:srgbClr val="000000"/>
              </a:buClr>
              <a:buAutoNum type="arabicPeriod"/>
              <a:defRPr/>
            </a:pPr>
            <a:r>
              <a:rPr lang="zh-TW" altLang="en-US" sz="24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函送核章版檢核表報部</a:t>
            </a:r>
            <a:endParaRPr lang="en-US" altLang="zh-TW" sz="2400" dirty="0" smtClean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914400" lvl="1" indent="-457200">
              <a:spcBef>
                <a:spcPts val="200"/>
              </a:spcBef>
              <a:spcAft>
                <a:spcPts val="200"/>
              </a:spcAft>
              <a:buClr>
                <a:srgbClr val="000000"/>
              </a:buClr>
              <a:buFont typeface="+mj-lt"/>
              <a:buAutoNum type="arabicParenR"/>
              <a:defRPr/>
            </a:pPr>
            <a:r>
              <a:rPr lang="zh-TW" altLang="en-US" sz="24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公文正本</a:t>
            </a:r>
            <a:r>
              <a:rPr lang="en-US" altLang="zh-TW" sz="24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-</a:t>
            </a:r>
            <a:r>
              <a:rPr lang="zh-TW" altLang="en-US" sz="24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教育部</a:t>
            </a:r>
            <a:endParaRPr lang="en-US" altLang="zh-TW" sz="2400" dirty="0" smtClean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914400" lvl="1" indent="-457200">
              <a:spcBef>
                <a:spcPts val="200"/>
              </a:spcBef>
              <a:spcAft>
                <a:spcPts val="200"/>
              </a:spcAft>
              <a:buClr>
                <a:srgbClr val="000000"/>
              </a:buClr>
              <a:buAutoNum type="arabicParenR"/>
              <a:defRPr/>
            </a:pPr>
            <a:r>
              <a:rPr lang="zh-TW" altLang="en-US" sz="24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公文副本</a:t>
            </a:r>
            <a:r>
              <a:rPr lang="en-US" altLang="zh-TW" sz="24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-</a:t>
            </a:r>
            <a:r>
              <a:rPr lang="zh-TW" altLang="en-US" sz="24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大學校院校務資料庫</a:t>
            </a:r>
            <a:endParaRPr lang="en-US" altLang="zh-TW" sz="2400" dirty="0" smtClean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>
              <a:spcBef>
                <a:spcPts val="200"/>
              </a:spcBef>
              <a:spcAft>
                <a:spcPts val="200"/>
              </a:spcAft>
              <a:buClr>
                <a:srgbClr val="000000"/>
              </a:buClr>
              <a:defRPr/>
            </a:pPr>
            <a:r>
              <a:rPr lang="zh-TW" altLang="en-US" sz="2400" b="1" dirty="0" smtClean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※ 正、副本公文皆需檢</a:t>
            </a:r>
            <a:r>
              <a:rPr lang="zh-TW" altLang="en-US" sz="2400" b="1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附「核章版」檢核</a:t>
            </a:r>
            <a:r>
              <a:rPr lang="zh-TW" altLang="en-US" sz="2400" b="1" dirty="0" smtClean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表</a:t>
            </a:r>
            <a:endParaRPr lang="en-US" altLang="zh-TW" sz="2400" b="1" dirty="0" smtClean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>
              <a:spcBef>
                <a:spcPts val="200"/>
              </a:spcBef>
              <a:spcAft>
                <a:spcPts val="200"/>
              </a:spcAft>
              <a:defRPr/>
            </a:pPr>
            <a:r>
              <a:rPr lang="zh-TW" altLang="en-US" sz="2400" b="1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※</a:t>
            </a:r>
            <a:r>
              <a:rPr lang="zh-TW" altLang="en-US" sz="2400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「核章版</a:t>
            </a:r>
            <a:r>
              <a:rPr lang="zh-TW" altLang="en-US" sz="2400" dirty="0" smtClean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」檢核表</a:t>
            </a:r>
            <a:r>
              <a:rPr lang="en-US" altLang="zh-TW" sz="2400" dirty="0" smtClean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pdf</a:t>
            </a:r>
            <a:r>
              <a:rPr lang="zh-TW" altLang="en-US" sz="2400" dirty="0" smtClean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檔</a:t>
            </a:r>
            <a:r>
              <a:rPr lang="en-US" altLang="zh-TW" sz="2400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Mail</a:t>
            </a:r>
            <a:r>
              <a:rPr lang="zh-TW" altLang="en-US" sz="2400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至校庫行政公務信箱</a:t>
            </a:r>
            <a:r>
              <a:rPr lang="en-US" altLang="zh-TW" sz="2400" u="sng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hedb@yuntech.edu.tw</a:t>
            </a:r>
          </a:p>
        </p:txBody>
      </p:sp>
      <p:sp>
        <p:nvSpPr>
          <p:cNvPr id="2" name="矩形 1"/>
          <p:cNvSpPr/>
          <p:nvPr/>
        </p:nvSpPr>
        <p:spPr>
          <a:xfrm>
            <a:off x="234958" y="690523"/>
            <a:ext cx="872953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defRPr/>
            </a:pPr>
            <a:r>
              <a:rPr lang="en-US" altLang="zh-TW" sz="3200" b="1" u="heavy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微軟正黑體" panose="020B0604030504040204" pitchFamily="34" charset="-120"/>
                <a:cs typeface="Arial" panose="020B0604020202020204" pitchFamily="34" charset="0"/>
              </a:rPr>
              <a:t>5</a:t>
            </a:r>
            <a:r>
              <a:rPr lang="zh-TW" altLang="en-US" sz="3200" b="1" u="heavy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微軟正黑體" panose="020B0604030504040204" pitchFamily="34" charset="-120"/>
                <a:cs typeface="Arial" panose="020B0604020202020204" pitchFamily="34" charset="0"/>
              </a:rPr>
              <a:t>月</a:t>
            </a:r>
            <a:r>
              <a:rPr lang="en-US" altLang="zh-TW" sz="3200" b="1" u="heavy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微軟正黑體" panose="020B0604030504040204" pitchFamily="34" charset="-120"/>
                <a:cs typeface="Arial" panose="020B0604020202020204" pitchFamily="34" charset="0"/>
              </a:rPr>
              <a:t>24</a:t>
            </a:r>
            <a:r>
              <a:rPr lang="zh-TW" altLang="en-US" sz="3200" b="1" u="heavy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微軟正黑體" panose="020B0604030504040204" pitchFamily="34" charset="-120"/>
                <a:cs typeface="Arial" panose="020B0604020202020204" pitchFamily="34" charset="0"/>
              </a:rPr>
              <a:t>日</a:t>
            </a:r>
            <a:r>
              <a:rPr lang="zh-TW" altLang="en-US" sz="3200" b="1" u="heavy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微軟正黑體" panose="020B0604030504040204" pitchFamily="34" charset="-120"/>
                <a:cs typeface="Arial" panose="020B0604020202020204" pitchFamily="34" charset="0"/>
              </a:rPr>
              <a:t>上午</a:t>
            </a:r>
            <a:r>
              <a:rPr lang="en-US" altLang="zh-TW" sz="3200" b="1" u="heavy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微軟正黑體" panose="020B0604030504040204" pitchFamily="34" charset="-120"/>
                <a:cs typeface="Arial" panose="020B0604020202020204" pitchFamily="34" charset="0"/>
              </a:rPr>
              <a:t>8:00</a:t>
            </a:r>
            <a:r>
              <a:rPr lang="zh-TW" altLang="en-US" sz="3200" b="1" u="heavy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微軟正黑體" panose="020B0604030504040204" pitchFamily="34" charset="-120"/>
                <a:cs typeface="Arial" panose="020B0604020202020204" pitchFamily="34" charset="0"/>
              </a:rPr>
              <a:t>起 至 </a:t>
            </a:r>
            <a:r>
              <a:rPr lang="en-US" altLang="zh-TW" sz="3200" b="1" u="heavy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微軟正黑體" panose="020B0604030504040204" pitchFamily="34" charset="-120"/>
                <a:cs typeface="Arial" panose="020B0604020202020204" pitchFamily="34" charset="0"/>
              </a:rPr>
              <a:t>5</a:t>
            </a:r>
            <a:r>
              <a:rPr lang="zh-TW" altLang="en-US" sz="3200" b="1" u="heavy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微軟正黑體" panose="020B0604030504040204" pitchFamily="34" charset="-120"/>
                <a:cs typeface="Arial" panose="020B0604020202020204" pitchFamily="34" charset="0"/>
              </a:rPr>
              <a:t>月</a:t>
            </a:r>
            <a:r>
              <a:rPr lang="en-US" altLang="zh-TW" sz="3200" b="1" u="heavy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微軟正黑體" panose="020B0604030504040204" pitchFamily="34" charset="-120"/>
                <a:cs typeface="Arial" panose="020B0604020202020204" pitchFamily="34" charset="0"/>
              </a:rPr>
              <a:t>31</a:t>
            </a:r>
            <a:r>
              <a:rPr lang="zh-TW" altLang="en-US" sz="3200" b="1" u="heavy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微軟正黑體" panose="020B0604030504040204" pitchFamily="34" charset="-120"/>
                <a:cs typeface="Arial" panose="020B0604020202020204" pitchFamily="34" charset="0"/>
              </a:rPr>
              <a:t>日</a:t>
            </a:r>
            <a:r>
              <a:rPr lang="zh-TW" altLang="en-US" sz="3200" b="1" u="heavy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微軟正黑體" panose="020B0604030504040204" pitchFamily="34" charset="-120"/>
                <a:cs typeface="Arial" panose="020B0604020202020204" pitchFamily="34" charset="0"/>
              </a:rPr>
              <a:t>下午</a:t>
            </a:r>
            <a:r>
              <a:rPr lang="en-US" altLang="zh-TW" sz="3200" b="1" u="heavy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微軟正黑體" panose="020B0604030504040204" pitchFamily="34" charset="-120"/>
                <a:cs typeface="Arial" panose="020B0604020202020204" pitchFamily="34" charset="0"/>
              </a:rPr>
              <a:t>5:00</a:t>
            </a:r>
            <a:r>
              <a:rPr lang="zh-TW" altLang="en-US" sz="3200" b="1" u="heavy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微軟正黑體" panose="020B0604030504040204" pitchFamily="34" charset="-120"/>
                <a:cs typeface="Arial" panose="020B0604020202020204" pitchFamily="34" charset="0"/>
              </a:rPr>
              <a:t>止</a:t>
            </a:r>
            <a:endParaRPr lang="en-US" altLang="zh-TW" sz="3200" b="1" u="heavy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graphicFrame>
        <p:nvGraphicFramePr>
          <p:cNvPr id="7" name="表格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73253974"/>
              </p:ext>
            </p:extLst>
          </p:nvPr>
        </p:nvGraphicFramePr>
        <p:xfrm>
          <a:off x="197707" y="2451363"/>
          <a:ext cx="3497998" cy="2820853"/>
        </p:xfrm>
        <a:graphic>
          <a:graphicData uri="http://schemas.openxmlformats.org/drawingml/2006/table">
            <a:tbl>
              <a:tblPr firstRow="1" bandRow="1">
                <a:effectLst>
                  <a:outerShdw dist="38103" dir="5400000" algn="tl">
                    <a:srgbClr val="000000"/>
                  </a:outerShdw>
                </a:effectLst>
                <a:tableStyleId>{2D5ABB26-0587-4C30-8999-92F81FD0307C}</a:tableStyleId>
              </a:tblPr>
              <a:tblGrid>
                <a:gridCol w="499714">
                  <a:extLst>
                    <a:ext uri="{9D8B030D-6E8A-4147-A177-3AD203B41FA5}">
                      <a16:colId xmlns:a16="http://schemas.microsoft.com/office/drawing/2014/main" xmlns="" val="256846026"/>
                    </a:ext>
                  </a:extLst>
                </a:gridCol>
                <a:gridCol w="499714">
                  <a:extLst>
                    <a:ext uri="{9D8B030D-6E8A-4147-A177-3AD203B41FA5}">
                      <a16:colId xmlns:a16="http://schemas.microsoft.com/office/drawing/2014/main" xmlns="" val="2257527877"/>
                    </a:ext>
                  </a:extLst>
                </a:gridCol>
                <a:gridCol w="499714">
                  <a:extLst>
                    <a:ext uri="{9D8B030D-6E8A-4147-A177-3AD203B41FA5}">
                      <a16:colId xmlns:a16="http://schemas.microsoft.com/office/drawing/2014/main" xmlns="" val="4145448609"/>
                    </a:ext>
                  </a:extLst>
                </a:gridCol>
                <a:gridCol w="499714">
                  <a:extLst>
                    <a:ext uri="{9D8B030D-6E8A-4147-A177-3AD203B41FA5}">
                      <a16:colId xmlns:a16="http://schemas.microsoft.com/office/drawing/2014/main" xmlns="" val="835481753"/>
                    </a:ext>
                  </a:extLst>
                </a:gridCol>
                <a:gridCol w="499714">
                  <a:extLst>
                    <a:ext uri="{9D8B030D-6E8A-4147-A177-3AD203B41FA5}">
                      <a16:colId xmlns:a16="http://schemas.microsoft.com/office/drawing/2014/main" xmlns="" val="3853400446"/>
                    </a:ext>
                  </a:extLst>
                </a:gridCol>
                <a:gridCol w="499714">
                  <a:extLst>
                    <a:ext uri="{9D8B030D-6E8A-4147-A177-3AD203B41FA5}">
                      <a16:colId xmlns:a16="http://schemas.microsoft.com/office/drawing/2014/main" xmlns="" val="1113717072"/>
                    </a:ext>
                  </a:extLst>
                </a:gridCol>
                <a:gridCol w="499714">
                  <a:extLst>
                    <a:ext uri="{9D8B030D-6E8A-4147-A177-3AD203B41FA5}">
                      <a16:colId xmlns:a16="http://schemas.microsoft.com/office/drawing/2014/main" xmlns="" val="3757867286"/>
                    </a:ext>
                  </a:extLst>
                </a:gridCol>
              </a:tblGrid>
              <a:tr h="441259">
                <a:tc>
                  <a:txBody>
                    <a:bodyPr/>
                    <a:lstStyle/>
                    <a:p>
                      <a:pPr marL="0" lvl="0" algn="ctr" defTabSz="914400" rtl="0" eaLnBrk="1" fontAlgn="ctr" latinLnBrk="0" hangingPunct="1"/>
                      <a:r>
                        <a:rPr lang="zh-TW" altLang="en-US" sz="1800" b="1" kern="1200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日</a:t>
                      </a:r>
                      <a:endParaRPr lang="en-US" sz="1800" b="1" kern="1200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ctr" defTabSz="914400" rtl="0" eaLnBrk="1" fontAlgn="ctr" latinLnBrk="0" hangingPunct="1"/>
                      <a:r>
                        <a:rPr lang="zh-TW" sz="1800" b="1" kern="1200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一</a:t>
                      </a:r>
                      <a:endParaRPr lang="en-US" sz="1800" b="1" kern="1200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ctr" defTabSz="914400" rtl="0" eaLnBrk="1" fontAlgn="ctr" latinLnBrk="0" hangingPunct="1"/>
                      <a:r>
                        <a:rPr lang="zh-TW" sz="1800" b="1" kern="1200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二</a:t>
                      </a:r>
                      <a:endParaRPr lang="en-US" sz="1800" b="1" kern="1200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ctr" defTabSz="914400" rtl="0" eaLnBrk="1" fontAlgn="ctr" latinLnBrk="0" hangingPunct="1"/>
                      <a:r>
                        <a:rPr lang="zh-TW" sz="1800" b="1" kern="1200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三</a:t>
                      </a:r>
                      <a:endParaRPr lang="en-US" sz="1800" b="1" kern="1200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ctr" defTabSz="914400" rtl="0" eaLnBrk="1" fontAlgn="ctr" latinLnBrk="0" hangingPunct="1"/>
                      <a:r>
                        <a:rPr lang="zh-TW" sz="1800" b="1" kern="1200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四</a:t>
                      </a:r>
                      <a:endParaRPr lang="en-US" sz="1800" b="1" kern="1200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ctr" defTabSz="914400" rtl="0" eaLnBrk="1" fontAlgn="ctr" latinLnBrk="0" hangingPunct="1"/>
                      <a:r>
                        <a:rPr lang="zh-TW" sz="1800" b="1" kern="1200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五</a:t>
                      </a:r>
                      <a:endParaRPr lang="en-US" sz="1800" b="1" kern="1200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ctr" defTabSz="914400" rtl="0" eaLnBrk="1" fontAlgn="ctr" latinLnBrk="0" hangingPunct="1"/>
                      <a:r>
                        <a:rPr lang="zh-TW" sz="1800" b="1" kern="1200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六</a:t>
                      </a:r>
                      <a:endParaRPr lang="en-US" sz="1800" b="1" kern="1200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097508803"/>
                  </a:ext>
                </a:extLst>
              </a:tr>
              <a:tr h="407431">
                <a:tc>
                  <a:txBody>
                    <a:bodyPr/>
                    <a:lstStyle/>
                    <a:p>
                      <a:pPr marL="0" lvl="0" algn="ctr" defTabSz="914400" rtl="0" eaLnBrk="1" fontAlgn="ctr" latinLnBrk="0" hangingPunct="1"/>
                      <a:endParaRPr lang="en-US" sz="1800" b="1" kern="1200" dirty="0">
                        <a:solidFill>
                          <a:srgbClr val="A6A6A6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algn="ctr" defTabSz="914400" rtl="0" eaLnBrk="1" fontAlgn="ctr" latinLnBrk="0" hangingPunct="1"/>
                      <a:endParaRPr lang="en-US" sz="1800" b="1" kern="1200" dirty="0">
                        <a:solidFill>
                          <a:srgbClr val="A6A6A6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lvl="0" algn="ctr" defTabSz="914400" rtl="0" eaLnBrk="1" fontAlgn="ctr" latinLnBrk="0" hangingPunct="1"/>
                      <a:endParaRPr lang="zh-TW" altLang="en-US" sz="1800" b="1" kern="1200" dirty="0">
                        <a:solidFill>
                          <a:srgbClr val="A6A6A6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lvl="0" algn="ctr" defTabSz="914400" rtl="0" eaLnBrk="1" fontAlgn="ctr" latinLnBrk="0" hangingPunct="1"/>
                      <a:endParaRPr lang="en-US" sz="1800" b="1" kern="1200" dirty="0">
                        <a:solidFill>
                          <a:srgbClr val="A6A6A6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lvl="0" algn="ctr" defTabSz="914400" rtl="0" eaLnBrk="1" fontAlgn="ctr" latinLnBrk="0" hangingPunct="1"/>
                      <a:endParaRPr lang="en-US" sz="1800" b="1" kern="1200" dirty="0">
                        <a:solidFill>
                          <a:srgbClr val="A6A6A6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lvl="0" algn="ctr" defTabSz="914400" rtl="0" eaLnBrk="1" fontAlgn="ctr" latinLnBrk="0" hangingPunct="1"/>
                      <a:endParaRPr lang="en-US" sz="1800" b="1" kern="1200" dirty="0">
                        <a:solidFill>
                          <a:srgbClr val="A6A6A6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800" b="1" kern="1200" dirty="0" smtClean="0">
                          <a:solidFill>
                            <a:srgbClr val="A6A6A6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</a:t>
                      </a:r>
                      <a:endParaRPr lang="zh-TW" altLang="en-US" sz="1800" b="1" kern="1200" dirty="0">
                        <a:solidFill>
                          <a:srgbClr val="A6A6A6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315709961"/>
                  </a:ext>
                </a:extLst>
              </a:tr>
              <a:tr h="342439">
                <a:tc>
                  <a:txBody>
                    <a:bodyPr/>
                    <a:lstStyle/>
                    <a:p>
                      <a:pPr marL="0" lvl="0" algn="ctr" defTabSz="914400" rtl="0" eaLnBrk="1" fontAlgn="ctr" latinLnBrk="0" hangingPunct="1"/>
                      <a:r>
                        <a:rPr lang="en-US" altLang="zh-TW" sz="1800" b="1" kern="1200" dirty="0" smtClean="0">
                          <a:solidFill>
                            <a:srgbClr val="A6A6A6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</a:t>
                      </a:r>
                      <a:endParaRPr lang="en-US" sz="1800" b="1" kern="1200" dirty="0">
                        <a:solidFill>
                          <a:srgbClr val="A6A6A6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800" b="1" kern="1200" dirty="0" smtClean="0">
                          <a:solidFill>
                            <a:srgbClr val="A6A6A6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800" b="1" kern="1200" dirty="0" smtClean="0">
                          <a:solidFill>
                            <a:srgbClr val="A6A6A6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algn="ctr" defTabSz="914400" rtl="0" eaLnBrk="1" fontAlgn="ctr" latinLnBrk="0" hangingPunct="1"/>
                      <a:r>
                        <a:rPr lang="en-US" altLang="zh-TW" sz="1800" b="1" kern="1200" dirty="0" smtClean="0">
                          <a:solidFill>
                            <a:srgbClr val="A6A6A6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</a:t>
                      </a:r>
                      <a:endParaRPr lang="en-US" sz="1800" b="1" kern="1200" dirty="0">
                        <a:solidFill>
                          <a:srgbClr val="A6A6A6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algn="ctr" defTabSz="914400" rtl="0" eaLnBrk="1" fontAlgn="ctr" latinLnBrk="0" hangingPunct="1"/>
                      <a:r>
                        <a:rPr lang="en-US" altLang="zh-TW" sz="1800" b="1" kern="1200" dirty="0" smtClean="0">
                          <a:solidFill>
                            <a:srgbClr val="A6A6A6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</a:t>
                      </a:r>
                      <a:endParaRPr lang="en-US" sz="1800" b="1" kern="1200" dirty="0">
                        <a:solidFill>
                          <a:srgbClr val="A6A6A6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algn="ctr" defTabSz="914400" rtl="0" eaLnBrk="1" fontAlgn="ctr" latinLnBrk="0" hangingPunct="1"/>
                      <a:r>
                        <a:rPr lang="en-US" altLang="zh-TW" sz="1800" b="1" kern="1200" dirty="0" smtClean="0">
                          <a:solidFill>
                            <a:srgbClr val="A6A6A6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</a:t>
                      </a:r>
                      <a:endParaRPr lang="en-US" sz="1800" b="1" kern="1200" dirty="0">
                        <a:solidFill>
                          <a:srgbClr val="A6A6A6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US" altLang="zh-TW" sz="1800" b="1" kern="1200" dirty="0" smtClean="0">
                          <a:solidFill>
                            <a:srgbClr val="A6A6A6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</a:t>
                      </a:r>
                      <a:endParaRPr lang="en-US" sz="1800" b="1" kern="1200" dirty="0">
                        <a:solidFill>
                          <a:srgbClr val="A6A6A6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4076629822"/>
                  </a:ext>
                </a:extLst>
              </a:tr>
              <a:tr h="407431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800" b="1" kern="1200" dirty="0" smtClean="0">
                          <a:solidFill>
                            <a:srgbClr val="A6A6A6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</a:t>
                      </a:r>
                      <a:endParaRPr lang="en-US" sz="1800" b="1" kern="1200" dirty="0">
                        <a:solidFill>
                          <a:srgbClr val="A6A6A6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800" b="1" kern="1200" dirty="0" smtClean="0">
                          <a:solidFill>
                            <a:srgbClr val="A6A6A6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</a:t>
                      </a:r>
                      <a:endParaRPr lang="zh-TW" altLang="en-US" sz="1800" b="1" kern="1200" dirty="0">
                        <a:solidFill>
                          <a:srgbClr val="A6A6A6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800" b="1" kern="1200" dirty="0" smtClean="0">
                          <a:solidFill>
                            <a:srgbClr val="A6A6A6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11</a:t>
                      </a:r>
                      <a:endParaRPr lang="zh-TW" altLang="en-US" sz="1800" b="1" kern="1200" dirty="0">
                        <a:solidFill>
                          <a:srgbClr val="A6A6A6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800" b="1" kern="1200" dirty="0" smtClean="0">
                          <a:solidFill>
                            <a:srgbClr val="A6A6A6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12</a:t>
                      </a:r>
                      <a:endParaRPr lang="en-US" sz="1800" b="1" kern="1200" dirty="0">
                        <a:solidFill>
                          <a:srgbClr val="A6A6A6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800" b="1" kern="1200" dirty="0" smtClean="0">
                          <a:solidFill>
                            <a:srgbClr val="A6A6A6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13</a:t>
                      </a:r>
                      <a:endParaRPr lang="en-US" sz="1800" b="1" kern="1200" dirty="0">
                        <a:solidFill>
                          <a:srgbClr val="A6A6A6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800" b="1" kern="1200" dirty="0" smtClean="0">
                          <a:solidFill>
                            <a:srgbClr val="A6A6A6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14</a:t>
                      </a:r>
                      <a:endParaRPr lang="en-US" sz="1800" b="1" kern="1200" dirty="0">
                        <a:solidFill>
                          <a:srgbClr val="A6A6A6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800" b="1" kern="1200" dirty="0" smtClean="0">
                          <a:solidFill>
                            <a:srgbClr val="A6A6A6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15</a:t>
                      </a:r>
                      <a:endParaRPr lang="en-US" sz="1800" b="1" kern="1200" dirty="0">
                        <a:solidFill>
                          <a:srgbClr val="A6A6A6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047869064"/>
                  </a:ext>
                </a:extLst>
              </a:tr>
              <a:tr h="407431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800" b="1" kern="1200" dirty="0" smtClean="0">
                          <a:solidFill>
                            <a:srgbClr val="A6A6A6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16</a:t>
                      </a:r>
                      <a:endParaRPr lang="en-US" sz="1800" b="1" kern="1200" dirty="0">
                        <a:solidFill>
                          <a:srgbClr val="A6A6A6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800" b="1" kern="1200" dirty="0" smtClean="0">
                          <a:solidFill>
                            <a:srgbClr val="A6A6A6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17</a:t>
                      </a:r>
                      <a:endParaRPr lang="zh-TW" altLang="en-US" sz="1800" b="1" kern="1200" dirty="0">
                        <a:solidFill>
                          <a:srgbClr val="A6A6A6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800" b="1" kern="1200" dirty="0" smtClean="0">
                          <a:solidFill>
                            <a:srgbClr val="A6A6A6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18</a:t>
                      </a:r>
                      <a:endParaRPr lang="zh-TW" altLang="en-US" sz="1800" b="1" kern="1200" dirty="0">
                        <a:solidFill>
                          <a:srgbClr val="A6A6A6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800" b="1" kern="1200" dirty="0" smtClean="0">
                          <a:solidFill>
                            <a:srgbClr val="A6A6A6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19</a:t>
                      </a:r>
                      <a:endParaRPr lang="en-US" sz="1800" b="1" kern="1200" dirty="0">
                        <a:solidFill>
                          <a:srgbClr val="A6A6A6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800" b="1" kern="1200" dirty="0" smtClean="0">
                          <a:solidFill>
                            <a:srgbClr val="A6A6A6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20</a:t>
                      </a:r>
                      <a:endParaRPr lang="en-US" sz="1800" b="1" kern="1200" dirty="0">
                        <a:solidFill>
                          <a:srgbClr val="A6A6A6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800" b="1" kern="1200" dirty="0" smtClean="0">
                          <a:solidFill>
                            <a:srgbClr val="A6A6A6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21</a:t>
                      </a:r>
                      <a:endParaRPr lang="en-US" sz="1800" b="1" kern="1200" dirty="0">
                        <a:solidFill>
                          <a:srgbClr val="A6A6A6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800" b="1" kern="1200" dirty="0" smtClean="0">
                          <a:solidFill>
                            <a:srgbClr val="A6A6A6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22</a:t>
                      </a:r>
                      <a:endParaRPr lang="en-US" sz="1800" b="1" kern="1200" dirty="0">
                        <a:solidFill>
                          <a:srgbClr val="A6A6A6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400703856"/>
                  </a:ext>
                </a:extLst>
              </a:tr>
              <a:tr h="407431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800" b="1" kern="1200" dirty="0" smtClean="0">
                          <a:solidFill>
                            <a:srgbClr val="A6A6A6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23</a:t>
                      </a:r>
                      <a:endParaRPr lang="en-US" sz="1800" b="1" kern="1200" dirty="0">
                        <a:solidFill>
                          <a:srgbClr val="A6A6A6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800" b="1" kern="12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24</a:t>
                      </a: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800" b="1" kern="12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25</a:t>
                      </a:r>
                      <a:endParaRPr lang="zh-TW" altLang="en-US" sz="1800" b="1" kern="1200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800" b="1" kern="12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26</a:t>
                      </a:r>
                      <a:endParaRPr lang="zh-TW" altLang="en-US" sz="1800" b="1" kern="1200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800" b="1" kern="12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27</a:t>
                      </a:r>
                      <a:endParaRPr lang="zh-TW" altLang="en-US" sz="1800" b="1" kern="1200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800" b="1" kern="12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28</a:t>
                      </a:r>
                      <a:endParaRPr lang="zh-TW" altLang="en-US" sz="1800" b="1" kern="1200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800" b="1" kern="12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29</a:t>
                      </a: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269090484"/>
                  </a:ext>
                </a:extLst>
              </a:tr>
              <a:tr h="407431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800" b="1" kern="12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30</a:t>
                      </a:r>
                      <a:endParaRPr lang="en-US" sz="1800" b="1" kern="1200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800" b="1" kern="12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31</a:t>
                      </a: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1800" b="1" kern="1200" dirty="0">
                        <a:solidFill>
                          <a:srgbClr val="A6A6A6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1800" b="1" kern="1200" dirty="0">
                        <a:solidFill>
                          <a:srgbClr val="A6A6A6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1800" b="1" kern="1200" dirty="0">
                        <a:solidFill>
                          <a:srgbClr val="A6A6A6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1800" b="1" kern="1200" dirty="0">
                        <a:solidFill>
                          <a:srgbClr val="A6A6A6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zh-TW" sz="1800" b="1" kern="1200" dirty="0" smtClean="0">
                        <a:solidFill>
                          <a:srgbClr val="A6A6A6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8" marR="9528" marT="9528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  <p:sp>
        <p:nvSpPr>
          <p:cNvPr id="8" name="矩形 7"/>
          <p:cNvSpPr/>
          <p:nvPr/>
        </p:nvSpPr>
        <p:spPr>
          <a:xfrm>
            <a:off x="181231" y="1888990"/>
            <a:ext cx="3497998" cy="596583"/>
          </a:xfrm>
          <a:prstGeom prst="rect">
            <a:avLst/>
          </a:prstGeom>
          <a:solidFill>
            <a:srgbClr val="A4D76B"/>
          </a:solidFill>
          <a:ln w="38100">
            <a:solidFill>
              <a:schemeClr val="bg1"/>
            </a:solidFill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defRPr/>
            </a:pPr>
            <a:r>
              <a:rPr lang="en-US" altLang="zh-TW" sz="28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微軟正黑體" panose="020B0604030504040204" pitchFamily="34" charset="-120"/>
              </a:rPr>
              <a:t>110.05</a:t>
            </a:r>
            <a:endParaRPr lang="zh-TW" altLang="en-US" sz="2800" dirty="0" smtClean="0">
              <a:solidFill>
                <a:srgbClr val="000000"/>
              </a:solidFill>
              <a:effectLst>
                <a:outerShdw blurRad="38100" dist="38100" dir="2700000" algn="tl">
                  <a:srgbClr val="000000"/>
                </a:outerShdw>
              </a:effectLst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7790818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4"/>
          <p:cNvSpPr txBox="1">
            <a:spLocks noChangeArrowheads="1"/>
          </p:cNvSpPr>
          <p:nvPr/>
        </p:nvSpPr>
        <p:spPr bwMode="gray">
          <a:xfrm>
            <a:off x="679626" y="1029730"/>
            <a:ext cx="8443784" cy="15351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defRPr/>
            </a:pPr>
            <a:r>
              <a:rPr lang="en-US" altLang="zh-TW" sz="7200" i="0" dirty="0" smtClean="0">
                <a:solidFill>
                  <a:schemeClr val="tx1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3.</a:t>
            </a:r>
            <a:r>
              <a:rPr lang="zh-TW" altLang="en-US" sz="7200" i="0" dirty="0" smtClean="0">
                <a:solidFill>
                  <a:schemeClr val="tx1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本期填報表冊與</a:t>
            </a:r>
            <a:endParaRPr lang="en-US" altLang="zh-TW" sz="7200" i="0" dirty="0" smtClean="0">
              <a:solidFill>
                <a:schemeClr val="tx1">
                  <a:lumMod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>
              <a:defRPr/>
            </a:pPr>
            <a:r>
              <a:rPr lang="zh-TW" altLang="en-US" sz="7200" i="0" dirty="0" smtClean="0">
                <a:solidFill>
                  <a:schemeClr val="tx1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   注意事項</a:t>
            </a:r>
            <a:endParaRPr lang="zh-TW" altLang="en-US" sz="7200" i="0" dirty="0">
              <a:solidFill>
                <a:schemeClr val="tx1">
                  <a:lumMod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6" name="Rectangle 8"/>
          <p:cNvSpPr txBox="1">
            <a:spLocks noChangeArrowheads="1"/>
          </p:cNvSpPr>
          <p:nvPr/>
        </p:nvSpPr>
        <p:spPr bwMode="auto">
          <a:xfrm>
            <a:off x="359376" y="4227796"/>
            <a:ext cx="4495800" cy="3911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8000" tIns="10800" rIns="18000" bIns="10800" numCol="1" anchor="t" anchorCtr="0" compatLnSpc="1">
            <a:prstTxWarp prst="textNoShape">
              <a:avLst/>
            </a:prstTxWarp>
            <a:spAutoFit/>
          </a:bodyPr>
          <a:lstStyle>
            <a:lvl1pPr marL="0" indent="0" algn="ctr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" panose="05000000000000000000" pitchFamily="2" charset="2"/>
              <a:buNone/>
              <a:defRPr sz="24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l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defRPr/>
            </a:pPr>
            <a:r>
              <a:rPr lang="zh-TW" altLang="en-US" b="1" dirty="0" smtClean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華康中圓體"/>
              </a:rPr>
              <a:t>大學校院校務資料庫</a:t>
            </a:r>
            <a:endParaRPr lang="zh-TW" altLang="en-US" b="1" dirty="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華康中圓體"/>
            </a:endParaRPr>
          </a:p>
        </p:txBody>
      </p:sp>
      <p:sp>
        <p:nvSpPr>
          <p:cNvPr id="7" name="Rectangle 17"/>
          <p:cNvSpPr>
            <a:spLocks noChangeArrowheads="1"/>
          </p:cNvSpPr>
          <p:nvPr/>
        </p:nvSpPr>
        <p:spPr bwMode="auto">
          <a:xfrm>
            <a:off x="1271032" y="4618939"/>
            <a:ext cx="3873500" cy="266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8000" tIns="10800" rIns="18000" bIns="10800">
            <a:spAutoFit/>
          </a:bodyPr>
          <a:lstStyle>
            <a:lvl1pPr algn="ctr"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algn="ctr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algn="ctr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algn="ctr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algn="ctr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algn="ctr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algn="ctr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algn="ctr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algn="ctr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l" eaLnBrk="1" hangingPunct="1"/>
            <a:r>
              <a:rPr lang="en-US" altLang="ko-KR" sz="1600" b="1" dirty="0" smtClean="0">
                <a:solidFill>
                  <a:srgbClr val="0000FF"/>
                </a:solidFill>
                <a:latin typeface="Arial" panose="020B0604020202020204" pitchFamily="34" charset="0"/>
                <a:ea typeface="Gulim" panose="020B0600000101010101" pitchFamily="34" charset="-127"/>
                <a:cs typeface="Arial" panose="020B0604020202020204" pitchFamily="34" charset="0"/>
              </a:rPr>
              <a:t>https://hedb.moe.edu.tw/</a:t>
            </a:r>
            <a:endParaRPr lang="en-US" altLang="ko-KR" sz="1600" b="1" dirty="0">
              <a:solidFill>
                <a:srgbClr val="0000FF"/>
              </a:solidFill>
              <a:latin typeface="Arial" panose="020B0604020202020204" pitchFamily="34" charset="0"/>
              <a:ea typeface="Gulim" panose="020B0600000101010101" pitchFamily="34" charset="-127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9209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4"/>
          <p:cNvSpPr txBox="1">
            <a:spLocks noChangeArrowheads="1"/>
          </p:cNvSpPr>
          <p:nvPr/>
        </p:nvSpPr>
        <p:spPr bwMode="gray">
          <a:xfrm>
            <a:off x="812307" y="2394251"/>
            <a:ext cx="8443784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defRPr/>
            </a:pPr>
            <a:r>
              <a:rPr lang="en-US" altLang="zh-TW" sz="7200" i="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3.1</a:t>
            </a:r>
            <a:r>
              <a:rPr lang="zh-TW" altLang="en-US" sz="7200" i="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本期填報表冊</a:t>
            </a:r>
            <a:endParaRPr lang="zh-TW" altLang="en-US" sz="7200" i="0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2" name="Rectangle 8"/>
          <p:cNvSpPr txBox="1">
            <a:spLocks noChangeArrowheads="1"/>
          </p:cNvSpPr>
          <p:nvPr/>
        </p:nvSpPr>
        <p:spPr bwMode="auto">
          <a:xfrm>
            <a:off x="359376" y="4227796"/>
            <a:ext cx="4495800" cy="3911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8000" tIns="10800" rIns="18000" bIns="10800" numCol="1" anchor="t" anchorCtr="0" compatLnSpc="1">
            <a:prstTxWarp prst="textNoShape">
              <a:avLst/>
            </a:prstTxWarp>
            <a:spAutoFit/>
          </a:bodyPr>
          <a:lstStyle>
            <a:lvl1pPr marL="0" indent="0" algn="ctr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" panose="05000000000000000000" pitchFamily="2" charset="2"/>
              <a:buNone/>
              <a:defRPr sz="24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l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defRPr/>
            </a:pPr>
            <a:r>
              <a:rPr lang="zh-TW" altLang="en-US" b="1" dirty="0" smtClean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華康中圓體"/>
              </a:rPr>
              <a:t>大學校院校務資料庫</a:t>
            </a:r>
            <a:endParaRPr lang="zh-TW" altLang="en-US" b="1" dirty="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華康中圓體"/>
            </a:endParaRPr>
          </a:p>
        </p:txBody>
      </p:sp>
      <p:sp>
        <p:nvSpPr>
          <p:cNvPr id="13" name="Rectangle 17"/>
          <p:cNvSpPr>
            <a:spLocks noChangeArrowheads="1"/>
          </p:cNvSpPr>
          <p:nvPr/>
        </p:nvSpPr>
        <p:spPr bwMode="auto">
          <a:xfrm>
            <a:off x="1271032" y="4618939"/>
            <a:ext cx="3873500" cy="266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8000" tIns="10800" rIns="18000" bIns="10800">
            <a:spAutoFit/>
          </a:bodyPr>
          <a:lstStyle>
            <a:lvl1pPr algn="ctr"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algn="ctr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algn="ctr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algn="ctr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algn="ctr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algn="ctr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algn="ctr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algn="ctr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algn="ctr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l" eaLnBrk="1" hangingPunct="1"/>
            <a:r>
              <a:rPr lang="en-US" altLang="ko-KR" sz="1600" b="1" dirty="0" smtClean="0">
                <a:solidFill>
                  <a:srgbClr val="0000FF"/>
                </a:solidFill>
                <a:latin typeface="Arial" panose="020B0604020202020204" pitchFamily="34" charset="0"/>
                <a:ea typeface="Gulim" panose="020B0600000101010101" pitchFamily="34" charset="-127"/>
                <a:cs typeface="Arial" panose="020B0604020202020204" pitchFamily="34" charset="0"/>
              </a:rPr>
              <a:t>https://hedb.moe.edu.tw/</a:t>
            </a:r>
            <a:endParaRPr lang="en-US" altLang="ko-KR" sz="1600" b="1" dirty="0">
              <a:solidFill>
                <a:srgbClr val="0000FF"/>
              </a:solidFill>
              <a:latin typeface="Arial" panose="020B0604020202020204" pitchFamily="34" charset="0"/>
              <a:ea typeface="Gulim" panose="020B0600000101010101" pitchFamily="34" charset="-127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12172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558113" y="50728"/>
            <a:ext cx="7094837" cy="609600"/>
          </a:xfrm>
        </p:spPr>
        <p:txBody>
          <a:bodyPr/>
          <a:lstStyle/>
          <a:p>
            <a:r>
              <a:rPr lang="en-US" altLang="zh-TW" sz="4400" i="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3.1.1</a:t>
            </a:r>
            <a:r>
              <a:rPr lang="zh-TW" altLang="en-US" sz="4400" i="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本期填報表冊</a:t>
            </a:r>
            <a:endParaRPr lang="zh-TW" altLang="en-US" sz="4400" i="0" dirty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graphicFrame>
        <p:nvGraphicFramePr>
          <p:cNvPr id="2" name="表格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80674143"/>
              </p:ext>
            </p:extLst>
          </p:nvPr>
        </p:nvGraphicFramePr>
        <p:xfrm>
          <a:off x="337751" y="996232"/>
          <a:ext cx="8509687" cy="4933812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44258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706710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590593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3200" b="1" dirty="0" smtClean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國</a:t>
                      </a:r>
                      <a:r>
                        <a:rPr lang="en-US" altLang="zh-TW" sz="3200" b="1" dirty="0" smtClean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/</a:t>
                      </a:r>
                      <a:r>
                        <a:rPr lang="zh-TW" altLang="en-US" sz="3200" b="1" dirty="0" smtClean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私立大學</a:t>
                      </a: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D76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9913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b="1" kern="12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基本資料類</a:t>
                      </a:r>
                      <a:r>
                        <a:rPr lang="en-US" altLang="zh-TW" sz="1800" b="1" kern="12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(3</a:t>
                      </a:r>
                      <a:r>
                        <a:rPr lang="zh-TW" altLang="en-US" sz="1800" b="1" kern="12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月維護</a:t>
                      </a:r>
                      <a:r>
                        <a:rPr lang="en-US" altLang="zh-TW" sz="1800" b="1" kern="12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)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b="1" kern="12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基</a:t>
                      </a:r>
                      <a:r>
                        <a:rPr lang="en-US" altLang="zh-TW" sz="1800" b="1" kern="12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</a:t>
                      </a:r>
                      <a:r>
                        <a:rPr lang="zh-TW" altLang="en-US" sz="1800" b="1" kern="12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、基</a:t>
                      </a:r>
                      <a:r>
                        <a:rPr lang="en-US" altLang="zh-TW" sz="1800" b="1" kern="12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2</a:t>
                      </a:r>
                      <a:r>
                        <a:rPr lang="zh-TW" altLang="en-US" sz="1800" b="1" kern="12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、基</a:t>
                      </a:r>
                      <a:r>
                        <a:rPr lang="en-US" altLang="zh-TW" sz="1800" b="1" kern="12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3</a:t>
                      </a:r>
                      <a:r>
                        <a:rPr lang="zh-TW" altLang="en-US" sz="1800" b="1" kern="12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、基</a:t>
                      </a:r>
                      <a:r>
                        <a:rPr lang="en-US" altLang="zh-TW" sz="1800" b="1" kern="12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6</a:t>
                      </a:r>
                      <a:r>
                        <a:rPr lang="zh-TW" altLang="en-US" sz="1800" b="1" kern="12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、基</a:t>
                      </a:r>
                      <a:r>
                        <a:rPr lang="en-US" altLang="zh-TW" sz="1800" b="1" kern="12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7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92491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</a:pPr>
                      <a:r>
                        <a:rPr lang="zh-TW" altLang="en-US" sz="1800" b="1" kern="12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學生類</a:t>
                      </a:r>
                      <a:endParaRPr lang="zh-TW" altLang="en-US" sz="1800" b="1" kern="1200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b="1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</a:t>
                      </a:r>
                      <a:r>
                        <a:rPr lang="en-US" altLang="zh-TW" sz="1800" b="1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</a:t>
                      </a:r>
                      <a:r>
                        <a:rPr lang="zh-TW" altLang="en-US" sz="1800" b="1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lang="zh-TW" altLang="en-US" sz="1800" b="1" dirty="0" smtClean="0">
                          <a:solidFill>
                            <a:srgbClr val="0000FF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</a:t>
                      </a:r>
                      <a:r>
                        <a:rPr lang="en-US" altLang="zh-TW" sz="1800" b="1" dirty="0" smtClean="0">
                          <a:solidFill>
                            <a:srgbClr val="0000FF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2</a:t>
                      </a:r>
                      <a:r>
                        <a:rPr lang="zh-TW" altLang="en-US" sz="1800" b="1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、學</a:t>
                      </a:r>
                      <a:r>
                        <a:rPr lang="en-US" altLang="zh-TW" sz="1800" b="1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4</a:t>
                      </a:r>
                      <a:r>
                        <a:rPr lang="zh-TW" altLang="en-US" sz="1800" b="1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、學</a:t>
                      </a:r>
                      <a:r>
                        <a:rPr lang="en-US" altLang="zh-TW" sz="1800" b="1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5</a:t>
                      </a:r>
                      <a:r>
                        <a:rPr lang="zh-TW" altLang="en-US" sz="1800" b="1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、學</a:t>
                      </a:r>
                      <a:r>
                        <a:rPr lang="en-US" altLang="zh-TW" sz="1800" b="1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5-2</a:t>
                      </a:r>
                      <a:r>
                        <a:rPr lang="zh-TW" altLang="en-US" sz="1800" b="1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、學</a:t>
                      </a:r>
                      <a:r>
                        <a:rPr lang="en-US" altLang="zh-TW" sz="1800" b="1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6</a:t>
                      </a:r>
                      <a:r>
                        <a:rPr lang="zh-TW" altLang="en-US" sz="1800" b="1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、學</a:t>
                      </a:r>
                      <a:r>
                        <a:rPr lang="en-US" altLang="zh-TW" sz="1800" b="1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7</a:t>
                      </a:r>
                      <a:r>
                        <a:rPr lang="zh-TW" altLang="en-US" sz="1800" b="1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、學</a:t>
                      </a:r>
                      <a:r>
                        <a:rPr lang="en-US" altLang="zh-TW" sz="1800" b="1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8</a:t>
                      </a:r>
                      <a:r>
                        <a:rPr lang="zh-TW" altLang="en-US" sz="1800" b="1" kern="12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、學</a:t>
                      </a:r>
                      <a:r>
                        <a:rPr lang="en-US" altLang="zh-TW" sz="1800" b="1" kern="12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9</a:t>
                      </a:r>
                      <a:r>
                        <a:rPr lang="zh-TW" altLang="en-US" sz="1800" b="1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lang="zh-TW" altLang="en-US" sz="1800" b="1" dirty="0" smtClean="0">
                          <a:solidFill>
                            <a:srgbClr val="0000FF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</a:t>
                      </a:r>
                      <a:r>
                        <a:rPr lang="en-US" altLang="zh-TW" sz="1800" b="1" dirty="0" smtClean="0">
                          <a:solidFill>
                            <a:srgbClr val="0000FF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12</a:t>
                      </a:r>
                      <a:r>
                        <a:rPr lang="zh-TW" altLang="en-US" sz="1800" b="1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lang="zh-TW" altLang="en-US" sz="1800" b="1" dirty="0" smtClean="0">
                          <a:solidFill>
                            <a:srgbClr val="0000FF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</a:t>
                      </a:r>
                      <a:r>
                        <a:rPr lang="en-US" altLang="zh-TW" sz="1800" b="1" dirty="0" smtClean="0">
                          <a:solidFill>
                            <a:srgbClr val="0000FF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13</a:t>
                      </a:r>
                      <a:r>
                        <a:rPr lang="zh-TW" altLang="en-US" sz="1800" b="1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、學</a:t>
                      </a:r>
                      <a:r>
                        <a:rPr lang="en-US" altLang="zh-TW" sz="1800" b="1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26</a:t>
                      </a:r>
                      <a:r>
                        <a:rPr lang="zh-TW" altLang="en-US" sz="1800" b="1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、學</a:t>
                      </a:r>
                      <a:r>
                        <a:rPr lang="en-US" altLang="zh-TW" sz="1800" b="1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29</a:t>
                      </a:r>
                      <a:r>
                        <a:rPr lang="zh-TW" altLang="en-US" sz="1800" b="1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、學</a:t>
                      </a:r>
                      <a:r>
                        <a:rPr lang="en-US" altLang="zh-TW" sz="1800" b="1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31</a:t>
                      </a:r>
                      <a:r>
                        <a:rPr lang="zh-TW" altLang="en-US" sz="1800" b="1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、學</a:t>
                      </a:r>
                      <a:r>
                        <a:rPr lang="en-US" altLang="zh-TW" sz="1800" b="1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32</a:t>
                      </a:r>
                      <a:endParaRPr lang="zh-TW" altLang="en-US" sz="1800" b="1" dirty="0" smtClean="0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886773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</a:pPr>
                      <a:r>
                        <a:rPr lang="zh-TW" altLang="en-US" sz="1800" b="1" kern="12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教職員類</a:t>
                      </a:r>
                      <a:endParaRPr lang="en-US" altLang="zh-TW" sz="1800" b="1" kern="1200" dirty="0" smtClean="0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b="1" kern="12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教</a:t>
                      </a:r>
                      <a:r>
                        <a:rPr lang="en-US" altLang="zh-TW" sz="1800" b="1" kern="12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</a:t>
                      </a:r>
                      <a:r>
                        <a:rPr lang="zh-TW" altLang="en-US" sz="1800" b="1" kern="12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、教</a:t>
                      </a:r>
                      <a:r>
                        <a:rPr lang="en-US" altLang="zh-TW" sz="1800" b="1" kern="12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5</a:t>
                      </a:r>
                      <a:r>
                        <a:rPr lang="zh-TW" altLang="en-US" sz="1800" b="1" kern="12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、教</a:t>
                      </a:r>
                      <a:r>
                        <a:rPr lang="en-US" altLang="zh-TW" sz="1800" b="1" kern="12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6</a:t>
                      </a:r>
                      <a:r>
                        <a:rPr lang="en-US" altLang="zh-TW" sz="1800" b="1" i="0" u="none" strike="noStrike" kern="1200" cap="none" spc="0" baseline="0" dirty="0" smtClean="0">
                          <a:solidFill>
                            <a:srgbClr val="000000"/>
                          </a:solidFill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(</a:t>
                      </a:r>
                      <a:r>
                        <a:rPr lang="zh-TW" altLang="en-US" sz="1800" b="1" i="0" u="none" strike="noStrike" kern="1200" cap="none" spc="0" baseline="0" dirty="0" smtClean="0">
                          <a:solidFill>
                            <a:srgbClr val="7030A0"/>
                          </a:solidFill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國立大學毋須填</a:t>
                      </a:r>
                      <a:r>
                        <a:rPr lang="en-US" altLang="zh-TW" sz="1800" b="1" i="0" u="none" strike="noStrike" kern="1200" cap="none" spc="0" baseline="0" dirty="0" smtClean="0">
                          <a:solidFill>
                            <a:srgbClr val="000000"/>
                          </a:solidFill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)</a:t>
                      </a:r>
                      <a:r>
                        <a:rPr lang="zh-TW" altLang="en-US" sz="1800" b="1" kern="12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、教</a:t>
                      </a:r>
                      <a:r>
                        <a:rPr lang="en-US" altLang="zh-TW" sz="1800" b="1" kern="12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7</a:t>
                      </a:r>
                      <a:r>
                        <a:rPr lang="en-US" altLang="zh-TW" sz="1800" b="1" i="0" u="none" strike="noStrike" kern="1200" cap="none" spc="0" baseline="0" dirty="0" smtClean="0">
                          <a:solidFill>
                            <a:srgbClr val="000000"/>
                          </a:solidFill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(</a:t>
                      </a:r>
                      <a:r>
                        <a:rPr lang="zh-TW" altLang="en-US" sz="1800" b="1" i="0" u="none" strike="noStrike" kern="1200" cap="none" spc="0" baseline="0" dirty="0" smtClean="0">
                          <a:solidFill>
                            <a:srgbClr val="7030A0"/>
                          </a:solidFill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國立大學毋須填</a:t>
                      </a:r>
                      <a:r>
                        <a:rPr lang="en-US" altLang="zh-TW" sz="1800" b="1" i="0" u="none" strike="noStrike" kern="1200" cap="none" spc="0" baseline="0" dirty="0" smtClean="0">
                          <a:solidFill>
                            <a:srgbClr val="000000"/>
                          </a:solidFill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)</a:t>
                      </a:r>
                      <a:r>
                        <a:rPr lang="zh-TW" altLang="en-US" sz="1800" b="1" kern="12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、教</a:t>
                      </a:r>
                      <a:r>
                        <a:rPr lang="en-US" altLang="zh-TW" sz="1800" b="1" kern="12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8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b="1" kern="12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職</a:t>
                      </a:r>
                      <a:r>
                        <a:rPr lang="en-US" altLang="zh-TW" sz="1800" b="1" kern="12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3</a:t>
                      </a:r>
                      <a:r>
                        <a:rPr lang="zh-TW" altLang="en-US" sz="1800" b="1" kern="12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、職</a:t>
                      </a:r>
                      <a:r>
                        <a:rPr lang="en-US" altLang="zh-TW" sz="1800" b="1" kern="12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4</a:t>
                      </a:r>
                      <a:r>
                        <a:rPr lang="zh-TW" altLang="en-US" sz="1800" b="1" kern="12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、職</a:t>
                      </a:r>
                      <a:r>
                        <a:rPr lang="en-US" altLang="zh-TW" sz="1800" b="1" kern="12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5</a:t>
                      </a:r>
                      <a:endParaRPr lang="zh-TW" altLang="en-US" sz="1800" b="1" kern="1200" dirty="0" smtClean="0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29566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</a:pPr>
                      <a:r>
                        <a:rPr lang="zh-TW" altLang="en-US" sz="1800" b="1" kern="12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研究類</a:t>
                      </a:r>
                      <a:endParaRPr lang="zh-TW" altLang="en-US" sz="1800" b="1" kern="1200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>
                        <a:lnSpc>
                          <a:spcPct val="100000"/>
                        </a:lnSpc>
                        <a:defRPr/>
                      </a:pPr>
                      <a:r>
                        <a:rPr lang="zh-TW" altLang="en-US" sz="1800" b="1" kern="12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研</a:t>
                      </a:r>
                      <a:r>
                        <a:rPr lang="en-US" altLang="zh-TW" sz="1800" b="1" kern="12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2</a:t>
                      </a:r>
                      <a:r>
                        <a:rPr lang="zh-TW" altLang="en-US" sz="1800" b="1" kern="12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、研</a:t>
                      </a:r>
                      <a:r>
                        <a:rPr lang="en-US" altLang="zh-TW" sz="1800" b="1" kern="12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3</a:t>
                      </a:r>
                      <a:r>
                        <a:rPr lang="zh-TW" altLang="en-US" sz="1800" b="1" kern="12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、研</a:t>
                      </a:r>
                      <a:r>
                        <a:rPr lang="en-US" altLang="zh-TW" sz="1800" b="1" kern="12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4</a:t>
                      </a:r>
                      <a:r>
                        <a:rPr lang="zh-TW" altLang="en-US" sz="1800" b="1" kern="12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、研</a:t>
                      </a:r>
                      <a:r>
                        <a:rPr lang="en-US" altLang="zh-TW" sz="1800" b="1" kern="12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9</a:t>
                      </a:r>
                      <a:r>
                        <a:rPr lang="zh-TW" altLang="en-US" sz="1800" b="1" kern="12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、研</a:t>
                      </a:r>
                      <a:r>
                        <a:rPr lang="en-US" altLang="zh-TW" sz="1800" b="1" kern="12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10</a:t>
                      </a:r>
                      <a:r>
                        <a:rPr lang="zh-TW" altLang="en-US" sz="1800" b="1" kern="12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、研</a:t>
                      </a:r>
                      <a:r>
                        <a:rPr lang="en-US" altLang="zh-TW" sz="1800" b="1" kern="12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11</a:t>
                      </a:r>
                      <a:r>
                        <a:rPr lang="zh-TW" altLang="en-US" sz="1800" b="1" kern="12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、研</a:t>
                      </a:r>
                      <a:r>
                        <a:rPr lang="en-US" altLang="zh-TW" sz="1800" b="1" kern="12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12</a:t>
                      </a:r>
                      <a:r>
                        <a:rPr lang="zh-TW" altLang="en-US" sz="1800" b="1" kern="12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lang="zh-TW" altLang="en-US" sz="1800" b="1" kern="1200" dirty="0" smtClean="0">
                          <a:solidFill>
                            <a:srgbClr val="0000FF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研</a:t>
                      </a:r>
                      <a:r>
                        <a:rPr lang="en-US" altLang="zh-TW" sz="1800" b="1" kern="1200" dirty="0" smtClean="0">
                          <a:solidFill>
                            <a:srgbClr val="0000FF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13</a:t>
                      </a:r>
                      <a:r>
                        <a:rPr lang="zh-TW" altLang="en-US" sz="1800" b="1" kern="12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、研</a:t>
                      </a:r>
                      <a:r>
                        <a:rPr lang="en-US" altLang="zh-TW" sz="1800" b="1" kern="12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16</a:t>
                      </a:r>
                      <a:r>
                        <a:rPr lang="zh-TW" altLang="en-US" sz="1800" b="1" kern="12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、研</a:t>
                      </a:r>
                      <a:r>
                        <a:rPr lang="en-US" altLang="zh-TW" sz="1800" b="1" kern="12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17</a:t>
                      </a:r>
                      <a:r>
                        <a:rPr lang="zh-TW" altLang="en-US" sz="1800" b="1" kern="12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endParaRPr lang="en-US" altLang="zh-TW" sz="1800" b="1" kern="1200" dirty="0" smtClean="0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  <a:p>
                      <a:pPr algn="l" latinLnBrk="1">
                        <a:lnSpc>
                          <a:spcPct val="100000"/>
                        </a:lnSpc>
                        <a:defRPr/>
                      </a:pPr>
                      <a:r>
                        <a:rPr lang="zh-TW" altLang="en-US" sz="1800" b="1" kern="12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研</a:t>
                      </a:r>
                      <a:r>
                        <a:rPr lang="en-US" altLang="zh-TW" sz="1800" b="1" kern="12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18</a:t>
                      </a:r>
                      <a:r>
                        <a:rPr lang="zh-TW" altLang="en-US" sz="1800" b="1" kern="12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、研</a:t>
                      </a:r>
                      <a:r>
                        <a:rPr lang="en-US" altLang="zh-TW" sz="1800" b="1" kern="12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19</a:t>
                      </a:r>
                      <a:r>
                        <a:rPr lang="zh-TW" altLang="en-US" sz="1800" b="1" kern="12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lang="zh-TW" altLang="en-US" sz="1800" b="1" kern="1200" dirty="0" smtClean="0">
                          <a:solidFill>
                            <a:srgbClr val="0000FF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研</a:t>
                      </a:r>
                      <a:r>
                        <a:rPr lang="en-US" altLang="zh-TW" sz="1800" b="1" kern="1200" dirty="0" smtClean="0">
                          <a:solidFill>
                            <a:srgbClr val="0000FF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20</a:t>
                      </a:r>
                      <a:r>
                        <a:rPr lang="zh-TW" altLang="en-US" sz="1800" b="1" kern="12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、研</a:t>
                      </a:r>
                      <a:r>
                        <a:rPr lang="en-US" altLang="zh-TW" sz="1800" b="1" kern="12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21</a:t>
                      </a:r>
                      <a:r>
                        <a:rPr lang="zh-TW" altLang="en-US" sz="1800" b="1" kern="12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lang="zh-TW" altLang="en-US" sz="1800" b="1" kern="1200" dirty="0" smtClean="0">
                          <a:solidFill>
                            <a:srgbClr val="0000FF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研</a:t>
                      </a:r>
                      <a:r>
                        <a:rPr lang="en-US" altLang="zh-TW" sz="1800" b="1" kern="1200" dirty="0" smtClean="0">
                          <a:solidFill>
                            <a:srgbClr val="0000FF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22</a:t>
                      </a:r>
                      <a:r>
                        <a:rPr lang="zh-TW" altLang="en-US" sz="1800" b="1" kern="12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lang="zh-TW" altLang="en-US" sz="1800" b="1" kern="1200" dirty="0" smtClean="0">
                          <a:solidFill>
                            <a:srgbClr val="0000FF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研</a:t>
                      </a:r>
                      <a:r>
                        <a:rPr lang="en-US" altLang="zh-TW" sz="1800" b="1" kern="1200" dirty="0" smtClean="0">
                          <a:solidFill>
                            <a:srgbClr val="0000FF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23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509731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</a:pPr>
                      <a:r>
                        <a:rPr lang="zh-TW" altLang="en-US" sz="1800" b="1" kern="12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校務類</a:t>
                      </a:r>
                      <a:endParaRPr lang="zh-TW" altLang="en-US" sz="1800" b="1" kern="1200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b="1" kern="12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校</a:t>
                      </a:r>
                      <a:r>
                        <a:rPr lang="en-US" altLang="zh-TW" sz="1800" b="1" kern="12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1(3</a:t>
                      </a:r>
                      <a:r>
                        <a:rPr lang="zh-TW" altLang="en-US" sz="1800" b="1" kern="12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月維護</a:t>
                      </a:r>
                      <a:r>
                        <a:rPr lang="en-US" altLang="zh-TW" sz="1800" b="1" kern="12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)</a:t>
                      </a:r>
                      <a:r>
                        <a:rPr lang="zh-TW" altLang="en-US" sz="1800" b="1" kern="12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、校</a:t>
                      </a:r>
                      <a:r>
                        <a:rPr lang="en-US" altLang="zh-TW" sz="1800" b="1" kern="12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3(3</a:t>
                      </a:r>
                      <a:r>
                        <a:rPr lang="zh-TW" altLang="en-US" sz="1800" b="1" kern="12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月維護</a:t>
                      </a:r>
                      <a:r>
                        <a:rPr lang="en-US" altLang="zh-TW" sz="1800" b="1" kern="12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)</a:t>
                      </a:r>
                      <a:r>
                        <a:rPr lang="zh-TW" altLang="en-US" sz="1800" b="1" kern="12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、校</a:t>
                      </a:r>
                      <a:r>
                        <a:rPr lang="en-US" altLang="zh-TW" sz="1800" b="1" kern="12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4</a:t>
                      </a:r>
                      <a:r>
                        <a:rPr lang="zh-TW" altLang="en-US" sz="1800" b="1" kern="12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、校</a:t>
                      </a:r>
                      <a:r>
                        <a:rPr lang="en-US" altLang="zh-TW" sz="1800" b="1" kern="12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14</a:t>
                      </a:r>
                      <a:r>
                        <a:rPr lang="zh-TW" altLang="en-US" sz="1800" b="1" kern="12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、校</a:t>
                      </a:r>
                      <a:r>
                        <a:rPr lang="en-US" altLang="zh-TW" sz="1800" b="1" kern="12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27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509731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</a:pPr>
                      <a:r>
                        <a:rPr lang="zh-TW" altLang="en-US" sz="1800" b="1" kern="12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財務類</a:t>
                      </a:r>
                      <a:endParaRPr lang="zh-TW" altLang="en-US" sz="1800" b="1" kern="1200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b="1" kern="12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財</a:t>
                      </a:r>
                      <a:r>
                        <a:rPr lang="en-US" altLang="zh-TW" sz="1800" b="1" kern="12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15</a:t>
                      </a:r>
                      <a:r>
                        <a:rPr lang="en-US" altLang="zh-TW" sz="1800" b="1" i="0" u="none" strike="noStrike" kern="1200" cap="none" spc="0" baseline="0" dirty="0" smtClean="0">
                          <a:solidFill>
                            <a:srgbClr val="000000"/>
                          </a:solidFill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(</a:t>
                      </a:r>
                      <a:r>
                        <a:rPr lang="zh-TW" altLang="en-US" sz="1800" b="1" i="0" u="none" strike="noStrike" kern="1200" cap="none" spc="0" baseline="0" dirty="0" smtClean="0">
                          <a:solidFill>
                            <a:srgbClr val="7030A0"/>
                          </a:solidFill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私立大學毋須填</a:t>
                      </a:r>
                      <a:r>
                        <a:rPr lang="en-US" altLang="zh-TW" sz="1800" b="1" i="0" u="none" strike="noStrike" kern="1200" cap="none" spc="0" baseline="0" dirty="0" smtClean="0">
                          <a:solidFill>
                            <a:srgbClr val="000000"/>
                          </a:solidFill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)</a:t>
                      </a:r>
                      <a:endParaRPr lang="en-US" altLang="zh-TW" sz="1800" b="1" kern="1200" dirty="0" smtClean="0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516744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</a:pPr>
                      <a:r>
                        <a:rPr lang="zh-TW" altLang="en-US" sz="2400" b="1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合計</a:t>
                      </a:r>
                      <a:endParaRPr lang="zh-TW" altLang="en-US" sz="2400" b="1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D76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400" b="1" kern="12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國立</a:t>
                      </a:r>
                      <a:r>
                        <a:rPr lang="en-US" altLang="zh-TW" sz="2400" b="1" kern="1200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48</a:t>
                      </a:r>
                      <a:r>
                        <a:rPr lang="zh-TW" altLang="en-US" sz="2400" b="1" kern="12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張表冊，私立</a:t>
                      </a:r>
                      <a:r>
                        <a:rPr lang="en-US" altLang="zh-TW" sz="2400" b="1" kern="1200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49</a:t>
                      </a:r>
                      <a:r>
                        <a:rPr lang="zh-TW" altLang="en-US" sz="2400" b="1" kern="12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張表冊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D76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</a:tbl>
          </a:graphicData>
        </a:graphic>
      </p:graphicFrame>
      <p:sp>
        <p:nvSpPr>
          <p:cNvPr id="4" name="矩形 3"/>
          <p:cNvSpPr/>
          <p:nvPr/>
        </p:nvSpPr>
        <p:spPr>
          <a:xfrm>
            <a:off x="343106" y="6075500"/>
            <a:ext cx="422263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TW" sz="2400" b="1" dirty="0" smtClean="0">
                <a:solidFill>
                  <a:srgbClr val="0000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※</a:t>
            </a:r>
            <a:r>
              <a:rPr lang="zh-TW" altLang="en-US" sz="2400" b="1" dirty="0" smtClean="0">
                <a:solidFill>
                  <a:srgbClr val="0000FF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藍</a:t>
            </a:r>
            <a:r>
              <a:rPr lang="zh-TW" altLang="en-US" sz="2400" b="1" dirty="0">
                <a:solidFill>
                  <a:srgbClr val="0000FF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字</a:t>
            </a:r>
            <a:r>
              <a:rPr lang="zh-TW" altLang="en-US" sz="2400" b="1" dirty="0" smtClean="0">
                <a:solidFill>
                  <a:srgbClr val="0000FF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為該表冊</a:t>
            </a:r>
            <a:r>
              <a:rPr lang="zh-TW" altLang="en-US" sz="2400" b="1" dirty="0">
                <a:solidFill>
                  <a:srgbClr val="0000FF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欄位</a:t>
            </a:r>
            <a:r>
              <a:rPr lang="en-US" altLang="zh-TW" sz="2400" b="1" dirty="0">
                <a:solidFill>
                  <a:srgbClr val="0000FF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/</a:t>
            </a:r>
            <a:r>
              <a:rPr lang="zh-TW" altLang="en-US" sz="2400" b="1" dirty="0">
                <a:solidFill>
                  <a:srgbClr val="0000FF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定義調整</a:t>
            </a:r>
            <a:endParaRPr lang="en-US" altLang="zh-TW" sz="2400" b="1" dirty="0">
              <a:solidFill>
                <a:srgbClr val="0000FF"/>
              </a:solidFill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7664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566351" y="58966"/>
            <a:ext cx="8038097" cy="609600"/>
          </a:xfrm>
        </p:spPr>
        <p:txBody>
          <a:bodyPr/>
          <a:lstStyle/>
          <a:p>
            <a:r>
              <a:rPr lang="en-US" altLang="zh-TW" sz="4400" i="0" dirty="0" smtClean="0">
                <a:solidFill>
                  <a:schemeClr val="tx1">
                    <a:lumMod val="10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3.1.2</a:t>
            </a:r>
            <a:r>
              <a:rPr lang="zh-TW" altLang="en-US" sz="4400" i="0" dirty="0" smtClean="0">
                <a:solidFill>
                  <a:schemeClr val="tx1">
                    <a:lumMod val="10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zh-TW" altLang="en-US" sz="4400" i="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本期免填表冊</a:t>
            </a:r>
            <a:endParaRPr lang="zh-TW" altLang="en-US" sz="4400" i="0" dirty="0">
              <a:solidFill>
                <a:srgbClr val="FF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graphicFrame>
        <p:nvGraphicFramePr>
          <p:cNvPr id="7" name="表格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42081223"/>
              </p:ext>
            </p:extLst>
          </p:nvPr>
        </p:nvGraphicFramePr>
        <p:xfrm>
          <a:off x="566351" y="1553530"/>
          <a:ext cx="8099853" cy="2880256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31939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678045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636364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3600" b="1" dirty="0" smtClean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國</a:t>
                      </a:r>
                      <a:r>
                        <a:rPr lang="en-US" altLang="zh-TW" sz="3600" b="1" dirty="0" smtClean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/</a:t>
                      </a:r>
                      <a:r>
                        <a:rPr lang="zh-TW" altLang="en-US" sz="3600" b="1" dirty="0" smtClean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私立大學</a:t>
                      </a:r>
                      <a:endParaRPr lang="zh-TW" altLang="en-US" sz="3600" b="1" dirty="0" smtClean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 Unicode MS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D76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60044">
                <a:tc>
                  <a:txBody>
                    <a:bodyPr/>
                    <a:lstStyle/>
                    <a:p>
                      <a:pPr algn="l"/>
                      <a:r>
                        <a:rPr lang="zh-TW" altLang="en-US" sz="2000" b="1" dirty="0" smtClean="0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學生類</a:t>
                      </a:r>
                      <a:endParaRPr lang="en-US" altLang="zh-TW" sz="2000" b="1" dirty="0" smtClean="0">
                        <a:solidFill>
                          <a:srgbClr val="00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b="1" kern="12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</a:t>
                      </a:r>
                      <a:r>
                        <a:rPr lang="en-US" altLang="zh-TW" sz="2000" b="1" kern="12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4-2</a:t>
                      </a:r>
                      <a:endParaRPr lang="zh-TW" altLang="en-US" sz="2000" b="1" kern="1200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60044">
                <a:tc>
                  <a:txBody>
                    <a:bodyPr/>
                    <a:lstStyle/>
                    <a:p>
                      <a:pPr algn="l"/>
                      <a:r>
                        <a:rPr lang="zh-TW" altLang="en-US" sz="2000" b="1" dirty="0" smtClean="0">
                          <a:solidFill>
                            <a:schemeClr val="tx1">
                              <a:lumMod val="10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教職員</a:t>
                      </a:r>
                      <a:r>
                        <a:rPr lang="zh-TW" altLang="en-US" sz="2000" b="1" kern="12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類</a:t>
                      </a:r>
                      <a:endParaRPr lang="en-US" altLang="zh-TW" sz="2000" b="1" dirty="0" smtClean="0">
                        <a:solidFill>
                          <a:srgbClr val="00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zh-TW" sz="2000" b="1" i="0" u="none" strike="noStrike" kern="1200" cap="none" spc="0" baseline="0" dirty="0" smtClean="0">
                          <a:solidFill>
                            <a:srgbClr val="000000"/>
                          </a:solidFill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教</a:t>
                      </a:r>
                      <a:r>
                        <a:rPr lang="en-US" altLang="zh-TW" sz="2000" b="1" i="0" u="none" strike="noStrike" kern="1200" cap="none" spc="0" baseline="0" dirty="0" smtClean="0">
                          <a:solidFill>
                            <a:srgbClr val="000000"/>
                          </a:solidFill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1-1</a:t>
                      </a:r>
                      <a:r>
                        <a:rPr lang="zh-TW" altLang="zh-TW" sz="2000" b="1" i="0" u="none" strike="noStrike" kern="1200" cap="none" spc="0" baseline="0" dirty="0" smtClean="0">
                          <a:solidFill>
                            <a:srgbClr val="000000"/>
                          </a:solidFill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、教</a:t>
                      </a:r>
                      <a:r>
                        <a:rPr lang="en-US" altLang="zh-TW" sz="2000" b="1" i="0" u="none" strike="noStrike" kern="1200" cap="none" spc="0" baseline="0" dirty="0" smtClean="0">
                          <a:solidFill>
                            <a:srgbClr val="000000"/>
                          </a:solidFill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1-2</a:t>
                      </a:r>
                      <a:r>
                        <a:rPr lang="zh-TW" altLang="en-US" sz="2000" b="1" i="0" u="none" strike="noStrike" kern="1200" cap="none" spc="0" baseline="0" dirty="0" smtClean="0">
                          <a:solidFill>
                            <a:srgbClr val="000000"/>
                          </a:solidFill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、教</a:t>
                      </a:r>
                      <a:r>
                        <a:rPr lang="en-US" altLang="zh-TW" sz="2000" b="1" i="0" u="none" strike="noStrike" kern="1200" cap="none" spc="0" baseline="0" dirty="0" smtClean="0">
                          <a:solidFill>
                            <a:srgbClr val="000000"/>
                          </a:solidFill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1-3</a:t>
                      </a:r>
                      <a:r>
                        <a:rPr lang="zh-TW" altLang="en-US" sz="2000" b="1" i="0" u="none" strike="noStrike" kern="1200" cap="none" spc="0" baseline="0" dirty="0" smtClean="0">
                          <a:solidFill>
                            <a:srgbClr val="000000"/>
                          </a:solidFill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、教</a:t>
                      </a:r>
                      <a:r>
                        <a:rPr lang="en-US" altLang="zh-TW" sz="2000" b="1" i="0" u="none" strike="noStrike" kern="1200" cap="none" spc="0" baseline="0" dirty="0" smtClean="0">
                          <a:solidFill>
                            <a:srgbClr val="000000"/>
                          </a:solidFill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4</a:t>
                      </a:r>
                      <a:endParaRPr lang="zh-TW" altLang="en-US" sz="2000" b="1" kern="1200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782235145"/>
                  </a:ext>
                </a:extLst>
              </a:tr>
              <a:tr h="560044">
                <a:tc>
                  <a:txBody>
                    <a:bodyPr/>
                    <a:lstStyle/>
                    <a:p>
                      <a:pPr algn="l"/>
                      <a:r>
                        <a:rPr lang="zh-TW" altLang="en-US" sz="2000" b="1" dirty="0" smtClean="0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研究類</a:t>
                      </a:r>
                      <a:endParaRPr lang="en-US" altLang="zh-TW" sz="2000" b="1" dirty="0" smtClean="0">
                        <a:solidFill>
                          <a:srgbClr val="00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b="1" i="0" u="none" strike="noStrike" kern="1200" cap="none" spc="0" baseline="0" dirty="0" smtClean="0">
                          <a:solidFill>
                            <a:srgbClr val="000000"/>
                          </a:solidFill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研</a:t>
                      </a:r>
                      <a:r>
                        <a:rPr lang="en-US" altLang="zh-TW" sz="2000" b="1" i="0" u="none" strike="noStrike" kern="1200" cap="none" spc="0" baseline="0" dirty="0" smtClean="0">
                          <a:solidFill>
                            <a:srgbClr val="000000"/>
                          </a:solidFill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15</a:t>
                      </a:r>
                      <a:endParaRPr lang="zh-TW" altLang="en-US" sz="2000" b="1" i="0" u="none" strike="noStrike" kern="1200" cap="none" spc="0" baseline="0" dirty="0">
                        <a:solidFill>
                          <a:srgbClr val="000000"/>
                        </a:solidFill>
                        <a:uFillTx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560044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b="1" dirty="0" smtClean="0">
                          <a:solidFill>
                            <a:schemeClr val="tx1">
                              <a:lumMod val="10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合計</a:t>
                      </a:r>
                      <a:endParaRPr lang="zh-TW" altLang="en-US" sz="2400" b="1" dirty="0">
                        <a:solidFill>
                          <a:schemeClr val="tx1">
                            <a:lumMod val="10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D76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400" b="1" kern="1200" dirty="0" smtClean="0">
                          <a:solidFill>
                            <a:schemeClr val="tx1">
                              <a:lumMod val="1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共</a:t>
                      </a:r>
                      <a:r>
                        <a:rPr lang="en-US" altLang="zh-TW" sz="2400" b="1" kern="1200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6</a:t>
                      </a:r>
                      <a:r>
                        <a:rPr lang="zh-TW" altLang="en-US" sz="2400" b="1" kern="1200" dirty="0" smtClean="0">
                          <a:solidFill>
                            <a:schemeClr val="tx1">
                              <a:lumMod val="10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張表冊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D76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</a:tbl>
          </a:graphicData>
        </a:graphic>
      </p:graphicFrame>
      <p:sp>
        <p:nvSpPr>
          <p:cNvPr id="5" name="Rectangle 2"/>
          <p:cNvSpPr txBox="1">
            <a:spLocks noChangeArrowheads="1"/>
          </p:cNvSpPr>
          <p:nvPr/>
        </p:nvSpPr>
        <p:spPr bwMode="black">
          <a:xfrm>
            <a:off x="478478" y="998783"/>
            <a:ext cx="6105202" cy="5381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marL="285750" indent="-285750">
              <a:buClr>
                <a:srgbClr val="000000"/>
              </a:buClr>
              <a:buFont typeface="Wingdings" panose="05000000000000000000" pitchFamily="2" charset="2"/>
              <a:buChar char="l"/>
            </a:pPr>
            <a:r>
              <a:rPr lang="zh-TW" altLang="en-US" sz="2400" dirty="0" smtClean="0">
                <a:solidFill>
                  <a:srgbClr val="0000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以下表冊為本期免填，請確認資料正確性。</a:t>
            </a:r>
            <a:endParaRPr lang="zh-TW" altLang="en-US" sz="2400" dirty="0">
              <a:solidFill>
                <a:srgbClr val="0000FF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2618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4"/>
          <p:cNvSpPr txBox="1">
            <a:spLocks noChangeArrowheads="1"/>
          </p:cNvSpPr>
          <p:nvPr/>
        </p:nvSpPr>
        <p:spPr bwMode="gray">
          <a:xfrm>
            <a:off x="582051" y="2184150"/>
            <a:ext cx="8443784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defRPr/>
            </a:pPr>
            <a:r>
              <a:rPr lang="en-US" altLang="zh-TW" sz="7600" i="0" dirty="0" smtClean="0">
                <a:solidFill>
                  <a:schemeClr val="tx1">
                    <a:lumMod val="10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3.2</a:t>
            </a:r>
            <a:r>
              <a:rPr lang="zh-TW" altLang="en-US" sz="7600" i="0" dirty="0" smtClean="0">
                <a:solidFill>
                  <a:schemeClr val="tx1">
                    <a:lumMod val="10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本期填報表冊</a:t>
            </a:r>
            <a:endParaRPr lang="en-US" altLang="zh-TW" sz="7600" i="0" dirty="0" smtClean="0">
              <a:solidFill>
                <a:schemeClr val="tx1">
                  <a:lumMod val="10000"/>
                </a:schemeClr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>
              <a:defRPr/>
            </a:pPr>
            <a:r>
              <a:rPr lang="zh-TW" altLang="en-US" sz="7600" i="0" dirty="0" smtClean="0">
                <a:solidFill>
                  <a:schemeClr val="tx1">
                    <a:lumMod val="10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     注意事項</a:t>
            </a:r>
            <a:endParaRPr lang="zh-TW" altLang="en-US" sz="7600" i="0" dirty="0">
              <a:solidFill>
                <a:schemeClr val="tx1">
                  <a:lumMod val="10000"/>
                </a:schemeClr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5" name="Rectangle 8"/>
          <p:cNvSpPr txBox="1">
            <a:spLocks noChangeArrowheads="1"/>
          </p:cNvSpPr>
          <p:nvPr/>
        </p:nvSpPr>
        <p:spPr bwMode="auto">
          <a:xfrm>
            <a:off x="359376" y="4227796"/>
            <a:ext cx="4495800" cy="3911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8000" tIns="10800" rIns="18000" bIns="10800" numCol="1" anchor="t" anchorCtr="0" compatLnSpc="1">
            <a:prstTxWarp prst="textNoShape">
              <a:avLst/>
            </a:prstTxWarp>
            <a:spAutoFit/>
          </a:bodyPr>
          <a:lstStyle>
            <a:lvl1pPr marL="0" indent="0" algn="ctr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" panose="05000000000000000000" pitchFamily="2" charset="2"/>
              <a:buNone/>
              <a:defRPr sz="24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l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defRPr/>
            </a:pPr>
            <a:r>
              <a:rPr lang="zh-TW" altLang="en-US" b="1" dirty="0" smtClean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華康中圓體"/>
              </a:rPr>
              <a:t>大學校院校務資料庫</a:t>
            </a:r>
            <a:endParaRPr lang="zh-TW" altLang="en-US" b="1" dirty="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華康中圓體"/>
            </a:endParaRPr>
          </a:p>
        </p:txBody>
      </p:sp>
      <p:sp>
        <p:nvSpPr>
          <p:cNvPr id="7" name="Rectangle 17"/>
          <p:cNvSpPr>
            <a:spLocks noChangeArrowheads="1"/>
          </p:cNvSpPr>
          <p:nvPr/>
        </p:nvSpPr>
        <p:spPr bwMode="auto">
          <a:xfrm>
            <a:off x="1271032" y="4618939"/>
            <a:ext cx="3873500" cy="266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8000" tIns="10800" rIns="18000" bIns="10800">
            <a:spAutoFit/>
          </a:bodyPr>
          <a:lstStyle>
            <a:lvl1pPr algn="ctr"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algn="ctr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algn="ctr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algn="ctr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algn="ctr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algn="ctr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algn="ctr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algn="ctr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algn="ctr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l" eaLnBrk="1" hangingPunct="1"/>
            <a:r>
              <a:rPr lang="en-US" altLang="ko-KR" sz="1600" b="1" dirty="0" smtClean="0">
                <a:solidFill>
                  <a:srgbClr val="0000FF"/>
                </a:solidFill>
                <a:latin typeface="Arial" panose="020B0604020202020204" pitchFamily="34" charset="0"/>
                <a:ea typeface="Gulim" panose="020B0600000101010101" pitchFamily="34" charset="-127"/>
                <a:cs typeface="Arial" panose="020B0604020202020204" pitchFamily="34" charset="0"/>
              </a:rPr>
              <a:t>https://hedb.moe.edu.tw/</a:t>
            </a:r>
            <a:endParaRPr lang="en-US" altLang="ko-KR" sz="1600" b="1" dirty="0">
              <a:solidFill>
                <a:srgbClr val="0000FF"/>
              </a:solidFill>
              <a:latin typeface="Arial" panose="020B0604020202020204" pitchFamily="34" charset="0"/>
              <a:ea typeface="Gulim" panose="020B0600000101010101" pitchFamily="34" charset="-127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9290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2"/>
          <p:cNvSpPr>
            <a:spLocks noGrp="1" noChangeArrowheads="1"/>
          </p:cNvSpPr>
          <p:nvPr>
            <p:ph type="title"/>
          </p:nvPr>
        </p:nvSpPr>
        <p:spPr>
          <a:xfrm>
            <a:off x="228912" y="226382"/>
            <a:ext cx="8912685" cy="498548"/>
          </a:xfrm>
        </p:spPr>
        <p:txBody>
          <a:bodyPr anchor="t">
            <a:noAutofit/>
          </a:bodyPr>
          <a:lstStyle/>
          <a:p>
            <a:pPr>
              <a:defRPr/>
            </a:pPr>
            <a:r>
              <a:rPr lang="zh-TW" altLang="zh-TW" sz="24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</a:t>
            </a:r>
            <a:r>
              <a:rPr lang="en-US" altLang="zh-TW" sz="24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2.</a:t>
            </a:r>
            <a:r>
              <a:rPr lang="zh-TW" altLang="en-US" sz="24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學生就學情況</a:t>
            </a:r>
            <a:r>
              <a:rPr lang="en-US" altLang="zh-TW" sz="24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			</a:t>
            </a:r>
            <a:r>
              <a:rPr lang="zh-TW" altLang="en-US" sz="24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          </a:t>
            </a:r>
            <a:r>
              <a:rPr lang="en-US" altLang="zh-TW" sz="24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	</a:t>
            </a:r>
            <a:r>
              <a:rPr lang="en-US" altLang="zh-TW" sz="2400" i="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(3</a:t>
            </a:r>
            <a:r>
              <a:rPr lang="zh-TW" altLang="zh-TW" sz="2400" i="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月、</a:t>
            </a:r>
            <a:r>
              <a:rPr lang="en-US" altLang="zh-TW" sz="2400" i="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10</a:t>
            </a:r>
            <a:r>
              <a:rPr lang="zh-TW" altLang="zh-TW" sz="2400" i="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月填報</a:t>
            </a:r>
            <a:r>
              <a:rPr lang="en-US" altLang="zh-TW" sz="2400" i="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)</a:t>
            </a:r>
            <a:endParaRPr lang="zh-TW" altLang="en-US" sz="2400" i="0" dirty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1" name="Rectangle 47"/>
          <p:cNvSpPr>
            <a:spLocks noChangeArrowheads="1"/>
          </p:cNvSpPr>
          <p:nvPr/>
        </p:nvSpPr>
        <p:spPr bwMode="gray">
          <a:xfrm>
            <a:off x="-50554" y="-61362"/>
            <a:ext cx="890140" cy="40011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2000" b="1" dirty="0" smtClean="0">
                <a:solidFill>
                  <a:srgbClr val="000000"/>
                </a:solidFill>
                <a:ea typeface="新細明體" panose="02020500000000000000" pitchFamily="18" charset="-120"/>
                <a:cs typeface="Arial" panose="020B0604020202020204" pitchFamily="34" charset="0"/>
              </a:rPr>
              <a:t>3</a:t>
            </a:r>
            <a:r>
              <a:rPr lang="en-US" altLang="zh-TW" sz="2000" b="1" noProof="0" dirty="0" smtClean="0">
                <a:solidFill>
                  <a:srgbClr val="000000"/>
                </a:solidFill>
                <a:ea typeface="新細明體" panose="02020500000000000000" pitchFamily="18" charset="-120"/>
                <a:cs typeface="Arial" panose="020B0604020202020204" pitchFamily="34" charset="0"/>
              </a:rPr>
              <a:t>.2.1</a:t>
            </a:r>
            <a:endParaRPr kumimoji="0" lang="en-US" altLang="zh-TW" sz="20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98856" y="2395116"/>
            <a:ext cx="8904448" cy="43904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ts val="2600"/>
              </a:lnSpc>
              <a:spcBef>
                <a:spcPts val="0"/>
              </a:spcBef>
              <a:spcAft>
                <a:spcPts val="0"/>
              </a:spcAft>
              <a:tabLst>
                <a:tab pos="30480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altLang="zh-TW" sz="16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【</a:t>
            </a:r>
            <a:r>
              <a:rPr lang="en-US" altLang="zh-TW" sz="1600" b="1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110.03</a:t>
            </a:r>
            <a:r>
              <a:rPr lang="zh-TW" altLang="en-US" sz="1600" b="1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期</a:t>
            </a:r>
            <a:r>
              <a:rPr lang="en-US" altLang="zh-TW" sz="1600" b="1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-</a:t>
            </a:r>
            <a:r>
              <a:rPr lang="zh-TW" altLang="en-US" sz="1600" b="1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新增欄位</a:t>
            </a:r>
            <a:r>
              <a:rPr lang="zh-TW" alt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說明</a:t>
            </a:r>
            <a:r>
              <a:rPr lang="en-US" altLang="zh-TW" sz="16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】</a:t>
            </a:r>
          </a:p>
          <a:p>
            <a:pPr marL="285750" indent="-285750" algn="just">
              <a:lnSpc>
                <a:spcPts val="26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l"/>
              <a:tabLst>
                <a:tab pos="30480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zh-TW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學士班實習學生雜費繳交低於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4/5(</a:t>
            </a:r>
            <a:r>
              <a:rPr lang="zh-TW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含</a:t>
            </a:r>
            <a:r>
              <a:rPr lang="en-US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)</a:t>
            </a:r>
            <a:r>
              <a:rPr lang="zh-TW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之</a:t>
            </a:r>
            <a:r>
              <a:rPr lang="zh-TW" altLang="zh-TW" sz="1600" b="1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人數</a:t>
            </a:r>
            <a:r>
              <a:rPr lang="zh-TW" altLang="en-US" sz="1600" b="1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：</a:t>
            </a:r>
            <a:endParaRPr lang="en-US" altLang="zh-TW" sz="1600" b="1" dirty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800100" lvl="1" indent="-342900" algn="just">
              <a:lnSpc>
                <a:spcPts val="26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tabLst>
                <a:tab pos="30480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zh-TW" altLang="zh-TW" sz="16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為</a:t>
            </a:r>
            <a:r>
              <a:rPr lang="zh-TW" altLang="zh-TW" sz="16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保障學生權益，教育部</a:t>
            </a:r>
            <a:r>
              <a:rPr lang="en-US" altLang="zh-TW" sz="16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109</a:t>
            </a:r>
            <a:r>
              <a:rPr lang="zh-TW" altLang="zh-TW" sz="16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年</a:t>
            </a:r>
            <a:r>
              <a:rPr lang="en-US" altLang="zh-TW" sz="16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12</a:t>
            </a:r>
            <a:r>
              <a:rPr lang="zh-TW" altLang="zh-TW" sz="16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月</a:t>
            </a:r>
            <a:r>
              <a:rPr lang="en-US" altLang="zh-TW" sz="16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3</a:t>
            </a:r>
            <a:r>
              <a:rPr lang="zh-TW" altLang="zh-TW" sz="16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日臺教高</a:t>
            </a:r>
            <a:r>
              <a:rPr lang="en-US" altLang="zh-TW" sz="16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(</a:t>
            </a:r>
            <a:r>
              <a:rPr lang="zh-TW" altLang="zh-TW" sz="16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一</a:t>
            </a:r>
            <a:r>
              <a:rPr lang="en-US" altLang="zh-TW" sz="16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)</a:t>
            </a:r>
            <a:r>
              <a:rPr lang="zh-TW" altLang="zh-TW" sz="16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字第</a:t>
            </a:r>
            <a:r>
              <a:rPr lang="en-US" altLang="zh-TW" sz="16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1090170189</a:t>
            </a:r>
            <a:r>
              <a:rPr lang="zh-TW" altLang="zh-TW" sz="16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號</a:t>
            </a:r>
            <a:r>
              <a:rPr lang="zh-TW" altLang="zh-TW" sz="16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函</a:t>
            </a:r>
            <a:r>
              <a:rPr lang="zh-TW" altLang="en-US" sz="16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，</a:t>
            </a:r>
            <a:r>
              <a:rPr lang="zh-TW" altLang="zh-TW" sz="16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請</a:t>
            </a:r>
            <a:r>
              <a:rPr lang="zh-TW" altLang="zh-TW" sz="16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學校辦理「全學期校外或附屬機構實習」時，自</a:t>
            </a:r>
            <a:r>
              <a:rPr lang="en-US" altLang="zh-TW" sz="16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109</a:t>
            </a:r>
            <a:r>
              <a:rPr lang="zh-TW" altLang="zh-TW" sz="16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學年度第</a:t>
            </a:r>
            <a:r>
              <a:rPr lang="en-US" altLang="zh-TW" sz="16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</a:t>
            </a:r>
            <a:r>
              <a:rPr lang="zh-TW" altLang="zh-TW" sz="16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學期</a:t>
            </a:r>
            <a:r>
              <a:rPr lang="zh-TW" altLang="zh-TW" sz="16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起</a:t>
            </a:r>
            <a:r>
              <a:rPr lang="zh-TW" altLang="en-US" sz="16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，</a:t>
            </a:r>
            <a:r>
              <a:rPr lang="zh-TW" altLang="zh-TW" sz="16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學生</a:t>
            </a:r>
            <a:r>
              <a:rPr lang="zh-TW" altLang="zh-TW" sz="16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如全學期均在校外或附屬機構實習，當學期費用以收取雜費</a:t>
            </a:r>
            <a:r>
              <a:rPr lang="en-US" altLang="zh-TW" sz="16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4/5</a:t>
            </a:r>
            <a:r>
              <a:rPr lang="zh-TW" altLang="zh-TW" sz="16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為主，否則於計算生師比值時，學士班學生數不得以加權數</a:t>
            </a:r>
            <a:r>
              <a:rPr lang="en-US" altLang="zh-TW" sz="16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0.8</a:t>
            </a:r>
            <a:r>
              <a:rPr lang="zh-TW" altLang="zh-TW" sz="16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列計</a:t>
            </a:r>
            <a:r>
              <a:rPr lang="zh-TW" altLang="zh-TW" sz="16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。</a:t>
            </a:r>
            <a:endParaRPr lang="en-US" altLang="zh-TW" sz="1600" dirty="0" smtClean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800100" lvl="1" indent="-342900" algn="just">
              <a:lnSpc>
                <a:spcPts val="26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tabLst>
                <a:tab pos="30480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zh-TW" altLang="zh-TW" sz="1600" u="heavy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本</a:t>
            </a:r>
            <a:r>
              <a:rPr lang="zh-TW" altLang="zh-TW" sz="1600" u="heavy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欄請學校填報資料統計基準日</a:t>
            </a:r>
            <a:r>
              <a:rPr lang="en-US" altLang="zh-TW" sz="1600" u="heavy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(</a:t>
            </a:r>
            <a:r>
              <a:rPr lang="zh-TW" altLang="zh-TW" sz="1600" u="heavy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每年</a:t>
            </a:r>
            <a:r>
              <a:rPr lang="en-US" altLang="zh-TW" sz="1600" u="heavy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3</a:t>
            </a:r>
            <a:r>
              <a:rPr lang="zh-TW" altLang="zh-TW" sz="1600" u="heavy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月</a:t>
            </a:r>
            <a:r>
              <a:rPr lang="en-US" altLang="zh-TW" sz="1600" u="heavy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15</a:t>
            </a:r>
            <a:r>
              <a:rPr lang="zh-TW" altLang="zh-TW" sz="1600" u="heavy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日、</a:t>
            </a:r>
            <a:r>
              <a:rPr lang="en-US" altLang="zh-TW" sz="1600" u="heavy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10</a:t>
            </a:r>
            <a:r>
              <a:rPr lang="zh-TW" altLang="zh-TW" sz="1600" u="heavy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月</a:t>
            </a:r>
            <a:r>
              <a:rPr lang="en-US" altLang="zh-TW" sz="1600" u="heavy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15</a:t>
            </a:r>
            <a:r>
              <a:rPr lang="zh-TW" altLang="zh-TW" sz="1600" u="heavy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日</a:t>
            </a:r>
            <a:r>
              <a:rPr lang="en-US" altLang="zh-TW" sz="1600" u="heavy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)</a:t>
            </a:r>
            <a:r>
              <a:rPr lang="zh-TW" altLang="zh-TW" sz="1600" b="1" u="heavy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全學年度全部學分</a:t>
            </a:r>
            <a:r>
              <a:rPr lang="zh-TW" altLang="zh-TW" sz="1600" u="heavy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於校外或於學校附屬機構</a:t>
            </a:r>
            <a:r>
              <a:rPr lang="zh-TW" altLang="zh-TW" sz="1600" b="1" u="heavy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實習之學士班學生，學校僅收取其學雜費之「雜費」等於或低於</a:t>
            </a:r>
            <a:r>
              <a:rPr lang="en-US" altLang="zh-TW" sz="1600" b="1" u="heavy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4/5</a:t>
            </a:r>
            <a:r>
              <a:rPr lang="zh-TW" altLang="zh-TW" sz="1600" b="1" u="heavy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者之學生人數</a:t>
            </a:r>
            <a:r>
              <a:rPr lang="zh-TW" altLang="zh-TW" sz="1600" u="heavy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，並按實習場域【校外實習；學校附屬機構實習】之學生【男；女】人數</a:t>
            </a:r>
            <a:r>
              <a:rPr lang="zh-TW" altLang="zh-TW" sz="16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。</a:t>
            </a:r>
            <a:endParaRPr lang="en-US" altLang="zh-TW" sz="1600" dirty="0" smtClean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800100" lvl="1" indent="-342900" algn="just">
              <a:lnSpc>
                <a:spcPts val="26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tabLst>
                <a:tab pos="30480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zh-TW" altLang="zh-TW" sz="16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本</a:t>
            </a:r>
            <a:r>
              <a:rPr lang="zh-TW" altLang="zh-TW" sz="16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欄學士班學生：係指日間學士班、學士後第二專長學位學程</a:t>
            </a:r>
            <a:r>
              <a:rPr lang="en-US" altLang="zh-TW" sz="16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(4+X /</a:t>
            </a:r>
            <a:r>
              <a:rPr lang="zh-TW" altLang="zh-TW" sz="16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日間</a:t>
            </a:r>
            <a:r>
              <a:rPr lang="en-US" altLang="zh-TW" sz="16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)</a:t>
            </a:r>
            <a:r>
              <a:rPr lang="zh-TW" altLang="zh-TW" sz="16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、進修學士班、二年制在職專班、學士後第二專長學位學程</a:t>
            </a:r>
            <a:r>
              <a:rPr lang="en-US" altLang="zh-TW" sz="16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(4+X /</a:t>
            </a:r>
            <a:r>
              <a:rPr lang="zh-TW" altLang="zh-TW" sz="16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進修</a:t>
            </a:r>
            <a:r>
              <a:rPr lang="en-US" altLang="zh-TW" sz="16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)</a:t>
            </a:r>
            <a:r>
              <a:rPr lang="zh-TW" altLang="zh-TW" sz="16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」等學制班別，而</a:t>
            </a:r>
            <a:r>
              <a:rPr lang="zh-TW" altLang="zh-TW" sz="1600" u="heavy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五專、碩士班、碩士在職專班、碩士暑期在職專班、博士班等學制，</a:t>
            </a:r>
            <a:r>
              <a:rPr lang="zh-TW" altLang="zh-TW" sz="1600" b="1" u="heavy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無須填報</a:t>
            </a:r>
            <a:r>
              <a:rPr lang="zh-TW" altLang="zh-TW" sz="16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。</a:t>
            </a:r>
            <a:endParaRPr lang="en-US" altLang="zh-TW" sz="1600" dirty="0" smtClean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800100" lvl="1" indent="-342900" algn="just">
              <a:lnSpc>
                <a:spcPts val="26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tabLst>
                <a:tab pos="30480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zh-TW" altLang="zh-TW" sz="16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本</a:t>
            </a:r>
            <a:r>
              <a:rPr lang="zh-TW" altLang="zh-TW" sz="16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欄</a:t>
            </a:r>
            <a:r>
              <a:rPr lang="zh-TW" altLang="zh-TW" sz="1600" b="1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數據應小於或等於</a:t>
            </a:r>
            <a:r>
              <a:rPr lang="en-US" altLang="zh-TW" sz="16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(</a:t>
            </a:r>
            <a:r>
              <a:rPr lang="zh-TW" altLang="zh-TW" sz="16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≦</a:t>
            </a:r>
            <a:r>
              <a:rPr lang="en-US" altLang="zh-TW" sz="16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)</a:t>
            </a:r>
            <a:r>
              <a:rPr lang="zh-TW" altLang="zh-TW" sz="1600" b="1" dirty="0" smtClean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全</a:t>
            </a:r>
            <a:r>
              <a:rPr lang="zh-TW" altLang="zh-TW" sz="1600" b="1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學年度全部學分實習之學生人數</a:t>
            </a:r>
            <a:r>
              <a:rPr lang="zh-TW" altLang="zh-TW" sz="16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。</a:t>
            </a:r>
          </a:p>
        </p:txBody>
      </p:sp>
      <p:graphicFrame>
        <p:nvGraphicFramePr>
          <p:cNvPr id="2" name="表格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01512551"/>
              </p:ext>
            </p:extLst>
          </p:nvPr>
        </p:nvGraphicFramePr>
        <p:xfrm>
          <a:off x="82419" y="700216"/>
          <a:ext cx="8954488" cy="1727324"/>
        </p:xfrm>
        <a:graphic>
          <a:graphicData uri="http://schemas.openxmlformats.org/drawingml/2006/table">
            <a:tbl>
              <a:tblPr firstRow="1" firstCol="1" bandRow="1" bandCol="1"/>
              <a:tblGrid>
                <a:gridCol w="47458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9578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9757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397579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397579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397579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320571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694868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669796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228324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  <a:gridCol w="189471">
                  <a:extLst>
                    <a:ext uri="{9D8B030D-6E8A-4147-A177-3AD203B41FA5}">
                      <a16:colId xmlns:a16="http://schemas.microsoft.com/office/drawing/2014/main" xmlns="" val="20010"/>
                    </a:ext>
                  </a:extLst>
                </a:gridCol>
                <a:gridCol w="304800">
                  <a:extLst>
                    <a:ext uri="{9D8B030D-6E8A-4147-A177-3AD203B41FA5}">
                      <a16:colId xmlns:a16="http://schemas.microsoft.com/office/drawing/2014/main" xmlns="" val="20011"/>
                    </a:ext>
                  </a:extLst>
                </a:gridCol>
                <a:gridCol w="286127">
                  <a:extLst>
                    <a:ext uri="{9D8B030D-6E8A-4147-A177-3AD203B41FA5}">
                      <a16:colId xmlns:a16="http://schemas.microsoft.com/office/drawing/2014/main" xmlns="" val="20012"/>
                    </a:ext>
                  </a:extLst>
                </a:gridCol>
                <a:gridCol w="339948">
                  <a:extLst>
                    <a:ext uri="{9D8B030D-6E8A-4147-A177-3AD203B41FA5}">
                      <a16:colId xmlns:a16="http://schemas.microsoft.com/office/drawing/2014/main" xmlns="" val="20013"/>
                    </a:ext>
                  </a:extLst>
                </a:gridCol>
                <a:gridCol w="321276">
                  <a:extLst>
                    <a:ext uri="{9D8B030D-6E8A-4147-A177-3AD203B41FA5}">
                      <a16:colId xmlns:a16="http://schemas.microsoft.com/office/drawing/2014/main" xmlns="" val="20014"/>
                    </a:ext>
                  </a:extLst>
                </a:gridCol>
                <a:gridCol w="420130">
                  <a:extLst>
                    <a:ext uri="{9D8B030D-6E8A-4147-A177-3AD203B41FA5}">
                      <a16:colId xmlns:a16="http://schemas.microsoft.com/office/drawing/2014/main" xmlns="" val="20015"/>
                    </a:ext>
                  </a:extLst>
                </a:gridCol>
                <a:gridCol w="411892">
                  <a:extLst>
                    <a:ext uri="{9D8B030D-6E8A-4147-A177-3AD203B41FA5}">
                      <a16:colId xmlns:a16="http://schemas.microsoft.com/office/drawing/2014/main" xmlns="" val="20016"/>
                    </a:ext>
                  </a:extLst>
                </a:gridCol>
                <a:gridCol w="486032">
                  <a:extLst>
                    <a:ext uri="{9D8B030D-6E8A-4147-A177-3AD203B41FA5}">
                      <a16:colId xmlns:a16="http://schemas.microsoft.com/office/drawing/2014/main" xmlns="" val="20017"/>
                    </a:ext>
                  </a:extLst>
                </a:gridCol>
                <a:gridCol w="453081">
                  <a:extLst>
                    <a:ext uri="{9D8B030D-6E8A-4147-A177-3AD203B41FA5}">
                      <a16:colId xmlns:a16="http://schemas.microsoft.com/office/drawing/2014/main" xmlns="" val="20018"/>
                    </a:ext>
                  </a:extLst>
                </a:gridCol>
                <a:gridCol w="650789">
                  <a:extLst>
                    <a:ext uri="{9D8B030D-6E8A-4147-A177-3AD203B41FA5}">
                      <a16:colId xmlns:a16="http://schemas.microsoft.com/office/drawing/2014/main" xmlns="" val="20019"/>
                    </a:ext>
                  </a:extLst>
                </a:gridCol>
                <a:gridCol w="716691">
                  <a:extLst>
                    <a:ext uri="{9D8B030D-6E8A-4147-A177-3AD203B41FA5}">
                      <a16:colId xmlns:a16="http://schemas.microsoft.com/office/drawing/2014/main" xmlns="" val="20020"/>
                    </a:ext>
                  </a:extLst>
                </a:gridCol>
              </a:tblGrid>
              <a:tr h="271848">
                <a:tc rowSpan="4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學年度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學期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學院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單位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名稱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學制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班別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學籍分組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年級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是否符合相關定義之境外學生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是否符合總量延畢生條件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總量延畢生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rowSpan="3"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全學年度均於國外之學生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8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全學年度全部學分實習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1E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88676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學生人數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學士</a:t>
                      </a:r>
                      <a:r>
                        <a:rPr kumimoji="0" lang="zh-TW" sz="12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班學生</a:t>
                      </a:r>
                      <a:r>
                        <a:rPr kumimoji="0" lang="zh-TW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雜費繳交低於</a:t>
                      </a:r>
                      <a:r>
                        <a:rPr kumimoji="0" lang="en-US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4/5(</a:t>
                      </a:r>
                      <a:r>
                        <a:rPr kumimoji="0" lang="zh-TW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含</a:t>
                      </a:r>
                      <a:r>
                        <a:rPr kumimoji="0" lang="en-US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)</a:t>
                      </a:r>
                      <a:r>
                        <a:rPr kumimoji="0" lang="zh-TW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之</a:t>
                      </a:r>
                      <a:r>
                        <a:rPr kumimoji="0" lang="zh-TW" sz="12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人數</a:t>
                      </a:r>
                      <a:r>
                        <a:rPr kumimoji="0" lang="en-US" altLang="zh-TW" sz="12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(</a:t>
                      </a:r>
                      <a:r>
                        <a:rPr kumimoji="0" lang="en-US" altLang="zh-TW" sz="12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110.03</a:t>
                      </a:r>
                      <a:r>
                        <a:rPr kumimoji="0" lang="zh-TW" altLang="en-US" sz="12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期</a:t>
                      </a:r>
                      <a:r>
                        <a:rPr kumimoji="0" lang="zh-TW" altLang="zh-TW" sz="12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增蒐</a:t>
                      </a:r>
                      <a:r>
                        <a:rPr kumimoji="0" lang="en-US" altLang="zh-TW" sz="12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)</a:t>
                      </a:r>
                      <a:endParaRPr kumimoji="0" lang="zh-TW" sz="12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E1E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84313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校外實習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學校附屬機構實習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校外實習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E1E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學校附屬機構實習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E1E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8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男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8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女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8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男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女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8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男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8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女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男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女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男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E1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1200" b="1" i="0" u="none" strike="noStrike" kern="1200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女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E1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男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E1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女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E1E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4420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800" b="1" i="0" u="none" strike="noStrike" kern="1200" cap="none" normalizeH="0" baseline="0">
                        <a:ln>
                          <a:noFill/>
                        </a:ln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800" b="1" i="0" u="none" strike="noStrike" kern="1200" cap="none" normalizeH="0" baseline="0">
                        <a:ln>
                          <a:noFill/>
                        </a:ln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800" b="1" i="0" u="none" strike="noStrike" kern="1200" cap="none" normalizeH="0" baseline="0">
                        <a:ln>
                          <a:noFill/>
                        </a:ln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800" b="1" i="0" u="none" strike="noStrike" kern="1200" cap="none" normalizeH="0" baseline="0">
                        <a:ln>
                          <a:noFill/>
                        </a:ln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800" b="1" i="0" u="none" strike="noStrike" kern="1200" cap="none" normalizeH="0" baseline="0">
                        <a:ln>
                          <a:noFill/>
                        </a:ln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800" b="1" i="0" u="none" strike="noStrike" kern="1200" cap="none" normalizeH="0" baseline="0">
                        <a:ln>
                          <a:noFill/>
                        </a:ln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□</a:t>
                      </a:r>
                      <a:r>
                        <a:rPr kumimoji="0" lang="zh-TW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是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□</a:t>
                      </a:r>
                      <a:r>
                        <a:rPr kumimoji="0" lang="zh-TW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否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107.10</a:t>
                      </a:r>
                      <a:r>
                        <a:rPr kumimoji="0" lang="zh-TW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新增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□</a:t>
                      </a:r>
                      <a:r>
                        <a:rPr kumimoji="0" lang="zh-TW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是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□</a:t>
                      </a:r>
                      <a:r>
                        <a:rPr kumimoji="0" lang="zh-TW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否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107.10</a:t>
                      </a:r>
                      <a:r>
                        <a:rPr kumimoji="0" lang="zh-TW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新增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800" b="1" i="0" u="none" strike="noStrike" kern="1200" cap="none" normalizeH="0" baseline="0">
                        <a:ln>
                          <a:noFill/>
                        </a:ln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800" b="1" i="0" u="none" strike="noStrike" kern="1200" cap="none" normalizeH="0" baseline="0">
                        <a:ln>
                          <a:noFill/>
                        </a:ln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800" b="1" i="0" u="none" strike="noStrike" kern="1200" cap="none" normalizeH="0" baseline="0">
                        <a:ln>
                          <a:noFill/>
                        </a:ln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536880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2"/>
          <p:cNvSpPr>
            <a:spLocks noGrp="1" noChangeArrowheads="1"/>
          </p:cNvSpPr>
          <p:nvPr>
            <p:ph type="title"/>
          </p:nvPr>
        </p:nvSpPr>
        <p:spPr>
          <a:xfrm>
            <a:off x="228912" y="226382"/>
            <a:ext cx="8912685" cy="498548"/>
          </a:xfrm>
        </p:spPr>
        <p:txBody>
          <a:bodyPr anchor="t">
            <a:noAutofit/>
          </a:bodyPr>
          <a:lstStyle/>
          <a:p>
            <a:pPr>
              <a:defRPr/>
            </a:pPr>
            <a:r>
              <a:rPr lang="zh-TW" altLang="zh-TW" sz="24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</a:t>
            </a:r>
            <a:r>
              <a:rPr lang="en-US" altLang="zh-TW" sz="24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12.</a:t>
            </a:r>
            <a:r>
              <a:rPr lang="zh-TW" altLang="en-US" sz="24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學生休學人數</a:t>
            </a:r>
            <a:r>
              <a:rPr lang="en-US" altLang="zh-TW" sz="24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	</a:t>
            </a:r>
            <a:r>
              <a:rPr lang="zh-TW" altLang="en-US" sz="22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  </a:t>
            </a:r>
            <a:r>
              <a:rPr lang="en-US" altLang="zh-TW" sz="22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				</a:t>
            </a:r>
            <a:r>
              <a:rPr lang="en-US" altLang="zh-TW" sz="2200" i="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(3</a:t>
            </a:r>
            <a:r>
              <a:rPr lang="zh-TW" altLang="zh-TW" sz="2200" i="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月、</a:t>
            </a:r>
            <a:r>
              <a:rPr lang="en-US" altLang="zh-TW" sz="2200" i="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10</a:t>
            </a:r>
            <a:r>
              <a:rPr lang="zh-TW" altLang="zh-TW" sz="2200" i="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月填報</a:t>
            </a:r>
            <a:r>
              <a:rPr lang="en-US" altLang="zh-TW" sz="2200" i="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)</a:t>
            </a:r>
            <a:endParaRPr lang="zh-TW" altLang="en-US" sz="2200" i="0" dirty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1" name="Rectangle 47"/>
          <p:cNvSpPr>
            <a:spLocks noChangeArrowheads="1"/>
          </p:cNvSpPr>
          <p:nvPr/>
        </p:nvSpPr>
        <p:spPr bwMode="gray">
          <a:xfrm>
            <a:off x="-50554" y="-61362"/>
            <a:ext cx="890140" cy="40011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2000" b="1" dirty="0" smtClean="0">
                <a:solidFill>
                  <a:srgbClr val="000000"/>
                </a:solidFill>
                <a:ea typeface="新細明體" panose="02020500000000000000" pitchFamily="18" charset="-120"/>
                <a:cs typeface="Arial" panose="020B0604020202020204" pitchFamily="34" charset="0"/>
              </a:rPr>
              <a:t>3</a:t>
            </a:r>
            <a:r>
              <a:rPr lang="en-US" altLang="zh-TW" sz="2000" b="1" noProof="0" dirty="0" smtClean="0">
                <a:solidFill>
                  <a:srgbClr val="000000"/>
                </a:solidFill>
                <a:ea typeface="新細明體" panose="02020500000000000000" pitchFamily="18" charset="-120"/>
                <a:cs typeface="Arial" panose="020B0604020202020204" pitchFamily="34" charset="0"/>
              </a:rPr>
              <a:t>.2.2</a:t>
            </a:r>
            <a:endParaRPr kumimoji="0" lang="en-US" altLang="zh-TW" sz="20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33266" y="2433806"/>
            <a:ext cx="9025000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tabLst>
                <a:tab pos="30480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altLang="zh-TW" sz="2000" b="1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【110.03</a:t>
            </a:r>
            <a:r>
              <a:rPr lang="zh-TW" altLang="en-US" sz="2000" b="1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期</a:t>
            </a:r>
            <a:r>
              <a:rPr lang="en-US" altLang="zh-TW" sz="2000" b="1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-</a:t>
            </a:r>
            <a:r>
              <a:rPr lang="zh-TW" altLang="en-US" sz="2000" b="1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欄位說明</a:t>
            </a:r>
            <a:r>
              <a:rPr lang="en-US" altLang="zh-TW" sz="2000" b="1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】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zh-TW" altLang="zh-TW" sz="2400" b="1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學期</a:t>
            </a:r>
            <a:r>
              <a:rPr lang="zh-TW" altLang="zh-TW" sz="24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間申辦休學人數</a:t>
            </a:r>
            <a:r>
              <a:rPr lang="zh-TW" altLang="zh-TW" sz="24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：係指於資料蒐集之學期</a:t>
            </a:r>
            <a:r>
              <a:rPr lang="zh-TW" altLang="zh-TW" sz="24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內申辦</a:t>
            </a:r>
            <a:r>
              <a:rPr lang="zh-TW" altLang="zh-TW" sz="24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之休學人數，不包括該學期提出續休者</a:t>
            </a:r>
            <a:r>
              <a:rPr lang="en-US" altLang="zh-TW" sz="24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(</a:t>
            </a:r>
            <a:r>
              <a:rPr lang="zh-TW" altLang="zh-TW" sz="24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亦即</a:t>
            </a:r>
            <a:r>
              <a:rPr lang="zh-TW" altLang="zh-TW" sz="2400" u="heavy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繼續申請休學者毋須填報</a:t>
            </a:r>
            <a:r>
              <a:rPr lang="en-US" altLang="zh-TW" sz="24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)</a:t>
            </a:r>
            <a:r>
              <a:rPr lang="zh-TW" altLang="zh-TW" sz="24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。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zh-TW" altLang="zh-TW" sz="24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因學業成績</a:t>
            </a:r>
            <a:r>
              <a:rPr lang="zh-TW" altLang="zh-TW" sz="2400" b="1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不佳</a:t>
            </a:r>
            <a:r>
              <a:rPr lang="zh-TW" altLang="zh-TW" sz="24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因素</a:t>
            </a:r>
            <a:r>
              <a:rPr lang="zh-TW" altLang="zh-TW" sz="24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：係指因學業困難或成績不佳因素而休學者</a:t>
            </a:r>
            <a:r>
              <a:rPr lang="zh-TW" altLang="zh-TW" sz="24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。</a:t>
            </a:r>
            <a:endParaRPr lang="en-US" altLang="zh-TW" sz="2400" dirty="0" smtClean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zh-TW" altLang="zh-TW" sz="24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因論文</a:t>
            </a:r>
            <a:r>
              <a:rPr lang="zh-TW" altLang="zh-TW" sz="2400" b="1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撰寫</a:t>
            </a:r>
            <a:r>
              <a:rPr lang="zh-TW" altLang="zh-TW" sz="24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因素</a:t>
            </a:r>
            <a:r>
              <a:rPr lang="zh-TW" altLang="zh-TW" sz="24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：係指因論文撰寫而辦理休學者</a:t>
            </a:r>
            <a:r>
              <a:rPr lang="zh-TW" altLang="zh-TW" sz="24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。</a:t>
            </a:r>
            <a:endParaRPr lang="en-US" altLang="zh-TW" sz="2400" dirty="0" smtClean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graphicFrame>
        <p:nvGraphicFramePr>
          <p:cNvPr id="3" name="表格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27364670"/>
              </p:ext>
            </p:extLst>
          </p:nvPr>
        </p:nvGraphicFramePr>
        <p:xfrm>
          <a:off x="32945" y="767995"/>
          <a:ext cx="9025321" cy="1647546"/>
        </p:xfrm>
        <a:graphic>
          <a:graphicData uri="http://schemas.openxmlformats.org/drawingml/2006/table">
            <a:tbl>
              <a:tblPr firstRow="1" firstCol="1" bandRow="1" bandCol="1"/>
              <a:tblGrid>
                <a:gridCol w="19972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7684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76846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76846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76846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76846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177405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199720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199720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371280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  <a:gridCol w="281940">
                  <a:extLst>
                    <a:ext uri="{9D8B030D-6E8A-4147-A177-3AD203B41FA5}">
                      <a16:colId xmlns:a16="http://schemas.microsoft.com/office/drawing/2014/main" xmlns="" val="20010"/>
                    </a:ext>
                  </a:extLst>
                </a:gridCol>
                <a:gridCol w="312420">
                  <a:extLst>
                    <a:ext uri="{9D8B030D-6E8A-4147-A177-3AD203B41FA5}">
                      <a16:colId xmlns:a16="http://schemas.microsoft.com/office/drawing/2014/main" xmlns="" val="20011"/>
                    </a:ext>
                  </a:extLst>
                </a:gridCol>
                <a:gridCol w="289560">
                  <a:extLst>
                    <a:ext uri="{9D8B030D-6E8A-4147-A177-3AD203B41FA5}">
                      <a16:colId xmlns:a16="http://schemas.microsoft.com/office/drawing/2014/main" xmlns="" val="20012"/>
                    </a:ext>
                  </a:extLst>
                </a:gridCol>
                <a:gridCol w="338647">
                  <a:extLst>
                    <a:ext uri="{9D8B030D-6E8A-4147-A177-3AD203B41FA5}">
                      <a16:colId xmlns:a16="http://schemas.microsoft.com/office/drawing/2014/main" xmlns="" val="20013"/>
                    </a:ext>
                  </a:extLst>
                </a:gridCol>
                <a:gridCol w="309053">
                  <a:extLst>
                    <a:ext uri="{9D8B030D-6E8A-4147-A177-3AD203B41FA5}">
                      <a16:colId xmlns:a16="http://schemas.microsoft.com/office/drawing/2014/main" xmlns="" val="20014"/>
                    </a:ext>
                  </a:extLst>
                </a:gridCol>
                <a:gridCol w="251460">
                  <a:extLst>
                    <a:ext uri="{9D8B030D-6E8A-4147-A177-3AD203B41FA5}">
                      <a16:colId xmlns:a16="http://schemas.microsoft.com/office/drawing/2014/main" xmlns="" val="20015"/>
                    </a:ext>
                  </a:extLst>
                </a:gridCol>
                <a:gridCol w="281940">
                  <a:extLst>
                    <a:ext uri="{9D8B030D-6E8A-4147-A177-3AD203B41FA5}">
                      <a16:colId xmlns:a16="http://schemas.microsoft.com/office/drawing/2014/main" xmlns="" val="20016"/>
                    </a:ext>
                  </a:extLst>
                </a:gridCol>
                <a:gridCol w="259080">
                  <a:extLst>
                    <a:ext uri="{9D8B030D-6E8A-4147-A177-3AD203B41FA5}">
                      <a16:colId xmlns:a16="http://schemas.microsoft.com/office/drawing/2014/main" xmlns="" val="20017"/>
                    </a:ext>
                  </a:extLst>
                </a:gridCol>
                <a:gridCol w="274320">
                  <a:extLst>
                    <a:ext uri="{9D8B030D-6E8A-4147-A177-3AD203B41FA5}">
                      <a16:colId xmlns:a16="http://schemas.microsoft.com/office/drawing/2014/main" xmlns="" val="20018"/>
                    </a:ext>
                  </a:extLst>
                </a:gridCol>
                <a:gridCol w="304800">
                  <a:extLst>
                    <a:ext uri="{9D8B030D-6E8A-4147-A177-3AD203B41FA5}">
                      <a16:colId xmlns:a16="http://schemas.microsoft.com/office/drawing/2014/main" xmlns="" val="20019"/>
                    </a:ext>
                  </a:extLst>
                </a:gridCol>
                <a:gridCol w="304800">
                  <a:extLst>
                    <a:ext uri="{9D8B030D-6E8A-4147-A177-3AD203B41FA5}">
                      <a16:colId xmlns:a16="http://schemas.microsoft.com/office/drawing/2014/main" xmlns="" val="20020"/>
                    </a:ext>
                  </a:extLst>
                </a:gridCol>
                <a:gridCol w="259080">
                  <a:extLst>
                    <a:ext uri="{9D8B030D-6E8A-4147-A177-3AD203B41FA5}">
                      <a16:colId xmlns:a16="http://schemas.microsoft.com/office/drawing/2014/main" xmlns="" val="20021"/>
                    </a:ext>
                  </a:extLst>
                </a:gridCol>
                <a:gridCol w="266700">
                  <a:extLst>
                    <a:ext uri="{9D8B030D-6E8A-4147-A177-3AD203B41FA5}">
                      <a16:colId xmlns:a16="http://schemas.microsoft.com/office/drawing/2014/main" xmlns="" val="20022"/>
                    </a:ext>
                  </a:extLst>
                </a:gridCol>
                <a:gridCol w="281940">
                  <a:extLst>
                    <a:ext uri="{9D8B030D-6E8A-4147-A177-3AD203B41FA5}">
                      <a16:colId xmlns:a16="http://schemas.microsoft.com/office/drawing/2014/main" xmlns="" val="20023"/>
                    </a:ext>
                  </a:extLst>
                </a:gridCol>
                <a:gridCol w="441960">
                  <a:extLst>
                    <a:ext uri="{9D8B030D-6E8A-4147-A177-3AD203B41FA5}">
                      <a16:colId xmlns:a16="http://schemas.microsoft.com/office/drawing/2014/main" xmlns="" val="20024"/>
                    </a:ext>
                  </a:extLst>
                </a:gridCol>
                <a:gridCol w="251460">
                  <a:extLst>
                    <a:ext uri="{9D8B030D-6E8A-4147-A177-3AD203B41FA5}">
                      <a16:colId xmlns:a16="http://schemas.microsoft.com/office/drawing/2014/main" xmlns="" val="20025"/>
                    </a:ext>
                  </a:extLst>
                </a:gridCol>
                <a:gridCol w="312420">
                  <a:extLst>
                    <a:ext uri="{9D8B030D-6E8A-4147-A177-3AD203B41FA5}">
                      <a16:colId xmlns:a16="http://schemas.microsoft.com/office/drawing/2014/main" xmlns="" val="20026"/>
                    </a:ext>
                  </a:extLst>
                </a:gridCol>
                <a:gridCol w="259080">
                  <a:extLst>
                    <a:ext uri="{9D8B030D-6E8A-4147-A177-3AD203B41FA5}">
                      <a16:colId xmlns:a16="http://schemas.microsoft.com/office/drawing/2014/main" xmlns="" val="20027"/>
                    </a:ext>
                  </a:extLst>
                </a:gridCol>
                <a:gridCol w="396240">
                  <a:extLst>
                    <a:ext uri="{9D8B030D-6E8A-4147-A177-3AD203B41FA5}">
                      <a16:colId xmlns:a16="http://schemas.microsoft.com/office/drawing/2014/main" xmlns="" val="20028"/>
                    </a:ext>
                  </a:extLst>
                </a:gridCol>
                <a:gridCol w="236220">
                  <a:extLst>
                    <a:ext uri="{9D8B030D-6E8A-4147-A177-3AD203B41FA5}">
                      <a16:colId xmlns:a16="http://schemas.microsoft.com/office/drawing/2014/main" xmlns="" val="20029"/>
                    </a:ext>
                  </a:extLst>
                </a:gridCol>
                <a:gridCol w="274320">
                  <a:extLst>
                    <a:ext uri="{9D8B030D-6E8A-4147-A177-3AD203B41FA5}">
                      <a16:colId xmlns:a16="http://schemas.microsoft.com/office/drawing/2014/main" xmlns="" val="20030"/>
                    </a:ext>
                  </a:extLst>
                </a:gridCol>
                <a:gridCol w="251460">
                  <a:extLst>
                    <a:ext uri="{9D8B030D-6E8A-4147-A177-3AD203B41FA5}">
                      <a16:colId xmlns:a16="http://schemas.microsoft.com/office/drawing/2014/main" xmlns="" val="20031"/>
                    </a:ext>
                  </a:extLst>
                </a:gridCol>
                <a:gridCol w="554346">
                  <a:extLst>
                    <a:ext uri="{9D8B030D-6E8A-4147-A177-3AD203B41FA5}">
                      <a16:colId xmlns:a16="http://schemas.microsoft.com/office/drawing/2014/main" xmlns="" val="20032"/>
                    </a:ext>
                  </a:extLst>
                </a:gridCol>
              </a:tblGrid>
              <a:tr h="197153">
                <a:tc rowSpan="2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kumimoji="0" lang="zh-TW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學年度</a:t>
                      </a:r>
                    </a:p>
                  </a:txBody>
                  <a:tcPr marL="56242" marR="5624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kumimoji="0" lang="zh-TW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學期</a:t>
                      </a:r>
                    </a:p>
                  </a:txBody>
                  <a:tcPr marL="56242" marR="5624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kumimoji="0" lang="zh-TW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學院</a:t>
                      </a:r>
                    </a:p>
                  </a:txBody>
                  <a:tcPr marL="56242" marR="5624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kumimoji="0" lang="zh-TW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單位名稱</a:t>
                      </a:r>
                    </a:p>
                  </a:txBody>
                  <a:tcPr marL="56242" marR="5624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kumimoji="0" lang="zh-TW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學制</a:t>
                      </a:r>
                    </a:p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kumimoji="0" lang="zh-TW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班別</a:t>
                      </a:r>
                    </a:p>
                  </a:txBody>
                  <a:tcPr marL="56242" marR="5624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kumimoji="0" lang="zh-TW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性別</a:t>
                      </a:r>
                    </a:p>
                  </a:txBody>
                  <a:tcPr marL="56242" marR="5624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kumimoji="0" lang="zh-TW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身分類別</a:t>
                      </a:r>
                    </a:p>
                  </a:txBody>
                  <a:tcPr marL="56242" marR="5624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11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kumimoji="0" lang="zh-TW" sz="1200" b="1" i="0" u="none" strike="dbl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學期內新辦理</a:t>
                      </a:r>
                      <a:r>
                        <a:rPr kumimoji="0" lang="zh-TW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學期間申辦休學人數</a:t>
                      </a:r>
                    </a:p>
                  </a:txBody>
                  <a:tcPr marL="56242" marR="562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1E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kumimoji="0" lang="zh-TW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學期</a:t>
                      </a:r>
                      <a:r>
                        <a:rPr kumimoji="0" lang="zh-TW" sz="800" b="1" i="0" u="none" strike="dbl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內</a:t>
                      </a:r>
                      <a:r>
                        <a:rPr kumimoji="0" lang="zh-TW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間休學減少人數</a:t>
                      </a:r>
                    </a:p>
                  </a:txBody>
                  <a:tcPr marL="56242" marR="562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11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kumimoji="0" lang="zh-TW" sz="1200" b="1" i="0" u="none" strike="dbl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至學期底總休學</a:t>
                      </a:r>
                      <a:r>
                        <a:rPr kumimoji="0" lang="zh-TW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於學期底處於休學狀態之人數</a:t>
                      </a:r>
                    </a:p>
                  </a:txBody>
                  <a:tcPr marL="56242" marR="562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1E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450393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kumimoji="0" lang="zh-TW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因傷病因素</a:t>
                      </a:r>
                    </a:p>
                  </a:txBody>
                  <a:tcPr marL="56242" marR="5624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kumimoji="0" lang="zh-TW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因經濟困難因素</a:t>
                      </a:r>
                    </a:p>
                  </a:txBody>
                  <a:tcPr marL="56242" marR="5624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kumimoji="0" lang="zh-TW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因學業</a:t>
                      </a:r>
                      <a:r>
                        <a:rPr kumimoji="0" lang="zh-TW" sz="12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成績不</a:t>
                      </a:r>
                      <a:r>
                        <a:rPr kumimoji="0" lang="zh-TW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佳因素</a:t>
                      </a:r>
                    </a:p>
                  </a:txBody>
                  <a:tcPr marL="56242" marR="56242" marT="0" marB="0" vert="eaVert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1E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kumimoji="0" lang="zh-TW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因志趣不合因素</a:t>
                      </a:r>
                    </a:p>
                  </a:txBody>
                  <a:tcPr marL="56242" marR="5624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kumimoji="0" lang="en-US" altLang="zh-TW" sz="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…</a:t>
                      </a:r>
                      <a:endParaRPr kumimoji="0" lang="zh-TW" sz="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56242" marR="5624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kumimoji="0" lang="zh-TW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因出國因素</a:t>
                      </a:r>
                    </a:p>
                  </a:txBody>
                  <a:tcPr marL="56242" marR="5624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kumimoji="0" lang="zh-TW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因論文撰寫因素</a:t>
                      </a:r>
                    </a:p>
                  </a:txBody>
                  <a:tcPr marL="56242" marR="56242" marT="0" marB="0" vert="eaVert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1E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kumimoji="0" lang="zh-TW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因適應不良因素</a:t>
                      </a:r>
                    </a:p>
                  </a:txBody>
                  <a:tcPr marL="56242" marR="5624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kumimoji="0" lang="en-US" altLang="zh-TW" sz="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…</a:t>
                      </a:r>
                      <a:endParaRPr kumimoji="0" lang="zh-TW" sz="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56242" marR="5624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kumimoji="0" lang="zh-TW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其他因素</a:t>
                      </a:r>
                    </a:p>
                  </a:txBody>
                  <a:tcPr marL="56242" marR="5624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kumimoji="0" lang="zh-TW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小計</a:t>
                      </a:r>
                    </a:p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kumimoji="0" lang="en-US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)</a:t>
                      </a:r>
                      <a:r>
                        <a:rPr kumimoji="0" lang="zh-TW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系統自動加總</a:t>
                      </a:r>
                      <a:r>
                        <a:rPr kumimoji="0" lang="en-US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(</a:t>
                      </a:r>
                      <a:endParaRPr kumimoji="0" lang="zh-TW" sz="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56242" marR="5624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kumimoji="0" lang="zh-TW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因辦理復學</a:t>
                      </a:r>
                    </a:p>
                  </a:txBody>
                  <a:tcPr marL="56242" marR="5624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kumimoji="0" lang="en-US" altLang="zh-TW" sz="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…</a:t>
                      </a:r>
                      <a:endParaRPr kumimoji="0" lang="zh-TW" sz="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56242" marR="5624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kumimoji="0" lang="zh-TW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其他因素</a:t>
                      </a:r>
                    </a:p>
                  </a:txBody>
                  <a:tcPr marL="56242" marR="5624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kumimoji="0" lang="zh-TW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小計</a:t>
                      </a:r>
                    </a:p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kumimoji="0" lang="en-US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)</a:t>
                      </a:r>
                      <a:r>
                        <a:rPr kumimoji="0" lang="zh-TW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系統自動加總</a:t>
                      </a:r>
                      <a:r>
                        <a:rPr kumimoji="0" lang="en-US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(</a:t>
                      </a:r>
                      <a:endParaRPr kumimoji="0" lang="zh-TW" sz="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56242" marR="5624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kumimoji="0" lang="zh-TW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因傷病因素</a:t>
                      </a:r>
                    </a:p>
                  </a:txBody>
                  <a:tcPr marL="56242" marR="5624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kumimoji="0" lang="zh-TW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因經濟困難因素</a:t>
                      </a:r>
                    </a:p>
                  </a:txBody>
                  <a:tcPr marL="56242" marR="5624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kumimoji="0" lang="zh-TW" sz="12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因學業成績不</a:t>
                      </a:r>
                      <a:r>
                        <a:rPr kumimoji="0" lang="zh-TW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佳</a:t>
                      </a:r>
                      <a:r>
                        <a:rPr kumimoji="0" lang="zh-TW" sz="12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因</a:t>
                      </a:r>
                      <a:r>
                        <a:rPr kumimoji="0" lang="zh-TW" altLang="en-US" sz="12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素</a:t>
                      </a:r>
                      <a:endParaRPr kumimoji="0" lang="zh-TW" sz="12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56242" marR="56242" marT="0" marB="0" vert="eaVert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1E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kumimoji="0" lang="zh-TW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因志趣不合因素</a:t>
                      </a:r>
                    </a:p>
                  </a:txBody>
                  <a:tcPr marL="56242" marR="5624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kumimoji="0" lang="en-US" altLang="zh-TW" sz="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…</a:t>
                      </a:r>
                      <a:endParaRPr kumimoji="0" lang="zh-TW" sz="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56242" marR="5624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kumimoji="0" lang="zh-TW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因出國因素</a:t>
                      </a:r>
                    </a:p>
                  </a:txBody>
                  <a:tcPr marL="56242" marR="5624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kumimoji="0" lang="zh-TW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因論文撰寫因素</a:t>
                      </a:r>
                    </a:p>
                  </a:txBody>
                  <a:tcPr marL="56242" marR="56242" marT="0" marB="0" vert="eaVert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1E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kumimoji="0" lang="zh-TW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因適應不良因素</a:t>
                      </a:r>
                    </a:p>
                  </a:txBody>
                  <a:tcPr marL="56242" marR="5624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kumimoji="0" lang="en-US" altLang="zh-TW" sz="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…</a:t>
                      </a:r>
                      <a:endParaRPr kumimoji="0" lang="zh-TW" sz="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56242" marR="5624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kumimoji="0" lang="zh-TW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其他因素</a:t>
                      </a:r>
                    </a:p>
                  </a:txBody>
                  <a:tcPr marL="56242" marR="5624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kumimoji="0" lang="zh-TW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小計</a:t>
                      </a:r>
                    </a:p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kumimoji="0" lang="en-US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)</a:t>
                      </a:r>
                      <a:r>
                        <a:rPr kumimoji="0" lang="zh-TW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系統自動加總</a:t>
                      </a:r>
                      <a:r>
                        <a:rPr kumimoji="0" lang="en-US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(</a:t>
                      </a:r>
                      <a:endParaRPr kumimoji="0" lang="zh-TW" sz="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56242" marR="5624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258826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4"/>
          <p:cNvSpPr txBox="1">
            <a:spLocks noChangeArrowheads="1"/>
          </p:cNvSpPr>
          <p:nvPr/>
        </p:nvSpPr>
        <p:spPr bwMode="gray">
          <a:xfrm>
            <a:off x="704340" y="1124744"/>
            <a:ext cx="8443784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defRPr/>
            </a:pPr>
            <a:r>
              <a:rPr lang="en-US" altLang="zh-TW" sz="7200" i="0" dirty="0" smtClean="0">
                <a:solidFill>
                  <a:schemeClr val="tx1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1.</a:t>
            </a:r>
            <a:r>
              <a:rPr lang="zh-TW" altLang="en-US" sz="7200" i="0" dirty="0" smtClean="0">
                <a:solidFill>
                  <a:schemeClr val="tx1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校庫定位</a:t>
            </a:r>
            <a:endParaRPr lang="zh-TW" altLang="en-US" sz="7200" i="0" dirty="0">
              <a:solidFill>
                <a:schemeClr val="tx1">
                  <a:lumMod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8" name="Rectangle 8"/>
          <p:cNvSpPr txBox="1">
            <a:spLocks noChangeArrowheads="1"/>
          </p:cNvSpPr>
          <p:nvPr/>
        </p:nvSpPr>
        <p:spPr bwMode="auto">
          <a:xfrm>
            <a:off x="359376" y="4227796"/>
            <a:ext cx="4495800" cy="3911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8000" tIns="10800" rIns="18000" bIns="10800" numCol="1" anchor="t" anchorCtr="0" compatLnSpc="1">
            <a:prstTxWarp prst="textNoShape">
              <a:avLst/>
            </a:prstTxWarp>
            <a:spAutoFit/>
          </a:bodyPr>
          <a:lstStyle>
            <a:lvl1pPr marL="0" indent="0" algn="ctr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" panose="05000000000000000000" pitchFamily="2" charset="2"/>
              <a:buNone/>
              <a:defRPr sz="24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l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defRPr/>
            </a:pPr>
            <a:r>
              <a:rPr lang="zh-TW" altLang="en-US" b="1" smtClean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華康中圓體"/>
              </a:rPr>
              <a:t>大學校院校務資料庫</a:t>
            </a:r>
            <a:endParaRPr lang="zh-TW" altLang="en-US" b="1" dirty="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華康中圓體"/>
            </a:endParaRPr>
          </a:p>
        </p:txBody>
      </p:sp>
      <p:sp>
        <p:nvSpPr>
          <p:cNvPr id="9" name="Rectangle 17"/>
          <p:cNvSpPr>
            <a:spLocks noChangeArrowheads="1"/>
          </p:cNvSpPr>
          <p:nvPr/>
        </p:nvSpPr>
        <p:spPr bwMode="auto">
          <a:xfrm>
            <a:off x="1271032" y="4618939"/>
            <a:ext cx="3873500" cy="266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8000" tIns="10800" rIns="18000" bIns="10800">
            <a:spAutoFit/>
          </a:bodyPr>
          <a:lstStyle>
            <a:lvl1pPr algn="ctr"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algn="ctr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algn="ctr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algn="ctr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algn="ctr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algn="ctr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algn="ctr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algn="ctr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algn="ctr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l" eaLnBrk="1" hangingPunct="1"/>
            <a:r>
              <a:rPr lang="en-US" altLang="ko-KR" sz="1600" b="1" dirty="0" smtClean="0">
                <a:solidFill>
                  <a:srgbClr val="0000FF"/>
                </a:solidFill>
                <a:latin typeface="Arial" panose="020B0604020202020204" pitchFamily="34" charset="0"/>
                <a:ea typeface="Gulim" panose="020B0600000101010101" pitchFamily="34" charset="-127"/>
                <a:cs typeface="Arial" panose="020B0604020202020204" pitchFamily="34" charset="0"/>
              </a:rPr>
              <a:t>https://hedb.moe.edu.tw/</a:t>
            </a:r>
            <a:endParaRPr lang="en-US" altLang="ko-KR" sz="1600" b="1" dirty="0">
              <a:solidFill>
                <a:srgbClr val="0000FF"/>
              </a:solidFill>
              <a:latin typeface="Arial" panose="020B0604020202020204" pitchFamily="34" charset="0"/>
              <a:ea typeface="Gulim" panose="020B0600000101010101" pitchFamily="34" charset="-127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5311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2"/>
          <p:cNvSpPr>
            <a:spLocks noGrp="1" noChangeArrowheads="1"/>
          </p:cNvSpPr>
          <p:nvPr>
            <p:ph type="title"/>
          </p:nvPr>
        </p:nvSpPr>
        <p:spPr>
          <a:xfrm>
            <a:off x="228912" y="226382"/>
            <a:ext cx="8912685" cy="498548"/>
          </a:xfrm>
        </p:spPr>
        <p:txBody>
          <a:bodyPr anchor="t">
            <a:noAutofit/>
          </a:bodyPr>
          <a:lstStyle/>
          <a:p>
            <a:pPr>
              <a:defRPr/>
            </a:pPr>
            <a:r>
              <a:rPr lang="zh-TW" altLang="zh-TW" sz="24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</a:t>
            </a:r>
            <a:r>
              <a:rPr lang="en-US" altLang="zh-TW" sz="24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12.</a:t>
            </a:r>
            <a:r>
              <a:rPr lang="zh-TW" altLang="en-US" sz="24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學生休學人數</a:t>
            </a:r>
            <a:r>
              <a:rPr lang="en-US" altLang="zh-TW" sz="22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	</a:t>
            </a:r>
            <a:r>
              <a:rPr lang="zh-TW" altLang="en-US" sz="22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  </a:t>
            </a:r>
            <a:r>
              <a:rPr lang="en-US" altLang="zh-TW" sz="22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				</a:t>
            </a:r>
            <a:r>
              <a:rPr lang="en-US" altLang="zh-TW" sz="2200" i="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(3</a:t>
            </a:r>
            <a:r>
              <a:rPr lang="zh-TW" altLang="zh-TW" sz="2200" i="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月、</a:t>
            </a:r>
            <a:r>
              <a:rPr lang="en-US" altLang="zh-TW" sz="2200" i="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10</a:t>
            </a:r>
            <a:r>
              <a:rPr lang="zh-TW" altLang="zh-TW" sz="2200" i="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月填報</a:t>
            </a:r>
            <a:r>
              <a:rPr lang="en-US" altLang="zh-TW" sz="2200" i="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)</a:t>
            </a:r>
            <a:endParaRPr lang="zh-TW" altLang="en-US" sz="2200" i="0" dirty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1" name="Rectangle 47"/>
          <p:cNvSpPr>
            <a:spLocks noChangeArrowheads="1"/>
          </p:cNvSpPr>
          <p:nvPr/>
        </p:nvSpPr>
        <p:spPr bwMode="gray">
          <a:xfrm>
            <a:off x="-50554" y="-61362"/>
            <a:ext cx="890140" cy="40011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2000" b="1" dirty="0" smtClean="0">
                <a:solidFill>
                  <a:srgbClr val="000000"/>
                </a:solidFill>
                <a:ea typeface="新細明體" panose="02020500000000000000" pitchFamily="18" charset="-120"/>
                <a:cs typeface="Arial" panose="020B0604020202020204" pitchFamily="34" charset="0"/>
              </a:rPr>
              <a:t>3</a:t>
            </a:r>
            <a:r>
              <a:rPr lang="en-US" altLang="zh-TW" sz="2000" b="1" noProof="0" dirty="0" smtClean="0">
                <a:solidFill>
                  <a:srgbClr val="000000"/>
                </a:solidFill>
                <a:ea typeface="新細明體" panose="02020500000000000000" pitchFamily="18" charset="-120"/>
                <a:cs typeface="Arial" panose="020B0604020202020204" pitchFamily="34" charset="0"/>
              </a:rPr>
              <a:t>.2.3</a:t>
            </a:r>
            <a:endParaRPr kumimoji="0" lang="en-US" altLang="zh-TW" sz="20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33266" y="2301998"/>
            <a:ext cx="9025000" cy="43242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ts val="3400"/>
              </a:lnSpc>
              <a:spcBef>
                <a:spcPts val="0"/>
              </a:spcBef>
              <a:spcAft>
                <a:spcPts val="0"/>
              </a:spcAft>
              <a:tabLst>
                <a:tab pos="30480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altLang="zh-TW" sz="2000" b="1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【110.03</a:t>
            </a:r>
            <a:r>
              <a:rPr lang="zh-TW" altLang="en-US" sz="2000" b="1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期</a:t>
            </a:r>
            <a:r>
              <a:rPr lang="en-US" altLang="zh-TW" sz="2000" b="1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-</a:t>
            </a:r>
            <a:r>
              <a:rPr lang="zh-TW" altLang="en-US" sz="2000" b="1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欄位說明</a:t>
            </a:r>
            <a:r>
              <a:rPr lang="en-US" altLang="zh-TW" sz="2000" b="1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】</a:t>
            </a:r>
          </a:p>
          <a:p>
            <a:pPr marL="342900" indent="-342900">
              <a:lnSpc>
                <a:spcPts val="3700"/>
              </a:lnSpc>
              <a:buFont typeface="Wingdings" panose="05000000000000000000" pitchFamily="2" charset="2"/>
              <a:buChar char="l"/>
            </a:pPr>
            <a:r>
              <a:rPr lang="zh-TW" altLang="zh-TW" sz="2400" b="1" dirty="0" smtClean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學期間</a:t>
            </a:r>
            <a:r>
              <a:rPr lang="zh-TW" altLang="zh-TW" sz="2400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休學減少</a:t>
            </a:r>
            <a:r>
              <a:rPr lang="zh-TW" altLang="zh-TW" sz="2400" b="1" dirty="0" smtClean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人數</a:t>
            </a:r>
            <a:r>
              <a:rPr lang="zh-TW" altLang="en-US" sz="2400" b="1" dirty="0" smtClean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：</a:t>
            </a:r>
            <a:r>
              <a:rPr lang="zh-TW" altLang="zh-TW" sz="24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係指於資料蒐集之學期內</a:t>
            </a:r>
            <a:r>
              <a:rPr lang="zh-TW" altLang="zh-TW" sz="24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，減少</a:t>
            </a:r>
            <a:r>
              <a:rPr lang="zh-TW" altLang="zh-TW" sz="24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之休學</a:t>
            </a:r>
            <a:r>
              <a:rPr lang="zh-TW" altLang="zh-TW" sz="24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人數</a:t>
            </a:r>
            <a:r>
              <a:rPr lang="zh-TW" altLang="en-US" sz="24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。</a:t>
            </a:r>
            <a:endParaRPr lang="en-US" altLang="zh-TW" sz="2400" dirty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342900" indent="-342900">
              <a:lnSpc>
                <a:spcPts val="3700"/>
              </a:lnSpc>
              <a:buFont typeface="Wingdings" panose="05000000000000000000" pitchFamily="2" charset="2"/>
              <a:buChar char="l"/>
            </a:pPr>
            <a:r>
              <a:rPr lang="zh-TW" altLang="zh-TW" sz="2400" b="1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於</a:t>
            </a:r>
            <a:r>
              <a:rPr lang="zh-TW" altLang="zh-TW" sz="24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學期底處於休學狀態之人數</a:t>
            </a:r>
            <a:r>
              <a:rPr lang="zh-TW" altLang="en-US" sz="24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：</a:t>
            </a:r>
            <a:r>
              <a:rPr lang="zh-TW" altLang="zh-TW" sz="24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請</a:t>
            </a:r>
            <a:r>
              <a:rPr lang="zh-TW" altLang="zh-TW" sz="24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填報截至該學期底仍處於休學狀態之人數，</a:t>
            </a:r>
            <a:r>
              <a:rPr lang="zh-TW" altLang="zh-TW" sz="2400" dirty="0">
                <a:solidFill>
                  <a:srgbClr val="0000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包括該學期內及該學期以前申辦休學，但截至該學期底均未復學</a:t>
            </a:r>
            <a:r>
              <a:rPr lang="zh-TW" altLang="zh-TW" sz="2400" dirty="0" smtClean="0">
                <a:solidFill>
                  <a:srgbClr val="0000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之</a:t>
            </a:r>
            <a:r>
              <a:rPr lang="zh-TW" altLang="en-US" sz="2400" dirty="0" smtClean="0">
                <a:solidFill>
                  <a:srgbClr val="0000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學生</a:t>
            </a:r>
            <a:r>
              <a:rPr lang="zh-TW" altLang="zh-TW" sz="2400" dirty="0" smtClean="0">
                <a:solidFill>
                  <a:srgbClr val="0000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人</a:t>
            </a:r>
            <a:r>
              <a:rPr lang="zh-TW" altLang="en-US" sz="2400" dirty="0" smtClean="0">
                <a:solidFill>
                  <a:srgbClr val="0000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數</a:t>
            </a:r>
            <a:r>
              <a:rPr lang="zh-TW" altLang="zh-TW" sz="24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。</a:t>
            </a:r>
            <a:endParaRPr lang="en-US" altLang="zh-TW" sz="2400" dirty="0" smtClean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342900" indent="-342900">
              <a:lnSpc>
                <a:spcPts val="3700"/>
              </a:lnSpc>
              <a:buFont typeface="Wingdings" panose="05000000000000000000" pitchFamily="2" charset="2"/>
              <a:buChar char="l"/>
            </a:pPr>
            <a:r>
              <a:rPr lang="zh-TW" altLang="zh-TW" sz="24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「於學期底處於休學狀態之人數」之計算</a:t>
            </a:r>
            <a:r>
              <a:rPr lang="zh-TW" altLang="zh-TW" sz="2400" b="1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方式</a:t>
            </a:r>
            <a:r>
              <a:rPr lang="zh-TW" altLang="en-US" sz="24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： </a:t>
            </a:r>
            <a:r>
              <a:rPr lang="zh-TW" altLang="zh-TW" sz="2400" dirty="0" smtClean="0">
                <a:solidFill>
                  <a:srgbClr val="0000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「</a:t>
            </a:r>
            <a:r>
              <a:rPr lang="zh-TW" altLang="zh-TW" sz="2400" dirty="0">
                <a:solidFill>
                  <a:srgbClr val="0000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於前一學期底處於休學狀態之人數」</a:t>
            </a:r>
            <a:r>
              <a:rPr lang="zh-TW" altLang="zh-TW" sz="2400" b="1" dirty="0">
                <a:solidFill>
                  <a:srgbClr val="0000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＋</a:t>
            </a:r>
            <a:r>
              <a:rPr lang="zh-TW" altLang="zh-TW" sz="2400" dirty="0">
                <a:solidFill>
                  <a:srgbClr val="0000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「學期間申辦休學人數」</a:t>
            </a:r>
            <a:r>
              <a:rPr lang="zh-TW" altLang="zh-TW" sz="2400" b="1" dirty="0">
                <a:solidFill>
                  <a:srgbClr val="0000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─</a:t>
            </a:r>
            <a:r>
              <a:rPr lang="zh-TW" altLang="zh-TW" sz="2400" dirty="0">
                <a:solidFill>
                  <a:srgbClr val="0000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「學期間休學減少人數」</a:t>
            </a:r>
            <a:r>
              <a:rPr lang="zh-TW" altLang="zh-TW" sz="24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。</a:t>
            </a:r>
            <a:endParaRPr lang="en-US" altLang="zh-TW" sz="2400" dirty="0" smtClean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graphicFrame>
        <p:nvGraphicFramePr>
          <p:cNvPr id="3" name="表格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98157410"/>
              </p:ext>
            </p:extLst>
          </p:nvPr>
        </p:nvGraphicFramePr>
        <p:xfrm>
          <a:off x="32945" y="726805"/>
          <a:ext cx="9025321" cy="1647546"/>
        </p:xfrm>
        <a:graphic>
          <a:graphicData uri="http://schemas.openxmlformats.org/drawingml/2006/table">
            <a:tbl>
              <a:tblPr firstRow="1" firstCol="1" bandRow="1" bandCol="1"/>
              <a:tblGrid>
                <a:gridCol w="19972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7684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76846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76846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76846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76846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177405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199720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199720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371280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  <a:gridCol w="281940">
                  <a:extLst>
                    <a:ext uri="{9D8B030D-6E8A-4147-A177-3AD203B41FA5}">
                      <a16:colId xmlns:a16="http://schemas.microsoft.com/office/drawing/2014/main" xmlns="" val="20010"/>
                    </a:ext>
                  </a:extLst>
                </a:gridCol>
                <a:gridCol w="206770">
                  <a:extLst>
                    <a:ext uri="{9D8B030D-6E8A-4147-A177-3AD203B41FA5}">
                      <a16:colId xmlns:a16="http://schemas.microsoft.com/office/drawing/2014/main" xmlns="" val="20011"/>
                    </a:ext>
                  </a:extLst>
                </a:gridCol>
                <a:gridCol w="280086">
                  <a:extLst>
                    <a:ext uri="{9D8B030D-6E8A-4147-A177-3AD203B41FA5}">
                      <a16:colId xmlns:a16="http://schemas.microsoft.com/office/drawing/2014/main" xmlns="" val="20012"/>
                    </a:ext>
                  </a:extLst>
                </a:gridCol>
                <a:gridCol w="321276">
                  <a:extLst>
                    <a:ext uri="{9D8B030D-6E8A-4147-A177-3AD203B41FA5}">
                      <a16:colId xmlns:a16="http://schemas.microsoft.com/office/drawing/2014/main" xmlns="" val="20013"/>
                    </a:ext>
                  </a:extLst>
                </a:gridCol>
                <a:gridCol w="280086">
                  <a:extLst>
                    <a:ext uri="{9D8B030D-6E8A-4147-A177-3AD203B41FA5}">
                      <a16:colId xmlns:a16="http://schemas.microsoft.com/office/drawing/2014/main" xmlns="" val="20014"/>
                    </a:ext>
                  </a:extLst>
                </a:gridCol>
                <a:gridCol w="172995">
                  <a:extLst>
                    <a:ext uri="{9D8B030D-6E8A-4147-A177-3AD203B41FA5}">
                      <a16:colId xmlns:a16="http://schemas.microsoft.com/office/drawing/2014/main" xmlns="" val="20015"/>
                    </a:ext>
                  </a:extLst>
                </a:gridCol>
                <a:gridCol w="181232">
                  <a:extLst>
                    <a:ext uri="{9D8B030D-6E8A-4147-A177-3AD203B41FA5}">
                      <a16:colId xmlns:a16="http://schemas.microsoft.com/office/drawing/2014/main" xmlns="" val="20016"/>
                    </a:ext>
                  </a:extLst>
                </a:gridCol>
                <a:gridCol w="212025">
                  <a:extLst>
                    <a:ext uri="{9D8B030D-6E8A-4147-A177-3AD203B41FA5}">
                      <a16:colId xmlns:a16="http://schemas.microsoft.com/office/drawing/2014/main" xmlns="" val="20017"/>
                    </a:ext>
                  </a:extLst>
                </a:gridCol>
                <a:gridCol w="381100">
                  <a:extLst>
                    <a:ext uri="{9D8B030D-6E8A-4147-A177-3AD203B41FA5}">
                      <a16:colId xmlns:a16="http://schemas.microsoft.com/office/drawing/2014/main" xmlns="" val="20018"/>
                    </a:ext>
                  </a:extLst>
                </a:gridCol>
                <a:gridCol w="247135">
                  <a:extLst>
                    <a:ext uri="{9D8B030D-6E8A-4147-A177-3AD203B41FA5}">
                      <a16:colId xmlns:a16="http://schemas.microsoft.com/office/drawing/2014/main" xmlns="" val="20019"/>
                    </a:ext>
                  </a:extLst>
                </a:gridCol>
                <a:gridCol w="321276">
                  <a:extLst>
                    <a:ext uri="{9D8B030D-6E8A-4147-A177-3AD203B41FA5}">
                      <a16:colId xmlns:a16="http://schemas.microsoft.com/office/drawing/2014/main" xmlns="" val="20020"/>
                    </a:ext>
                  </a:extLst>
                </a:gridCol>
                <a:gridCol w="766118">
                  <a:extLst>
                    <a:ext uri="{9D8B030D-6E8A-4147-A177-3AD203B41FA5}">
                      <a16:colId xmlns:a16="http://schemas.microsoft.com/office/drawing/2014/main" xmlns="" val="20021"/>
                    </a:ext>
                  </a:extLst>
                </a:gridCol>
                <a:gridCol w="189471">
                  <a:extLst>
                    <a:ext uri="{9D8B030D-6E8A-4147-A177-3AD203B41FA5}">
                      <a16:colId xmlns:a16="http://schemas.microsoft.com/office/drawing/2014/main" xmlns="" val="20022"/>
                    </a:ext>
                  </a:extLst>
                </a:gridCol>
                <a:gridCol w="174230">
                  <a:extLst>
                    <a:ext uri="{9D8B030D-6E8A-4147-A177-3AD203B41FA5}">
                      <a16:colId xmlns:a16="http://schemas.microsoft.com/office/drawing/2014/main" xmlns="" val="20023"/>
                    </a:ext>
                  </a:extLst>
                </a:gridCol>
                <a:gridCol w="441960">
                  <a:extLst>
                    <a:ext uri="{9D8B030D-6E8A-4147-A177-3AD203B41FA5}">
                      <a16:colId xmlns:a16="http://schemas.microsoft.com/office/drawing/2014/main" xmlns="" val="20024"/>
                    </a:ext>
                  </a:extLst>
                </a:gridCol>
                <a:gridCol w="251460">
                  <a:extLst>
                    <a:ext uri="{9D8B030D-6E8A-4147-A177-3AD203B41FA5}">
                      <a16:colId xmlns:a16="http://schemas.microsoft.com/office/drawing/2014/main" xmlns="" val="20025"/>
                    </a:ext>
                  </a:extLst>
                </a:gridCol>
                <a:gridCol w="312420">
                  <a:extLst>
                    <a:ext uri="{9D8B030D-6E8A-4147-A177-3AD203B41FA5}">
                      <a16:colId xmlns:a16="http://schemas.microsoft.com/office/drawing/2014/main" xmlns="" val="20026"/>
                    </a:ext>
                  </a:extLst>
                </a:gridCol>
                <a:gridCol w="259080">
                  <a:extLst>
                    <a:ext uri="{9D8B030D-6E8A-4147-A177-3AD203B41FA5}">
                      <a16:colId xmlns:a16="http://schemas.microsoft.com/office/drawing/2014/main" xmlns="" val="20027"/>
                    </a:ext>
                  </a:extLst>
                </a:gridCol>
                <a:gridCol w="396240">
                  <a:extLst>
                    <a:ext uri="{9D8B030D-6E8A-4147-A177-3AD203B41FA5}">
                      <a16:colId xmlns:a16="http://schemas.microsoft.com/office/drawing/2014/main" xmlns="" val="20028"/>
                    </a:ext>
                  </a:extLst>
                </a:gridCol>
                <a:gridCol w="236220">
                  <a:extLst>
                    <a:ext uri="{9D8B030D-6E8A-4147-A177-3AD203B41FA5}">
                      <a16:colId xmlns:a16="http://schemas.microsoft.com/office/drawing/2014/main" xmlns="" val="20029"/>
                    </a:ext>
                  </a:extLst>
                </a:gridCol>
                <a:gridCol w="274320">
                  <a:extLst>
                    <a:ext uri="{9D8B030D-6E8A-4147-A177-3AD203B41FA5}">
                      <a16:colId xmlns:a16="http://schemas.microsoft.com/office/drawing/2014/main" xmlns="" val="20030"/>
                    </a:ext>
                  </a:extLst>
                </a:gridCol>
                <a:gridCol w="251460">
                  <a:extLst>
                    <a:ext uri="{9D8B030D-6E8A-4147-A177-3AD203B41FA5}">
                      <a16:colId xmlns:a16="http://schemas.microsoft.com/office/drawing/2014/main" xmlns="" val="20031"/>
                    </a:ext>
                  </a:extLst>
                </a:gridCol>
                <a:gridCol w="554346">
                  <a:extLst>
                    <a:ext uri="{9D8B030D-6E8A-4147-A177-3AD203B41FA5}">
                      <a16:colId xmlns:a16="http://schemas.microsoft.com/office/drawing/2014/main" xmlns="" val="20032"/>
                    </a:ext>
                  </a:extLst>
                </a:gridCol>
              </a:tblGrid>
              <a:tr h="197153">
                <a:tc rowSpan="2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kumimoji="0" lang="zh-TW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學年度</a:t>
                      </a:r>
                    </a:p>
                  </a:txBody>
                  <a:tcPr marL="56242" marR="5624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kumimoji="0" lang="zh-TW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學期</a:t>
                      </a:r>
                    </a:p>
                  </a:txBody>
                  <a:tcPr marL="56242" marR="5624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kumimoji="0" lang="zh-TW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學院</a:t>
                      </a:r>
                    </a:p>
                  </a:txBody>
                  <a:tcPr marL="56242" marR="5624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kumimoji="0" lang="zh-TW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單位名稱</a:t>
                      </a:r>
                    </a:p>
                  </a:txBody>
                  <a:tcPr marL="56242" marR="5624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kumimoji="0" lang="zh-TW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學制</a:t>
                      </a:r>
                    </a:p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kumimoji="0" lang="zh-TW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班別</a:t>
                      </a:r>
                    </a:p>
                  </a:txBody>
                  <a:tcPr marL="56242" marR="5624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kumimoji="0" lang="zh-TW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性別</a:t>
                      </a:r>
                    </a:p>
                  </a:txBody>
                  <a:tcPr marL="56242" marR="5624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kumimoji="0" lang="zh-TW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身分類別</a:t>
                      </a:r>
                    </a:p>
                  </a:txBody>
                  <a:tcPr marL="56242" marR="5624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11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kumimoji="0" lang="zh-TW" sz="1200" b="1" i="0" u="none" strike="dbl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學期內新辦理</a:t>
                      </a:r>
                      <a:r>
                        <a:rPr kumimoji="0" lang="zh-TW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學期間申辦休學人數</a:t>
                      </a:r>
                    </a:p>
                  </a:txBody>
                  <a:tcPr marL="56242" marR="562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1E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kumimoji="0" lang="zh-TW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學期</a:t>
                      </a:r>
                      <a:r>
                        <a:rPr kumimoji="0" lang="zh-TW" sz="1200" b="1" i="0" u="none" strike="dbl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內</a:t>
                      </a:r>
                      <a:r>
                        <a:rPr kumimoji="0" lang="zh-TW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間休學減少人數</a:t>
                      </a:r>
                    </a:p>
                  </a:txBody>
                  <a:tcPr marL="56242" marR="562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1E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11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kumimoji="0" lang="zh-TW" sz="1200" b="1" i="0" u="none" strike="dbl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至學期底總休學</a:t>
                      </a:r>
                      <a:r>
                        <a:rPr kumimoji="0" lang="zh-TW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於學期底處於休學狀態之人數</a:t>
                      </a:r>
                    </a:p>
                  </a:txBody>
                  <a:tcPr marL="56242" marR="5624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1E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450393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kumimoji="0" lang="zh-TW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因傷病因素</a:t>
                      </a:r>
                    </a:p>
                  </a:txBody>
                  <a:tcPr marL="56242" marR="5624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kumimoji="0" lang="zh-TW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因經濟困難因素</a:t>
                      </a:r>
                    </a:p>
                  </a:txBody>
                  <a:tcPr marL="56242" marR="5624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kumimoji="0" lang="zh-TW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因學業</a:t>
                      </a:r>
                      <a:r>
                        <a:rPr kumimoji="0" lang="zh-TW" sz="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成績不</a:t>
                      </a:r>
                      <a:r>
                        <a:rPr kumimoji="0" lang="zh-TW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佳因素</a:t>
                      </a:r>
                    </a:p>
                  </a:txBody>
                  <a:tcPr marL="56242" marR="56242" marT="0" marB="0" vert="eaVert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kumimoji="0" lang="zh-TW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因志趣不合因素</a:t>
                      </a:r>
                    </a:p>
                  </a:txBody>
                  <a:tcPr marL="56242" marR="5624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kumimoji="0" lang="en-US" altLang="zh-TW" sz="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…</a:t>
                      </a:r>
                      <a:endParaRPr kumimoji="0" lang="zh-TW" sz="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56242" marR="5624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kumimoji="0" lang="zh-TW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因出國因素</a:t>
                      </a:r>
                    </a:p>
                  </a:txBody>
                  <a:tcPr marL="56242" marR="5624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kumimoji="0" lang="zh-TW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因論文撰寫因素</a:t>
                      </a:r>
                    </a:p>
                  </a:txBody>
                  <a:tcPr marL="56242" marR="56242" marT="0" marB="0" vert="eaVert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kumimoji="0" lang="zh-TW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因適應不良因素</a:t>
                      </a:r>
                    </a:p>
                  </a:txBody>
                  <a:tcPr marL="56242" marR="5624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kumimoji="0" lang="en-US" altLang="zh-TW" sz="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…</a:t>
                      </a:r>
                      <a:endParaRPr kumimoji="0" lang="zh-TW" sz="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56242" marR="5624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kumimoji="0" lang="zh-TW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其他因素</a:t>
                      </a:r>
                    </a:p>
                  </a:txBody>
                  <a:tcPr marL="56242" marR="5624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kumimoji="0" lang="zh-TW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小計</a:t>
                      </a:r>
                    </a:p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kumimoji="0" lang="en-US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)</a:t>
                      </a:r>
                      <a:r>
                        <a:rPr kumimoji="0" lang="zh-TW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系統自動加總</a:t>
                      </a:r>
                      <a:r>
                        <a:rPr kumimoji="0" lang="en-US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(</a:t>
                      </a:r>
                      <a:endParaRPr kumimoji="0" lang="zh-TW" sz="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56242" marR="5624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kumimoji="0" lang="zh-TW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因辦理復學</a:t>
                      </a:r>
                    </a:p>
                  </a:txBody>
                  <a:tcPr marL="56242" marR="5624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kumimoji="0" lang="en-US" altLang="zh-TW" sz="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…</a:t>
                      </a:r>
                      <a:endParaRPr kumimoji="0" lang="zh-TW" sz="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56242" marR="5624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kumimoji="0" lang="zh-TW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其他因素</a:t>
                      </a:r>
                    </a:p>
                  </a:txBody>
                  <a:tcPr marL="56242" marR="5624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kumimoji="0" lang="zh-TW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小計</a:t>
                      </a:r>
                    </a:p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kumimoji="0" lang="en-US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)</a:t>
                      </a:r>
                      <a:r>
                        <a:rPr kumimoji="0" lang="zh-TW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系統自動加總</a:t>
                      </a:r>
                      <a:r>
                        <a:rPr kumimoji="0" lang="en-US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(</a:t>
                      </a:r>
                      <a:endParaRPr kumimoji="0" lang="zh-TW" sz="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56242" marR="5624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kumimoji="0" lang="zh-TW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因傷病因素</a:t>
                      </a:r>
                    </a:p>
                  </a:txBody>
                  <a:tcPr marL="56242" marR="5624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kumimoji="0" lang="zh-TW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因經濟困難因素</a:t>
                      </a:r>
                    </a:p>
                  </a:txBody>
                  <a:tcPr marL="56242" marR="5624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kumimoji="0" lang="zh-TW" sz="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因學業成績不</a:t>
                      </a:r>
                      <a:r>
                        <a:rPr kumimoji="0" lang="zh-TW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佳</a:t>
                      </a:r>
                      <a:r>
                        <a:rPr kumimoji="0" lang="zh-TW" sz="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因</a:t>
                      </a:r>
                      <a:r>
                        <a:rPr kumimoji="0" lang="zh-TW" altLang="en-US" sz="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素</a:t>
                      </a:r>
                      <a:endParaRPr kumimoji="0" lang="zh-TW" sz="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56242" marR="56242" marT="0" marB="0" vert="eaVert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kumimoji="0" lang="zh-TW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因志趣不合因素</a:t>
                      </a:r>
                    </a:p>
                  </a:txBody>
                  <a:tcPr marL="56242" marR="5624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kumimoji="0" lang="en-US" altLang="zh-TW" sz="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…</a:t>
                      </a:r>
                      <a:endParaRPr kumimoji="0" lang="zh-TW" sz="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56242" marR="5624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kumimoji="0" lang="zh-TW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因出國因素</a:t>
                      </a:r>
                    </a:p>
                  </a:txBody>
                  <a:tcPr marL="56242" marR="5624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kumimoji="0" lang="zh-TW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因論文撰寫因素</a:t>
                      </a:r>
                    </a:p>
                  </a:txBody>
                  <a:tcPr marL="56242" marR="56242" marT="0" marB="0" vert="eaVert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kumimoji="0" lang="zh-TW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因適應不良因素</a:t>
                      </a:r>
                    </a:p>
                  </a:txBody>
                  <a:tcPr marL="56242" marR="5624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kumimoji="0" lang="en-US" altLang="zh-TW" sz="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…</a:t>
                      </a:r>
                      <a:endParaRPr kumimoji="0" lang="zh-TW" sz="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56242" marR="5624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kumimoji="0" lang="zh-TW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其他因素</a:t>
                      </a:r>
                    </a:p>
                  </a:txBody>
                  <a:tcPr marL="56242" marR="5624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kumimoji="0" lang="zh-TW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小計</a:t>
                      </a:r>
                    </a:p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kumimoji="0" lang="en-US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)</a:t>
                      </a:r>
                      <a:r>
                        <a:rPr kumimoji="0" lang="zh-TW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系統自動加總</a:t>
                      </a:r>
                      <a:r>
                        <a:rPr kumimoji="0" lang="en-US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(</a:t>
                      </a:r>
                      <a:endParaRPr kumimoji="0" lang="zh-TW" sz="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56242" marR="5624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504459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2"/>
          <p:cNvSpPr>
            <a:spLocks noGrp="1" noChangeArrowheads="1"/>
          </p:cNvSpPr>
          <p:nvPr>
            <p:ph type="title"/>
          </p:nvPr>
        </p:nvSpPr>
        <p:spPr>
          <a:xfrm>
            <a:off x="228912" y="226382"/>
            <a:ext cx="8912685" cy="498548"/>
          </a:xfrm>
        </p:spPr>
        <p:txBody>
          <a:bodyPr anchor="t">
            <a:noAutofit/>
          </a:bodyPr>
          <a:lstStyle/>
          <a:p>
            <a:pPr>
              <a:defRPr/>
            </a:pPr>
            <a:r>
              <a:rPr lang="zh-TW" altLang="zh-TW" sz="22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</a:t>
            </a:r>
            <a:r>
              <a:rPr lang="en-US" altLang="zh-TW" sz="22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13.</a:t>
            </a:r>
            <a:r>
              <a:rPr lang="zh-TW" altLang="en-US" sz="22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學生</a:t>
            </a:r>
            <a:r>
              <a:rPr lang="zh-TW" altLang="en-US" sz="22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退</a:t>
            </a:r>
            <a:r>
              <a:rPr lang="zh-TW" altLang="en-US" sz="22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學人數</a:t>
            </a:r>
            <a:r>
              <a:rPr lang="en-US" altLang="zh-TW" sz="22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	</a:t>
            </a:r>
            <a:r>
              <a:rPr lang="zh-TW" altLang="en-US" sz="22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  </a:t>
            </a:r>
            <a:r>
              <a:rPr lang="en-US" altLang="zh-TW" sz="22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				</a:t>
            </a:r>
            <a:r>
              <a:rPr lang="en-US" altLang="zh-TW" sz="2200" i="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(3</a:t>
            </a:r>
            <a:r>
              <a:rPr lang="zh-TW" altLang="zh-TW" sz="2200" i="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月、</a:t>
            </a:r>
            <a:r>
              <a:rPr lang="en-US" altLang="zh-TW" sz="2200" i="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10</a:t>
            </a:r>
            <a:r>
              <a:rPr lang="zh-TW" altLang="zh-TW" sz="2200" i="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月填報</a:t>
            </a:r>
            <a:r>
              <a:rPr lang="en-US" altLang="zh-TW" sz="2200" i="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)</a:t>
            </a:r>
            <a:endParaRPr lang="zh-TW" altLang="en-US" sz="2200" i="0" dirty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1" name="Rectangle 47"/>
          <p:cNvSpPr>
            <a:spLocks noChangeArrowheads="1"/>
          </p:cNvSpPr>
          <p:nvPr/>
        </p:nvSpPr>
        <p:spPr bwMode="gray">
          <a:xfrm>
            <a:off x="-50554" y="-61362"/>
            <a:ext cx="890140" cy="40011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2000" b="1" dirty="0" smtClean="0">
                <a:solidFill>
                  <a:srgbClr val="000000"/>
                </a:solidFill>
                <a:ea typeface="新細明體" panose="02020500000000000000" pitchFamily="18" charset="-120"/>
                <a:cs typeface="Arial" panose="020B0604020202020204" pitchFamily="34" charset="0"/>
              </a:rPr>
              <a:t>3</a:t>
            </a:r>
            <a:r>
              <a:rPr lang="en-US" altLang="zh-TW" sz="2000" b="1" noProof="0" dirty="0" smtClean="0">
                <a:solidFill>
                  <a:srgbClr val="000000"/>
                </a:solidFill>
                <a:ea typeface="新細明體" panose="02020500000000000000" pitchFamily="18" charset="-120"/>
                <a:cs typeface="Arial" panose="020B0604020202020204" pitchFamily="34" charset="0"/>
              </a:rPr>
              <a:t>.2.4</a:t>
            </a:r>
            <a:endParaRPr kumimoji="0" lang="en-US" altLang="zh-TW" sz="20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86606" y="2399266"/>
            <a:ext cx="8904448" cy="37625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tabLst>
                <a:tab pos="30480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altLang="zh-TW" sz="20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【</a:t>
            </a:r>
            <a:r>
              <a:rPr lang="en-US" altLang="zh-TW" sz="2000" b="1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110.03</a:t>
            </a:r>
            <a:r>
              <a:rPr lang="zh-TW" altLang="en-US" sz="2000" b="1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期</a:t>
            </a:r>
            <a:r>
              <a:rPr lang="en-US" altLang="zh-TW" sz="2000" b="1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-</a:t>
            </a:r>
            <a:r>
              <a:rPr lang="zh-TW" altLang="en-US" sz="2000" b="1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定義補充</a:t>
            </a:r>
            <a:r>
              <a:rPr lang="zh-TW" altLang="en-US" sz="2000" b="1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說明</a:t>
            </a:r>
            <a:r>
              <a:rPr lang="en-US" altLang="zh-TW" sz="20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】</a:t>
            </a:r>
          </a:p>
          <a:p>
            <a:pPr marL="342900" indent="-34290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l"/>
              <a:tabLst>
                <a:tab pos="30480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zh-TW" altLang="zh-TW" sz="2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學期間退學人數</a:t>
            </a:r>
            <a:r>
              <a:rPr lang="zh-TW" altLang="zh-TW" sz="20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：係指於資料蒐集之學期內</a:t>
            </a:r>
            <a:r>
              <a:rPr lang="zh-TW" altLang="zh-TW" sz="2000" u="heavy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自請退學及勒令退學</a:t>
            </a:r>
            <a:r>
              <a:rPr lang="zh-TW" altLang="zh-TW" sz="20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之人數</a:t>
            </a:r>
            <a:r>
              <a:rPr lang="zh-TW" altLang="zh-TW" sz="20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。</a:t>
            </a:r>
            <a:endParaRPr lang="en-US" altLang="zh-TW" sz="2000" dirty="0" smtClean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342900" indent="-34290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l"/>
              <a:tabLst>
                <a:tab pos="30480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zh-TW" altLang="zh-TW" sz="2000" b="1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因</a:t>
            </a:r>
            <a:r>
              <a:rPr lang="zh-TW" altLang="zh-TW" sz="2000" b="1" dirty="0" smtClean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成績</a:t>
            </a:r>
            <a:r>
              <a:rPr lang="zh-TW" altLang="zh-TW" sz="2000" b="1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不佳或曠課時數過多</a:t>
            </a:r>
            <a:r>
              <a:rPr lang="zh-TW" altLang="zh-TW" sz="2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因素</a:t>
            </a:r>
            <a:r>
              <a:rPr lang="zh-TW" altLang="zh-TW" sz="20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：係指因學業</a:t>
            </a:r>
            <a:r>
              <a:rPr lang="zh-TW" altLang="zh-TW" sz="20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成績達</a:t>
            </a:r>
            <a:r>
              <a:rPr lang="zh-TW" altLang="zh-TW" sz="20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退學標準、學業成績不佳、曠課逾規定時間、延長修業期限屆滿等原因</a:t>
            </a:r>
            <a:r>
              <a:rPr lang="zh-TW" altLang="zh-TW" sz="20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。</a:t>
            </a:r>
            <a:endParaRPr lang="en-US" altLang="zh-TW" sz="2000" dirty="0" smtClean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342900" indent="-34290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l"/>
              <a:tabLst>
                <a:tab pos="30480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zh-TW" altLang="zh-TW" sz="2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因逾期未註冊因素</a:t>
            </a:r>
            <a:r>
              <a:rPr lang="zh-TW" altLang="zh-TW" sz="20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：係指逾期未完成學校規定註冊程序、</a:t>
            </a:r>
            <a:r>
              <a:rPr lang="zh-TW" altLang="zh-TW" sz="2000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未繳學雜費</a:t>
            </a:r>
            <a:r>
              <a:rPr lang="zh-TW" altLang="zh-TW" sz="20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、未繳學分費、</a:t>
            </a:r>
            <a:r>
              <a:rPr lang="zh-TW" altLang="zh-TW" sz="2000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未如期完成選課、選課學分不足</a:t>
            </a:r>
            <a:r>
              <a:rPr lang="zh-TW" altLang="zh-TW" sz="20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等原因</a:t>
            </a:r>
            <a:r>
              <a:rPr lang="zh-TW" altLang="zh-TW" sz="20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。</a:t>
            </a:r>
            <a:endParaRPr lang="en-US" altLang="zh-TW" sz="2000" dirty="0" smtClean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342900" indent="-34290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l"/>
              <a:tabLst>
                <a:tab pos="30480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zh-TW" altLang="zh-TW" sz="2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因休學逾期未復學因素</a:t>
            </a:r>
            <a:r>
              <a:rPr lang="zh-TW" altLang="zh-TW" sz="20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：係指因休學期限逾期未復學而予退學者</a:t>
            </a:r>
            <a:r>
              <a:rPr lang="zh-TW" altLang="zh-TW" sz="20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。</a:t>
            </a:r>
            <a:endParaRPr lang="en-US" altLang="zh-TW" sz="2000" dirty="0" smtClean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342900" indent="-34290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l"/>
              <a:tabLst>
                <a:tab pos="30480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zh-TW" altLang="zh-TW" sz="2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因育嬰因素</a:t>
            </a:r>
            <a:r>
              <a:rPr lang="zh-TW" altLang="zh-TW" sz="20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：係指因育嬰因素而辦理退學</a:t>
            </a:r>
            <a:r>
              <a:rPr lang="zh-TW" altLang="zh-TW" sz="20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者</a:t>
            </a:r>
            <a:r>
              <a:rPr lang="zh-TW" altLang="en-US" sz="20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。</a:t>
            </a:r>
            <a:endParaRPr lang="en-US" altLang="zh-TW" sz="2000" dirty="0" smtClean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graphicFrame>
        <p:nvGraphicFramePr>
          <p:cNvPr id="2" name="表格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77893510"/>
              </p:ext>
            </p:extLst>
          </p:nvPr>
        </p:nvGraphicFramePr>
        <p:xfrm>
          <a:off x="98108" y="769618"/>
          <a:ext cx="8901112" cy="1588211"/>
        </p:xfrm>
        <a:graphic>
          <a:graphicData uri="http://schemas.openxmlformats.org/drawingml/2006/table">
            <a:tbl>
              <a:tblPr firstRow="1" firstCol="1" bandRow="1" bandCol="1"/>
              <a:tblGrid>
                <a:gridCol w="16859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9812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2098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7432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26670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228600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320040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701040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403860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632460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  <a:gridCol w="541020">
                  <a:extLst>
                    <a:ext uri="{9D8B030D-6E8A-4147-A177-3AD203B41FA5}">
                      <a16:colId xmlns:a16="http://schemas.microsoft.com/office/drawing/2014/main" xmlns="" val="20010"/>
                    </a:ext>
                  </a:extLst>
                </a:gridCol>
                <a:gridCol w="650178">
                  <a:extLst>
                    <a:ext uri="{9D8B030D-6E8A-4147-A177-3AD203B41FA5}">
                      <a16:colId xmlns:a16="http://schemas.microsoft.com/office/drawing/2014/main" xmlns="" val="20011"/>
                    </a:ext>
                  </a:extLst>
                </a:gridCol>
                <a:gridCol w="417221">
                  <a:extLst>
                    <a:ext uri="{9D8B030D-6E8A-4147-A177-3AD203B41FA5}">
                      <a16:colId xmlns:a16="http://schemas.microsoft.com/office/drawing/2014/main" xmlns="" val="20012"/>
                    </a:ext>
                  </a:extLst>
                </a:gridCol>
                <a:gridCol w="525181">
                  <a:extLst>
                    <a:ext uri="{9D8B030D-6E8A-4147-A177-3AD203B41FA5}">
                      <a16:colId xmlns:a16="http://schemas.microsoft.com/office/drawing/2014/main" xmlns="" val="20013"/>
                    </a:ext>
                  </a:extLst>
                </a:gridCol>
                <a:gridCol w="371051">
                  <a:extLst>
                    <a:ext uri="{9D8B030D-6E8A-4147-A177-3AD203B41FA5}">
                      <a16:colId xmlns:a16="http://schemas.microsoft.com/office/drawing/2014/main" xmlns="" val="20014"/>
                    </a:ext>
                  </a:extLst>
                </a:gridCol>
                <a:gridCol w="500783">
                  <a:extLst>
                    <a:ext uri="{9D8B030D-6E8A-4147-A177-3AD203B41FA5}">
                      <a16:colId xmlns:a16="http://schemas.microsoft.com/office/drawing/2014/main" xmlns="" val="20015"/>
                    </a:ext>
                  </a:extLst>
                </a:gridCol>
                <a:gridCol w="417221">
                  <a:extLst>
                    <a:ext uri="{9D8B030D-6E8A-4147-A177-3AD203B41FA5}">
                      <a16:colId xmlns:a16="http://schemas.microsoft.com/office/drawing/2014/main" xmlns="" val="20016"/>
                    </a:ext>
                  </a:extLst>
                </a:gridCol>
                <a:gridCol w="416633">
                  <a:extLst>
                    <a:ext uri="{9D8B030D-6E8A-4147-A177-3AD203B41FA5}">
                      <a16:colId xmlns:a16="http://schemas.microsoft.com/office/drawing/2014/main" xmlns="" val="20017"/>
                    </a:ext>
                  </a:extLst>
                </a:gridCol>
                <a:gridCol w="416633">
                  <a:extLst>
                    <a:ext uri="{9D8B030D-6E8A-4147-A177-3AD203B41FA5}">
                      <a16:colId xmlns:a16="http://schemas.microsoft.com/office/drawing/2014/main" xmlns="" val="20018"/>
                    </a:ext>
                  </a:extLst>
                </a:gridCol>
                <a:gridCol w="396037">
                  <a:extLst>
                    <a:ext uri="{9D8B030D-6E8A-4147-A177-3AD203B41FA5}">
                      <a16:colId xmlns:a16="http://schemas.microsoft.com/office/drawing/2014/main" xmlns="" val="20019"/>
                    </a:ext>
                  </a:extLst>
                </a:gridCol>
                <a:gridCol w="417221">
                  <a:extLst>
                    <a:ext uri="{9D8B030D-6E8A-4147-A177-3AD203B41FA5}">
                      <a16:colId xmlns:a16="http://schemas.microsoft.com/office/drawing/2014/main" xmlns="" val="20020"/>
                    </a:ext>
                  </a:extLst>
                </a:gridCol>
                <a:gridCol w="417221">
                  <a:extLst>
                    <a:ext uri="{9D8B030D-6E8A-4147-A177-3AD203B41FA5}">
                      <a16:colId xmlns:a16="http://schemas.microsoft.com/office/drawing/2014/main" xmlns="" val="20021"/>
                    </a:ext>
                  </a:extLst>
                </a:gridCol>
              </a:tblGrid>
              <a:tr h="251462">
                <a:tc rowSpan="2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kumimoji="0" lang="zh-TW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學年度</a:t>
                      </a:r>
                    </a:p>
                  </a:txBody>
                  <a:tcPr marL="15595" marR="155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kumimoji="0" lang="zh-TW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學期</a:t>
                      </a:r>
                    </a:p>
                  </a:txBody>
                  <a:tcPr marL="15595" marR="155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kumimoji="0" lang="zh-TW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學院</a:t>
                      </a:r>
                    </a:p>
                  </a:txBody>
                  <a:tcPr marL="15595" marR="155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kumimoji="0" lang="zh-TW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單位名稱</a:t>
                      </a:r>
                    </a:p>
                  </a:txBody>
                  <a:tcPr marL="15595" marR="155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kumimoji="0" lang="zh-TW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學制班別</a:t>
                      </a:r>
                    </a:p>
                  </a:txBody>
                  <a:tcPr marL="15595" marR="155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kumimoji="0" lang="zh-TW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性別</a:t>
                      </a:r>
                    </a:p>
                  </a:txBody>
                  <a:tcPr marL="15595" marR="155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kumimoji="0" lang="zh-TW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身分類別</a:t>
                      </a:r>
                    </a:p>
                  </a:txBody>
                  <a:tcPr marL="15595" marR="155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13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kumimoji="0" lang="zh-TW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學期</a:t>
                      </a:r>
                      <a:r>
                        <a:rPr kumimoji="0" lang="zh-TW" sz="1200" b="1" i="0" u="none" strike="dbl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內總</a:t>
                      </a:r>
                      <a:r>
                        <a:rPr kumimoji="0" lang="zh-TW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間退學人數</a:t>
                      </a:r>
                    </a:p>
                  </a:txBody>
                  <a:tcPr marL="15595" marR="155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1E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kumimoji="0" lang="zh-TW" sz="8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開除學籍人數</a:t>
                      </a:r>
                    </a:p>
                  </a:txBody>
                  <a:tcPr marL="15595" marR="155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kumimoji="0" lang="zh-TW" sz="8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死亡人數</a:t>
                      </a:r>
                    </a:p>
                  </a:txBody>
                  <a:tcPr marL="15595" marR="155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336749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kumimoji="0" lang="zh-TW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因</a:t>
                      </a:r>
                      <a:r>
                        <a:rPr kumimoji="0" lang="zh-TW" sz="1200" b="1" i="0" u="none" strike="dbl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學業</a:t>
                      </a:r>
                      <a:r>
                        <a:rPr kumimoji="0" lang="zh-TW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成績不佳或曠課時數過多因素</a:t>
                      </a:r>
                    </a:p>
                  </a:txBody>
                  <a:tcPr marL="15595" marR="155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1E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kumimoji="0" lang="zh-TW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因操行成績因素</a:t>
                      </a:r>
                    </a:p>
                  </a:txBody>
                  <a:tcPr marL="15595" marR="155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kumimoji="0" lang="zh-TW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因志趣不合因素</a:t>
                      </a:r>
                    </a:p>
                  </a:txBody>
                  <a:tcPr marL="15595" marR="155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kumimoji="0" lang="zh-TW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因逾期未註冊因素</a:t>
                      </a:r>
                    </a:p>
                  </a:txBody>
                  <a:tcPr marL="15595" marR="155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1E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kumimoji="0" lang="zh-TW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因休學逾期未復學因素</a:t>
                      </a:r>
                    </a:p>
                  </a:txBody>
                  <a:tcPr marL="15595" marR="155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1E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kumimoji="0" lang="zh-TW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因懷孕因素</a:t>
                      </a:r>
                    </a:p>
                  </a:txBody>
                  <a:tcPr marL="15595" marR="155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kumimoji="0" lang="zh-TW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因育嬰因素</a:t>
                      </a:r>
                    </a:p>
                  </a:txBody>
                  <a:tcPr marL="15595" marR="155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1E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kumimoji="0" lang="zh-TW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因傷病因素</a:t>
                      </a:r>
                    </a:p>
                  </a:txBody>
                  <a:tcPr marL="15595" marR="155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kumimoji="0" lang="zh-TW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因工作需求因素</a:t>
                      </a:r>
                    </a:p>
                  </a:txBody>
                  <a:tcPr marL="15595" marR="155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kumimoji="0" lang="zh-TW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因經濟困難因素</a:t>
                      </a:r>
                    </a:p>
                  </a:txBody>
                  <a:tcPr marL="15595" marR="155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kumimoji="0" lang="zh-TW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因生涯規劃因素</a:t>
                      </a:r>
                    </a:p>
                  </a:txBody>
                  <a:tcPr marL="15595" marR="155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kumimoji="0" lang="zh-TW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其他因素</a:t>
                      </a:r>
                      <a:r>
                        <a:rPr kumimoji="0" lang="en-US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(</a:t>
                      </a:r>
                      <a:r>
                        <a:rPr kumimoji="0" lang="zh-TW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不含死亡</a:t>
                      </a:r>
                      <a:r>
                        <a:rPr kumimoji="0" lang="en-US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)</a:t>
                      </a:r>
                      <a:endParaRPr kumimoji="0" lang="zh-TW" sz="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15595" marR="155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kumimoji="0" lang="zh-TW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小計</a:t>
                      </a:r>
                    </a:p>
                    <a:p>
                      <a:pPr marL="0" algn="l" defTabSz="914400" rtl="0" eaLnBrk="1" latinLnBrk="0" hangingPunct="1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kumimoji="0" lang="en-US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(</a:t>
                      </a:r>
                      <a:r>
                        <a:rPr kumimoji="0" lang="zh-TW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系統自動加總</a:t>
                      </a:r>
                      <a:r>
                        <a:rPr kumimoji="0" lang="en-US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)</a:t>
                      </a:r>
                      <a:endParaRPr kumimoji="0" lang="zh-TW" sz="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15595" marR="155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198472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40043" y="1609285"/>
            <a:ext cx="8814487" cy="4989223"/>
          </a:xfrm>
          <a:noFill/>
          <a:ln w="28575">
            <a:noFill/>
          </a:ln>
        </p:spPr>
        <p:txBody>
          <a:bodyPr/>
          <a:lstStyle/>
          <a:p>
            <a:pPr marL="0" indent="0">
              <a:buClrTx/>
              <a:buSzPct val="100000"/>
              <a:buNone/>
            </a:pPr>
            <a:endParaRPr lang="en-US" altLang="zh-TW" sz="1800" dirty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0" indent="0">
              <a:buClrTx/>
              <a:buSzPct val="100000"/>
              <a:buNone/>
            </a:pPr>
            <a:endParaRPr lang="ko-KR" altLang="en-US" sz="3600" dirty="0">
              <a:solidFill>
                <a:srgbClr val="0070C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5" name="文字方塊 20"/>
          <p:cNvSpPr txBox="1">
            <a:spLocks noChangeArrowheads="1"/>
          </p:cNvSpPr>
          <p:nvPr/>
        </p:nvSpPr>
        <p:spPr bwMode="auto">
          <a:xfrm>
            <a:off x="2688801" y="694993"/>
            <a:ext cx="3467616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ea typeface="微軟正黑體" panose="020B0604030504040204" pitchFamily="34" charset="-120"/>
                <a:cs typeface="Arial" panose="020B0604020202020204" pitchFamily="34" charset="0"/>
              </a:rPr>
              <a:t>個資安全維護措施</a:t>
            </a:r>
            <a:endParaRPr kumimoji="0" lang="en-US" altLang="zh-TW" sz="36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8" name="文字方塊 13"/>
          <p:cNvSpPr txBox="1">
            <a:spLocks noChangeArrowheads="1"/>
          </p:cNvSpPr>
          <p:nvPr/>
        </p:nvSpPr>
        <p:spPr bwMode="auto">
          <a:xfrm>
            <a:off x="420556" y="1177314"/>
            <a:ext cx="8239125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42900" indent="-3429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1" latinLnBrk="1">
              <a:lnSpc>
                <a:spcPts val="2800"/>
              </a:lnSpc>
              <a:spcBef>
                <a:spcPct val="0"/>
              </a:spcBef>
              <a:buClr>
                <a:srgbClr val="000000"/>
              </a:buClr>
              <a:buSzPct val="100000"/>
              <a:buFont typeface="Wingdings" panose="05000000000000000000" pitchFamily="2" charset="2"/>
              <a:buChar char="l"/>
              <a:defRPr/>
            </a:pPr>
            <a:r>
              <a:rPr lang="en-US" altLang="zh-TW" sz="2000" dirty="0">
                <a:solidFill>
                  <a:srgbClr val="00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105.10</a:t>
            </a:r>
            <a:r>
              <a:rPr lang="zh-TW" altLang="en-US" sz="2000" dirty="0">
                <a:solidFill>
                  <a:srgbClr val="00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期起增蒐教師「身分識別號」</a:t>
            </a:r>
            <a:r>
              <a:rPr lang="zh-TW" altLang="en-US" sz="2000" dirty="0" smtClean="0">
                <a:solidFill>
                  <a:srgbClr val="00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欄位，</a:t>
            </a:r>
            <a:r>
              <a:rPr kumimoji="0" lang="zh-TW" altLang="zh-TW" sz="200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微軟正黑體" panose="020B0604030504040204" pitchFamily="34" charset="-120"/>
                <a:cs typeface="Arial" panose="020B0604020202020204" pitchFamily="34" charset="0"/>
              </a:rPr>
              <a:t>為</a:t>
            </a:r>
            <a:r>
              <a:rPr kumimoji="0" lang="zh-TW" altLang="en-US" sz="20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微軟正黑體" panose="020B0604030504040204" pitchFamily="34" charset="-120"/>
                <a:cs typeface="Arial" panose="020B0604020202020204" pitchFamily="34" charset="0"/>
              </a:rPr>
              <a:t>符合個人資料保護法規定，並</a:t>
            </a:r>
            <a:r>
              <a:rPr kumimoji="0" lang="zh-TW" altLang="zh-TW" sz="200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微軟正黑體" panose="020B0604030504040204" pitchFamily="34" charset="-120"/>
                <a:cs typeface="Arial" panose="020B0604020202020204" pitchFamily="34" charset="0"/>
              </a:rPr>
              <a:t>確保</a:t>
            </a:r>
            <a:r>
              <a:rPr kumimoji="0" lang="zh-TW" altLang="en-US" sz="200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微軟正黑體" panose="020B0604030504040204" pitchFamily="34" charset="-120"/>
                <a:cs typeface="Arial" panose="020B0604020202020204" pitchFamily="34" charset="0"/>
              </a:rPr>
              <a:t>教師</a:t>
            </a:r>
            <a:r>
              <a:rPr kumimoji="0" lang="zh-TW" altLang="en-US" sz="20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微軟正黑體" panose="020B0604030504040204" pitchFamily="34" charset="-120"/>
                <a:cs typeface="Arial" panose="020B0604020202020204" pitchFamily="34" charset="0"/>
              </a:rPr>
              <a:t>「身分識別號」資料</a:t>
            </a:r>
            <a:r>
              <a:rPr kumimoji="0" lang="zh-TW" altLang="zh-TW" sz="20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微軟正黑體" panose="020B0604030504040204" pitchFamily="34" charset="-120"/>
                <a:cs typeface="Arial" panose="020B0604020202020204" pitchFamily="34" charset="0"/>
              </a:rPr>
              <a:t>安全性，請學校務必指派</a:t>
            </a:r>
            <a:r>
              <a:rPr kumimoji="0" lang="en-US" altLang="zh-TW" sz="2800" b="1" i="0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ea typeface="微軟正黑體" panose="020B0604030504040204" pitchFamily="34" charset="-120"/>
                <a:cs typeface="Arial" panose="020B0604020202020204" pitchFamily="34" charset="0"/>
              </a:rPr>
              <a:t>1</a:t>
            </a:r>
            <a:r>
              <a:rPr kumimoji="0" lang="zh-TW" altLang="zh-TW" sz="2800" b="1" i="0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ea typeface="微軟正黑體" panose="020B0604030504040204" pitchFamily="34" charset="-120"/>
                <a:cs typeface="Arial" panose="020B0604020202020204" pitchFamily="34" charset="0"/>
              </a:rPr>
              <a:t>位專責人員</a:t>
            </a:r>
            <a:r>
              <a:rPr kumimoji="0" lang="zh-TW" altLang="zh-TW" sz="20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微軟正黑體" panose="020B0604030504040204" pitchFamily="34" charset="-120"/>
                <a:cs typeface="Arial" panose="020B0604020202020204" pitchFamily="34" charset="0"/>
              </a:rPr>
              <a:t>負責蒐集資料與填報該表冊</a:t>
            </a:r>
            <a:r>
              <a:rPr kumimoji="0" lang="zh-TW" altLang="en-US" sz="20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微軟正黑體" panose="020B0604030504040204" pitchFamily="34" charset="-120"/>
                <a:cs typeface="Arial" panose="020B0604020202020204" pitchFamily="34" charset="0"/>
              </a:rPr>
              <a:t>。</a:t>
            </a:r>
            <a:endParaRPr kumimoji="0" lang="en-US" altLang="zh-TW" sz="240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graphicFrame>
        <p:nvGraphicFramePr>
          <p:cNvPr id="9" name="表格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5228437"/>
              </p:ext>
            </p:extLst>
          </p:nvPr>
        </p:nvGraphicFramePr>
        <p:xfrm>
          <a:off x="1547664" y="2570659"/>
          <a:ext cx="7010400" cy="735013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40208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40208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40208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40208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40208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735013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 smtClean="0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姓名</a:t>
                      </a:r>
                      <a:endParaRPr lang="zh-TW" altLang="en-US" sz="2000" dirty="0">
                        <a:solidFill>
                          <a:srgbClr val="00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1432" marR="91432" marT="45703" marB="45703" anchor="ctr">
                    <a:solidFill>
                      <a:schemeClr val="accent4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 smtClean="0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出生</a:t>
                      </a:r>
                      <a:endParaRPr lang="en-US" altLang="zh-TW" sz="2000" dirty="0" smtClean="0">
                        <a:solidFill>
                          <a:srgbClr val="00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/>
                      <a:r>
                        <a:rPr lang="zh-TW" altLang="en-US" sz="2000" dirty="0" smtClean="0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年月日</a:t>
                      </a:r>
                      <a:endParaRPr lang="zh-TW" altLang="en-US" sz="2000" dirty="0">
                        <a:solidFill>
                          <a:srgbClr val="00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1432" marR="91432" marT="45703" marB="45703" anchor="ctr">
                    <a:solidFill>
                      <a:schemeClr val="accent4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 smtClean="0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身分</a:t>
                      </a:r>
                      <a:endParaRPr lang="en-US" altLang="zh-TW" sz="2000" dirty="0" smtClean="0">
                        <a:solidFill>
                          <a:srgbClr val="00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/>
                      <a:r>
                        <a:rPr lang="zh-TW" altLang="en-US" sz="2000" dirty="0" smtClean="0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識別號</a:t>
                      </a:r>
                      <a:endParaRPr lang="zh-TW" altLang="en-US" sz="2000" dirty="0">
                        <a:solidFill>
                          <a:srgbClr val="00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1432" marR="91432" marT="45703" marB="45703" anchor="ctr">
                    <a:solidFill>
                      <a:schemeClr val="accent4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 smtClean="0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主聘單位</a:t>
                      </a:r>
                      <a:endParaRPr lang="zh-TW" altLang="en-US" sz="2000" dirty="0">
                        <a:solidFill>
                          <a:srgbClr val="00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1432" marR="91432" marT="45703" marB="45703" anchor="ctr">
                    <a:solidFill>
                      <a:schemeClr val="accent4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 smtClean="0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聘書職級</a:t>
                      </a:r>
                      <a:endParaRPr lang="zh-TW" altLang="en-US" sz="2000" dirty="0">
                        <a:solidFill>
                          <a:srgbClr val="00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1432" marR="91432" marT="45703" marB="45703" anchor="ctr">
                    <a:solidFill>
                      <a:schemeClr val="accent4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graphicFrame>
        <p:nvGraphicFramePr>
          <p:cNvPr id="10" name="表格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71925846"/>
              </p:ext>
            </p:extLst>
          </p:nvPr>
        </p:nvGraphicFramePr>
        <p:xfrm>
          <a:off x="1594048" y="4210216"/>
          <a:ext cx="7010400" cy="735013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40208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40208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40208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40208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40208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735013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 smtClean="0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姓名</a:t>
                      </a:r>
                      <a:endParaRPr lang="zh-TW" altLang="en-US" sz="2000" dirty="0">
                        <a:solidFill>
                          <a:srgbClr val="00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1432" marR="91432" marT="45703" marB="45703" anchor="ctr">
                    <a:solidFill>
                      <a:schemeClr val="accent4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 smtClean="0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出生</a:t>
                      </a:r>
                      <a:endParaRPr lang="en-US" altLang="zh-TW" sz="2000" dirty="0" smtClean="0">
                        <a:solidFill>
                          <a:srgbClr val="00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/>
                      <a:r>
                        <a:rPr lang="zh-TW" altLang="en-US" sz="2000" dirty="0" smtClean="0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年月日</a:t>
                      </a:r>
                      <a:endParaRPr lang="zh-TW" altLang="en-US" sz="2000" dirty="0">
                        <a:solidFill>
                          <a:srgbClr val="00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1432" marR="91432" marT="45703" marB="45703" anchor="ctr">
                    <a:solidFill>
                      <a:schemeClr val="accent4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 smtClean="0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身分</a:t>
                      </a:r>
                      <a:endParaRPr lang="en-US" altLang="zh-TW" sz="2000" dirty="0" smtClean="0">
                        <a:solidFill>
                          <a:srgbClr val="00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/>
                      <a:r>
                        <a:rPr lang="zh-TW" altLang="en-US" sz="2000" dirty="0" smtClean="0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識別號</a:t>
                      </a:r>
                      <a:endParaRPr lang="zh-TW" altLang="en-US" sz="2000" dirty="0">
                        <a:solidFill>
                          <a:srgbClr val="00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1432" marR="91432" marT="45703" marB="45703" anchor="ctr">
                    <a:solidFill>
                      <a:schemeClr val="accent4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 smtClean="0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主聘單位</a:t>
                      </a:r>
                      <a:endParaRPr lang="zh-TW" altLang="en-US" sz="2000" dirty="0">
                        <a:solidFill>
                          <a:srgbClr val="00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1432" marR="91432" marT="45703" marB="45703" anchor="ctr">
                    <a:solidFill>
                      <a:schemeClr val="accent4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 smtClean="0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聘書職級</a:t>
                      </a:r>
                      <a:endParaRPr lang="zh-TW" altLang="en-US" sz="2000" dirty="0">
                        <a:solidFill>
                          <a:srgbClr val="00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1432" marR="91432" marT="45703" marB="45703" anchor="ctr">
                    <a:solidFill>
                      <a:schemeClr val="accent4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pic>
        <p:nvPicPr>
          <p:cNvPr id="11" name="圖片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242047"/>
            <a:ext cx="876300" cy="1063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圖片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332" y="3971769"/>
            <a:ext cx="876300" cy="1063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文字方塊 32"/>
          <p:cNvSpPr txBox="1">
            <a:spLocks noChangeArrowheads="1"/>
          </p:cNvSpPr>
          <p:nvPr/>
        </p:nvSpPr>
        <p:spPr bwMode="auto">
          <a:xfrm>
            <a:off x="8460432" y="2463564"/>
            <a:ext cx="76517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3600" b="0" i="0" u="none" strike="noStrike" kern="1200" cap="none" spc="0" normalizeH="0" baseline="0" noProof="0" dirty="0">
                <a:ln>
                  <a:noFill/>
                </a:ln>
                <a:solidFill>
                  <a:srgbClr val="678843">
                    <a:lumMod val="50000"/>
                  </a:srgbClr>
                </a:solidFill>
                <a:effectLst/>
                <a:uLnTx/>
                <a:uFillTx/>
                <a:ea typeface="微軟正黑體" panose="020B0604030504040204" pitchFamily="34" charset="-120"/>
                <a:cs typeface="Arial" panose="020B0604020202020204" pitchFamily="34" charset="0"/>
              </a:rPr>
              <a:t>…</a:t>
            </a:r>
            <a:endParaRPr kumimoji="0" lang="zh-TW" altLang="en-US" sz="3600" b="0" i="0" u="none" strike="noStrike" kern="1200" cap="none" spc="0" normalizeH="0" baseline="0" noProof="0" dirty="0">
              <a:ln>
                <a:noFill/>
              </a:ln>
              <a:solidFill>
                <a:srgbClr val="678843">
                  <a:lumMod val="50000"/>
                </a:srgbClr>
              </a:solidFill>
              <a:effectLst/>
              <a:uLnTx/>
              <a:uFillTx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4" name="文字方塊 32"/>
          <p:cNvSpPr txBox="1">
            <a:spLocks noChangeArrowheads="1"/>
          </p:cNvSpPr>
          <p:nvPr/>
        </p:nvSpPr>
        <p:spPr bwMode="auto">
          <a:xfrm>
            <a:off x="8487345" y="4103128"/>
            <a:ext cx="76517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3600" b="0" i="0" u="none" strike="noStrike" kern="1200" cap="none" spc="0" normalizeH="0" baseline="0" noProof="0" dirty="0">
                <a:ln>
                  <a:noFill/>
                </a:ln>
                <a:solidFill>
                  <a:srgbClr val="678843">
                    <a:lumMod val="50000"/>
                  </a:srgbClr>
                </a:solidFill>
                <a:effectLst/>
                <a:uLnTx/>
                <a:uFillTx/>
                <a:ea typeface="微軟正黑體" panose="020B0604030504040204" pitchFamily="34" charset="-120"/>
                <a:cs typeface="Arial" panose="020B0604020202020204" pitchFamily="34" charset="0"/>
              </a:rPr>
              <a:t>…</a:t>
            </a:r>
            <a:endParaRPr kumimoji="0" lang="zh-TW" altLang="en-US" sz="3600" b="0" i="0" u="none" strike="noStrike" kern="1200" cap="none" spc="0" normalizeH="0" baseline="0" noProof="0" dirty="0">
              <a:ln>
                <a:noFill/>
              </a:ln>
              <a:solidFill>
                <a:srgbClr val="678843">
                  <a:lumMod val="50000"/>
                </a:srgbClr>
              </a:solidFill>
              <a:effectLst/>
              <a:uLnTx/>
              <a:uFillTx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5" name="文字方塊 19"/>
          <p:cNvSpPr txBox="1">
            <a:spLocks noChangeArrowheads="1"/>
          </p:cNvSpPr>
          <p:nvPr/>
        </p:nvSpPr>
        <p:spPr bwMode="auto">
          <a:xfrm>
            <a:off x="373609" y="3302010"/>
            <a:ext cx="146208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ea typeface="微軟正黑體" panose="020B0604030504040204" pitchFamily="34" charset="-120"/>
                <a:cs typeface="Arial" panose="020B0604020202020204" pitchFamily="34" charset="0"/>
              </a:rPr>
              <a:t>指定專員</a:t>
            </a:r>
          </a:p>
        </p:txBody>
      </p:sp>
      <p:sp>
        <p:nvSpPr>
          <p:cNvPr id="16" name="文字方塊 23"/>
          <p:cNvSpPr txBox="1">
            <a:spLocks noChangeArrowheads="1"/>
          </p:cNvSpPr>
          <p:nvPr/>
        </p:nvSpPr>
        <p:spPr bwMode="auto">
          <a:xfrm>
            <a:off x="395536" y="4930165"/>
            <a:ext cx="1339850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微軟正黑體" panose="020B0604030504040204" pitchFamily="34" charset="-120"/>
                <a:cs typeface="Arial" panose="020B0604020202020204" pitchFamily="34" charset="0"/>
              </a:rPr>
              <a:t>非指定人員</a:t>
            </a:r>
            <a:r>
              <a:rPr kumimoji="0" lang="en-US" altLang="zh-TW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微軟正黑體" panose="020B0604030504040204" pitchFamily="34" charset="-120"/>
                <a:cs typeface="Arial" panose="020B0604020202020204" pitchFamily="34" charset="0"/>
              </a:rPr>
              <a:t>(</a:t>
            </a:r>
            <a:r>
              <a:rPr kumimoji="0" lang="zh-TW" alt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微軟正黑體" panose="020B0604030504040204" pitchFamily="34" charset="-120"/>
                <a:cs typeface="Arial" panose="020B0604020202020204" pitchFamily="34" charset="0"/>
              </a:rPr>
              <a:t>例如總承辦人</a:t>
            </a:r>
            <a:r>
              <a:rPr kumimoji="0" lang="en-US" altLang="zh-TW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微軟正黑體" panose="020B0604030504040204" pitchFamily="34" charset="-120"/>
                <a:cs typeface="Arial" panose="020B0604020202020204" pitchFamily="34" charset="0"/>
              </a:rPr>
              <a:t>)</a:t>
            </a:r>
            <a:endParaRPr kumimoji="0" lang="zh-TW" altLang="en-US" sz="12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7" name="文字方塊 19"/>
          <p:cNvSpPr txBox="1">
            <a:spLocks noChangeArrowheads="1"/>
          </p:cNvSpPr>
          <p:nvPr/>
        </p:nvSpPr>
        <p:spPr bwMode="auto">
          <a:xfrm>
            <a:off x="388800" y="5425917"/>
            <a:ext cx="3208338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uLnTx/>
                <a:uFillTx/>
                <a:ea typeface="微軟正黑體" panose="020B0604030504040204" pitchFamily="34" charset="-120"/>
                <a:cs typeface="Arial" panose="020B0604020202020204" pitchFamily="34" charset="0"/>
              </a:rPr>
              <a:t>(</a:t>
            </a:r>
            <a:r>
              <a:rPr kumimoji="0" lang="zh-TW" altLang="en-US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uLnTx/>
                <a:uFillTx/>
                <a:ea typeface="微軟正黑體" panose="020B0604030504040204" pitchFamily="34" charset="-120"/>
                <a:cs typeface="Arial" panose="020B0604020202020204" pitchFamily="34" charset="0"/>
              </a:rPr>
              <a:t>僅具瀏覽功能，無編輯權限</a:t>
            </a:r>
            <a:r>
              <a:rPr kumimoji="0" lang="en-US" altLang="zh-TW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uLnTx/>
                <a:uFillTx/>
                <a:ea typeface="微軟正黑體" panose="020B0604030504040204" pitchFamily="34" charset="-120"/>
                <a:cs typeface="Arial" panose="020B0604020202020204" pitchFamily="34" charset="0"/>
              </a:rPr>
              <a:t>)</a:t>
            </a:r>
            <a:endParaRPr kumimoji="0" lang="zh-TW" altLang="en-US" sz="1600" b="1" i="0" u="none" strike="noStrike" kern="1200" cap="none" spc="0" normalizeH="0" baseline="0" noProof="0" dirty="0" smtClean="0">
              <a:ln>
                <a:noFill/>
              </a:ln>
              <a:solidFill>
                <a:srgbClr val="0000FF"/>
              </a:solidFill>
              <a:uLnTx/>
              <a:uFillTx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8" name="文字方塊 19"/>
          <p:cNvSpPr txBox="1">
            <a:spLocks noChangeArrowheads="1"/>
          </p:cNvSpPr>
          <p:nvPr/>
        </p:nvSpPr>
        <p:spPr bwMode="auto">
          <a:xfrm>
            <a:off x="399182" y="3592867"/>
            <a:ext cx="266065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uLnTx/>
                <a:uFillTx/>
                <a:ea typeface="微軟正黑體" panose="020B0604030504040204" pitchFamily="34" charset="-120"/>
                <a:cs typeface="Arial" panose="020B0604020202020204" pitchFamily="34" charset="0"/>
              </a:rPr>
              <a:t>(</a:t>
            </a:r>
            <a:r>
              <a:rPr kumimoji="0" lang="zh-TW" altLang="en-US" sz="1800" b="1" i="0" u="sng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uLnTx/>
                <a:uFillTx/>
                <a:ea typeface="微軟正黑體" panose="020B0604030504040204" pitchFamily="34" charset="-120"/>
                <a:cs typeface="Arial" panose="020B0604020202020204" pitchFamily="34" charset="0"/>
              </a:rPr>
              <a:t>具編輯與瀏覽功能權限</a:t>
            </a:r>
            <a:r>
              <a:rPr kumimoji="0" lang="en-US" altLang="zh-TW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uLnTx/>
                <a:uFillTx/>
                <a:ea typeface="微軟正黑體" panose="020B0604030504040204" pitchFamily="34" charset="-120"/>
                <a:cs typeface="Arial" panose="020B0604020202020204" pitchFamily="34" charset="0"/>
              </a:rPr>
              <a:t>)</a:t>
            </a:r>
            <a:endParaRPr kumimoji="0" lang="zh-TW" altLang="en-US" sz="1800" b="1" i="0" u="none" strike="noStrike" kern="1200" cap="none" spc="0" normalizeH="0" baseline="0" noProof="0" dirty="0" smtClean="0">
              <a:ln>
                <a:noFill/>
              </a:ln>
              <a:solidFill>
                <a:srgbClr val="0000FF"/>
              </a:solidFill>
              <a:uLnTx/>
              <a:uFillTx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cxnSp>
        <p:nvCxnSpPr>
          <p:cNvPr id="19" name="直線接點 18"/>
          <p:cNvCxnSpPr/>
          <p:nvPr/>
        </p:nvCxnSpPr>
        <p:spPr>
          <a:xfrm flipV="1">
            <a:off x="3004903" y="4237058"/>
            <a:ext cx="1362075" cy="708025"/>
          </a:xfrm>
          <a:prstGeom prst="line">
            <a:avLst/>
          </a:prstGeom>
          <a:ln w="635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線接點 19"/>
          <p:cNvCxnSpPr/>
          <p:nvPr/>
        </p:nvCxnSpPr>
        <p:spPr>
          <a:xfrm flipV="1">
            <a:off x="4421061" y="4234931"/>
            <a:ext cx="1362075" cy="708025"/>
          </a:xfrm>
          <a:prstGeom prst="line">
            <a:avLst/>
          </a:prstGeom>
          <a:ln w="635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線接點 20"/>
          <p:cNvCxnSpPr/>
          <p:nvPr/>
        </p:nvCxnSpPr>
        <p:spPr>
          <a:xfrm flipH="1" flipV="1">
            <a:off x="3000141" y="4237573"/>
            <a:ext cx="1366837" cy="687388"/>
          </a:xfrm>
          <a:prstGeom prst="line">
            <a:avLst/>
          </a:prstGeom>
          <a:ln w="635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直線接點 21"/>
          <p:cNvCxnSpPr/>
          <p:nvPr/>
        </p:nvCxnSpPr>
        <p:spPr>
          <a:xfrm flipH="1" flipV="1">
            <a:off x="4421061" y="4237573"/>
            <a:ext cx="1366837" cy="687388"/>
          </a:xfrm>
          <a:prstGeom prst="line">
            <a:avLst/>
          </a:prstGeom>
          <a:ln w="635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文字方塊 34"/>
          <p:cNvSpPr txBox="1">
            <a:spLocks noChangeArrowheads="1"/>
          </p:cNvSpPr>
          <p:nvPr/>
        </p:nvSpPr>
        <p:spPr bwMode="auto">
          <a:xfrm>
            <a:off x="1881659" y="4941515"/>
            <a:ext cx="746125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ea typeface="微軟正黑體" panose="020B0604030504040204" pitchFamily="34" charset="-120"/>
                <a:cs typeface="Arial" panose="020B0604020202020204" pitchFamily="34" charset="0"/>
              </a:rPr>
              <a:t>唯讀</a:t>
            </a:r>
          </a:p>
        </p:txBody>
      </p:sp>
      <p:sp>
        <p:nvSpPr>
          <p:cNvPr id="24" name="文字方塊 34"/>
          <p:cNvSpPr txBox="1">
            <a:spLocks noChangeArrowheads="1"/>
          </p:cNvSpPr>
          <p:nvPr/>
        </p:nvSpPr>
        <p:spPr bwMode="auto">
          <a:xfrm>
            <a:off x="6247854" y="4924459"/>
            <a:ext cx="746125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ea typeface="微軟正黑體" panose="020B0604030504040204" pitchFamily="34" charset="-120"/>
                <a:cs typeface="Arial" panose="020B0604020202020204" pitchFamily="34" charset="0"/>
              </a:rPr>
              <a:t>唯讀</a:t>
            </a:r>
          </a:p>
        </p:txBody>
      </p:sp>
      <p:sp>
        <p:nvSpPr>
          <p:cNvPr id="25" name="文字方塊 34"/>
          <p:cNvSpPr txBox="1">
            <a:spLocks noChangeArrowheads="1"/>
          </p:cNvSpPr>
          <p:nvPr/>
        </p:nvSpPr>
        <p:spPr bwMode="auto">
          <a:xfrm>
            <a:off x="7611216" y="4916315"/>
            <a:ext cx="746125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ea typeface="微軟正黑體" panose="020B0604030504040204" pitchFamily="34" charset="-120"/>
                <a:cs typeface="Arial" panose="020B0604020202020204" pitchFamily="34" charset="0"/>
              </a:rPr>
              <a:t>唯讀</a:t>
            </a:r>
          </a:p>
        </p:txBody>
      </p:sp>
      <p:sp>
        <p:nvSpPr>
          <p:cNvPr id="26" name="文字方塊 30"/>
          <p:cNvSpPr txBox="1">
            <a:spLocks noChangeArrowheads="1"/>
          </p:cNvSpPr>
          <p:nvPr/>
        </p:nvSpPr>
        <p:spPr bwMode="auto">
          <a:xfrm>
            <a:off x="3059832" y="4916315"/>
            <a:ext cx="1352550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ea typeface="微軟正黑體" panose="020B0604030504040204" pitchFamily="34" charset="-120"/>
                <a:cs typeface="Arial" panose="020B0604020202020204" pitchFamily="34" charset="0"/>
              </a:rPr>
              <a:t>無法瀏覽此欄位</a:t>
            </a:r>
          </a:p>
        </p:txBody>
      </p:sp>
      <p:sp>
        <p:nvSpPr>
          <p:cNvPr id="27" name="文字方塊 30"/>
          <p:cNvSpPr txBox="1">
            <a:spLocks noChangeArrowheads="1"/>
          </p:cNvSpPr>
          <p:nvPr/>
        </p:nvSpPr>
        <p:spPr bwMode="auto">
          <a:xfrm>
            <a:off x="4509498" y="4924459"/>
            <a:ext cx="1352550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ea typeface="微軟正黑體" panose="020B0604030504040204" pitchFamily="34" charset="-120"/>
                <a:cs typeface="Arial" panose="020B0604020202020204" pitchFamily="34" charset="0"/>
              </a:rPr>
              <a:t>無法瀏覽此欄位</a:t>
            </a:r>
          </a:p>
        </p:txBody>
      </p:sp>
      <p:sp>
        <p:nvSpPr>
          <p:cNvPr id="29" name="Rectangle 2"/>
          <p:cNvSpPr>
            <a:spLocks noGrp="1" noChangeArrowheads="1"/>
          </p:cNvSpPr>
          <p:nvPr>
            <p:ph type="title"/>
          </p:nvPr>
        </p:nvSpPr>
        <p:spPr>
          <a:xfrm>
            <a:off x="460420" y="213646"/>
            <a:ext cx="8686800" cy="609600"/>
          </a:xfrm>
        </p:spPr>
        <p:txBody>
          <a:bodyPr anchor="t"/>
          <a:lstStyle/>
          <a:p>
            <a:pPr>
              <a:defRPr/>
            </a:pPr>
            <a:r>
              <a:rPr lang="zh-TW" altLang="en-US" sz="2400" i="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   教</a:t>
            </a:r>
            <a:r>
              <a:rPr lang="en-US" altLang="zh-TW" sz="2400" i="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1.</a:t>
            </a:r>
            <a:r>
              <a:rPr lang="zh-TW" altLang="en-US" sz="2400" i="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zh-TW" altLang="zh-TW" sz="2400" i="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專</a:t>
            </a:r>
            <a:r>
              <a:rPr lang="zh-TW" altLang="zh-TW" sz="2400" i="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兼任</a:t>
            </a:r>
            <a:r>
              <a:rPr lang="zh-TW" altLang="zh-TW" sz="2400" i="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教師</a:t>
            </a:r>
            <a:r>
              <a:rPr lang="en-US" altLang="zh-TW" sz="24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	</a:t>
            </a:r>
            <a:r>
              <a:rPr lang="en-US" altLang="zh-TW" sz="2400" i="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		</a:t>
            </a:r>
            <a:r>
              <a:rPr lang="zh-TW" altLang="en-US" sz="2400" i="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2400" i="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	</a:t>
            </a:r>
            <a:r>
              <a:rPr lang="zh-TW" altLang="en-US" sz="2400" i="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         </a:t>
            </a:r>
            <a:r>
              <a:rPr lang="en-US" altLang="zh-TW" sz="2400" i="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(</a:t>
            </a:r>
            <a:r>
              <a:rPr lang="en-US" altLang="zh-TW" sz="2400" i="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3</a:t>
            </a:r>
            <a:r>
              <a:rPr lang="zh-TW" altLang="zh-TW" sz="2400" i="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月、</a:t>
            </a:r>
            <a:r>
              <a:rPr lang="en-US" altLang="zh-TW" sz="2400" i="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10</a:t>
            </a:r>
            <a:r>
              <a:rPr lang="zh-TW" altLang="zh-TW" sz="2400" i="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月填報</a:t>
            </a:r>
            <a:r>
              <a:rPr lang="en-US" altLang="zh-TW" sz="2400" i="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)</a:t>
            </a:r>
            <a:r>
              <a:rPr lang="zh-TW" altLang="en-US" sz="2400" i="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endParaRPr lang="zh-TW" altLang="en-US" sz="2400" i="0" dirty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30" name="Rectangle 47"/>
          <p:cNvSpPr>
            <a:spLocks noChangeArrowheads="1"/>
          </p:cNvSpPr>
          <p:nvPr/>
        </p:nvSpPr>
        <p:spPr bwMode="gray">
          <a:xfrm>
            <a:off x="-50554" y="-61362"/>
            <a:ext cx="890140" cy="40011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2000" b="1" dirty="0" smtClean="0">
                <a:solidFill>
                  <a:srgbClr val="000000"/>
                </a:solidFill>
                <a:ea typeface="新細明體" panose="02020500000000000000" pitchFamily="18" charset="-120"/>
                <a:cs typeface="Arial" panose="020B0604020202020204" pitchFamily="34" charset="0"/>
              </a:rPr>
              <a:t>3.2.5</a:t>
            </a:r>
            <a:endParaRPr kumimoji="0" lang="en-US" altLang="zh-TW" sz="20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7930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1" y="1219195"/>
            <a:ext cx="8317610" cy="5066271"/>
          </a:xfrm>
          <a:noFill/>
          <a:ln w="28575">
            <a:noFill/>
          </a:ln>
        </p:spPr>
        <p:txBody>
          <a:bodyPr/>
          <a:lstStyle/>
          <a:p>
            <a:pPr algn="just">
              <a:buClr>
                <a:srgbClr val="000000"/>
              </a:buClr>
              <a:buSzPct val="100000"/>
              <a:buFont typeface="Wingdings" panose="05000000000000000000" pitchFamily="2" charset="2"/>
              <a:buChar char="l"/>
            </a:pPr>
            <a:r>
              <a:rPr lang="en-US" altLang="zh-TW" sz="18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【</a:t>
            </a:r>
            <a:r>
              <a:rPr lang="zh-TW" altLang="en-US" sz="20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教</a:t>
            </a:r>
            <a:r>
              <a:rPr lang="en-US" altLang="zh-TW" sz="20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1】</a:t>
            </a:r>
            <a:r>
              <a:rPr lang="zh-TW" altLang="en-US" sz="20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資料填報，由學校指定</a:t>
            </a:r>
            <a:r>
              <a:rPr lang="en-US" altLang="zh-TW" sz="20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</a:t>
            </a:r>
            <a:r>
              <a:rPr lang="zh-TW" altLang="en-US" sz="20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位專責人員以公務電腦</a:t>
            </a:r>
            <a:r>
              <a:rPr lang="zh-TW" altLang="en-US" sz="2000" u="sng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指定</a:t>
            </a:r>
            <a:r>
              <a:rPr lang="en-US" altLang="zh-TW" sz="2000" u="sng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IP</a:t>
            </a:r>
            <a:r>
              <a:rPr lang="zh-TW" altLang="en-US" sz="2000" u="sng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與指定</a:t>
            </a:r>
            <a:r>
              <a:rPr lang="zh-TW" altLang="en-US" sz="2000" u="sng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帳號</a:t>
            </a:r>
            <a:r>
              <a:rPr lang="en-US" altLang="zh-TW" sz="20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【</a:t>
            </a:r>
            <a:r>
              <a:rPr lang="zh-TW" altLang="en-US" sz="20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註</a:t>
            </a:r>
            <a:r>
              <a:rPr lang="en-US" altLang="zh-TW" sz="20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】</a:t>
            </a:r>
            <a:r>
              <a:rPr lang="zh-TW" altLang="en-US" sz="20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登入</a:t>
            </a:r>
            <a:r>
              <a:rPr lang="zh-TW" altLang="en-US" sz="20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「校庫資料填報系統」</a:t>
            </a:r>
            <a:r>
              <a:rPr lang="zh-TW" altLang="en-US" sz="2000" b="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，經系統驗證登入</a:t>
            </a:r>
            <a:r>
              <a:rPr lang="en-US" altLang="zh-TW" sz="2000" b="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IP</a:t>
            </a:r>
            <a:r>
              <a:rPr lang="zh-TW" altLang="en-US" sz="2000" b="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成功後，方授權進入填報</a:t>
            </a:r>
            <a:r>
              <a:rPr lang="en-US" altLang="zh-TW" sz="2000" b="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【</a:t>
            </a:r>
            <a:r>
              <a:rPr lang="zh-TW" altLang="en-US" sz="2000" b="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教</a:t>
            </a:r>
            <a:r>
              <a:rPr lang="en-US" altLang="zh-TW" sz="2000" b="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1】</a:t>
            </a:r>
            <a:r>
              <a:rPr lang="zh-TW" altLang="en-US" sz="2000" b="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。</a:t>
            </a:r>
            <a:endParaRPr lang="en-US" altLang="zh-TW" sz="2000" b="0" u="sng" dirty="0" smtClean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>
              <a:spcBef>
                <a:spcPts val="1000"/>
              </a:spcBef>
              <a:spcAft>
                <a:spcPts val="1000"/>
              </a:spcAft>
              <a:buClr>
                <a:srgbClr val="000000"/>
              </a:buClr>
              <a:buSzPct val="100000"/>
            </a:pPr>
            <a:r>
              <a:rPr lang="zh-TW" altLang="en-US" sz="20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因應</a:t>
            </a:r>
            <a:r>
              <a:rPr lang="en-US" altLang="zh-TW" sz="20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110.03</a:t>
            </a:r>
            <a:r>
              <a:rPr lang="zh-TW" altLang="en-US" sz="20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期說明會停辦，故</a:t>
            </a:r>
            <a:r>
              <a:rPr lang="zh-TW" altLang="zh-TW" sz="20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請學校填報</a:t>
            </a:r>
            <a:r>
              <a:rPr lang="en-US" altLang="zh-TW" sz="20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【</a:t>
            </a:r>
            <a:r>
              <a:rPr lang="zh-TW" altLang="en-US" sz="20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教</a:t>
            </a:r>
            <a:r>
              <a:rPr lang="en-US" altLang="zh-TW" sz="20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1】</a:t>
            </a:r>
            <a:r>
              <a:rPr lang="zh-TW" altLang="zh-TW" sz="20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之專責人員</a:t>
            </a:r>
            <a:r>
              <a:rPr lang="zh-TW" altLang="zh-TW" sz="2000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即日起至</a:t>
            </a:r>
            <a:r>
              <a:rPr lang="en-US" altLang="zh-TW" sz="2000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3</a:t>
            </a:r>
            <a:r>
              <a:rPr lang="zh-TW" altLang="zh-TW" sz="2000" dirty="0" smtClean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月</a:t>
            </a:r>
            <a:r>
              <a:rPr lang="en-US" altLang="zh-TW" sz="2000" dirty="0" smtClean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5</a:t>
            </a:r>
            <a:r>
              <a:rPr lang="zh-TW" altLang="zh-TW" sz="2000" dirty="0" smtClean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日</a:t>
            </a:r>
            <a:r>
              <a:rPr lang="en-US" altLang="zh-TW" sz="2000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(</a:t>
            </a:r>
            <a:r>
              <a:rPr lang="zh-TW" altLang="zh-TW" sz="2000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五</a:t>
            </a:r>
            <a:r>
              <a:rPr lang="en-US" altLang="zh-TW" sz="2000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)</a:t>
            </a:r>
            <a:r>
              <a:rPr lang="zh-TW" altLang="zh-TW" sz="2000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前傳送電子郵件</a:t>
            </a:r>
            <a:r>
              <a:rPr lang="zh-TW" altLang="zh-TW" sz="20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至校庫系統公務信箱</a:t>
            </a:r>
            <a:r>
              <a:rPr lang="en-US" altLang="zh-TW" sz="20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(</a:t>
            </a:r>
            <a:r>
              <a:rPr lang="en-US" altLang="zh-TW" sz="2000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hedb2@yuntech.edu.tw</a:t>
            </a:r>
            <a:r>
              <a:rPr lang="en-US" altLang="zh-TW" sz="20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)</a:t>
            </a:r>
            <a:r>
              <a:rPr lang="zh-TW" altLang="zh-TW" sz="2000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索取貴校</a:t>
            </a:r>
            <a:r>
              <a:rPr lang="zh-TW" altLang="en-US" sz="2000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本</a:t>
            </a:r>
            <a:r>
              <a:rPr lang="zh-TW" altLang="zh-TW" sz="2000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期</a:t>
            </a:r>
            <a:r>
              <a:rPr lang="zh-TW" altLang="en-US" sz="20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填報</a:t>
            </a:r>
            <a:r>
              <a:rPr lang="en-US" altLang="zh-TW" sz="20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【</a:t>
            </a:r>
            <a:r>
              <a:rPr lang="zh-TW" altLang="en-US" sz="20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教</a:t>
            </a:r>
            <a:r>
              <a:rPr lang="en-US" altLang="zh-TW" sz="20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1】</a:t>
            </a:r>
            <a:r>
              <a:rPr lang="zh-TW" altLang="en-US" sz="20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之</a:t>
            </a:r>
            <a:r>
              <a:rPr lang="zh-TW" altLang="zh-TW" sz="2000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密碼</a:t>
            </a:r>
            <a:r>
              <a:rPr lang="zh-TW" altLang="en-US" sz="2000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函</a:t>
            </a:r>
            <a:r>
              <a:rPr lang="zh-TW" altLang="zh-TW" sz="20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，</a:t>
            </a:r>
            <a:r>
              <a:rPr lang="zh-TW" altLang="zh-TW" sz="2000" u="heavy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若專責人員有異動者，請一併告知專責填報者之公務電腦指定</a:t>
            </a:r>
            <a:r>
              <a:rPr lang="en-US" altLang="zh-TW" sz="2000" u="heavy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IP</a:t>
            </a:r>
            <a:r>
              <a:rPr lang="zh-TW" altLang="zh-TW" sz="2000" u="heavy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位址</a:t>
            </a:r>
            <a:r>
              <a:rPr lang="zh-TW" altLang="zh-TW" sz="20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，以利校庫作業小組完成驗證作業。</a:t>
            </a:r>
            <a:endParaRPr lang="ko-KR" altLang="en-US" sz="4000" dirty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29" name="圖片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090189"/>
            <a:ext cx="876300" cy="1063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" name="向右箭號 30"/>
          <p:cNvSpPr/>
          <p:nvPr/>
        </p:nvSpPr>
        <p:spPr>
          <a:xfrm>
            <a:off x="1301403" y="4391202"/>
            <a:ext cx="822325" cy="620713"/>
          </a:xfrm>
          <a:prstGeom prst="rightArrow">
            <a:avLst/>
          </a:prstGeom>
          <a:solidFill>
            <a:schemeClr val="bg1">
              <a:lumMod val="75000"/>
            </a:schemeClr>
          </a:solidFill>
          <a:ln>
            <a:solidFill>
              <a:srgbClr val="00000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9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登入</a:t>
            </a:r>
          </a:p>
        </p:txBody>
      </p:sp>
      <p:pic>
        <p:nvPicPr>
          <p:cNvPr id="32" name="圖片 2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7346" y="3924295"/>
            <a:ext cx="1423987" cy="1420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" name="向右箭號 32"/>
          <p:cNvSpPr/>
          <p:nvPr/>
        </p:nvSpPr>
        <p:spPr>
          <a:xfrm>
            <a:off x="3542248" y="4392790"/>
            <a:ext cx="1423987" cy="619125"/>
          </a:xfrm>
          <a:prstGeom prst="rightArrow">
            <a:avLst/>
          </a:prstGeom>
          <a:solidFill>
            <a:schemeClr val="bg1">
              <a:lumMod val="75000"/>
            </a:schemeClr>
          </a:solidFill>
          <a:ln>
            <a:solidFill>
              <a:srgbClr val="00000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9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加密連線</a:t>
            </a:r>
          </a:p>
        </p:txBody>
      </p:sp>
      <p:sp>
        <p:nvSpPr>
          <p:cNvPr id="34" name="流程圖: 替代程序 2"/>
          <p:cNvSpPr/>
          <p:nvPr/>
        </p:nvSpPr>
        <p:spPr>
          <a:xfrm>
            <a:off x="5118635" y="4155492"/>
            <a:ext cx="1187450" cy="1062037"/>
          </a:xfrm>
          <a:prstGeom prst="flowChartAlternateProcess">
            <a:avLst/>
          </a:prstGeom>
          <a:solidFill>
            <a:schemeClr val="accent4">
              <a:lumMod val="90000"/>
            </a:schemeClr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9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驗證</a:t>
            </a:r>
            <a:endParaRPr kumimoji="0" lang="en-US" altLang="zh-TW" sz="19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9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登入</a:t>
            </a:r>
            <a:r>
              <a:rPr kumimoji="0" lang="en-US" altLang="zh-TW" sz="19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IP</a:t>
            </a:r>
            <a:endParaRPr kumimoji="0" lang="zh-TW" altLang="en-US" sz="19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35" name="向右箭號 34"/>
          <p:cNvSpPr/>
          <p:nvPr/>
        </p:nvSpPr>
        <p:spPr>
          <a:xfrm>
            <a:off x="6458485" y="4391202"/>
            <a:ext cx="823912" cy="620713"/>
          </a:xfrm>
          <a:prstGeom prst="rightArrow">
            <a:avLst/>
          </a:prstGeom>
          <a:solidFill>
            <a:schemeClr val="bg1">
              <a:lumMod val="75000"/>
            </a:schemeClr>
          </a:solidFill>
          <a:ln>
            <a:solidFill>
              <a:srgbClr val="00000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9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授權</a:t>
            </a:r>
          </a:p>
        </p:txBody>
      </p:sp>
      <p:sp>
        <p:nvSpPr>
          <p:cNvPr id="36" name="流程圖: 磁碟 35"/>
          <p:cNvSpPr/>
          <p:nvPr/>
        </p:nvSpPr>
        <p:spPr>
          <a:xfrm>
            <a:off x="7409923" y="3907130"/>
            <a:ext cx="1408113" cy="1446213"/>
          </a:xfrm>
          <a:prstGeom prst="flowChartMagneticDisk">
            <a:avLst/>
          </a:prstGeom>
          <a:solidFill>
            <a:srgbClr val="A4D76B"/>
          </a:solidFill>
          <a:ln>
            <a:solidFill>
              <a:srgbClr val="000000"/>
            </a:solidFill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微軟正黑體" panose="020B0604030504040204" pitchFamily="34" charset="-120"/>
              </a:rPr>
              <a:t>校務資料庫</a:t>
            </a:r>
            <a:endParaRPr kumimoji="0" lang="en-US" altLang="zh-TW" b="1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ea typeface="微軟正黑體" panose="020B0604030504040204" pitchFamily="34" charset="-12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微軟正黑體" panose="020B0604030504040204" pitchFamily="34" charset="-120"/>
              </a:rPr>
              <a:t>【</a:t>
            </a:r>
            <a:r>
              <a:rPr kumimoji="0" lang="zh-TW" altLang="en-US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微軟正黑體" panose="020B0604030504040204" pitchFamily="34" charset="-120"/>
              </a:rPr>
              <a:t>教</a:t>
            </a:r>
            <a:r>
              <a:rPr kumimoji="0" lang="en-US" altLang="zh-TW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新細明體" panose="02020500000000000000" pitchFamily="18" charset="-120"/>
              </a:rPr>
              <a:t>1】</a:t>
            </a:r>
            <a:endParaRPr kumimoji="0" lang="zh-TW" altLang="en-US" b="1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ea typeface="新細明體" panose="02020500000000000000" pitchFamily="18" charset="-120"/>
            </a:endParaRPr>
          </a:p>
        </p:txBody>
      </p:sp>
      <p:sp>
        <p:nvSpPr>
          <p:cNvPr id="37" name="文字方塊 26"/>
          <p:cNvSpPr txBox="1">
            <a:spLocks noChangeArrowheads="1"/>
          </p:cNvSpPr>
          <p:nvPr/>
        </p:nvSpPr>
        <p:spPr bwMode="auto">
          <a:xfrm>
            <a:off x="384027" y="5247167"/>
            <a:ext cx="1163637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ea typeface="微軟正黑體" panose="020B0604030504040204" pitchFamily="34" charset="-120"/>
                <a:cs typeface="Arial" panose="020B0604020202020204" pitchFamily="34" charset="0"/>
              </a:rPr>
              <a:t>指定專員</a:t>
            </a:r>
          </a:p>
        </p:txBody>
      </p:sp>
      <p:sp>
        <p:nvSpPr>
          <p:cNvPr id="38" name="文字方塊 27"/>
          <p:cNvSpPr txBox="1">
            <a:spLocks noChangeArrowheads="1"/>
          </p:cNvSpPr>
          <p:nvPr/>
        </p:nvSpPr>
        <p:spPr bwMode="auto">
          <a:xfrm>
            <a:off x="1909140" y="5340624"/>
            <a:ext cx="1350962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微軟正黑體" panose="020B0604030504040204" pitchFamily="34" charset="-120"/>
                <a:cs typeface="Arial" panose="020B0604020202020204" pitchFamily="34" charset="0"/>
              </a:rPr>
              <a:t>公務電腦</a:t>
            </a:r>
            <a:endParaRPr kumimoji="0" lang="en-US" altLang="zh-TW" sz="1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微軟正黑體" panose="020B0604030504040204" pitchFamily="34" charset="-120"/>
                <a:cs typeface="Arial" panose="020B0604020202020204" pitchFamily="34" charset="0"/>
              </a:rPr>
              <a:t>指定</a:t>
            </a:r>
            <a:r>
              <a:rPr kumimoji="0" lang="en-US" altLang="zh-TW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微軟正黑體" panose="020B0604030504040204" pitchFamily="34" charset="-120"/>
                <a:cs typeface="Arial" panose="020B0604020202020204" pitchFamily="34" charset="0"/>
              </a:rPr>
              <a:t>IP</a:t>
            </a:r>
            <a:endParaRPr kumimoji="0" lang="zh-TW" altLang="en-US" sz="1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39" name="文字方塊 28"/>
          <p:cNvSpPr txBox="1">
            <a:spLocks noChangeArrowheads="1"/>
          </p:cNvSpPr>
          <p:nvPr/>
        </p:nvSpPr>
        <p:spPr bwMode="auto">
          <a:xfrm>
            <a:off x="3493733" y="5042184"/>
            <a:ext cx="1350963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微軟正黑體" panose="020B0604030504040204" pitchFamily="34" charset="-120"/>
                <a:cs typeface="Arial" panose="020B0604020202020204" pitchFamily="34" charset="0"/>
              </a:rPr>
              <a:t>登入</a:t>
            </a:r>
            <a:endParaRPr kumimoji="0" lang="en-US" altLang="zh-TW" sz="1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微軟正黑體" panose="020B0604030504040204" pitchFamily="34" charset="-120"/>
                <a:cs typeface="Arial" panose="020B0604020202020204" pitchFamily="34" charset="0"/>
              </a:rPr>
              <a:t>*</a:t>
            </a:r>
            <a:r>
              <a:rPr kumimoji="0" lang="zh-TW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微軟正黑體" panose="020B0604030504040204" pitchFamily="34" charset="-120"/>
                <a:cs typeface="Arial" panose="020B0604020202020204" pitchFamily="34" charset="0"/>
              </a:rPr>
              <a:t>指定帳號</a:t>
            </a:r>
          </a:p>
        </p:txBody>
      </p:sp>
      <p:sp>
        <p:nvSpPr>
          <p:cNvPr id="40" name="文字方塊 29"/>
          <p:cNvSpPr txBox="1">
            <a:spLocks noChangeArrowheads="1"/>
          </p:cNvSpPr>
          <p:nvPr/>
        </p:nvSpPr>
        <p:spPr bwMode="auto">
          <a:xfrm>
            <a:off x="6245183" y="5267215"/>
            <a:ext cx="146367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微軟正黑體" panose="020B0604030504040204" pitchFamily="34" charset="-120"/>
                <a:cs typeface="Arial" panose="020B0604020202020204" pitchFamily="34" charset="0"/>
              </a:rPr>
              <a:t>IP</a:t>
            </a:r>
            <a:r>
              <a:rPr kumimoji="0" lang="zh-TW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微軟正黑體" panose="020B0604030504040204" pitchFamily="34" charset="-120"/>
                <a:cs typeface="Arial" panose="020B0604020202020204" pitchFamily="34" charset="0"/>
              </a:rPr>
              <a:t>驗證成功</a:t>
            </a:r>
          </a:p>
        </p:txBody>
      </p:sp>
      <p:sp>
        <p:nvSpPr>
          <p:cNvPr id="19" name="Rectangle 2"/>
          <p:cNvSpPr>
            <a:spLocks noGrp="1" noChangeArrowheads="1"/>
          </p:cNvSpPr>
          <p:nvPr>
            <p:ph type="title"/>
          </p:nvPr>
        </p:nvSpPr>
        <p:spPr>
          <a:xfrm>
            <a:off x="446559" y="209899"/>
            <a:ext cx="8686800" cy="609600"/>
          </a:xfrm>
        </p:spPr>
        <p:txBody>
          <a:bodyPr anchor="t"/>
          <a:lstStyle/>
          <a:p>
            <a:pPr>
              <a:defRPr/>
            </a:pPr>
            <a:r>
              <a:rPr lang="zh-TW" altLang="en-US" sz="2400" i="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   教</a:t>
            </a:r>
            <a:r>
              <a:rPr lang="en-US" altLang="zh-TW" sz="2400" i="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1.</a:t>
            </a:r>
            <a:r>
              <a:rPr lang="zh-TW" altLang="en-US" sz="2400" i="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zh-TW" altLang="zh-TW" sz="2400" i="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專</a:t>
            </a:r>
            <a:r>
              <a:rPr lang="zh-TW" altLang="zh-TW" sz="2400" i="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兼任</a:t>
            </a:r>
            <a:r>
              <a:rPr lang="zh-TW" altLang="zh-TW" sz="2400" i="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教師</a:t>
            </a:r>
            <a:r>
              <a:rPr lang="en-US" altLang="zh-TW" sz="2400" i="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			</a:t>
            </a:r>
            <a:r>
              <a:rPr lang="zh-TW" altLang="en-US" sz="2400" i="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 </a:t>
            </a:r>
            <a:r>
              <a:rPr lang="en-US" altLang="zh-TW" sz="2400" i="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	</a:t>
            </a:r>
            <a:r>
              <a:rPr lang="zh-TW" altLang="en-US" sz="2400" i="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   </a:t>
            </a:r>
            <a:r>
              <a:rPr lang="zh-TW" altLang="en-US" sz="24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zh-TW" altLang="en-US" sz="24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    </a:t>
            </a:r>
            <a:r>
              <a:rPr lang="en-US" altLang="zh-TW" sz="2400" i="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(</a:t>
            </a:r>
            <a:r>
              <a:rPr lang="en-US" altLang="zh-TW" sz="2400" i="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3</a:t>
            </a:r>
            <a:r>
              <a:rPr lang="zh-TW" altLang="zh-TW" sz="2400" i="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月、</a:t>
            </a:r>
            <a:r>
              <a:rPr lang="en-US" altLang="zh-TW" sz="2400" i="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10</a:t>
            </a:r>
            <a:r>
              <a:rPr lang="zh-TW" altLang="zh-TW" sz="2400" i="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月填報</a:t>
            </a:r>
            <a:r>
              <a:rPr lang="en-US" altLang="zh-TW" sz="2400" i="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)</a:t>
            </a:r>
            <a:endParaRPr lang="zh-TW" altLang="en-US" sz="2400" i="0" dirty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0" name="文字方塊 20"/>
          <p:cNvSpPr txBox="1">
            <a:spLocks noChangeArrowheads="1"/>
          </p:cNvSpPr>
          <p:nvPr/>
        </p:nvSpPr>
        <p:spPr bwMode="auto">
          <a:xfrm>
            <a:off x="2688801" y="703231"/>
            <a:ext cx="3467616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ea typeface="微軟正黑體" panose="020B0604030504040204" pitchFamily="34" charset="-120"/>
                <a:cs typeface="Arial" panose="020B0604020202020204" pitchFamily="34" charset="0"/>
              </a:rPr>
              <a:t>個資安全維護措施</a:t>
            </a:r>
            <a:endParaRPr kumimoji="0" lang="en-US" altLang="zh-TW" sz="36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1" name="Rectangle 47"/>
          <p:cNvSpPr>
            <a:spLocks noChangeArrowheads="1"/>
          </p:cNvSpPr>
          <p:nvPr/>
        </p:nvSpPr>
        <p:spPr bwMode="gray">
          <a:xfrm>
            <a:off x="-50554" y="-61362"/>
            <a:ext cx="890140" cy="40011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2000" b="1" dirty="0" smtClean="0">
                <a:solidFill>
                  <a:srgbClr val="000000"/>
                </a:solidFill>
                <a:ea typeface="新細明體" panose="02020500000000000000" pitchFamily="18" charset="-120"/>
                <a:cs typeface="Arial" panose="020B0604020202020204" pitchFamily="34" charset="0"/>
              </a:rPr>
              <a:t>3.2.6</a:t>
            </a:r>
            <a:endParaRPr kumimoji="0" lang="en-US" altLang="zh-TW" sz="20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77145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2"/>
          <p:cNvSpPr>
            <a:spLocks noGrp="1" noChangeArrowheads="1"/>
          </p:cNvSpPr>
          <p:nvPr>
            <p:ph type="title"/>
          </p:nvPr>
        </p:nvSpPr>
        <p:spPr>
          <a:xfrm>
            <a:off x="228912" y="226382"/>
            <a:ext cx="8912685" cy="498548"/>
          </a:xfrm>
        </p:spPr>
        <p:txBody>
          <a:bodyPr anchor="t">
            <a:noAutofit/>
          </a:bodyPr>
          <a:lstStyle/>
          <a:p>
            <a:pPr>
              <a:defRPr/>
            </a:pPr>
            <a:r>
              <a:rPr lang="zh-TW" altLang="en-US" sz="22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研</a:t>
            </a:r>
            <a:r>
              <a:rPr lang="en-US" altLang="zh-TW" sz="22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13</a:t>
            </a:r>
            <a:r>
              <a:rPr lang="en-US" altLang="zh-TW" sz="22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.</a:t>
            </a:r>
            <a:r>
              <a:rPr lang="zh-TW" altLang="en-US" sz="22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各種智慧財產權衍生運用總金額</a:t>
            </a:r>
            <a:r>
              <a:rPr lang="en-US" altLang="zh-TW" sz="22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		</a:t>
            </a:r>
            <a:r>
              <a:rPr lang="zh-TW" altLang="en-US" sz="22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  </a:t>
            </a:r>
            <a:r>
              <a:rPr lang="en-US" altLang="zh-TW" sz="22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	</a:t>
            </a:r>
            <a:r>
              <a:rPr lang="en-US" altLang="zh-TW" sz="2200" i="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(3</a:t>
            </a:r>
            <a:r>
              <a:rPr lang="zh-TW" altLang="zh-TW" sz="2200" i="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月填報</a:t>
            </a:r>
            <a:r>
              <a:rPr lang="en-US" altLang="zh-TW" sz="2200" i="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)</a:t>
            </a:r>
            <a:endParaRPr lang="zh-TW" altLang="en-US" sz="2200" i="0" dirty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1" name="Rectangle 47"/>
          <p:cNvSpPr>
            <a:spLocks noChangeArrowheads="1"/>
          </p:cNvSpPr>
          <p:nvPr/>
        </p:nvSpPr>
        <p:spPr bwMode="gray">
          <a:xfrm>
            <a:off x="-50554" y="-61362"/>
            <a:ext cx="890140" cy="40011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2000" b="1" dirty="0" smtClean="0">
                <a:solidFill>
                  <a:srgbClr val="000000"/>
                </a:solidFill>
                <a:ea typeface="新細明體" panose="02020500000000000000" pitchFamily="18" charset="-120"/>
                <a:cs typeface="Arial" panose="020B0604020202020204" pitchFamily="34" charset="0"/>
              </a:rPr>
              <a:t>3</a:t>
            </a:r>
            <a:r>
              <a:rPr lang="en-US" altLang="zh-TW" sz="2000" b="1" noProof="0" dirty="0" smtClean="0">
                <a:solidFill>
                  <a:srgbClr val="000000"/>
                </a:solidFill>
                <a:ea typeface="新細明體" panose="02020500000000000000" pitchFamily="18" charset="-120"/>
                <a:cs typeface="Arial" panose="020B0604020202020204" pitchFamily="34" charset="0"/>
              </a:rPr>
              <a:t>.2.7</a:t>
            </a:r>
            <a:endParaRPr kumimoji="0" lang="en-US" altLang="zh-TW" sz="20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82249" y="1998516"/>
            <a:ext cx="8977694" cy="44268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ts val="2600"/>
              </a:lnSpc>
              <a:spcBef>
                <a:spcPts val="0"/>
              </a:spcBef>
              <a:spcAft>
                <a:spcPts val="0"/>
              </a:spcAft>
              <a:tabLst>
                <a:tab pos="30480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altLang="zh-TW" sz="16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【</a:t>
            </a:r>
            <a:r>
              <a:rPr lang="en-US" altLang="zh-TW" sz="1600" b="1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110.03</a:t>
            </a:r>
            <a:r>
              <a:rPr lang="zh-TW" altLang="en-US" sz="1600" b="1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期</a:t>
            </a:r>
            <a:r>
              <a:rPr lang="en-US" altLang="zh-TW" sz="1600" b="1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-</a:t>
            </a:r>
            <a:r>
              <a:rPr lang="zh-TW" altLang="en-US" sz="1600" b="1" dirty="0" smtClean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定義補充</a:t>
            </a:r>
            <a:r>
              <a:rPr lang="zh-TW" altLang="en-US" sz="1600" b="1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說明</a:t>
            </a:r>
            <a:r>
              <a:rPr lang="en-US" altLang="zh-TW" sz="16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】</a:t>
            </a:r>
          </a:p>
          <a:p>
            <a:pPr marL="342900" indent="-342900" algn="just">
              <a:lnSpc>
                <a:spcPts val="26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l"/>
              <a:tabLst>
                <a:tab pos="30480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zh-TW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股票【股數】與【股價</a:t>
            </a:r>
            <a:r>
              <a:rPr lang="zh-TW" altLang="zh-TW" sz="1600" b="1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】</a:t>
            </a:r>
            <a:r>
              <a:rPr lang="zh-TW" altLang="en-US" sz="16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：</a:t>
            </a:r>
            <a:r>
              <a:rPr lang="zh-TW" altLang="zh-TW" sz="16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係指學校取得以股票作為智慧財產移轉之回饋，所獲得之【股數】。若為【股價</a:t>
            </a:r>
            <a:r>
              <a:rPr lang="zh-TW" altLang="zh-TW" sz="16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】</a:t>
            </a:r>
            <a:r>
              <a:rPr lang="zh-TW" altLang="en-US" sz="16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請</a:t>
            </a:r>
            <a:r>
              <a:rPr lang="zh-TW" altLang="zh-TW" sz="16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先</a:t>
            </a:r>
            <a:r>
              <a:rPr lang="zh-TW" altLang="zh-TW" sz="16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認定市場公開交易價格</a:t>
            </a:r>
            <a:r>
              <a:rPr lang="en-US" altLang="zh-TW" sz="16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(</a:t>
            </a:r>
            <a:r>
              <a:rPr lang="zh-TW" altLang="zh-TW" sz="16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以填報當日股價金額</a:t>
            </a:r>
            <a:r>
              <a:rPr lang="en-US" altLang="zh-TW" sz="16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)</a:t>
            </a:r>
            <a:r>
              <a:rPr lang="zh-TW" altLang="zh-TW" sz="16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」填報，其次為面值，以</a:t>
            </a:r>
            <a:r>
              <a:rPr lang="en-US" altLang="zh-TW" sz="16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</a:t>
            </a:r>
            <a:r>
              <a:rPr lang="zh-TW" altLang="zh-TW" sz="16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股為單位。</a:t>
            </a:r>
            <a:r>
              <a:rPr lang="zh-TW" altLang="zh-TW" sz="1600" b="1" u="heavy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如有多筆股數資料，應將多筆資料之股數加</a:t>
            </a:r>
            <a:r>
              <a:rPr lang="zh-TW" altLang="zh-TW" sz="1600" b="1" u="heavy" dirty="0" smtClean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總</a:t>
            </a:r>
            <a:r>
              <a:rPr lang="zh-TW" altLang="en-US" sz="1600" b="1" u="heavy" dirty="0" smtClean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；</a:t>
            </a:r>
            <a:r>
              <a:rPr lang="zh-TW" altLang="zh-TW" sz="1600" b="1" u="heavy" dirty="0" smtClean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股價</a:t>
            </a:r>
            <a:r>
              <a:rPr lang="zh-TW" altLang="zh-TW" sz="1600" u="heavy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則為數筆資料對股數進行加權平均之金額</a:t>
            </a:r>
            <a:r>
              <a:rPr lang="en-US" altLang="zh-TW" sz="1600" u="heavy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(</a:t>
            </a:r>
            <a:r>
              <a:rPr lang="zh-TW" altLang="zh-TW" sz="1600" b="1" u="heavy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各筆資料之股數乘上個別股價後加總，再除以所有之股數總和</a:t>
            </a:r>
            <a:r>
              <a:rPr lang="en-US" altLang="zh-TW" sz="1600" u="heavy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)</a:t>
            </a:r>
            <a:r>
              <a:rPr lang="zh-TW" altLang="zh-TW" sz="1600" u="heavy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四捨五入取到小數點後第二位</a:t>
            </a:r>
            <a:r>
              <a:rPr lang="zh-TW" altLang="zh-TW" sz="1600" u="heavy" dirty="0" smtClean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。</a:t>
            </a:r>
            <a:endParaRPr lang="en-US" altLang="zh-TW" sz="1600" u="heavy" dirty="0">
              <a:solidFill>
                <a:srgbClr val="FF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342900" indent="-342900" algn="just">
              <a:lnSpc>
                <a:spcPts val="26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l"/>
              <a:tabLst>
                <a:tab pos="30480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zh-TW" altLang="zh-TW" sz="1600" b="1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多</a:t>
            </a:r>
            <a:r>
              <a:rPr lang="zh-TW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筆股數資料計算範例</a:t>
            </a:r>
            <a:r>
              <a:rPr lang="zh-TW" altLang="zh-TW" sz="16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：某校於</a:t>
            </a:r>
            <a:r>
              <a:rPr lang="zh-TW" altLang="zh-TW" sz="16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須繳交科發基金</a:t>
            </a:r>
            <a:r>
              <a:rPr lang="zh-TW" altLang="zh-TW" sz="16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項目</a:t>
            </a:r>
            <a:r>
              <a:rPr lang="en-US" altLang="zh-TW" sz="16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-</a:t>
            </a:r>
            <a:r>
              <a:rPr lang="zh-TW" altLang="zh-TW" sz="16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科技</a:t>
            </a:r>
            <a:r>
              <a:rPr lang="zh-TW" altLang="zh-TW" sz="16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部</a:t>
            </a:r>
            <a:r>
              <a:rPr lang="zh-TW" altLang="zh-TW" sz="16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欄位共有</a:t>
            </a:r>
            <a:r>
              <a:rPr lang="zh-TW" altLang="zh-TW" sz="16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三筆股票紀錄分別為</a:t>
            </a:r>
            <a:r>
              <a:rPr lang="zh-TW" altLang="zh-TW" sz="16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：</a:t>
            </a:r>
            <a:endParaRPr lang="en-US" altLang="zh-TW" sz="1600" dirty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lvl="1" algn="just">
              <a:lnSpc>
                <a:spcPts val="2600"/>
              </a:lnSpc>
              <a:spcBef>
                <a:spcPts val="0"/>
              </a:spcBef>
              <a:spcAft>
                <a:spcPts val="0"/>
              </a:spcAft>
              <a:tabLst>
                <a:tab pos="30480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altLang="zh-TW" sz="16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A.</a:t>
            </a:r>
            <a:r>
              <a:rPr lang="zh-TW" altLang="en-US" sz="16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zh-TW" altLang="zh-TW" sz="16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股價</a:t>
            </a:r>
            <a:r>
              <a:rPr lang="en-US" altLang="zh-TW" sz="16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10</a:t>
            </a:r>
            <a:r>
              <a:rPr lang="zh-TW" altLang="zh-TW" sz="16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元</a:t>
            </a:r>
            <a:r>
              <a:rPr lang="zh-TW" altLang="en-US" sz="16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，</a:t>
            </a:r>
            <a:r>
              <a:rPr lang="zh-TW" altLang="zh-TW" sz="16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股</a:t>
            </a:r>
            <a:r>
              <a:rPr lang="zh-TW" altLang="zh-TW" sz="16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數</a:t>
            </a:r>
            <a:r>
              <a:rPr lang="en-US" altLang="zh-TW" sz="16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1000</a:t>
            </a:r>
            <a:r>
              <a:rPr lang="zh-TW" altLang="zh-TW" sz="16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股；</a:t>
            </a:r>
            <a:r>
              <a:rPr lang="en-US" altLang="zh-TW" sz="16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B</a:t>
            </a:r>
            <a:r>
              <a:rPr lang="en-US" altLang="zh-TW" sz="16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.</a:t>
            </a:r>
            <a:r>
              <a:rPr lang="zh-TW" altLang="en-US" sz="16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zh-TW" altLang="zh-TW" sz="16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股價</a:t>
            </a:r>
            <a:r>
              <a:rPr lang="en-US" altLang="zh-TW" sz="16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9.4</a:t>
            </a:r>
            <a:r>
              <a:rPr lang="zh-TW" altLang="zh-TW" sz="16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元</a:t>
            </a:r>
            <a:r>
              <a:rPr lang="zh-TW" altLang="en-US" sz="16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，</a:t>
            </a:r>
            <a:r>
              <a:rPr lang="zh-TW" altLang="zh-TW" sz="16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股</a:t>
            </a:r>
            <a:r>
              <a:rPr lang="zh-TW" altLang="zh-TW" sz="16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數</a:t>
            </a:r>
            <a:r>
              <a:rPr lang="en-US" altLang="zh-TW" sz="16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3000</a:t>
            </a:r>
            <a:r>
              <a:rPr lang="zh-TW" altLang="zh-TW" sz="16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股；</a:t>
            </a:r>
            <a:r>
              <a:rPr lang="en-US" altLang="zh-TW" sz="16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C</a:t>
            </a:r>
            <a:r>
              <a:rPr lang="en-US" altLang="zh-TW" sz="16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.</a:t>
            </a:r>
            <a:r>
              <a:rPr lang="zh-TW" altLang="en-US" sz="16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zh-TW" altLang="zh-TW" sz="16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股價</a:t>
            </a:r>
            <a:r>
              <a:rPr lang="en-US" altLang="zh-TW" sz="16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13.3</a:t>
            </a:r>
            <a:r>
              <a:rPr lang="zh-TW" altLang="zh-TW" sz="16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元</a:t>
            </a:r>
            <a:r>
              <a:rPr lang="zh-TW" altLang="en-US" sz="16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，</a:t>
            </a:r>
            <a:r>
              <a:rPr lang="zh-TW" altLang="zh-TW" sz="16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股</a:t>
            </a:r>
            <a:r>
              <a:rPr lang="zh-TW" altLang="zh-TW" sz="16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數</a:t>
            </a:r>
            <a:r>
              <a:rPr lang="en-US" altLang="zh-TW" sz="16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4000</a:t>
            </a:r>
            <a:r>
              <a:rPr lang="zh-TW" altLang="zh-TW" sz="16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股</a:t>
            </a:r>
            <a:r>
              <a:rPr lang="zh-TW" altLang="zh-TW" sz="16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。</a:t>
            </a:r>
            <a:endParaRPr lang="en-US" altLang="zh-TW" sz="1600" dirty="0" smtClean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lvl="1" algn="just">
              <a:lnSpc>
                <a:spcPts val="2600"/>
              </a:lnSpc>
              <a:spcBef>
                <a:spcPts val="0"/>
              </a:spcBef>
              <a:spcAft>
                <a:spcPts val="0"/>
              </a:spcAft>
              <a:tabLst>
                <a:tab pos="30480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zh-TW" altLang="zh-TW" sz="16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【</a:t>
            </a:r>
            <a:r>
              <a:rPr lang="zh-TW" altLang="zh-TW" sz="16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股價</a:t>
            </a:r>
            <a:r>
              <a:rPr lang="zh-TW" altLang="zh-TW" sz="16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】</a:t>
            </a:r>
            <a:r>
              <a:rPr lang="zh-TW" altLang="en-US" sz="16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欄位計算</a:t>
            </a:r>
            <a:r>
              <a:rPr lang="zh-TW" altLang="en-US" sz="16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方式</a:t>
            </a:r>
            <a:r>
              <a:rPr lang="en-US" altLang="zh-TW" sz="16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(</a:t>
            </a:r>
            <a:r>
              <a:rPr lang="zh-TW" altLang="zh-TW" sz="16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結果請四捨五入到小數點後第二位</a:t>
            </a:r>
            <a:r>
              <a:rPr lang="en-US" altLang="zh-TW" sz="16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)</a:t>
            </a:r>
          </a:p>
          <a:p>
            <a:pPr lvl="1" algn="just">
              <a:lnSpc>
                <a:spcPts val="2600"/>
              </a:lnSpc>
              <a:spcBef>
                <a:spcPts val="0"/>
              </a:spcBef>
              <a:spcAft>
                <a:spcPts val="0"/>
              </a:spcAft>
              <a:tabLst>
                <a:tab pos="30480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zh-TW" altLang="en-US" sz="16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            </a:t>
            </a:r>
            <a:r>
              <a:rPr lang="zh-TW" altLang="zh-TW" sz="16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＝</a:t>
            </a:r>
            <a:r>
              <a:rPr lang="en-US" altLang="zh-TW" sz="16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(</a:t>
            </a:r>
            <a:r>
              <a:rPr lang="zh-TW" altLang="zh-TW" sz="16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各筆資料之股價乘股數總和</a:t>
            </a:r>
            <a:r>
              <a:rPr lang="en-US" altLang="zh-TW" sz="16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) / (</a:t>
            </a:r>
            <a:r>
              <a:rPr lang="zh-TW" altLang="zh-TW" sz="16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各筆資料之股數總和</a:t>
            </a:r>
            <a:r>
              <a:rPr lang="en-US" altLang="zh-TW" sz="16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)</a:t>
            </a:r>
          </a:p>
          <a:p>
            <a:pPr lvl="1">
              <a:lnSpc>
                <a:spcPts val="2600"/>
              </a:lnSpc>
              <a:spcBef>
                <a:spcPts val="0"/>
              </a:spcBef>
              <a:spcAft>
                <a:spcPts val="0"/>
              </a:spcAft>
              <a:tabLst>
                <a:tab pos="30480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altLang="zh-TW" sz="16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            </a:t>
            </a:r>
            <a:r>
              <a:rPr lang="zh-TW" altLang="zh-TW" sz="16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＝</a:t>
            </a:r>
            <a:r>
              <a:rPr lang="en-US" altLang="zh-TW" sz="16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(</a:t>
            </a:r>
            <a:r>
              <a:rPr lang="en-US" altLang="zh-TW" sz="16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10*1000+9.4*3000+13.3*4000</a:t>
            </a:r>
            <a:r>
              <a:rPr lang="en-US" altLang="zh-TW" sz="16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)</a:t>
            </a:r>
            <a:r>
              <a:rPr lang="zh-TW" altLang="en-US" sz="16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16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/</a:t>
            </a:r>
            <a:r>
              <a:rPr lang="zh-TW" altLang="en-US" sz="16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16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(</a:t>
            </a:r>
            <a:r>
              <a:rPr lang="en-US" altLang="zh-TW" sz="16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1000+3000+4000)</a:t>
            </a:r>
            <a:r>
              <a:rPr lang="zh-TW" altLang="zh-TW" sz="16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＝</a:t>
            </a:r>
            <a:r>
              <a:rPr lang="en-US" altLang="zh-TW" sz="16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91400 / 8000</a:t>
            </a:r>
          </a:p>
          <a:p>
            <a:pPr lvl="1">
              <a:lnSpc>
                <a:spcPts val="2600"/>
              </a:lnSpc>
              <a:spcBef>
                <a:spcPts val="0"/>
              </a:spcBef>
              <a:spcAft>
                <a:spcPts val="0"/>
              </a:spcAft>
              <a:tabLst>
                <a:tab pos="30480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altLang="zh-TW" sz="16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            </a:t>
            </a:r>
            <a:r>
              <a:rPr lang="zh-TW" altLang="zh-TW" sz="16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＝</a:t>
            </a:r>
            <a:r>
              <a:rPr lang="en-US" altLang="zh-TW" sz="16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11.425</a:t>
            </a:r>
            <a:r>
              <a:rPr lang="zh-TW" altLang="zh-TW" sz="16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≒</a:t>
            </a:r>
            <a:r>
              <a:rPr lang="en-US" altLang="zh-TW" sz="1600" b="1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11.43</a:t>
            </a:r>
          </a:p>
          <a:p>
            <a:pPr lvl="1" algn="just">
              <a:lnSpc>
                <a:spcPts val="2600"/>
              </a:lnSpc>
              <a:spcBef>
                <a:spcPts val="0"/>
              </a:spcBef>
              <a:spcAft>
                <a:spcPts val="0"/>
              </a:spcAft>
              <a:tabLst>
                <a:tab pos="30480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zh-TW" altLang="zh-TW" sz="16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【</a:t>
            </a:r>
            <a:r>
              <a:rPr lang="zh-TW" altLang="zh-TW" sz="16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股數】欄位計算</a:t>
            </a:r>
            <a:r>
              <a:rPr lang="zh-TW" altLang="zh-TW" sz="16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方式＝</a:t>
            </a:r>
            <a:r>
              <a:rPr lang="zh-TW" altLang="zh-TW" sz="16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三筆資料之股數</a:t>
            </a:r>
            <a:r>
              <a:rPr lang="zh-TW" altLang="zh-TW" sz="16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總和＝</a:t>
            </a:r>
            <a:r>
              <a:rPr lang="en-US" altLang="zh-TW" sz="16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1000+3000+4000</a:t>
            </a:r>
            <a:r>
              <a:rPr lang="zh-TW" altLang="zh-TW" sz="16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＝</a:t>
            </a:r>
            <a:r>
              <a:rPr lang="en-US" altLang="zh-TW" sz="1600" b="1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8000</a:t>
            </a:r>
            <a:endParaRPr lang="en-US" altLang="zh-TW" sz="1600" b="1" u="heavy" dirty="0" smtClean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graphicFrame>
        <p:nvGraphicFramePr>
          <p:cNvPr id="3" name="表格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06817491"/>
              </p:ext>
            </p:extLst>
          </p:nvPr>
        </p:nvGraphicFramePr>
        <p:xfrm>
          <a:off x="82249" y="700218"/>
          <a:ext cx="8977694" cy="1246587"/>
        </p:xfrm>
        <a:graphic>
          <a:graphicData uri="http://schemas.openxmlformats.org/drawingml/2006/table">
            <a:tbl>
              <a:tblPr firstRow="1" firstCol="1" bandRow="1"/>
              <a:tblGrid>
                <a:gridCol w="63424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50270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624615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493576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493576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493080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704825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842509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842509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493080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  <a:gridCol w="704825">
                  <a:extLst>
                    <a:ext uri="{9D8B030D-6E8A-4147-A177-3AD203B41FA5}">
                      <a16:colId xmlns:a16="http://schemas.microsoft.com/office/drawing/2014/main" xmlns="" val="20010"/>
                    </a:ext>
                  </a:extLst>
                </a:gridCol>
                <a:gridCol w="704825">
                  <a:extLst>
                    <a:ext uri="{9D8B030D-6E8A-4147-A177-3AD203B41FA5}">
                      <a16:colId xmlns:a16="http://schemas.microsoft.com/office/drawing/2014/main" xmlns="" val="20011"/>
                    </a:ext>
                  </a:extLst>
                </a:gridCol>
                <a:gridCol w="634243">
                  <a:extLst>
                    <a:ext uri="{9D8B030D-6E8A-4147-A177-3AD203B41FA5}">
                      <a16:colId xmlns:a16="http://schemas.microsoft.com/office/drawing/2014/main" xmlns="" val="20012"/>
                    </a:ext>
                  </a:extLst>
                </a:gridCol>
                <a:gridCol w="809080">
                  <a:extLst>
                    <a:ext uri="{9D8B030D-6E8A-4147-A177-3AD203B41FA5}">
                      <a16:colId xmlns:a16="http://schemas.microsoft.com/office/drawing/2014/main" xmlns="" val="20013"/>
                    </a:ext>
                  </a:extLst>
                </a:gridCol>
              </a:tblGrid>
              <a:tr h="149422">
                <a:tc rowSpan="2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kumimoji="0" lang="zh-TW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年度</a:t>
                      </a:r>
                    </a:p>
                  </a:txBody>
                  <a:tcPr marL="57932" marR="5793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gridSpan="2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kumimoji="0" lang="zh-TW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方式</a:t>
                      </a:r>
                    </a:p>
                  </a:txBody>
                  <a:tcPr marL="57932" marR="5793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1E1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10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kumimoji="0" lang="zh-TW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須繳交科發基金</a:t>
                      </a:r>
                    </a:p>
                  </a:txBody>
                  <a:tcPr marL="57932" marR="5793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kumimoji="0" lang="zh-TW" sz="8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不須繳交科發基金</a:t>
                      </a:r>
                    </a:p>
                  </a:txBody>
                  <a:tcPr marL="57932" marR="5793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80937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kumimoji="0" lang="zh-TW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科技部</a:t>
                      </a:r>
                    </a:p>
                  </a:txBody>
                  <a:tcPr marL="57932" marR="5793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kumimoji="0" lang="zh-TW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經濟部</a:t>
                      </a:r>
                    </a:p>
                  </a:txBody>
                  <a:tcPr marL="57932" marR="5793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kumimoji="0" lang="zh-TW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農委會</a:t>
                      </a:r>
                    </a:p>
                  </a:txBody>
                  <a:tcPr marL="57932" marR="5793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kumimoji="0" lang="zh-TW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內政部</a:t>
                      </a:r>
                    </a:p>
                  </a:txBody>
                  <a:tcPr marL="57932" marR="5793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kumimoji="0" lang="zh-TW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衛生福利部</a:t>
                      </a:r>
                    </a:p>
                  </a:txBody>
                  <a:tcPr marL="57932" marR="5793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kumimoji="0" lang="zh-TW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原子能委員會</a:t>
                      </a:r>
                    </a:p>
                  </a:txBody>
                  <a:tcPr marL="57932" marR="5793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kumimoji="0" lang="zh-TW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勞動部</a:t>
                      </a:r>
                    </a:p>
                  </a:txBody>
                  <a:tcPr marL="57932" marR="5793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kumimoji="0" lang="zh-TW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中研院</a:t>
                      </a:r>
                    </a:p>
                  </a:txBody>
                  <a:tcPr marL="57932" marR="5793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kumimoji="0" lang="zh-TW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故宮博物院</a:t>
                      </a:r>
                    </a:p>
                  </a:txBody>
                  <a:tcPr marL="57932" marR="5793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kumimoji="0" lang="zh-TW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其他部會</a:t>
                      </a:r>
                    </a:p>
                  </a:txBody>
                  <a:tcPr marL="57932" marR="5793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49422">
                <a:tc rowSpan="5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kumimoji="0" lang="en-US" sz="8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800" b="1" i="0" u="none" strike="noStrike" kern="1200" cap="none" normalizeH="0" baseline="0">
                        <a:ln>
                          <a:noFill/>
                        </a:ln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57932" marR="5793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kumimoji="0" lang="zh-TW" sz="8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現金金額</a:t>
                      </a:r>
                    </a:p>
                  </a:txBody>
                  <a:tcPr marL="57932" marR="5793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kumimoji="0" lang="en-US" sz="8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800" b="1" i="0" u="none" strike="noStrike" kern="1200" cap="none" normalizeH="0" baseline="0">
                        <a:ln>
                          <a:noFill/>
                        </a:ln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57932" marR="579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kumimoji="0" lang="en-US" sz="8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800" b="1" i="0" u="none" strike="noStrike" kern="1200" cap="none" normalizeH="0" baseline="0">
                        <a:ln>
                          <a:noFill/>
                        </a:ln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57932" marR="5793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kumimoji="0" lang="en-US" sz="8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800" b="1" i="0" u="none" strike="noStrike" kern="1200" cap="none" normalizeH="0" baseline="0">
                        <a:ln>
                          <a:noFill/>
                        </a:ln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57932" marR="5793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kumimoji="0" lang="en-US" sz="8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800" b="1" i="0" u="none" strike="noStrike" kern="1200" cap="none" normalizeH="0" baseline="0">
                        <a:ln>
                          <a:noFill/>
                        </a:ln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57932" marR="5793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kumimoji="0" lang="en-US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57932" marR="5793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kumimoji="0" lang="en-US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57932" marR="5793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kumimoji="0" lang="en-US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57932" marR="5793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kumimoji="0" lang="en-US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57932" marR="5793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kumimoji="0" lang="en-US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57932" marR="5793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kumimoji="0" lang="en-US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57932" marR="5793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kumimoji="0" lang="en-US" sz="8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800" b="1" i="0" u="none" strike="noStrike" kern="1200" cap="none" normalizeH="0" baseline="0">
                        <a:ln>
                          <a:noFill/>
                        </a:ln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57932" marR="5793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9369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kumimoji="0" lang="zh-TW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股票</a:t>
                      </a:r>
                    </a:p>
                  </a:txBody>
                  <a:tcPr marL="57932" marR="5793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1E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kumimoji="0" lang="zh-TW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股數</a:t>
                      </a:r>
                    </a:p>
                  </a:txBody>
                  <a:tcPr marL="57932" marR="57932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1E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kumimoji="0" lang="en-US" sz="8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800" b="1" i="0" u="none" strike="noStrike" kern="1200" cap="none" normalizeH="0" baseline="0">
                        <a:ln>
                          <a:noFill/>
                        </a:ln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57932" marR="579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kumimoji="0" lang="en-US" sz="8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800" b="1" i="0" u="none" strike="noStrike" kern="1200" cap="none" normalizeH="0" baseline="0">
                        <a:ln>
                          <a:noFill/>
                        </a:ln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57932" marR="5793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kumimoji="0" lang="en-US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57932" marR="5793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kumimoji="0" lang="en-US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57932" marR="5793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kumimoji="0" lang="en-US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57932" marR="5793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kumimoji="0" lang="en-US" sz="8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800" b="1" i="0" u="none" strike="noStrike" kern="1200" cap="none" normalizeH="0" baseline="0">
                        <a:ln>
                          <a:noFill/>
                        </a:ln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57932" marR="5793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kumimoji="0" lang="en-US" sz="8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800" b="1" i="0" u="none" strike="noStrike" kern="1200" cap="none" normalizeH="0" baseline="0">
                        <a:ln>
                          <a:noFill/>
                        </a:ln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57932" marR="5793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kumimoji="0" lang="en-US" sz="8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800" b="1" i="0" u="none" strike="noStrike" kern="1200" cap="none" normalizeH="0" baseline="0">
                        <a:ln>
                          <a:noFill/>
                        </a:ln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57932" marR="5793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kumimoji="0" lang="en-US" sz="8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800" b="1" i="0" u="none" strike="noStrike" kern="1200" cap="none" normalizeH="0" baseline="0">
                        <a:ln>
                          <a:noFill/>
                        </a:ln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57932" marR="5793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kumimoji="0" lang="en-US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57932" marR="5793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kumimoji="0" lang="en-US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57932" marR="5793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05286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kumimoji="0" lang="zh-TW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股價</a:t>
                      </a:r>
                    </a:p>
                  </a:txBody>
                  <a:tcPr marL="57932" marR="57932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1E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kumimoji="0" lang="en-US" sz="8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800" b="1" i="0" u="none" strike="noStrike" kern="1200" cap="none" normalizeH="0" baseline="0">
                        <a:ln>
                          <a:noFill/>
                        </a:ln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57932" marR="579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kumimoji="0" lang="en-US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57932" marR="5793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kumimoji="0" lang="en-US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57932" marR="5793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kumimoji="0" lang="en-US" sz="8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800" b="1" i="0" u="none" strike="noStrike" kern="1200" cap="none" normalizeH="0" baseline="0">
                        <a:ln>
                          <a:noFill/>
                        </a:ln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57932" marR="5793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kumimoji="0" lang="en-US" sz="8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800" b="1" i="0" u="none" strike="noStrike" kern="1200" cap="none" normalizeH="0" baseline="0">
                        <a:ln>
                          <a:noFill/>
                        </a:ln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57932" marR="5793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kumimoji="0" lang="en-US" sz="8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800" b="1" i="0" u="none" strike="noStrike" kern="1200" cap="none" normalizeH="0" baseline="0">
                        <a:ln>
                          <a:noFill/>
                        </a:ln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57932" marR="5793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kumimoji="0" lang="en-US" sz="8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800" b="1" i="0" u="none" strike="noStrike" kern="1200" cap="none" normalizeH="0" baseline="0">
                        <a:ln>
                          <a:noFill/>
                        </a:ln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57932" marR="5793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kumimoji="0" lang="en-US" sz="8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800" b="1" i="0" u="none" strike="noStrike" kern="1200" cap="none" normalizeH="0" baseline="0">
                        <a:ln>
                          <a:noFill/>
                        </a:ln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57932" marR="5793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kumimoji="0" lang="en-US" sz="8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800" b="1" i="0" u="none" strike="noStrike" kern="1200" cap="none" normalizeH="0" baseline="0">
                        <a:ln>
                          <a:noFill/>
                        </a:ln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57932" marR="5793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kumimoji="0" lang="en-US" sz="8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800" b="1" i="0" u="none" strike="noStrike" kern="1200" cap="none" normalizeH="0" baseline="0">
                        <a:ln>
                          <a:noFill/>
                        </a:ln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57932" marR="5793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kumimoji="0" lang="en-US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57932" marR="5793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180937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kumimoji="0" lang="zh-TW" sz="8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其他</a:t>
                      </a:r>
                    </a:p>
                  </a:txBody>
                  <a:tcPr marL="57932" marR="5793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kumimoji="0" lang="zh-TW" sz="8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項目說明</a:t>
                      </a:r>
                    </a:p>
                  </a:txBody>
                  <a:tcPr marL="57932" marR="5793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kumimoji="0" lang="en-US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57932" marR="579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kumimoji="0" lang="en-US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57932" marR="5793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kumimoji="0" lang="en-US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57932" marR="5793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kumimoji="0" lang="en-US" sz="8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800" b="1" i="0" u="none" strike="noStrike" kern="1200" cap="none" normalizeH="0" baseline="0">
                        <a:ln>
                          <a:noFill/>
                        </a:ln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57932" marR="5793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kumimoji="0" lang="en-US" sz="8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800" b="1" i="0" u="none" strike="noStrike" kern="1200" cap="none" normalizeH="0" baseline="0">
                        <a:ln>
                          <a:noFill/>
                        </a:ln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57932" marR="5793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kumimoji="0" lang="en-US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57932" marR="5793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kumimoji="0" lang="en-US" sz="8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800" b="1" i="0" u="none" strike="noStrike" kern="1200" cap="none" normalizeH="0" baseline="0">
                        <a:ln>
                          <a:noFill/>
                        </a:ln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57932" marR="5793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kumimoji="0" lang="en-US" sz="8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800" b="1" i="0" u="none" strike="noStrike" kern="1200" cap="none" normalizeH="0" baseline="0">
                        <a:ln>
                          <a:noFill/>
                        </a:ln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57932" marR="5793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kumimoji="0" lang="en-US" sz="8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800" b="1" i="0" u="none" strike="noStrike" kern="1200" cap="none" normalizeH="0" baseline="0">
                        <a:ln>
                          <a:noFill/>
                        </a:ln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57932" marR="5793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kumimoji="0" lang="en-US" sz="8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800" b="1" i="0" u="none" strike="noStrike" kern="1200" cap="none" normalizeH="0" baseline="0">
                        <a:ln>
                          <a:noFill/>
                        </a:ln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57932" marR="5793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kumimoji="0" lang="en-US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57932" marR="5793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180937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kumimoji="0" lang="zh-TW" sz="8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合計金額</a:t>
                      </a:r>
                    </a:p>
                  </a:txBody>
                  <a:tcPr marL="57932" marR="5793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kumimoji="0" lang="en-US" sz="8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800" b="1" i="0" u="none" strike="noStrike" kern="1200" cap="none" normalizeH="0" baseline="0">
                        <a:ln>
                          <a:noFill/>
                        </a:ln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57932" marR="579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kumimoji="0" lang="en-US" sz="8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800" b="1" i="0" u="none" strike="noStrike" kern="1200" cap="none" normalizeH="0" baseline="0">
                        <a:ln>
                          <a:noFill/>
                        </a:ln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57932" marR="5793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kumimoji="0" lang="en-US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57932" marR="5793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kumimoji="0" lang="en-US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57932" marR="5793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kumimoji="0" lang="en-US" sz="8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800" b="1" i="0" u="none" strike="noStrike" kern="1200" cap="none" normalizeH="0" baseline="0">
                        <a:ln>
                          <a:noFill/>
                        </a:ln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57932" marR="5793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kumimoji="0" lang="en-US" sz="8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800" b="1" i="0" u="none" strike="noStrike" kern="1200" cap="none" normalizeH="0" baseline="0">
                        <a:ln>
                          <a:noFill/>
                        </a:ln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57932" marR="5793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kumimoji="0" lang="en-US" sz="8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800" b="1" i="0" u="none" strike="noStrike" kern="1200" cap="none" normalizeH="0" baseline="0">
                        <a:ln>
                          <a:noFill/>
                        </a:ln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57932" marR="5793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kumimoji="0" lang="en-US" sz="8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800" b="1" i="0" u="none" strike="noStrike" kern="1200" cap="none" normalizeH="0" baseline="0">
                        <a:ln>
                          <a:noFill/>
                        </a:ln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57932" marR="5793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kumimoji="0" lang="en-US" sz="8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800" b="1" i="0" u="none" strike="noStrike" kern="1200" cap="none" normalizeH="0" baseline="0">
                        <a:ln>
                          <a:noFill/>
                        </a:ln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57932" marR="5793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kumimoji="0" lang="en-US" sz="8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800" b="1" i="0" u="none" strike="noStrike" kern="1200" cap="none" normalizeH="0" baseline="0">
                        <a:ln>
                          <a:noFill/>
                        </a:ln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57932" marR="5793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kumimoji="0" lang="en-US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57932" marR="5793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83137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2"/>
          <p:cNvSpPr>
            <a:spLocks noGrp="1" noChangeArrowheads="1"/>
          </p:cNvSpPr>
          <p:nvPr>
            <p:ph type="title"/>
          </p:nvPr>
        </p:nvSpPr>
        <p:spPr>
          <a:xfrm>
            <a:off x="228912" y="226382"/>
            <a:ext cx="8912685" cy="498548"/>
          </a:xfrm>
        </p:spPr>
        <p:txBody>
          <a:bodyPr anchor="t">
            <a:noAutofit/>
          </a:bodyPr>
          <a:lstStyle/>
          <a:p>
            <a:pPr>
              <a:defRPr/>
            </a:pPr>
            <a:r>
              <a:rPr lang="zh-TW" altLang="en-US" sz="22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研</a:t>
            </a:r>
            <a:r>
              <a:rPr lang="en-US" altLang="zh-TW" sz="22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20.</a:t>
            </a:r>
            <a:r>
              <a:rPr lang="zh-TW" altLang="en-US" sz="22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大學校院推動創新育成及技術移轉績效</a:t>
            </a:r>
            <a:r>
              <a:rPr lang="en-US" altLang="zh-TW" sz="22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		</a:t>
            </a:r>
            <a:r>
              <a:rPr lang="zh-TW" altLang="en-US" sz="22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  </a:t>
            </a:r>
            <a:r>
              <a:rPr lang="en-US" altLang="zh-TW" sz="2200" i="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(3</a:t>
            </a:r>
            <a:r>
              <a:rPr lang="zh-TW" altLang="zh-TW" sz="2200" i="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月填報</a:t>
            </a:r>
            <a:r>
              <a:rPr lang="en-US" altLang="zh-TW" sz="2200" i="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)</a:t>
            </a:r>
            <a:endParaRPr lang="zh-TW" altLang="en-US" sz="2200" i="0" dirty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1" name="Rectangle 47"/>
          <p:cNvSpPr>
            <a:spLocks noChangeArrowheads="1"/>
          </p:cNvSpPr>
          <p:nvPr/>
        </p:nvSpPr>
        <p:spPr bwMode="gray">
          <a:xfrm>
            <a:off x="-50554" y="-61362"/>
            <a:ext cx="890140" cy="40011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2000" b="1" dirty="0" smtClean="0">
                <a:solidFill>
                  <a:srgbClr val="000000"/>
                </a:solidFill>
                <a:ea typeface="新細明體" panose="02020500000000000000" pitchFamily="18" charset="-120"/>
                <a:cs typeface="Arial" panose="020B0604020202020204" pitchFamily="34" charset="0"/>
              </a:rPr>
              <a:t>3</a:t>
            </a:r>
            <a:r>
              <a:rPr lang="en-US" altLang="zh-TW" sz="2000" b="1" noProof="0" dirty="0" smtClean="0">
                <a:solidFill>
                  <a:srgbClr val="000000"/>
                </a:solidFill>
                <a:ea typeface="新細明體" panose="02020500000000000000" pitchFamily="18" charset="-120"/>
                <a:cs typeface="Arial" panose="020B0604020202020204" pitchFamily="34" charset="0"/>
              </a:rPr>
              <a:t>.2.8</a:t>
            </a:r>
            <a:endParaRPr kumimoji="0" lang="en-US" altLang="zh-TW" sz="20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74791" y="1978731"/>
            <a:ext cx="8977694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tabLst>
                <a:tab pos="30480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altLang="zh-TW" sz="20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【</a:t>
            </a:r>
            <a:r>
              <a:rPr lang="en-US" altLang="zh-TW" sz="2000" b="1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110.03</a:t>
            </a:r>
            <a:r>
              <a:rPr lang="zh-TW" altLang="en-US" sz="2000" b="1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期</a:t>
            </a:r>
            <a:r>
              <a:rPr lang="en-US" altLang="zh-TW" sz="2000" b="1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-</a:t>
            </a:r>
            <a:r>
              <a:rPr lang="zh-TW" altLang="en-US" sz="2000" b="1" dirty="0" smtClean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定義補充</a:t>
            </a:r>
            <a:r>
              <a:rPr lang="zh-TW" altLang="en-US" sz="2000" b="1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說明</a:t>
            </a:r>
            <a:r>
              <a:rPr lang="en-US" altLang="zh-TW" sz="20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】</a:t>
            </a:r>
          </a:p>
          <a:p>
            <a:pPr marL="342900" indent="-34290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l"/>
              <a:tabLst>
                <a:tab pos="30480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zh-TW" altLang="zh-TW" sz="20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請填報學校與企業（包括公司、行號等企業型態及其他經主管機關核可並從事商業行為之組織型態）技術移轉成果，並以【</a:t>
            </a:r>
            <a:r>
              <a:rPr lang="zh-TW" altLang="zh-TW" sz="2000" u="heavy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學校育成中心培育之企業；非學校育成中心培育之企業有技術移轉之企業</a:t>
            </a:r>
            <a:r>
              <a:rPr lang="zh-TW" altLang="zh-TW" sz="20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】</a:t>
            </a:r>
            <a:r>
              <a:rPr lang="zh-TW" altLang="zh-TW" sz="20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填報</a:t>
            </a:r>
            <a:r>
              <a:rPr lang="zh-TW" altLang="en-US" sz="20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。</a:t>
            </a:r>
            <a:endParaRPr lang="en-US" altLang="zh-TW" sz="2000" dirty="0" smtClean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342900" indent="-34290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l"/>
              <a:tabLst>
                <a:tab pos="30480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zh-TW" altLang="zh-TW" sz="2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合約期間，若有</a:t>
            </a:r>
            <a:r>
              <a:rPr lang="zh-TW" altLang="zh-TW" sz="2000" b="1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解約或刪減金額</a:t>
            </a:r>
            <a:r>
              <a:rPr lang="zh-TW" altLang="zh-TW" sz="2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之情事，以</a:t>
            </a:r>
            <a:r>
              <a:rPr lang="zh-TW" altLang="zh-TW" sz="2000" b="1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變更生效首日所在年度</a:t>
            </a:r>
            <a:r>
              <a:rPr lang="zh-TW" altLang="zh-TW" sz="2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為基準，於該年度金額中減去解約所損失的金額</a:t>
            </a:r>
            <a:r>
              <a:rPr lang="zh-TW" altLang="zh-TW" sz="20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。例如：有技轉金額已填報</a:t>
            </a:r>
            <a:r>
              <a:rPr lang="en-US" altLang="zh-TW" sz="20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109</a:t>
            </a:r>
            <a:r>
              <a:rPr lang="zh-TW" altLang="zh-TW" sz="20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年度</a:t>
            </a:r>
            <a:r>
              <a:rPr lang="en-US" altLang="zh-TW" sz="20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200</a:t>
            </a:r>
            <a:r>
              <a:rPr lang="zh-TW" altLang="zh-TW" sz="20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萬元，</a:t>
            </a:r>
            <a:r>
              <a:rPr lang="en-US" altLang="zh-TW" sz="20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110</a:t>
            </a:r>
            <a:r>
              <a:rPr lang="zh-TW" altLang="zh-TW" sz="20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年</a:t>
            </a:r>
            <a:r>
              <a:rPr lang="en-US" altLang="zh-TW" sz="20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</a:t>
            </a:r>
            <a:r>
              <a:rPr lang="zh-TW" altLang="zh-TW" sz="20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月</a:t>
            </a:r>
            <a:r>
              <a:rPr lang="en-US" altLang="zh-TW" sz="20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</a:t>
            </a:r>
            <a:r>
              <a:rPr lang="zh-TW" altLang="zh-TW" sz="20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日解約或刪減新臺幣</a:t>
            </a:r>
            <a:r>
              <a:rPr lang="en-US" altLang="zh-TW" sz="20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80</a:t>
            </a:r>
            <a:r>
              <a:rPr lang="zh-TW" altLang="zh-TW" sz="20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萬元，則學校必須本期</a:t>
            </a:r>
            <a:r>
              <a:rPr lang="en-US" altLang="zh-TW" sz="20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(110</a:t>
            </a:r>
            <a:r>
              <a:rPr lang="zh-TW" altLang="zh-TW" sz="20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年度</a:t>
            </a:r>
            <a:r>
              <a:rPr lang="en-US" altLang="zh-TW" sz="20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)</a:t>
            </a:r>
            <a:r>
              <a:rPr lang="zh-TW" altLang="zh-TW" sz="20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刪減新臺幣</a:t>
            </a:r>
            <a:r>
              <a:rPr lang="en-US" altLang="zh-TW" sz="20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80</a:t>
            </a:r>
            <a:r>
              <a:rPr lang="zh-TW" altLang="zh-TW" sz="20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萬元</a:t>
            </a:r>
            <a:r>
              <a:rPr lang="en-US" altLang="zh-TW" sz="20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(</a:t>
            </a:r>
            <a:r>
              <a:rPr lang="zh-TW" altLang="zh-TW" sz="20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以新合約為準</a:t>
            </a:r>
            <a:r>
              <a:rPr lang="en-US" altLang="zh-TW" sz="20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)</a:t>
            </a:r>
            <a:r>
              <a:rPr lang="zh-TW" altLang="zh-TW" sz="20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。</a:t>
            </a:r>
            <a:endParaRPr lang="zh-TW" altLang="zh-TW" sz="2000" dirty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graphicFrame>
        <p:nvGraphicFramePr>
          <p:cNvPr id="2" name="表格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2760451"/>
              </p:ext>
            </p:extLst>
          </p:nvPr>
        </p:nvGraphicFramePr>
        <p:xfrm>
          <a:off x="113579" y="766120"/>
          <a:ext cx="8923326" cy="1213372"/>
        </p:xfrm>
        <a:graphic>
          <a:graphicData uri="http://schemas.openxmlformats.org/drawingml/2006/table">
            <a:tbl>
              <a:tblPr firstRow="1" firstCol="1" bandRow="1"/>
              <a:tblGrid>
                <a:gridCol w="40826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62321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603281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73624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571658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584886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634314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711675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572251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437782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  <a:gridCol w="428368">
                  <a:extLst>
                    <a:ext uri="{9D8B030D-6E8A-4147-A177-3AD203B41FA5}">
                      <a16:colId xmlns:a16="http://schemas.microsoft.com/office/drawing/2014/main" xmlns="" val="20010"/>
                    </a:ext>
                  </a:extLst>
                </a:gridCol>
                <a:gridCol w="354227">
                  <a:extLst>
                    <a:ext uri="{9D8B030D-6E8A-4147-A177-3AD203B41FA5}">
                      <a16:colId xmlns:a16="http://schemas.microsoft.com/office/drawing/2014/main" xmlns="" val="20011"/>
                    </a:ext>
                  </a:extLst>
                </a:gridCol>
                <a:gridCol w="345989">
                  <a:extLst>
                    <a:ext uri="{9D8B030D-6E8A-4147-A177-3AD203B41FA5}">
                      <a16:colId xmlns:a16="http://schemas.microsoft.com/office/drawing/2014/main" xmlns="" val="20012"/>
                    </a:ext>
                  </a:extLst>
                </a:gridCol>
                <a:gridCol w="395416">
                  <a:extLst>
                    <a:ext uri="{9D8B030D-6E8A-4147-A177-3AD203B41FA5}">
                      <a16:colId xmlns:a16="http://schemas.microsoft.com/office/drawing/2014/main" xmlns="" val="20013"/>
                    </a:ext>
                  </a:extLst>
                </a:gridCol>
                <a:gridCol w="321276">
                  <a:extLst>
                    <a:ext uri="{9D8B030D-6E8A-4147-A177-3AD203B41FA5}">
                      <a16:colId xmlns:a16="http://schemas.microsoft.com/office/drawing/2014/main" xmlns="" val="20014"/>
                    </a:ext>
                  </a:extLst>
                </a:gridCol>
                <a:gridCol w="387178">
                  <a:extLst>
                    <a:ext uri="{9D8B030D-6E8A-4147-A177-3AD203B41FA5}">
                      <a16:colId xmlns:a16="http://schemas.microsoft.com/office/drawing/2014/main" xmlns="" val="20015"/>
                    </a:ext>
                  </a:extLst>
                </a:gridCol>
                <a:gridCol w="428368">
                  <a:extLst>
                    <a:ext uri="{9D8B030D-6E8A-4147-A177-3AD203B41FA5}">
                      <a16:colId xmlns:a16="http://schemas.microsoft.com/office/drawing/2014/main" xmlns="" val="20016"/>
                    </a:ext>
                  </a:extLst>
                </a:gridCol>
                <a:gridCol w="378937">
                  <a:extLst>
                    <a:ext uri="{9D8B030D-6E8A-4147-A177-3AD203B41FA5}">
                      <a16:colId xmlns:a16="http://schemas.microsoft.com/office/drawing/2014/main" xmlns="" val="20017"/>
                    </a:ext>
                  </a:extLst>
                </a:gridCol>
              </a:tblGrid>
              <a:tr h="141670">
                <a:tc rowSpan="5"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kumimoji="0" lang="zh-TW" sz="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年度</a:t>
                      </a:r>
                      <a:endParaRPr kumimoji="0" lang="zh-TW" sz="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8419" marR="684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8"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kumimoji="0" lang="zh-TW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學校與企業技術移轉成果</a:t>
                      </a:r>
                    </a:p>
                  </a:txBody>
                  <a:tcPr marL="68419" marR="684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1E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rowSpan="5"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kumimoji="0" lang="zh-TW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自育成中心畢業之企業家數</a:t>
                      </a:r>
                    </a:p>
                  </a:txBody>
                  <a:tcPr marL="68419" marR="684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 gridSpan="2"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kumimoji="0" lang="zh-TW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至校內育成中心培育之企業進行實習、參訪及觀摩之學生人次及時數</a:t>
                      </a:r>
                    </a:p>
                  </a:txBody>
                  <a:tcPr marL="68419" marR="684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kumimoji="0" lang="zh-TW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育成中心收入（元）</a:t>
                      </a:r>
                    </a:p>
                  </a:txBody>
                  <a:tcPr marL="68419" marR="684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4167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kumimoji="0" lang="zh-TW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學校育成中心培育之企業</a:t>
                      </a:r>
                    </a:p>
                  </a:txBody>
                  <a:tcPr marL="68419" marR="6841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1E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rowSpan="3" gridSpan="2"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kumimoji="0" lang="zh-TW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非學校育成中心培育之企業有技術移轉之企業</a:t>
                      </a:r>
                    </a:p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kumimoji="0" lang="en-US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(</a:t>
                      </a:r>
                      <a:r>
                        <a:rPr kumimoji="0" lang="zh-TW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不限新創公司</a:t>
                      </a:r>
                      <a:r>
                        <a:rPr kumimoji="0" lang="en-US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)</a:t>
                      </a:r>
                      <a:endParaRPr kumimoji="0" lang="zh-TW" sz="12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8419" marR="684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1E1"/>
                    </a:solidFill>
                  </a:tcPr>
                </a:tc>
                <a:tc rowSpan="3"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rowSpan="3" gridSpan="2"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kumimoji="0" lang="zh-TW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獲得政府補助（含委辦）計畫</a:t>
                      </a:r>
                    </a:p>
                  </a:txBody>
                  <a:tcPr marL="68419" marR="684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rowSpan="4"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kumimoji="0" lang="zh-TW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學校自籌款</a:t>
                      </a:r>
                    </a:p>
                  </a:txBody>
                  <a:tcPr marL="68419" marR="684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gridSpan="2"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kumimoji="0" lang="zh-TW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企業配合款</a:t>
                      </a:r>
                    </a:p>
                  </a:txBody>
                  <a:tcPr marL="68419" marR="684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rowSpan="4"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kumimoji="0" lang="zh-TW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其他</a:t>
                      </a:r>
                    </a:p>
                  </a:txBody>
                  <a:tcPr marL="68419" marR="684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88893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kumimoji="0" lang="zh-TW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進駐企業</a:t>
                      </a:r>
                    </a:p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kumimoji="0" lang="zh-TW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（實體進駐）</a:t>
                      </a:r>
                    </a:p>
                  </a:txBody>
                  <a:tcPr marL="68419" marR="684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kumimoji="0" lang="zh-TW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合約企業</a:t>
                      </a:r>
                    </a:p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kumimoji="0" lang="zh-TW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（虛擬進駐）</a:t>
                      </a:r>
                    </a:p>
                  </a:txBody>
                  <a:tcPr marL="68419" marR="684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37655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kumimoji="0" lang="zh-TW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有技術移轉</a:t>
                      </a:r>
                    </a:p>
                  </a:txBody>
                  <a:tcPr marL="68419" marR="6841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kumimoji="0" lang="zh-TW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無技術移轉家數</a:t>
                      </a:r>
                    </a:p>
                  </a:txBody>
                  <a:tcPr marL="68419" marR="6841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kumimoji="0" lang="zh-TW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有技術移轉</a:t>
                      </a:r>
                    </a:p>
                  </a:txBody>
                  <a:tcPr marL="68419" marR="6841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kumimoji="0" lang="zh-TW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無技術移轉家數</a:t>
                      </a:r>
                    </a:p>
                  </a:txBody>
                  <a:tcPr marL="68419" marR="6841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kumimoji="0" lang="zh-TW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進駐收入</a:t>
                      </a:r>
                    </a:p>
                  </a:txBody>
                  <a:tcPr marL="68419" marR="6841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kumimoji="0" lang="zh-TW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其他收入</a:t>
                      </a:r>
                    </a:p>
                  </a:txBody>
                  <a:tcPr marL="68419" marR="6841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78652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kumimoji="0" lang="zh-TW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家數</a:t>
                      </a:r>
                    </a:p>
                  </a:txBody>
                  <a:tcPr marL="68419" marR="6841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kumimoji="0" lang="zh-TW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金額</a:t>
                      </a:r>
                    </a:p>
                  </a:txBody>
                  <a:tcPr marL="68419" marR="6841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kumimoji="0" lang="zh-TW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家數</a:t>
                      </a:r>
                    </a:p>
                  </a:txBody>
                  <a:tcPr marL="68419" marR="6841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kumimoji="0" lang="zh-TW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金額</a:t>
                      </a:r>
                    </a:p>
                  </a:txBody>
                  <a:tcPr marL="68419" marR="6841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kumimoji="0" lang="zh-TW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家數</a:t>
                      </a:r>
                    </a:p>
                  </a:txBody>
                  <a:tcPr marL="68419" marR="6841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kumimoji="0" lang="zh-TW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金額</a:t>
                      </a:r>
                    </a:p>
                  </a:txBody>
                  <a:tcPr marL="68419" marR="6841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kumimoji="0" lang="zh-TW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學生人次</a:t>
                      </a:r>
                    </a:p>
                  </a:txBody>
                  <a:tcPr marL="68419" marR="6841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kumimoji="0" lang="zh-TW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時數</a:t>
                      </a:r>
                    </a:p>
                  </a:txBody>
                  <a:tcPr marL="68419" marR="6841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kumimoji="0" lang="zh-TW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計畫名稱</a:t>
                      </a:r>
                    </a:p>
                  </a:txBody>
                  <a:tcPr marL="68419" marR="6841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kumimoji="0" lang="zh-TW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金額</a:t>
                      </a:r>
                    </a:p>
                  </a:txBody>
                  <a:tcPr marL="68419" marR="6841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kumimoji="0" lang="en-US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8419" marR="684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kumimoji="0" lang="en-US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8419" marR="684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754563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2"/>
          <p:cNvSpPr>
            <a:spLocks noGrp="1" noChangeArrowheads="1"/>
          </p:cNvSpPr>
          <p:nvPr>
            <p:ph type="title"/>
          </p:nvPr>
        </p:nvSpPr>
        <p:spPr>
          <a:xfrm>
            <a:off x="228912" y="226382"/>
            <a:ext cx="8912685" cy="498548"/>
          </a:xfrm>
        </p:spPr>
        <p:txBody>
          <a:bodyPr anchor="t">
            <a:noAutofit/>
          </a:bodyPr>
          <a:lstStyle/>
          <a:p>
            <a:pPr>
              <a:defRPr/>
            </a:pPr>
            <a:r>
              <a:rPr lang="zh-TW" altLang="en-US" sz="22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研</a:t>
            </a:r>
            <a:r>
              <a:rPr lang="en-US" altLang="zh-TW" sz="22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22.</a:t>
            </a:r>
            <a:r>
              <a:rPr lang="zh-TW" altLang="en-US" sz="22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zh-TW" altLang="en-US" sz="22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學校衍生</a:t>
            </a:r>
            <a:r>
              <a:rPr lang="zh-TW" altLang="en-US" sz="22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企業</a:t>
            </a:r>
            <a:r>
              <a:rPr lang="en-US" altLang="zh-TW" sz="22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						</a:t>
            </a:r>
            <a:r>
              <a:rPr lang="zh-TW" altLang="en-US" sz="22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  </a:t>
            </a:r>
            <a:r>
              <a:rPr lang="en-US" altLang="zh-TW" sz="2200" i="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(3</a:t>
            </a:r>
            <a:r>
              <a:rPr lang="zh-TW" altLang="zh-TW" sz="2200" i="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月填報</a:t>
            </a:r>
            <a:r>
              <a:rPr lang="en-US" altLang="zh-TW" sz="2200" i="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)</a:t>
            </a:r>
            <a:endParaRPr lang="zh-TW" altLang="en-US" sz="2200" i="0" dirty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1" name="Rectangle 47"/>
          <p:cNvSpPr>
            <a:spLocks noChangeArrowheads="1"/>
          </p:cNvSpPr>
          <p:nvPr/>
        </p:nvSpPr>
        <p:spPr bwMode="gray">
          <a:xfrm>
            <a:off x="-50554" y="-61362"/>
            <a:ext cx="890140" cy="40011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2000" b="1" dirty="0" smtClean="0">
                <a:solidFill>
                  <a:srgbClr val="000000"/>
                </a:solidFill>
                <a:ea typeface="新細明體" panose="02020500000000000000" pitchFamily="18" charset="-120"/>
                <a:cs typeface="Arial" panose="020B0604020202020204" pitchFamily="34" charset="0"/>
              </a:rPr>
              <a:t>3</a:t>
            </a:r>
            <a:r>
              <a:rPr lang="en-US" altLang="zh-TW" sz="2000" b="1" noProof="0" dirty="0" smtClean="0">
                <a:solidFill>
                  <a:srgbClr val="000000"/>
                </a:solidFill>
                <a:ea typeface="新細明體" panose="02020500000000000000" pitchFamily="18" charset="-120"/>
                <a:cs typeface="Arial" panose="020B0604020202020204" pitchFamily="34" charset="0"/>
              </a:rPr>
              <a:t>.2.9</a:t>
            </a:r>
            <a:endParaRPr kumimoji="0" lang="en-US" altLang="zh-TW" sz="20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74791" y="1789265"/>
            <a:ext cx="8977694" cy="30931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tabLst>
                <a:tab pos="30480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altLang="zh-TW" sz="20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【</a:t>
            </a:r>
            <a:r>
              <a:rPr lang="en-US" altLang="zh-TW" sz="2000" b="1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110.03</a:t>
            </a:r>
            <a:r>
              <a:rPr lang="zh-TW" altLang="en-US" sz="2000" b="1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期</a:t>
            </a:r>
            <a:r>
              <a:rPr lang="en-US" altLang="zh-TW" sz="2000" b="1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-</a:t>
            </a:r>
            <a:r>
              <a:rPr lang="zh-TW" altLang="en-US" sz="2000" b="1" dirty="0" smtClean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定義補充</a:t>
            </a:r>
            <a:r>
              <a:rPr lang="zh-TW" altLang="en-US" sz="2000" b="1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說明</a:t>
            </a:r>
            <a:r>
              <a:rPr lang="en-US" altLang="zh-TW" sz="20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】</a:t>
            </a:r>
          </a:p>
          <a:p>
            <a:pPr marL="342900" indent="-34290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l"/>
              <a:tabLst>
                <a:tab pos="30480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zh-TW" altLang="en-US" sz="2200" b="1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回饋學校之金額：</a:t>
            </a:r>
            <a:endParaRPr lang="en-US" altLang="zh-TW" sz="2200" b="1" dirty="0" smtClean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36195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tabLst>
                <a:tab pos="30480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zh-TW" altLang="zh-TW" sz="2200" b="1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合約</a:t>
            </a:r>
            <a:r>
              <a:rPr lang="zh-TW" altLang="zh-TW" sz="22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期間，若有</a:t>
            </a:r>
            <a:r>
              <a:rPr lang="zh-TW" altLang="zh-TW" sz="2200" b="1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解約或刪減金額</a:t>
            </a:r>
            <a:r>
              <a:rPr lang="zh-TW" altLang="zh-TW" sz="22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之情事，以</a:t>
            </a:r>
            <a:r>
              <a:rPr lang="zh-TW" altLang="zh-TW" sz="2200" b="1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變更生效首日所在年度</a:t>
            </a:r>
            <a:r>
              <a:rPr lang="zh-TW" altLang="zh-TW" sz="22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為基準，於該年度金額中減去解約所損失的金額</a:t>
            </a:r>
            <a:r>
              <a:rPr lang="zh-TW" altLang="zh-TW" sz="22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。例如：有技轉金額已填報</a:t>
            </a:r>
            <a:r>
              <a:rPr lang="en-US" altLang="zh-TW" sz="22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109</a:t>
            </a:r>
            <a:r>
              <a:rPr lang="zh-TW" altLang="zh-TW" sz="22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年度</a:t>
            </a:r>
            <a:r>
              <a:rPr lang="en-US" altLang="zh-TW" sz="22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200</a:t>
            </a:r>
            <a:r>
              <a:rPr lang="zh-TW" altLang="zh-TW" sz="22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萬元，</a:t>
            </a:r>
            <a:r>
              <a:rPr lang="en-US" altLang="zh-TW" sz="22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110</a:t>
            </a:r>
            <a:r>
              <a:rPr lang="zh-TW" altLang="zh-TW" sz="22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年</a:t>
            </a:r>
            <a:r>
              <a:rPr lang="en-US" altLang="zh-TW" sz="22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</a:t>
            </a:r>
            <a:r>
              <a:rPr lang="zh-TW" altLang="zh-TW" sz="22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月</a:t>
            </a:r>
            <a:r>
              <a:rPr lang="en-US" altLang="zh-TW" sz="22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</a:t>
            </a:r>
            <a:r>
              <a:rPr lang="zh-TW" altLang="zh-TW" sz="22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日解約或刪減新臺幣</a:t>
            </a:r>
            <a:r>
              <a:rPr lang="en-US" altLang="zh-TW" sz="22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80</a:t>
            </a:r>
            <a:r>
              <a:rPr lang="zh-TW" altLang="zh-TW" sz="22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萬元，則學校必須本期</a:t>
            </a:r>
            <a:r>
              <a:rPr lang="en-US" altLang="zh-TW" sz="22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(110</a:t>
            </a:r>
            <a:r>
              <a:rPr lang="zh-TW" altLang="zh-TW" sz="22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年度</a:t>
            </a:r>
            <a:r>
              <a:rPr lang="en-US" altLang="zh-TW" sz="22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)</a:t>
            </a:r>
            <a:r>
              <a:rPr lang="zh-TW" altLang="zh-TW" sz="22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刪減新臺幣</a:t>
            </a:r>
            <a:r>
              <a:rPr lang="en-US" altLang="zh-TW" sz="22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80</a:t>
            </a:r>
            <a:r>
              <a:rPr lang="zh-TW" altLang="zh-TW" sz="22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萬元</a:t>
            </a:r>
            <a:r>
              <a:rPr lang="en-US" altLang="zh-TW" sz="22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(</a:t>
            </a:r>
            <a:r>
              <a:rPr lang="zh-TW" altLang="zh-TW" sz="22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以新合約為準</a:t>
            </a:r>
            <a:r>
              <a:rPr lang="en-US" altLang="zh-TW" sz="22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)</a:t>
            </a:r>
            <a:r>
              <a:rPr lang="zh-TW" altLang="zh-TW" sz="22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。</a:t>
            </a:r>
            <a:endParaRPr lang="zh-TW" altLang="zh-TW" sz="2200" dirty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graphicFrame>
        <p:nvGraphicFramePr>
          <p:cNvPr id="3" name="表格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06647794"/>
              </p:ext>
            </p:extLst>
          </p:nvPr>
        </p:nvGraphicFramePr>
        <p:xfrm>
          <a:off x="74795" y="813299"/>
          <a:ext cx="8977689" cy="875915"/>
        </p:xfrm>
        <a:graphic>
          <a:graphicData uri="http://schemas.openxmlformats.org/drawingml/2006/table">
            <a:tbl>
              <a:tblPr firstRow="1" firstCol="1" bandRow="1"/>
              <a:tblGrid>
                <a:gridCol w="13115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3889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13038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47135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411892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444843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494271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502508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486032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659027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  <a:gridCol w="395416">
                  <a:extLst>
                    <a:ext uri="{9D8B030D-6E8A-4147-A177-3AD203B41FA5}">
                      <a16:colId xmlns:a16="http://schemas.microsoft.com/office/drawing/2014/main" xmlns="" val="20010"/>
                    </a:ext>
                  </a:extLst>
                </a:gridCol>
                <a:gridCol w="494271">
                  <a:extLst>
                    <a:ext uri="{9D8B030D-6E8A-4147-A177-3AD203B41FA5}">
                      <a16:colId xmlns:a16="http://schemas.microsoft.com/office/drawing/2014/main" xmlns="" val="20011"/>
                    </a:ext>
                  </a:extLst>
                </a:gridCol>
                <a:gridCol w="502508">
                  <a:extLst>
                    <a:ext uri="{9D8B030D-6E8A-4147-A177-3AD203B41FA5}">
                      <a16:colId xmlns:a16="http://schemas.microsoft.com/office/drawing/2014/main" xmlns="" val="20012"/>
                    </a:ext>
                  </a:extLst>
                </a:gridCol>
                <a:gridCol w="494270">
                  <a:extLst>
                    <a:ext uri="{9D8B030D-6E8A-4147-A177-3AD203B41FA5}">
                      <a16:colId xmlns:a16="http://schemas.microsoft.com/office/drawing/2014/main" xmlns="" val="20013"/>
                    </a:ext>
                  </a:extLst>
                </a:gridCol>
                <a:gridCol w="453081">
                  <a:extLst>
                    <a:ext uri="{9D8B030D-6E8A-4147-A177-3AD203B41FA5}">
                      <a16:colId xmlns:a16="http://schemas.microsoft.com/office/drawing/2014/main" xmlns="" val="20014"/>
                    </a:ext>
                  </a:extLst>
                </a:gridCol>
                <a:gridCol w="304800">
                  <a:extLst>
                    <a:ext uri="{9D8B030D-6E8A-4147-A177-3AD203B41FA5}">
                      <a16:colId xmlns:a16="http://schemas.microsoft.com/office/drawing/2014/main" xmlns="" val="20015"/>
                    </a:ext>
                  </a:extLst>
                </a:gridCol>
                <a:gridCol w="535460">
                  <a:extLst>
                    <a:ext uri="{9D8B030D-6E8A-4147-A177-3AD203B41FA5}">
                      <a16:colId xmlns:a16="http://schemas.microsoft.com/office/drawing/2014/main" xmlns="" val="20016"/>
                    </a:ext>
                  </a:extLst>
                </a:gridCol>
                <a:gridCol w="584886">
                  <a:extLst>
                    <a:ext uri="{9D8B030D-6E8A-4147-A177-3AD203B41FA5}">
                      <a16:colId xmlns:a16="http://schemas.microsoft.com/office/drawing/2014/main" xmlns="" val="20017"/>
                    </a:ext>
                  </a:extLst>
                </a:gridCol>
                <a:gridCol w="1284203">
                  <a:extLst>
                    <a:ext uri="{9D8B030D-6E8A-4147-A177-3AD203B41FA5}">
                      <a16:colId xmlns:a16="http://schemas.microsoft.com/office/drawing/2014/main" xmlns="" val="20018"/>
                    </a:ext>
                  </a:extLst>
                </a:gridCol>
              </a:tblGrid>
              <a:tr h="110982">
                <a:tc rowSpan="3"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kumimoji="0" lang="zh-TW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年度</a:t>
                      </a:r>
                    </a:p>
                  </a:txBody>
                  <a:tcPr marL="17428" marR="174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kumimoji="0" lang="zh-TW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公司基本資料</a:t>
                      </a:r>
                    </a:p>
                  </a:txBody>
                  <a:tcPr marL="17428" marR="174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7"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kumimoji="0" lang="zh-TW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公司組成人員</a:t>
                      </a:r>
                    </a:p>
                  </a:txBody>
                  <a:tcPr marL="17428" marR="174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kumimoji="0" lang="zh-TW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年營業額</a:t>
                      </a:r>
                    </a:p>
                  </a:txBody>
                  <a:tcPr marL="17428" marR="174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kumimoji="0" lang="zh-TW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資本額組成</a:t>
                      </a:r>
                    </a:p>
                  </a:txBody>
                  <a:tcPr marL="17428" marR="174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kumimoji="0" lang="zh-TW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回饋學校之金額</a:t>
                      </a:r>
                    </a:p>
                  </a:txBody>
                  <a:tcPr marL="17428" marR="174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1E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kumimoji="0" lang="zh-TW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是否曾進駐育成單位及其進駐期間</a:t>
                      </a:r>
                    </a:p>
                  </a:txBody>
                  <a:tcPr marL="17428" marR="174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10982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kumimoji="0" lang="zh-TW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公司名稱</a:t>
                      </a:r>
                    </a:p>
                  </a:txBody>
                  <a:tcPr marL="17428" marR="174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kumimoji="0" lang="zh-TW" sz="8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統一編號</a:t>
                      </a:r>
                    </a:p>
                  </a:txBody>
                  <a:tcPr marL="17428" marR="174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kumimoji="0" lang="zh-TW" sz="8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成立時間</a:t>
                      </a:r>
                    </a:p>
                  </a:txBody>
                  <a:tcPr marL="17428" marR="174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kumimoji="0" lang="zh-TW" sz="8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教師數</a:t>
                      </a:r>
                    </a:p>
                  </a:txBody>
                  <a:tcPr marL="17428" marR="174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kumimoji="0" lang="zh-TW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學生數</a:t>
                      </a:r>
                    </a:p>
                  </a:txBody>
                  <a:tcPr marL="17428" marR="174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kumimoji="0" lang="zh-TW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其他</a:t>
                      </a:r>
                    </a:p>
                  </a:txBody>
                  <a:tcPr marL="17428" marR="174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kumimoji="0" lang="zh-TW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學校資金投入</a:t>
                      </a:r>
                    </a:p>
                  </a:txBody>
                  <a:tcPr marL="17428" marR="174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kumimoji="0" lang="zh-TW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學校技術入股</a:t>
                      </a:r>
                    </a:p>
                  </a:txBody>
                  <a:tcPr marL="17428" marR="174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kumimoji="0" lang="zh-TW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非本校資金投入</a:t>
                      </a:r>
                    </a:p>
                  </a:txBody>
                  <a:tcPr marL="17428" marR="174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kumimoji="0" lang="zh-TW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技轉金額</a:t>
                      </a:r>
                    </a:p>
                  </a:txBody>
                  <a:tcPr marL="17428" marR="174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kumimoji="0" lang="zh-TW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其他</a:t>
                      </a:r>
                    </a:p>
                  </a:txBody>
                  <a:tcPr marL="17428" marR="174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71115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kumimoji="0" lang="zh-TW" sz="8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曾任職於學校之專任教師</a:t>
                      </a:r>
                    </a:p>
                  </a:txBody>
                  <a:tcPr marL="17428" marR="174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kumimoji="0" lang="zh-TW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現職為專任教師並兼職公司職務者</a:t>
                      </a:r>
                    </a:p>
                  </a:txBody>
                  <a:tcPr marL="17428" marR="174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kumimoji="0" lang="zh-TW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現職專任教師借調至公司擔任職務者</a:t>
                      </a:r>
                    </a:p>
                  </a:txBody>
                  <a:tcPr marL="17428" marR="174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kumimoji="0" lang="zh-TW" sz="8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在學學生</a:t>
                      </a:r>
                    </a:p>
                  </a:txBody>
                  <a:tcPr marL="17428" marR="174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kumimoji="0" lang="zh-TW" sz="8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休退學生</a:t>
                      </a:r>
                    </a:p>
                  </a:txBody>
                  <a:tcPr marL="17428" marR="174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kumimoji="0" lang="zh-TW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近</a:t>
                      </a:r>
                      <a:r>
                        <a:rPr kumimoji="0" lang="en-US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5</a:t>
                      </a:r>
                      <a:r>
                        <a:rPr kumimoji="0" lang="zh-TW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學年畢業之學生</a:t>
                      </a:r>
                    </a:p>
                  </a:txBody>
                  <a:tcPr marL="17428" marR="174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kumimoji="0" lang="zh-TW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項目說明</a:t>
                      </a:r>
                    </a:p>
                  </a:txBody>
                  <a:tcPr marL="17428" marR="174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kumimoji="0" lang="zh-TW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合計金額</a:t>
                      </a:r>
                    </a:p>
                  </a:txBody>
                  <a:tcPr marL="17428" marR="174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48768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2"/>
          <p:cNvSpPr>
            <a:spLocks noGrp="1" noChangeArrowheads="1"/>
          </p:cNvSpPr>
          <p:nvPr>
            <p:ph type="title"/>
          </p:nvPr>
        </p:nvSpPr>
        <p:spPr>
          <a:xfrm>
            <a:off x="228912" y="226382"/>
            <a:ext cx="8912685" cy="498548"/>
          </a:xfrm>
        </p:spPr>
        <p:txBody>
          <a:bodyPr anchor="t">
            <a:noAutofit/>
          </a:bodyPr>
          <a:lstStyle/>
          <a:p>
            <a:pPr>
              <a:defRPr/>
            </a:pPr>
            <a:r>
              <a:rPr lang="zh-TW" altLang="en-US" sz="22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研</a:t>
            </a:r>
            <a:r>
              <a:rPr lang="en-US" altLang="zh-TW" sz="22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23.</a:t>
            </a:r>
            <a:r>
              <a:rPr lang="zh-TW" altLang="en-US" sz="22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學校</a:t>
            </a:r>
            <a:r>
              <a:rPr lang="zh-TW" altLang="en-US" sz="22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合作企業新事業</a:t>
            </a:r>
            <a:r>
              <a:rPr lang="zh-TW" altLang="en-US" sz="22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部門</a:t>
            </a:r>
            <a:r>
              <a:rPr lang="en-US" altLang="zh-TW" sz="22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				</a:t>
            </a:r>
            <a:r>
              <a:rPr lang="zh-TW" altLang="en-US" sz="22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  </a:t>
            </a:r>
            <a:r>
              <a:rPr lang="en-US" altLang="zh-TW" sz="2200" i="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(3</a:t>
            </a:r>
            <a:r>
              <a:rPr lang="zh-TW" altLang="zh-TW" sz="2200" i="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月填報</a:t>
            </a:r>
            <a:r>
              <a:rPr lang="en-US" altLang="zh-TW" sz="2200" i="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)</a:t>
            </a:r>
            <a:endParaRPr lang="zh-TW" altLang="en-US" sz="2200" i="0" dirty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1" name="Rectangle 47"/>
          <p:cNvSpPr>
            <a:spLocks noChangeArrowheads="1"/>
          </p:cNvSpPr>
          <p:nvPr/>
        </p:nvSpPr>
        <p:spPr bwMode="gray">
          <a:xfrm>
            <a:off x="-50554" y="-61362"/>
            <a:ext cx="890140" cy="40011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2000" b="1" dirty="0" smtClean="0">
                <a:solidFill>
                  <a:srgbClr val="000000"/>
                </a:solidFill>
                <a:ea typeface="新細明體" panose="02020500000000000000" pitchFamily="18" charset="-120"/>
                <a:cs typeface="Arial" panose="020B0604020202020204" pitchFamily="34" charset="0"/>
              </a:rPr>
              <a:t>3</a:t>
            </a:r>
            <a:r>
              <a:rPr lang="en-US" altLang="zh-TW" sz="2000" b="1" noProof="0" dirty="0" smtClean="0">
                <a:solidFill>
                  <a:srgbClr val="000000"/>
                </a:solidFill>
                <a:ea typeface="新細明體" panose="02020500000000000000" pitchFamily="18" charset="-120"/>
                <a:cs typeface="Arial" panose="020B0604020202020204" pitchFamily="34" charset="0"/>
              </a:rPr>
              <a:t>.2.10</a:t>
            </a:r>
            <a:endParaRPr kumimoji="0" lang="en-US" altLang="zh-TW" sz="20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graphicFrame>
        <p:nvGraphicFramePr>
          <p:cNvPr id="2" name="表格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02366305"/>
              </p:ext>
            </p:extLst>
          </p:nvPr>
        </p:nvGraphicFramePr>
        <p:xfrm>
          <a:off x="93844" y="814835"/>
          <a:ext cx="8920616" cy="1091195"/>
        </p:xfrm>
        <a:graphic>
          <a:graphicData uri="http://schemas.openxmlformats.org/drawingml/2006/table">
            <a:tbl>
              <a:tblPr firstRow="1" firstCol="1" bandRow="1"/>
              <a:tblGrid>
                <a:gridCol w="22619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62484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505296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340691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685633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441001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1062782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239417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327660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632460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  <a:gridCol w="251460">
                  <a:extLst>
                    <a:ext uri="{9D8B030D-6E8A-4147-A177-3AD203B41FA5}">
                      <a16:colId xmlns:a16="http://schemas.microsoft.com/office/drawing/2014/main" xmlns="" val="20010"/>
                    </a:ext>
                  </a:extLst>
                </a:gridCol>
                <a:gridCol w="548640">
                  <a:extLst>
                    <a:ext uri="{9D8B030D-6E8A-4147-A177-3AD203B41FA5}">
                      <a16:colId xmlns:a16="http://schemas.microsoft.com/office/drawing/2014/main" xmlns="" val="20011"/>
                    </a:ext>
                  </a:extLst>
                </a:gridCol>
                <a:gridCol w="289560">
                  <a:extLst>
                    <a:ext uri="{9D8B030D-6E8A-4147-A177-3AD203B41FA5}">
                      <a16:colId xmlns:a16="http://schemas.microsoft.com/office/drawing/2014/main" xmlns="" val="20012"/>
                    </a:ext>
                  </a:extLst>
                </a:gridCol>
                <a:gridCol w="464820">
                  <a:extLst>
                    <a:ext uri="{9D8B030D-6E8A-4147-A177-3AD203B41FA5}">
                      <a16:colId xmlns:a16="http://schemas.microsoft.com/office/drawing/2014/main" xmlns="" val="20013"/>
                    </a:ext>
                  </a:extLst>
                </a:gridCol>
                <a:gridCol w="563880">
                  <a:extLst>
                    <a:ext uri="{9D8B030D-6E8A-4147-A177-3AD203B41FA5}">
                      <a16:colId xmlns:a16="http://schemas.microsoft.com/office/drawing/2014/main" xmlns="" val="20014"/>
                    </a:ext>
                  </a:extLst>
                </a:gridCol>
                <a:gridCol w="716280">
                  <a:extLst>
                    <a:ext uri="{9D8B030D-6E8A-4147-A177-3AD203B41FA5}">
                      <a16:colId xmlns:a16="http://schemas.microsoft.com/office/drawing/2014/main" xmlns="" val="20015"/>
                    </a:ext>
                  </a:extLst>
                </a:gridCol>
              </a:tblGrid>
              <a:tr h="278395">
                <a:tc rowSpan="3"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kumimoji="0" lang="zh-TW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年度</a:t>
                      </a:r>
                    </a:p>
                  </a:txBody>
                  <a:tcPr marL="16162" marR="161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kumimoji="0" lang="zh-TW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合作企業基本資料</a:t>
                      </a:r>
                    </a:p>
                  </a:txBody>
                  <a:tcPr marL="16162" marR="161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7"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kumimoji="0" lang="zh-TW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合作企業新事業部門組成人員</a:t>
                      </a:r>
                    </a:p>
                  </a:txBody>
                  <a:tcPr marL="16162" marR="1616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kumimoji="0" lang="zh-TW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合作企業新事業部門年營業額</a:t>
                      </a:r>
                    </a:p>
                  </a:txBody>
                  <a:tcPr marL="16162" marR="161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kumimoji="0" lang="zh-TW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回饋學校之金額</a:t>
                      </a:r>
                    </a:p>
                  </a:txBody>
                  <a:tcPr marL="16162" marR="1616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1E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kumimoji="0" lang="zh-TW" sz="8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是否曾進駐育成單位及其進駐期間</a:t>
                      </a:r>
                    </a:p>
                  </a:txBody>
                  <a:tcPr marL="16162" marR="161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78782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kumimoji="0" lang="zh-TW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合作企業及部門名稱</a:t>
                      </a:r>
                    </a:p>
                  </a:txBody>
                  <a:tcPr marL="16162" marR="161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kumimoji="0" lang="zh-TW" sz="8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統一編號</a:t>
                      </a:r>
                    </a:p>
                  </a:txBody>
                  <a:tcPr marL="16162" marR="161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kumimoji="0" lang="zh-TW" sz="8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部門成立時間</a:t>
                      </a:r>
                    </a:p>
                  </a:txBody>
                  <a:tcPr marL="16162" marR="161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kumimoji="0" lang="zh-TW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教師數</a:t>
                      </a:r>
                    </a:p>
                  </a:txBody>
                  <a:tcPr marL="16162" marR="1616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kumimoji="0" lang="zh-TW" sz="8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學生數</a:t>
                      </a:r>
                    </a:p>
                  </a:txBody>
                  <a:tcPr marL="16162" marR="1616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kumimoji="0" lang="zh-TW" sz="8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其他</a:t>
                      </a:r>
                    </a:p>
                  </a:txBody>
                  <a:tcPr marL="16162" marR="161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kumimoji="0" lang="zh-TW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技轉金額</a:t>
                      </a:r>
                    </a:p>
                  </a:txBody>
                  <a:tcPr marL="16162" marR="161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kumimoji="0" lang="zh-TW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其他</a:t>
                      </a:r>
                    </a:p>
                  </a:txBody>
                  <a:tcPr marL="16162" marR="161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56789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kumimoji="0" lang="zh-TW" sz="8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曾任職於學校之專任教師</a:t>
                      </a:r>
                    </a:p>
                  </a:txBody>
                  <a:tcPr marL="16162" marR="161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kumimoji="0" lang="zh-TW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現職為專任教師並兼職合作企業新事業部門職務者</a:t>
                      </a:r>
                    </a:p>
                  </a:txBody>
                  <a:tcPr marL="16162" marR="161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kumimoji="0" lang="zh-TW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現職為專任教師借調至合作企業新事業部門擔任職務者</a:t>
                      </a:r>
                    </a:p>
                  </a:txBody>
                  <a:tcPr marL="16162" marR="161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kumimoji="0" lang="zh-TW" sz="8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在學學生</a:t>
                      </a:r>
                    </a:p>
                  </a:txBody>
                  <a:tcPr marL="16162" marR="161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kumimoji="0" lang="zh-TW" sz="8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休退學生</a:t>
                      </a:r>
                    </a:p>
                  </a:txBody>
                  <a:tcPr marL="16162" marR="161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kumimoji="0" lang="zh-TW" sz="8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近</a:t>
                      </a:r>
                      <a:r>
                        <a:rPr kumimoji="0" lang="en-US" sz="8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5</a:t>
                      </a:r>
                      <a:r>
                        <a:rPr kumimoji="0" lang="zh-TW" sz="8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學年畢業之學生</a:t>
                      </a:r>
                    </a:p>
                  </a:txBody>
                  <a:tcPr marL="16162" marR="161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kumimoji="0" lang="zh-TW" sz="8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項目說明</a:t>
                      </a:r>
                    </a:p>
                  </a:txBody>
                  <a:tcPr marL="16162" marR="161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kumimoji="0" lang="zh-TW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合計金額</a:t>
                      </a:r>
                    </a:p>
                  </a:txBody>
                  <a:tcPr marL="16162" marR="161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sp>
        <p:nvSpPr>
          <p:cNvPr id="7" name="矩形 6"/>
          <p:cNvSpPr/>
          <p:nvPr/>
        </p:nvSpPr>
        <p:spPr>
          <a:xfrm>
            <a:off x="65305" y="1995935"/>
            <a:ext cx="8977694" cy="30931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tabLst>
                <a:tab pos="30480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altLang="zh-TW" sz="20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【</a:t>
            </a:r>
            <a:r>
              <a:rPr lang="en-US" altLang="zh-TW" sz="2000" b="1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110.03</a:t>
            </a:r>
            <a:r>
              <a:rPr lang="zh-TW" altLang="en-US" sz="2000" b="1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期</a:t>
            </a:r>
            <a:r>
              <a:rPr lang="en-US" altLang="zh-TW" sz="2000" b="1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-</a:t>
            </a:r>
            <a:r>
              <a:rPr lang="zh-TW" altLang="en-US" sz="2000" b="1" dirty="0" smtClean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定義補充</a:t>
            </a:r>
            <a:r>
              <a:rPr lang="zh-TW" altLang="en-US" sz="2000" b="1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說明</a:t>
            </a:r>
            <a:r>
              <a:rPr lang="en-US" altLang="zh-TW" sz="20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】</a:t>
            </a:r>
          </a:p>
          <a:p>
            <a:pPr marL="342900" indent="-34290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l"/>
              <a:tabLst>
                <a:tab pos="30480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zh-TW" altLang="en-US" sz="2200" b="1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回饋學校之金額：</a:t>
            </a:r>
            <a:endParaRPr lang="en-US" altLang="zh-TW" sz="2200" b="1" dirty="0" smtClean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36195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tabLst>
                <a:tab pos="30480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zh-TW" altLang="zh-TW" sz="2200" b="1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合約</a:t>
            </a:r>
            <a:r>
              <a:rPr lang="zh-TW" altLang="zh-TW" sz="22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期間，若有</a:t>
            </a:r>
            <a:r>
              <a:rPr lang="zh-TW" altLang="zh-TW" sz="2200" b="1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解約或刪減金額</a:t>
            </a:r>
            <a:r>
              <a:rPr lang="zh-TW" altLang="zh-TW" sz="22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之情事，以</a:t>
            </a:r>
            <a:r>
              <a:rPr lang="zh-TW" altLang="zh-TW" sz="2200" b="1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變更生效首日所在年度</a:t>
            </a:r>
            <a:r>
              <a:rPr lang="zh-TW" altLang="zh-TW" sz="22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為基準，於該年度金額中減去解約所損失的金額</a:t>
            </a:r>
            <a:r>
              <a:rPr lang="zh-TW" altLang="zh-TW" sz="22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。例如：有技轉金額已填報</a:t>
            </a:r>
            <a:r>
              <a:rPr lang="en-US" altLang="zh-TW" sz="22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109</a:t>
            </a:r>
            <a:r>
              <a:rPr lang="zh-TW" altLang="zh-TW" sz="22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年度</a:t>
            </a:r>
            <a:r>
              <a:rPr lang="en-US" altLang="zh-TW" sz="22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200</a:t>
            </a:r>
            <a:r>
              <a:rPr lang="zh-TW" altLang="zh-TW" sz="22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萬元，</a:t>
            </a:r>
            <a:r>
              <a:rPr lang="en-US" altLang="zh-TW" sz="22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110</a:t>
            </a:r>
            <a:r>
              <a:rPr lang="zh-TW" altLang="zh-TW" sz="22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年</a:t>
            </a:r>
            <a:r>
              <a:rPr lang="en-US" altLang="zh-TW" sz="22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</a:t>
            </a:r>
            <a:r>
              <a:rPr lang="zh-TW" altLang="zh-TW" sz="22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月</a:t>
            </a:r>
            <a:r>
              <a:rPr lang="en-US" altLang="zh-TW" sz="22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</a:t>
            </a:r>
            <a:r>
              <a:rPr lang="zh-TW" altLang="zh-TW" sz="22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日解約或刪減新臺幣</a:t>
            </a:r>
            <a:r>
              <a:rPr lang="en-US" altLang="zh-TW" sz="22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80</a:t>
            </a:r>
            <a:r>
              <a:rPr lang="zh-TW" altLang="zh-TW" sz="22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萬元，則學校必須本期</a:t>
            </a:r>
            <a:r>
              <a:rPr lang="en-US" altLang="zh-TW" sz="22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(110</a:t>
            </a:r>
            <a:r>
              <a:rPr lang="zh-TW" altLang="zh-TW" sz="22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年度</a:t>
            </a:r>
            <a:r>
              <a:rPr lang="en-US" altLang="zh-TW" sz="22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)</a:t>
            </a:r>
            <a:r>
              <a:rPr lang="zh-TW" altLang="zh-TW" sz="22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刪減新臺幣</a:t>
            </a:r>
            <a:r>
              <a:rPr lang="en-US" altLang="zh-TW" sz="22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80</a:t>
            </a:r>
            <a:r>
              <a:rPr lang="zh-TW" altLang="zh-TW" sz="22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萬元</a:t>
            </a:r>
            <a:r>
              <a:rPr lang="en-US" altLang="zh-TW" sz="22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(</a:t>
            </a:r>
            <a:r>
              <a:rPr lang="zh-TW" altLang="zh-TW" sz="22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以新合約為準</a:t>
            </a:r>
            <a:r>
              <a:rPr lang="en-US" altLang="zh-TW" sz="22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)</a:t>
            </a:r>
            <a:r>
              <a:rPr lang="zh-TW" altLang="zh-TW" sz="22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。</a:t>
            </a:r>
            <a:endParaRPr lang="zh-TW" altLang="zh-TW" sz="2200" dirty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1364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4"/>
          <p:cNvSpPr txBox="1">
            <a:spLocks noChangeArrowheads="1"/>
          </p:cNvSpPr>
          <p:nvPr/>
        </p:nvSpPr>
        <p:spPr bwMode="gray">
          <a:xfrm>
            <a:off x="1665076" y="2041122"/>
            <a:ext cx="6332838" cy="68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defRPr/>
            </a:pPr>
            <a:r>
              <a:rPr lang="en-US" altLang="zh-TW" sz="5250" i="0" dirty="0">
                <a:solidFill>
                  <a:schemeClr val="tx1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4.</a:t>
            </a:r>
            <a:r>
              <a:rPr lang="zh-TW" altLang="en-US" sz="5250" i="0" dirty="0">
                <a:solidFill>
                  <a:schemeClr val="tx1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下期表冊異動預告</a:t>
            </a:r>
          </a:p>
        </p:txBody>
      </p:sp>
      <p:sp>
        <p:nvSpPr>
          <p:cNvPr id="2" name="副標題 1"/>
          <p:cNvSpPr>
            <a:spLocks noGrp="1"/>
          </p:cNvSpPr>
          <p:nvPr>
            <p:ph type="subTitle" sz="quarter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6" name="Rectangle 8"/>
          <p:cNvSpPr txBox="1">
            <a:spLocks noChangeArrowheads="1"/>
          </p:cNvSpPr>
          <p:nvPr/>
        </p:nvSpPr>
        <p:spPr bwMode="auto">
          <a:xfrm>
            <a:off x="359376" y="4227796"/>
            <a:ext cx="4495800" cy="3911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8000" tIns="10800" rIns="18000" bIns="10800" numCol="1" anchor="t" anchorCtr="0" compatLnSpc="1">
            <a:prstTxWarp prst="textNoShape">
              <a:avLst/>
            </a:prstTxWarp>
            <a:spAutoFit/>
          </a:bodyPr>
          <a:lstStyle>
            <a:lvl1pPr marL="0" indent="0" algn="ctr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" panose="05000000000000000000" pitchFamily="2" charset="2"/>
              <a:buNone/>
              <a:defRPr sz="24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l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defRPr/>
            </a:pPr>
            <a:r>
              <a:rPr lang="zh-TW" altLang="en-US" b="1" dirty="0" smtClean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華康中圓體"/>
              </a:rPr>
              <a:t>大學校院校務資料庫</a:t>
            </a:r>
            <a:endParaRPr lang="zh-TW" altLang="en-US" b="1" dirty="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華康中圓體"/>
            </a:endParaRPr>
          </a:p>
        </p:txBody>
      </p:sp>
      <p:sp>
        <p:nvSpPr>
          <p:cNvPr id="7" name="Rectangle 17"/>
          <p:cNvSpPr>
            <a:spLocks noChangeArrowheads="1"/>
          </p:cNvSpPr>
          <p:nvPr/>
        </p:nvSpPr>
        <p:spPr bwMode="auto">
          <a:xfrm>
            <a:off x="1271032" y="4618939"/>
            <a:ext cx="3873500" cy="266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8000" tIns="10800" rIns="18000" bIns="10800">
            <a:spAutoFit/>
          </a:bodyPr>
          <a:lstStyle>
            <a:lvl1pPr algn="ctr"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algn="ctr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algn="ctr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algn="ctr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algn="ctr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algn="ctr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algn="ctr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algn="ctr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algn="ctr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l" eaLnBrk="1" hangingPunct="1"/>
            <a:r>
              <a:rPr lang="en-US" altLang="ko-KR" sz="1600" b="1" dirty="0" smtClean="0">
                <a:solidFill>
                  <a:srgbClr val="0000FF"/>
                </a:solidFill>
                <a:latin typeface="Arial" panose="020B0604020202020204" pitchFamily="34" charset="0"/>
                <a:ea typeface="Gulim" panose="020B0600000101010101" pitchFamily="34" charset="-127"/>
                <a:cs typeface="Arial" panose="020B0604020202020204" pitchFamily="34" charset="0"/>
              </a:rPr>
              <a:t>https://hedb.moe.edu.tw/</a:t>
            </a:r>
            <a:endParaRPr lang="en-US" altLang="ko-KR" sz="1600" b="1" dirty="0">
              <a:solidFill>
                <a:srgbClr val="0000FF"/>
              </a:solidFill>
              <a:latin typeface="Arial" panose="020B0604020202020204" pitchFamily="34" charset="0"/>
              <a:ea typeface="Gulim" panose="020B0600000101010101" pitchFamily="34" charset="-127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14243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2"/>
          <p:cNvSpPr>
            <a:spLocks noGrp="1" noChangeArrowheads="1"/>
          </p:cNvSpPr>
          <p:nvPr>
            <p:ph type="title"/>
          </p:nvPr>
        </p:nvSpPr>
        <p:spPr>
          <a:xfrm>
            <a:off x="228912" y="226382"/>
            <a:ext cx="8912685" cy="498548"/>
          </a:xfrm>
        </p:spPr>
        <p:txBody>
          <a:bodyPr anchor="t">
            <a:noAutofit/>
          </a:bodyPr>
          <a:lstStyle/>
          <a:p>
            <a:pPr>
              <a:defRPr/>
            </a:pPr>
            <a:r>
              <a:rPr lang="zh-TW" altLang="zh-TW" sz="24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</a:t>
            </a:r>
            <a:r>
              <a:rPr lang="en-US" altLang="zh-TW" sz="24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29.</a:t>
            </a:r>
            <a:r>
              <a:rPr lang="zh-TW" altLang="zh-TW" sz="24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學生修讀</a:t>
            </a:r>
            <a:r>
              <a:rPr lang="zh-TW" altLang="zh-TW" sz="24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程式設計</a:t>
            </a:r>
            <a:r>
              <a:rPr lang="zh-TW" altLang="en-US" sz="24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、科技相關</a:t>
            </a:r>
            <a:r>
              <a:rPr lang="zh-TW" altLang="zh-TW" sz="24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課程情形</a:t>
            </a:r>
            <a:r>
              <a:rPr lang="zh-TW" altLang="en-US" sz="24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    </a:t>
            </a:r>
            <a:r>
              <a:rPr lang="en-US" altLang="zh-TW" sz="24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	</a:t>
            </a:r>
            <a:r>
              <a:rPr lang="en-US" altLang="zh-TW" sz="2400" i="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(3</a:t>
            </a:r>
            <a:r>
              <a:rPr lang="zh-TW" altLang="zh-TW" sz="2400" i="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月、</a:t>
            </a:r>
            <a:r>
              <a:rPr lang="en-US" altLang="zh-TW" sz="2400" i="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10</a:t>
            </a:r>
            <a:r>
              <a:rPr lang="zh-TW" altLang="zh-TW" sz="2400" i="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月填報</a:t>
            </a:r>
            <a:r>
              <a:rPr lang="en-US" altLang="zh-TW" sz="2400" i="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)</a:t>
            </a:r>
            <a:endParaRPr lang="zh-TW" altLang="en-US" sz="2400" i="0" dirty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1" name="Rectangle 47"/>
          <p:cNvSpPr>
            <a:spLocks noChangeArrowheads="1"/>
          </p:cNvSpPr>
          <p:nvPr/>
        </p:nvSpPr>
        <p:spPr bwMode="gray">
          <a:xfrm>
            <a:off x="-50554" y="-61362"/>
            <a:ext cx="890140" cy="40011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2000" b="1" dirty="0" smtClean="0">
                <a:solidFill>
                  <a:srgbClr val="000000"/>
                </a:solidFill>
                <a:ea typeface="新細明體" panose="02020500000000000000" pitchFamily="18" charset="-120"/>
                <a:cs typeface="Arial" panose="020B0604020202020204" pitchFamily="34" charset="0"/>
              </a:rPr>
              <a:t>4.</a:t>
            </a:r>
            <a:r>
              <a:rPr lang="en-US" altLang="zh-TW" sz="2000" b="1" noProof="0" dirty="0" smtClean="0">
                <a:solidFill>
                  <a:srgbClr val="000000"/>
                </a:solidFill>
                <a:ea typeface="新細明體" panose="02020500000000000000" pitchFamily="18" charset="-120"/>
                <a:cs typeface="Arial" panose="020B0604020202020204" pitchFamily="34" charset="0"/>
              </a:rPr>
              <a:t>1</a:t>
            </a:r>
            <a:endParaRPr kumimoji="0" lang="en-US" altLang="zh-TW" sz="20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0" y="1735816"/>
            <a:ext cx="8904448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ts val="2400"/>
              </a:lnSpc>
              <a:spcBef>
                <a:spcPts val="0"/>
              </a:spcBef>
              <a:spcAft>
                <a:spcPts val="0"/>
              </a:spcAft>
              <a:tabLst>
                <a:tab pos="30480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altLang="zh-TW" sz="16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【</a:t>
            </a:r>
            <a:r>
              <a:rPr lang="en-US" altLang="zh-TW" sz="1600" b="1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110.10</a:t>
            </a:r>
            <a:r>
              <a:rPr lang="zh-TW" altLang="en-US" sz="1600" b="1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期</a:t>
            </a:r>
            <a:r>
              <a:rPr lang="en-US" altLang="zh-TW" sz="1600" b="1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-</a:t>
            </a:r>
            <a:r>
              <a:rPr lang="zh-TW" altLang="en-US" sz="1600" b="1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新增欄位</a:t>
            </a:r>
            <a:r>
              <a:rPr lang="zh-TW" alt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說明</a:t>
            </a:r>
            <a:r>
              <a:rPr lang="en-US" altLang="zh-TW" sz="16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】</a:t>
            </a:r>
          </a:p>
          <a:p>
            <a:pPr marL="285750" indent="-285750" algn="just">
              <a:lnSpc>
                <a:spcPts val="24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l"/>
              <a:tabLst>
                <a:tab pos="30480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zh-TW" altLang="zh-TW" sz="1600" b="1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數位</a:t>
            </a:r>
            <a:r>
              <a:rPr lang="zh-TW" altLang="zh-TW" sz="16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科技微學程：</a:t>
            </a:r>
            <a:r>
              <a:rPr lang="zh-TW" altLang="zh-TW" sz="16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教育部為擴增培育具備資通訊數位能力的跨領域人才，鼓勵學校開設數位科技相關微學程，由學校採「院內跨系所整合、跨院系所聯合、或訂為全校通識」等方式開設「校級或院級」微學程，並由學校納入相關學程或微學程之規定</a:t>
            </a:r>
            <a:r>
              <a:rPr lang="en-US" altLang="zh-TW" sz="16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(</a:t>
            </a:r>
            <a:r>
              <a:rPr lang="zh-TW" altLang="zh-TW" sz="16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規章程序應完備</a:t>
            </a:r>
            <a:r>
              <a:rPr lang="en-US" altLang="zh-TW" sz="16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)</a:t>
            </a:r>
            <a:r>
              <a:rPr lang="zh-TW" altLang="zh-TW" sz="16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辦理，爰此，微學程課程規劃重點</a:t>
            </a:r>
            <a:r>
              <a:rPr lang="zh-TW" altLang="zh-TW" sz="16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如下：</a:t>
            </a:r>
            <a:endParaRPr lang="en-US" altLang="zh-TW" sz="1600" dirty="0" smtClean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800100" lvl="1" indent="-342900" algn="just">
              <a:lnSpc>
                <a:spcPts val="24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tabLst>
                <a:tab pos="30480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zh-TW" altLang="zh-TW" sz="1500" u="heavy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微</a:t>
            </a:r>
            <a:r>
              <a:rPr lang="zh-TW" altLang="zh-TW" sz="1500" u="heavy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學程應修課程總學分數以</a:t>
            </a:r>
            <a:r>
              <a:rPr lang="en-US" altLang="zh-TW" sz="1500" u="heavy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8-12</a:t>
            </a:r>
            <a:r>
              <a:rPr lang="zh-TW" altLang="zh-TW" sz="1500" u="heavy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學分為原則</a:t>
            </a:r>
            <a:r>
              <a:rPr lang="zh-TW" altLang="zh-TW" sz="15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，學程內容應包括基礎、核心、進階或應用等不同的階段，規劃具實務與前瞻性之系列課程</a:t>
            </a:r>
            <a:r>
              <a:rPr lang="zh-TW" altLang="zh-TW" sz="15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。</a:t>
            </a:r>
            <a:endParaRPr lang="en-US" altLang="zh-TW" sz="1500" dirty="0" smtClean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800100" lvl="1" indent="-342900" algn="just">
              <a:lnSpc>
                <a:spcPts val="24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tabLst>
                <a:tab pos="30480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zh-TW" altLang="zh-TW" sz="1500" u="heavy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微</a:t>
            </a:r>
            <a:r>
              <a:rPr lang="zh-TW" altLang="zh-TW" sz="1500" u="heavy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學程課程內容宜由領域知識教師與數位科技專長老師共同規劃</a:t>
            </a:r>
            <a:r>
              <a:rPr lang="zh-TW" altLang="zh-TW" sz="15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，不宜由任意拼湊現有課程組成，亦不宜讓學生任意選修若干學分就算完成微學程</a:t>
            </a:r>
            <a:r>
              <a:rPr lang="zh-TW" altLang="zh-TW" sz="15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。</a:t>
            </a:r>
            <a:endParaRPr lang="en-US" altLang="zh-TW" sz="1500" dirty="0" smtClean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800100" lvl="1" indent="-342900" algn="just">
              <a:lnSpc>
                <a:spcPts val="24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tabLst>
                <a:tab pos="30480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zh-TW" altLang="zh-TW" sz="15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微</a:t>
            </a:r>
            <a:r>
              <a:rPr lang="zh-TW" altLang="zh-TW" sz="15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學程課程內涵應考量產業對數位科技應用需求、非資訊領域學生屬性、課程之間連貫性等因素，</a:t>
            </a:r>
            <a:r>
              <a:rPr lang="zh-TW" altLang="zh-TW" sz="1500" u="heavy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採模組方式重新設計課程內涵，並強調數位科技與領域及強調跨域溝通合作能力</a:t>
            </a:r>
            <a:r>
              <a:rPr lang="zh-TW" altLang="zh-TW" sz="15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。</a:t>
            </a:r>
            <a:endParaRPr lang="en-US" altLang="zh-TW" sz="1500" dirty="0" smtClean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800100" lvl="1" indent="-342900" algn="just">
              <a:lnSpc>
                <a:spcPts val="24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tabLst>
                <a:tab pos="30480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zh-TW" altLang="zh-TW" sz="15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另</a:t>
            </a:r>
            <a:r>
              <a:rPr lang="zh-TW" altLang="zh-TW" sz="15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建議</a:t>
            </a:r>
            <a:r>
              <a:rPr lang="zh-TW" altLang="zh-TW" sz="1500" u="heavy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以應用主題的</a:t>
            </a:r>
            <a:r>
              <a:rPr lang="en-US" altLang="zh-TW" sz="1500" u="heavy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Capstone</a:t>
            </a:r>
            <a:r>
              <a:rPr lang="zh-TW" altLang="zh-TW" sz="1500" u="heavy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總整性</a:t>
            </a:r>
            <a:r>
              <a:rPr lang="en-US" altLang="zh-TW" sz="1500" u="heavy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(</a:t>
            </a:r>
            <a:r>
              <a:rPr lang="zh-TW" altLang="zh-TW" sz="1500" u="heavy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專題</a:t>
            </a:r>
            <a:r>
              <a:rPr lang="en-US" altLang="zh-TW" sz="1500" u="heavy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)</a:t>
            </a:r>
            <a:r>
              <a:rPr lang="zh-TW" altLang="zh-TW" sz="1500" u="heavy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課程，作為微學程進階或應用課程</a:t>
            </a:r>
            <a:r>
              <a:rPr lang="zh-TW" altLang="zh-TW" sz="15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，以利該微學程涵蓋數位科技、領域知識、產業應用等面向</a:t>
            </a:r>
            <a:r>
              <a:rPr lang="zh-TW" altLang="zh-TW" sz="15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。</a:t>
            </a:r>
            <a:endParaRPr lang="en-US" altLang="zh-TW" sz="1500" dirty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284400" lvl="1" indent="-284400" algn="just">
              <a:lnSpc>
                <a:spcPts val="24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Wingdings" panose="05000000000000000000" pitchFamily="2" charset="2"/>
              <a:buChar char="l"/>
              <a:tabLst>
                <a:tab pos="30480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zh-TW" altLang="zh-TW" sz="1600" b="1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有關數位科技微學程之意涵，請參閱教育部公布「大專校院非資通訊系所開設「數位科技微學</a:t>
            </a:r>
            <a:r>
              <a:rPr lang="zh-TW" altLang="zh-TW" sz="1600" b="1" dirty="0" smtClean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程」</a:t>
            </a:r>
            <a:r>
              <a:rPr lang="zh-TW" altLang="zh-TW" sz="1600" b="1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指引</a:t>
            </a:r>
            <a:r>
              <a:rPr lang="en-US" altLang="zh-TW" sz="1600" b="1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(Guideline)</a:t>
            </a:r>
            <a:r>
              <a:rPr lang="zh-TW" altLang="zh-TW" sz="1600" b="1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辦理」</a:t>
            </a:r>
            <a:r>
              <a:rPr lang="zh-TW" altLang="zh-TW" sz="16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。</a:t>
            </a:r>
            <a:endParaRPr lang="en-US" altLang="zh-TW" sz="1600" dirty="0" smtClean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graphicFrame>
        <p:nvGraphicFramePr>
          <p:cNvPr id="2" name="表格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66047588"/>
              </p:ext>
            </p:extLst>
          </p:nvPr>
        </p:nvGraphicFramePr>
        <p:xfrm>
          <a:off x="139916" y="741406"/>
          <a:ext cx="8896989" cy="994410"/>
        </p:xfrm>
        <a:graphic>
          <a:graphicData uri="http://schemas.openxmlformats.org/drawingml/2006/table">
            <a:tbl>
              <a:tblPr firstRow="1" firstCol="1" bandRow="1"/>
              <a:tblGrid>
                <a:gridCol w="26373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8008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37751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403654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436605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906163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2446637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1853514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1968840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</a:tblGrid>
              <a:tr h="35560">
                <a:tc rowSpan="2"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kumimoji="0" lang="zh-TW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學年度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kumimoji="0" lang="zh-TW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學期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kumimoji="0" lang="zh-TW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學院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kumimoji="0" lang="zh-TW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單位名稱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kumimoji="0" lang="zh-TW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學制班別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kumimoji="0" lang="zh-TW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系所類別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kumimoji="0" lang="zh-TW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正式學籍之在學學生總人數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kumimoji="0" lang="zh-TW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正式學籍在學學生曾經修讀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1E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2987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kumimoji="0" lang="zh-TW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程式設計課程學生人數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kumimoji="0" lang="zh-TW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數位科技微學程學生人數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1E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08610"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kumimoji="0" lang="en-US" sz="8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800" b="1" i="0" u="none" strike="noStrike" kern="1200" cap="none" normalizeH="0" baseline="0">
                        <a:ln>
                          <a:noFill/>
                        </a:ln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kumimoji="0" lang="en-US" sz="8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800" b="1" i="0" u="none" strike="noStrike" kern="1200" cap="none" normalizeH="0" baseline="0">
                        <a:ln>
                          <a:noFill/>
                        </a:ln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09855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kumimoji="0" lang="en-US" sz="8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800" b="1" i="0" u="none" strike="noStrike" kern="1200" cap="none" normalizeH="0" baseline="0">
                        <a:ln>
                          <a:noFill/>
                        </a:ln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kumimoji="0" lang="en-US" sz="8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800" b="1" i="0" u="none" strike="noStrike" kern="1200" cap="none" normalizeH="0" baseline="0">
                        <a:ln>
                          <a:noFill/>
                        </a:ln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kumimoji="0" lang="en-US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09855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endParaRPr kumimoji="0" lang="zh-TW" sz="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kumimoji="0" lang="zh-TW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匯入本期學</a:t>
                      </a:r>
                      <a:r>
                        <a:rPr kumimoji="0" lang="en-US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</a:t>
                      </a:r>
                      <a:r>
                        <a:rPr kumimoji="0" lang="zh-TW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在學學生人數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kumimoji="0" lang="en-US" sz="8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800" b="1" i="0" u="none" strike="noStrike" kern="1200" cap="none" normalizeH="0" baseline="0">
                        <a:ln>
                          <a:noFill/>
                        </a:ln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kumimoji="0" lang="en-US" sz="12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110.10</a:t>
                      </a:r>
                      <a:r>
                        <a:rPr kumimoji="0" lang="zh-TW" altLang="en-US" sz="12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期</a:t>
                      </a:r>
                      <a:r>
                        <a:rPr kumimoji="0" lang="zh-TW" sz="12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增</a:t>
                      </a:r>
                      <a:r>
                        <a:rPr kumimoji="0" lang="zh-TW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蒐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47226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566352" y="14414"/>
            <a:ext cx="6096000" cy="609600"/>
          </a:xfrm>
        </p:spPr>
        <p:txBody>
          <a:bodyPr/>
          <a:lstStyle/>
          <a:p>
            <a:r>
              <a:rPr lang="en-US" altLang="zh-TW" sz="4400" i="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1.1</a:t>
            </a:r>
            <a:r>
              <a:rPr lang="zh-TW" altLang="en-US" sz="4400" i="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校庫定位</a:t>
            </a:r>
            <a:endParaRPr lang="zh-TW" altLang="en-US" sz="4400" i="0" dirty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grpSp>
        <p:nvGrpSpPr>
          <p:cNvPr id="4" name="群組 3"/>
          <p:cNvGrpSpPr/>
          <p:nvPr/>
        </p:nvGrpSpPr>
        <p:grpSpPr>
          <a:xfrm>
            <a:off x="459306" y="1067793"/>
            <a:ext cx="8131621" cy="5406860"/>
            <a:chOff x="459306" y="1232548"/>
            <a:chExt cx="8131621" cy="5406860"/>
          </a:xfrm>
        </p:grpSpPr>
        <p:sp>
          <p:nvSpPr>
            <p:cNvPr id="13" name="文字方塊 12"/>
            <p:cNvSpPr txBox="1"/>
            <p:nvPr/>
          </p:nvSpPr>
          <p:spPr>
            <a:xfrm>
              <a:off x="459306" y="3165851"/>
              <a:ext cx="1512168" cy="523220"/>
            </a:xfrm>
            <a:prstGeom prst="rect">
              <a:avLst/>
            </a:prstGeom>
            <a:solidFill>
              <a:schemeClr val="accent6">
                <a:lumMod val="90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>
                <a:defRPr/>
              </a:pPr>
              <a:r>
                <a:rPr lang="zh-TW" altLang="en-US" sz="1400" b="1" dirty="0">
                  <a:solidFill>
                    <a:srgbClr val="000000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教育部及</a:t>
              </a:r>
              <a:endParaRPr lang="en-US" altLang="zh-TW" sz="14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  <a:p>
              <a:pPr>
                <a:defRPr/>
              </a:pPr>
              <a:r>
                <a:rPr lang="zh-TW" altLang="en-US" sz="1400" b="1" dirty="0">
                  <a:solidFill>
                    <a:srgbClr val="000000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各相關應用單位</a:t>
              </a:r>
            </a:p>
          </p:txBody>
        </p:sp>
        <p:sp>
          <p:nvSpPr>
            <p:cNvPr id="14" name="文字方塊 13"/>
            <p:cNvSpPr txBox="1"/>
            <p:nvPr/>
          </p:nvSpPr>
          <p:spPr>
            <a:xfrm>
              <a:off x="467635" y="5041292"/>
              <a:ext cx="1503839" cy="523220"/>
            </a:xfrm>
            <a:prstGeom prst="rect">
              <a:avLst/>
            </a:prstGeom>
            <a:solidFill>
              <a:srgbClr val="F694DA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 algn="ctr">
                <a:defRPr/>
              </a:pPr>
              <a:r>
                <a:rPr lang="zh-TW" altLang="en-US" sz="1400" b="1" dirty="0">
                  <a:solidFill>
                    <a:srgbClr val="000000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制定定義</a:t>
              </a:r>
              <a:endParaRPr lang="en-US" altLang="zh-TW" sz="14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  <a:p>
              <a:pPr algn="ctr">
                <a:defRPr/>
              </a:pPr>
              <a:r>
                <a:rPr lang="zh-TW" altLang="en-US" sz="1400" b="1" dirty="0">
                  <a:solidFill>
                    <a:srgbClr val="000000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提出需求</a:t>
              </a:r>
            </a:p>
          </p:txBody>
        </p:sp>
        <p:sp>
          <p:nvSpPr>
            <p:cNvPr id="15" name="文字方塊 14"/>
            <p:cNvSpPr txBox="1"/>
            <p:nvPr/>
          </p:nvSpPr>
          <p:spPr>
            <a:xfrm>
              <a:off x="8103602" y="2967443"/>
              <a:ext cx="487325" cy="2677656"/>
            </a:xfrm>
            <a:prstGeom prst="rect">
              <a:avLst/>
            </a:prstGeom>
            <a:solidFill>
              <a:schemeClr val="accent4">
                <a:lumMod val="90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algn="ctr">
                <a:defRPr/>
              </a:pPr>
              <a:endParaRPr lang="en-US" altLang="zh-TW" sz="14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  <a:p>
              <a:pPr algn="ctr">
                <a:defRPr/>
              </a:pPr>
              <a:endParaRPr lang="en-US" altLang="zh-TW" sz="14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  <a:p>
              <a:pPr algn="ctr">
                <a:defRPr/>
              </a:pPr>
              <a:endParaRPr lang="en-US" altLang="zh-TW" sz="14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  <a:p>
              <a:pPr>
                <a:defRPr/>
              </a:pPr>
              <a:r>
                <a:rPr lang="zh-TW" altLang="en-US" sz="1800" b="1" dirty="0">
                  <a:solidFill>
                    <a:srgbClr val="000000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各</a:t>
              </a:r>
              <a:endParaRPr lang="en-US" altLang="zh-TW" sz="18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  <a:p>
              <a:pPr>
                <a:defRPr/>
              </a:pPr>
              <a:r>
                <a:rPr lang="zh-TW" altLang="en-US" sz="1800" b="1" dirty="0">
                  <a:solidFill>
                    <a:srgbClr val="000000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大</a:t>
              </a:r>
              <a:endParaRPr lang="en-US" altLang="zh-TW" sz="18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  <a:p>
              <a:pPr>
                <a:defRPr/>
              </a:pPr>
              <a:r>
                <a:rPr lang="zh-TW" altLang="en-US" sz="1800" b="1" dirty="0">
                  <a:solidFill>
                    <a:srgbClr val="000000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學</a:t>
              </a:r>
              <a:endParaRPr lang="en-US" altLang="zh-TW" sz="18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  <a:p>
              <a:pPr>
                <a:defRPr/>
              </a:pPr>
              <a:r>
                <a:rPr lang="zh-TW" altLang="en-US" sz="1800" b="1" dirty="0">
                  <a:solidFill>
                    <a:srgbClr val="000000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校</a:t>
              </a:r>
              <a:endParaRPr lang="en-US" altLang="zh-TW" sz="18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  <a:p>
              <a:pPr>
                <a:defRPr/>
              </a:pPr>
              <a:r>
                <a:rPr lang="zh-TW" altLang="en-US" sz="1800" b="1" dirty="0" smtClean="0">
                  <a:solidFill>
                    <a:srgbClr val="000000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院</a:t>
              </a:r>
              <a:endParaRPr lang="en-US" altLang="zh-TW" sz="18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  <a:p>
              <a:pPr algn="ctr">
                <a:defRPr/>
              </a:pPr>
              <a:endParaRPr lang="en-US" altLang="zh-TW" sz="18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  <a:p>
              <a:pPr algn="ctr">
                <a:defRPr/>
              </a:pPr>
              <a:endParaRPr lang="zh-TW" altLang="en-US" sz="18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  <p:sp>
          <p:nvSpPr>
            <p:cNvPr id="16" name="文字方塊 18"/>
            <p:cNvSpPr txBox="1">
              <a:spLocks noChangeArrowheads="1"/>
            </p:cNvSpPr>
            <p:nvPr/>
          </p:nvSpPr>
          <p:spPr bwMode="auto">
            <a:xfrm>
              <a:off x="3006891" y="1232548"/>
              <a:ext cx="4218316" cy="369332"/>
            </a:xfrm>
            <a:prstGeom prst="rect">
              <a:avLst/>
            </a:prstGeom>
            <a:noFill/>
            <a:ln w="28575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  <a:defRPr/>
              </a:pPr>
              <a:r>
                <a:rPr lang="zh-TW" altLang="en-US" sz="1800" b="1" dirty="0">
                  <a:solidFill>
                    <a:srgbClr val="000000"/>
                  </a:solidFill>
                  <a:ea typeface="微軟正黑體" panose="020B0604030504040204" pitchFamily="34" charset="-120"/>
                  <a:cs typeface="Arial" panose="020B0604020202020204" pitchFamily="34" charset="0"/>
                </a:rPr>
                <a:t>校庫網址</a:t>
              </a:r>
              <a:r>
                <a:rPr lang="en-US" altLang="zh-TW" sz="1800" b="1" dirty="0" smtClean="0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微軟正黑體" panose="020B0604030504040204" pitchFamily="34" charset="-120"/>
                  <a:cs typeface="Arial" panose="020B0604020202020204" pitchFamily="34" charset="0"/>
                </a:rPr>
                <a:t>:</a:t>
              </a:r>
              <a:r>
                <a:rPr lang="zh-TW" altLang="en-US" sz="1800" b="1" dirty="0" smtClean="0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微軟正黑體" panose="020B0604030504040204" pitchFamily="34" charset="-120"/>
                  <a:cs typeface="Arial" panose="020B0604020202020204" pitchFamily="34" charset="0"/>
                </a:rPr>
                <a:t> </a:t>
              </a:r>
              <a:r>
                <a:rPr lang="en-US" altLang="zh-TW" sz="1800" b="1" dirty="0" smtClean="0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微軟正黑體" panose="020B0604030504040204" pitchFamily="34" charset="-120"/>
                  <a:cs typeface="Arial" panose="020B0604020202020204" pitchFamily="34" charset="0"/>
                </a:rPr>
                <a:t>https://hedb.</a:t>
              </a:r>
              <a:r>
                <a:rPr lang="en-US" altLang="zh-TW" sz="1800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微軟正黑體" panose="020B0604030504040204" pitchFamily="34" charset="-120"/>
                  <a:cs typeface="Arial" panose="020B0604020202020204" pitchFamily="34" charset="0"/>
                </a:rPr>
                <a:t>moe</a:t>
              </a:r>
              <a:r>
                <a:rPr lang="en-US" altLang="zh-TW" sz="1800" b="1" dirty="0" smtClean="0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微軟正黑體" panose="020B0604030504040204" pitchFamily="34" charset="-120"/>
                  <a:cs typeface="Arial" panose="020B0604020202020204" pitchFamily="34" charset="0"/>
                </a:rPr>
                <a:t>.edu.tw/</a:t>
              </a:r>
              <a:endParaRPr lang="zh-TW" altLang="en-US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  <p:sp>
          <p:nvSpPr>
            <p:cNvPr id="17" name="向右箭號 16"/>
            <p:cNvSpPr/>
            <p:nvPr/>
          </p:nvSpPr>
          <p:spPr>
            <a:xfrm rot="10800000">
              <a:off x="2147990" y="3183905"/>
              <a:ext cx="1235075" cy="566738"/>
            </a:xfrm>
            <a:prstGeom prst="rightArrow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rgbClr val="000000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TW" altLang="en-US" sz="14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  <p:sp>
          <p:nvSpPr>
            <p:cNvPr id="18" name="向右箭號 17"/>
            <p:cNvSpPr/>
            <p:nvPr/>
          </p:nvSpPr>
          <p:spPr>
            <a:xfrm rot="10800000" flipH="1">
              <a:off x="2170818" y="5041292"/>
              <a:ext cx="1333780" cy="566738"/>
            </a:xfrm>
            <a:prstGeom prst="rightArrow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rgbClr val="000000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TW" altLang="en-US" sz="14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  <p:sp>
          <p:nvSpPr>
            <p:cNvPr id="19" name="向右箭號 18"/>
            <p:cNvSpPr/>
            <p:nvPr/>
          </p:nvSpPr>
          <p:spPr>
            <a:xfrm rot="5400000">
              <a:off x="512270" y="4076416"/>
              <a:ext cx="1235075" cy="566738"/>
            </a:xfrm>
            <a:prstGeom prst="rightArrow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rgbClr val="000000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TW" altLang="en-US" sz="14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  <p:sp>
          <p:nvSpPr>
            <p:cNvPr id="20" name="文字方塊 40"/>
            <p:cNvSpPr txBox="1">
              <a:spLocks noChangeArrowheads="1"/>
            </p:cNvSpPr>
            <p:nvPr/>
          </p:nvSpPr>
          <p:spPr bwMode="auto">
            <a:xfrm>
              <a:off x="2370958" y="2730808"/>
              <a:ext cx="1368425" cy="522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zh-TW" altLang="en-US" sz="1400" b="1" dirty="0">
                  <a:solidFill>
                    <a:srgbClr val="000000"/>
                  </a:solidFill>
                  <a:ea typeface="微軟正黑體" panose="020B0604030504040204" pitchFamily="34" charset="-120"/>
                  <a:cs typeface="Arial" panose="020B0604020202020204" pitchFamily="34" charset="0"/>
                </a:rPr>
                <a:t>協助各校與</a:t>
              </a:r>
              <a:endParaRPr lang="en-US" altLang="zh-TW" sz="1400" b="1" dirty="0">
                <a:solidFill>
                  <a:srgbClr val="000000"/>
                </a:solidFill>
                <a:ea typeface="微軟正黑體" panose="020B0604030504040204" pitchFamily="34" charset="-120"/>
                <a:cs typeface="Arial" panose="020B0604020202020204" pitchFamily="34" charset="0"/>
              </a:endParaRPr>
            </a:p>
            <a:p>
              <a:pPr>
                <a:spcBef>
                  <a:spcPct val="0"/>
                </a:spcBef>
                <a:buFontTx/>
                <a:buNone/>
              </a:pPr>
              <a:r>
                <a:rPr lang="zh-TW" altLang="en-US" sz="1400" b="1" dirty="0">
                  <a:solidFill>
                    <a:srgbClr val="000000"/>
                  </a:solidFill>
                  <a:ea typeface="微軟正黑體" panose="020B0604030504040204" pitchFamily="34" charset="-120"/>
                  <a:cs typeface="Arial" panose="020B0604020202020204" pitchFamily="34" charset="0"/>
                </a:rPr>
                <a:t>部內聯繫</a:t>
              </a:r>
            </a:p>
          </p:txBody>
        </p:sp>
        <p:sp>
          <p:nvSpPr>
            <p:cNvPr id="21" name="文字方塊 41"/>
            <p:cNvSpPr txBox="1">
              <a:spLocks noChangeArrowheads="1"/>
            </p:cNvSpPr>
            <p:nvPr/>
          </p:nvSpPr>
          <p:spPr bwMode="auto">
            <a:xfrm>
              <a:off x="2313543" y="4550727"/>
              <a:ext cx="1368425" cy="523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zh-TW" altLang="en-US" sz="1400" b="1" dirty="0">
                  <a:solidFill>
                    <a:srgbClr val="000000"/>
                  </a:solidFill>
                  <a:ea typeface="微軟正黑體" panose="020B0604030504040204" pitchFamily="34" charset="-120"/>
                  <a:cs typeface="Arial" panose="020B0604020202020204" pitchFamily="34" charset="0"/>
                </a:rPr>
                <a:t>校庫作業小組</a:t>
              </a:r>
              <a:endParaRPr lang="en-US" altLang="zh-TW" sz="1400" b="1" dirty="0">
                <a:solidFill>
                  <a:srgbClr val="000000"/>
                </a:solidFill>
                <a:ea typeface="微軟正黑體" panose="020B0604030504040204" pitchFamily="34" charset="-120"/>
                <a:cs typeface="Arial" panose="020B0604020202020204" pitchFamily="34" charset="0"/>
              </a:endParaRPr>
            </a:p>
            <a:p>
              <a:pPr>
                <a:spcBef>
                  <a:spcPct val="0"/>
                </a:spcBef>
                <a:buFontTx/>
                <a:buNone/>
              </a:pPr>
              <a:r>
                <a:rPr lang="zh-TW" altLang="en-US" sz="1400" b="1" dirty="0">
                  <a:solidFill>
                    <a:srgbClr val="000000"/>
                  </a:solidFill>
                  <a:ea typeface="微軟正黑體" panose="020B0604030504040204" pitchFamily="34" charset="-120"/>
                  <a:cs typeface="Arial" panose="020B0604020202020204" pitchFamily="34" charset="0"/>
                </a:rPr>
                <a:t>編製手冊</a:t>
              </a:r>
            </a:p>
          </p:txBody>
        </p:sp>
        <p:sp>
          <p:nvSpPr>
            <p:cNvPr id="22" name="向右箭號 21"/>
            <p:cNvSpPr/>
            <p:nvPr/>
          </p:nvSpPr>
          <p:spPr>
            <a:xfrm rot="10800000">
              <a:off x="6727500" y="3198910"/>
              <a:ext cx="1235075" cy="566738"/>
            </a:xfrm>
            <a:prstGeom prst="rightArrow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rgbClr val="000000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TW" altLang="en-US" sz="14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  <p:sp>
          <p:nvSpPr>
            <p:cNvPr id="23" name="向右箭號 22"/>
            <p:cNvSpPr/>
            <p:nvPr/>
          </p:nvSpPr>
          <p:spPr>
            <a:xfrm>
              <a:off x="6727500" y="5014495"/>
              <a:ext cx="1235075" cy="566738"/>
            </a:xfrm>
            <a:prstGeom prst="rightArrow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rgbClr val="000000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TW" altLang="en-US" sz="14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  <p:sp>
          <p:nvSpPr>
            <p:cNvPr id="24" name="文字方塊 17"/>
            <p:cNvSpPr txBox="1">
              <a:spLocks noChangeArrowheads="1"/>
            </p:cNvSpPr>
            <p:nvPr/>
          </p:nvSpPr>
          <p:spPr bwMode="auto">
            <a:xfrm>
              <a:off x="6795955" y="2670864"/>
              <a:ext cx="1366837" cy="522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zh-TW" altLang="en-US" sz="1400" b="1" dirty="0">
                  <a:solidFill>
                    <a:srgbClr val="000000"/>
                  </a:solidFill>
                  <a:ea typeface="微軟正黑體" panose="020B0604030504040204" pitchFamily="34" charset="-120"/>
                  <a:cs typeface="Arial" panose="020B0604020202020204" pitchFamily="34" charset="0"/>
                </a:rPr>
                <a:t>洽詢相關問題</a:t>
              </a:r>
              <a:endParaRPr lang="en-US" altLang="zh-TW" sz="1400" b="1" dirty="0">
                <a:solidFill>
                  <a:srgbClr val="000000"/>
                </a:solidFill>
                <a:ea typeface="微軟正黑體" panose="020B0604030504040204" pitchFamily="34" charset="-120"/>
                <a:cs typeface="Arial" panose="020B0604020202020204" pitchFamily="34" charset="0"/>
              </a:endParaRPr>
            </a:p>
            <a:p>
              <a:pPr>
                <a:spcBef>
                  <a:spcPct val="0"/>
                </a:spcBef>
                <a:buFontTx/>
                <a:buNone/>
              </a:pPr>
              <a:r>
                <a:rPr lang="zh-TW" altLang="en-US" sz="1400" b="1" dirty="0">
                  <a:solidFill>
                    <a:srgbClr val="000000"/>
                  </a:solidFill>
                  <a:ea typeface="微軟正黑體" panose="020B0604030504040204" pitchFamily="34" charset="-120"/>
                  <a:cs typeface="Arial" panose="020B0604020202020204" pitchFamily="34" charset="0"/>
                </a:rPr>
                <a:t>與提出建議</a:t>
              </a:r>
            </a:p>
          </p:txBody>
        </p:sp>
        <p:sp>
          <p:nvSpPr>
            <p:cNvPr id="25" name="文字方塊 39"/>
            <p:cNvSpPr txBox="1">
              <a:spLocks noChangeArrowheads="1"/>
            </p:cNvSpPr>
            <p:nvPr/>
          </p:nvSpPr>
          <p:spPr bwMode="auto">
            <a:xfrm>
              <a:off x="6776783" y="4568065"/>
              <a:ext cx="1368425" cy="522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zh-TW" altLang="en-US" sz="1400" b="1" dirty="0">
                  <a:solidFill>
                    <a:srgbClr val="000000"/>
                  </a:solidFill>
                  <a:ea typeface="微軟正黑體" panose="020B0604030504040204" pitchFamily="34" charset="-120"/>
                  <a:cs typeface="Arial" panose="020B0604020202020204" pitchFamily="34" charset="0"/>
                </a:rPr>
                <a:t>提供各校作為</a:t>
              </a:r>
              <a:endParaRPr lang="en-US" altLang="zh-TW" sz="1400" b="1" dirty="0">
                <a:solidFill>
                  <a:srgbClr val="000000"/>
                </a:solidFill>
                <a:ea typeface="微軟正黑體" panose="020B0604030504040204" pitchFamily="34" charset="-120"/>
                <a:cs typeface="Arial" panose="020B0604020202020204" pitchFamily="34" charset="0"/>
              </a:endParaRPr>
            </a:p>
            <a:p>
              <a:pPr>
                <a:spcBef>
                  <a:spcPct val="0"/>
                </a:spcBef>
                <a:buFontTx/>
                <a:buNone/>
              </a:pPr>
              <a:r>
                <a:rPr lang="zh-TW" altLang="en-US" sz="1400" b="1" dirty="0">
                  <a:solidFill>
                    <a:srgbClr val="000000"/>
                  </a:solidFill>
                  <a:ea typeface="微軟正黑體" panose="020B0604030504040204" pitchFamily="34" charset="-120"/>
                  <a:cs typeface="Arial" panose="020B0604020202020204" pitchFamily="34" charset="0"/>
                </a:rPr>
                <a:t>填報基準</a:t>
              </a:r>
            </a:p>
          </p:txBody>
        </p:sp>
        <p:grpSp>
          <p:nvGrpSpPr>
            <p:cNvPr id="3" name="群組 2"/>
            <p:cNvGrpSpPr/>
            <p:nvPr/>
          </p:nvGrpSpPr>
          <p:grpSpPr>
            <a:xfrm>
              <a:off x="3604953" y="1689477"/>
              <a:ext cx="3022192" cy="4949931"/>
              <a:chOff x="3613191" y="1574145"/>
              <a:chExt cx="3022192" cy="4949931"/>
            </a:xfrm>
          </p:grpSpPr>
          <p:grpSp>
            <p:nvGrpSpPr>
              <p:cNvPr id="5" name="群組 1"/>
              <p:cNvGrpSpPr>
                <a:grpSpLocks/>
              </p:cNvGrpSpPr>
              <p:nvPr/>
            </p:nvGrpSpPr>
            <p:grpSpPr bwMode="auto">
              <a:xfrm>
                <a:off x="3613191" y="1574145"/>
                <a:ext cx="3022192" cy="4949931"/>
                <a:chOff x="3652425" y="1947499"/>
                <a:chExt cx="2575751" cy="4275110"/>
              </a:xfrm>
            </p:grpSpPr>
            <p:sp>
              <p:nvSpPr>
                <p:cNvPr id="6" name="文字方塊 3"/>
                <p:cNvSpPr txBox="1">
                  <a:spLocks noChangeArrowheads="1"/>
                </p:cNvSpPr>
                <p:nvPr/>
              </p:nvSpPr>
              <p:spPr bwMode="auto">
                <a:xfrm>
                  <a:off x="3718063" y="3740357"/>
                  <a:ext cx="2398408" cy="265818"/>
                </a:xfrm>
                <a:prstGeom prst="rect">
                  <a:avLst/>
                </a:prstGeom>
                <a:noFill/>
                <a:ln w="38100">
                  <a:solidFill>
                    <a:srgbClr val="00000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square">
                  <a:spAutoFit/>
                </a:bodyPr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r>
                    <a:rPr lang="zh-TW" altLang="en-US" sz="1400" b="1" dirty="0">
                      <a:solidFill>
                        <a:srgbClr val="000000"/>
                      </a:solidFill>
                      <a:ea typeface="微軟正黑體" panose="020B0604030504040204" pitchFamily="34" charset="-120"/>
                      <a:cs typeface="Arial" panose="020B0604020202020204" pitchFamily="34" charset="0"/>
                    </a:rPr>
                    <a:t>   大學校院校務資料庫作業小組</a:t>
                  </a:r>
                </a:p>
              </p:txBody>
            </p:sp>
            <p:sp>
              <p:nvSpPr>
                <p:cNvPr id="7" name="圓角矩形 6"/>
                <p:cNvSpPr/>
                <p:nvPr/>
              </p:nvSpPr>
              <p:spPr>
                <a:xfrm>
                  <a:off x="3652425" y="1947499"/>
                  <a:ext cx="2575751" cy="4275110"/>
                </a:xfrm>
                <a:prstGeom prst="roundRect">
                  <a:avLst/>
                </a:prstGeom>
                <a:noFill/>
                <a:ln w="38100">
                  <a:solidFill>
                    <a:srgbClr val="FF0000"/>
                  </a:solidFill>
                  <a:prstDash val="dash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algn="ctr">
                    <a:defRPr/>
                  </a:pPr>
                  <a:endParaRPr lang="zh-TW" altLang="en-US" sz="1400" b="1" smtClean="0">
                    <a:solidFill>
                      <a:srgbClr val="FFFFFF"/>
                    </a:solidFill>
                    <a:ea typeface="微軟正黑體" panose="020B0604030504040204" pitchFamily="34" charset="-120"/>
                  </a:endParaRPr>
                </a:p>
              </p:txBody>
            </p:sp>
            <p:sp>
              <p:nvSpPr>
                <p:cNvPr id="8" name="文字方塊 42"/>
                <p:cNvSpPr txBox="1">
                  <a:spLocks noChangeArrowheads="1"/>
                </p:cNvSpPr>
                <p:nvPr/>
              </p:nvSpPr>
              <p:spPr bwMode="auto">
                <a:xfrm>
                  <a:off x="4134261" y="5832943"/>
                  <a:ext cx="1646216" cy="265818"/>
                </a:xfrm>
                <a:prstGeom prst="rect">
                  <a:avLst/>
                </a:prstGeom>
                <a:noFill/>
                <a:ln w="38100">
                  <a:solidFill>
                    <a:srgbClr val="00000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square">
                  <a:spAutoFit/>
                </a:bodyPr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r>
                    <a:rPr lang="zh-TW" altLang="en-US" sz="1400" b="1" dirty="0">
                      <a:solidFill>
                        <a:srgbClr val="000000"/>
                      </a:solidFill>
                      <a:ea typeface="微軟正黑體" panose="020B0604030504040204" pitchFamily="34" charset="-120"/>
                      <a:cs typeface="Arial" panose="020B0604020202020204" pitchFamily="34" charset="0"/>
                    </a:rPr>
                    <a:t>            填表手冊</a:t>
                  </a:r>
                </a:p>
              </p:txBody>
            </p:sp>
          </p:grpSp>
          <p:pic>
            <p:nvPicPr>
              <p:cNvPr id="9" name="Picture 2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6405" t="7990" r="26025" b="20255"/>
              <a:stretch>
                <a:fillRect/>
              </a:stretch>
            </p:blipFill>
            <p:spPr bwMode="auto">
              <a:xfrm>
                <a:off x="3717232" y="1801149"/>
                <a:ext cx="2814110" cy="17875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pic>
          <p:nvPicPr>
            <p:cNvPr id="2" name="圖片 1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94883" y="4135770"/>
              <a:ext cx="1340687" cy="1994272"/>
            </a:xfrm>
            <a:prstGeom prst="rect">
              <a:avLst/>
            </a:prstGeom>
            <a:ln>
              <a:solidFill>
                <a:srgbClr val="000000"/>
              </a:solidFill>
            </a:ln>
          </p:spPr>
        </p:pic>
      </p:grpSp>
    </p:spTree>
    <p:extLst>
      <p:ext uri="{BB962C8B-B14F-4D97-AF65-F5344CB8AC3E}">
        <p14:creationId xmlns:p14="http://schemas.microsoft.com/office/powerpoint/2010/main" val="659209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2"/>
          <p:cNvSpPr>
            <a:spLocks noGrp="1" noChangeArrowheads="1"/>
          </p:cNvSpPr>
          <p:nvPr>
            <p:ph type="title"/>
          </p:nvPr>
        </p:nvSpPr>
        <p:spPr>
          <a:xfrm>
            <a:off x="228912" y="226382"/>
            <a:ext cx="8912685" cy="498548"/>
          </a:xfrm>
        </p:spPr>
        <p:txBody>
          <a:bodyPr anchor="t">
            <a:noAutofit/>
          </a:bodyPr>
          <a:lstStyle/>
          <a:p>
            <a:pPr>
              <a:defRPr/>
            </a:pPr>
            <a:r>
              <a:rPr lang="zh-TW" altLang="zh-TW" sz="24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</a:t>
            </a:r>
            <a:r>
              <a:rPr lang="en-US" altLang="zh-TW" sz="24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29.</a:t>
            </a:r>
            <a:r>
              <a:rPr lang="zh-TW" altLang="zh-TW" sz="24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學生修讀</a:t>
            </a:r>
            <a:r>
              <a:rPr lang="zh-TW" altLang="zh-TW" sz="24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程式設計</a:t>
            </a:r>
            <a:r>
              <a:rPr lang="zh-TW" altLang="en-US" sz="24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、科技相關</a:t>
            </a:r>
            <a:r>
              <a:rPr lang="zh-TW" altLang="zh-TW" sz="24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課程情形</a:t>
            </a:r>
            <a:r>
              <a:rPr lang="zh-TW" altLang="en-US" sz="24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    </a:t>
            </a:r>
            <a:r>
              <a:rPr lang="en-US" altLang="zh-TW" sz="24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	</a:t>
            </a:r>
            <a:r>
              <a:rPr lang="en-US" altLang="zh-TW" sz="2400" i="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(3</a:t>
            </a:r>
            <a:r>
              <a:rPr lang="zh-TW" altLang="zh-TW" sz="2400" i="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月、</a:t>
            </a:r>
            <a:r>
              <a:rPr lang="en-US" altLang="zh-TW" sz="2400" i="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10</a:t>
            </a:r>
            <a:r>
              <a:rPr lang="zh-TW" altLang="zh-TW" sz="2400" i="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月填報</a:t>
            </a:r>
            <a:r>
              <a:rPr lang="en-US" altLang="zh-TW" sz="2400" i="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)</a:t>
            </a:r>
            <a:endParaRPr lang="zh-TW" altLang="en-US" sz="2400" i="0" dirty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1" name="Rectangle 47"/>
          <p:cNvSpPr>
            <a:spLocks noChangeArrowheads="1"/>
          </p:cNvSpPr>
          <p:nvPr/>
        </p:nvSpPr>
        <p:spPr bwMode="gray">
          <a:xfrm>
            <a:off x="-50554" y="-61362"/>
            <a:ext cx="890140" cy="40011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2000" b="1" noProof="0" dirty="0" smtClean="0">
                <a:solidFill>
                  <a:srgbClr val="000000"/>
                </a:solidFill>
                <a:ea typeface="新細明體" panose="02020500000000000000" pitchFamily="18" charset="-120"/>
                <a:cs typeface="Arial" panose="020B0604020202020204" pitchFamily="34" charset="0"/>
              </a:rPr>
              <a:t>4.2</a:t>
            </a:r>
            <a:endParaRPr kumimoji="0" lang="en-US" altLang="zh-TW" sz="20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139916" y="1894037"/>
            <a:ext cx="8896989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tabLst>
                <a:tab pos="30480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altLang="zh-TW" sz="20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【</a:t>
            </a:r>
            <a:r>
              <a:rPr lang="en-US" altLang="zh-TW" sz="2000" b="1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110.10</a:t>
            </a:r>
            <a:r>
              <a:rPr lang="zh-TW" altLang="en-US" sz="2000" b="1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期</a:t>
            </a:r>
            <a:r>
              <a:rPr lang="en-US" altLang="zh-TW" sz="2000" b="1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-</a:t>
            </a:r>
            <a:r>
              <a:rPr lang="zh-TW" altLang="en-US" sz="2000" b="1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新增欄位</a:t>
            </a:r>
            <a:r>
              <a:rPr lang="zh-TW" altLang="en-US" sz="2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說明</a:t>
            </a:r>
            <a:r>
              <a:rPr lang="en-US" altLang="zh-TW" sz="20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】</a:t>
            </a:r>
          </a:p>
          <a:p>
            <a:pPr marL="285750" indent="-28575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l"/>
              <a:tabLst>
                <a:tab pos="30480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zh-TW" altLang="zh-TW" sz="2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數位科技微學程學生</a:t>
            </a:r>
            <a:r>
              <a:rPr lang="zh-TW" altLang="zh-TW" sz="2000" b="1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人數</a:t>
            </a:r>
            <a:r>
              <a:rPr lang="zh-TW" altLang="en-US" sz="20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：</a:t>
            </a:r>
            <a:r>
              <a:rPr lang="zh-TW" altLang="zh-TW" sz="20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請</a:t>
            </a:r>
            <a:r>
              <a:rPr lang="zh-TW" altLang="zh-TW" sz="20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學校填報每年</a:t>
            </a:r>
            <a:r>
              <a:rPr lang="en-US" altLang="zh-TW" sz="2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3</a:t>
            </a:r>
            <a:r>
              <a:rPr lang="zh-TW" altLang="zh-TW" sz="2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月</a:t>
            </a:r>
            <a:r>
              <a:rPr lang="en-US" altLang="zh-TW" sz="2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15</a:t>
            </a:r>
            <a:r>
              <a:rPr lang="zh-TW" altLang="zh-TW" sz="2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日、</a:t>
            </a:r>
            <a:r>
              <a:rPr lang="en-US" altLang="zh-TW" sz="2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10</a:t>
            </a:r>
            <a:r>
              <a:rPr lang="zh-TW" altLang="zh-TW" sz="2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月</a:t>
            </a:r>
            <a:r>
              <a:rPr lang="en-US" altLang="zh-TW" sz="2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15</a:t>
            </a:r>
            <a:r>
              <a:rPr lang="zh-TW" altLang="zh-TW" sz="20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日</a:t>
            </a:r>
            <a:r>
              <a:rPr lang="zh-TW" altLang="zh-TW" sz="20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各系</a:t>
            </a:r>
            <a:r>
              <a:rPr lang="en-US" altLang="zh-TW" sz="20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(</a:t>
            </a:r>
            <a:r>
              <a:rPr lang="zh-TW" altLang="zh-TW" sz="20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所、學位學程</a:t>
            </a:r>
            <a:r>
              <a:rPr lang="en-US" altLang="zh-TW" sz="20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)</a:t>
            </a:r>
            <a:r>
              <a:rPr lang="zh-TW" altLang="zh-TW" sz="2000" u="heavy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正式學籍在學學生人數中【</a:t>
            </a:r>
            <a:r>
              <a:rPr lang="zh-TW" altLang="zh-TW" sz="2000" u="heavy" dirty="0" smtClean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曾</a:t>
            </a:r>
            <a:r>
              <a:rPr lang="zh-TW" altLang="zh-TW" sz="2000" u="heavy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經</a:t>
            </a:r>
            <a:r>
              <a:rPr lang="zh-TW" altLang="zh-TW" sz="2000" u="heavy" dirty="0" smtClean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修</a:t>
            </a:r>
            <a:r>
              <a:rPr lang="zh-TW" altLang="zh-TW" sz="2000" u="heavy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讀</a:t>
            </a:r>
            <a:r>
              <a:rPr lang="zh-TW" altLang="zh-TW" sz="2000" u="heavy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數位科技微學程之人數】</a:t>
            </a:r>
            <a:r>
              <a:rPr lang="en-US" altLang="zh-TW" sz="2000" u="heavy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(</a:t>
            </a:r>
            <a:r>
              <a:rPr lang="zh-TW" altLang="zh-TW" sz="2000" u="heavy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包含正在修讀者</a:t>
            </a:r>
            <a:r>
              <a:rPr lang="en-US" altLang="zh-TW" sz="2000" u="heavy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)</a:t>
            </a:r>
            <a:r>
              <a:rPr lang="zh-TW" altLang="zh-TW" sz="2000" u="heavy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，請以「</a:t>
            </a:r>
            <a:r>
              <a:rPr lang="zh-TW" altLang="zh-TW" sz="2000" u="heavy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人數</a:t>
            </a:r>
            <a:r>
              <a:rPr lang="zh-TW" altLang="zh-TW" sz="2000" u="heavy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」進行統計，且其</a:t>
            </a:r>
            <a:r>
              <a:rPr lang="zh-TW" altLang="zh-TW" sz="2000" u="heavy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人數應</a:t>
            </a:r>
            <a:r>
              <a:rPr lang="zh-TW" altLang="zh-TW" sz="2000" b="1" u="heavy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不得大於</a:t>
            </a:r>
            <a:r>
              <a:rPr lang="zh-TW" altLang="zh-TW" sz="2000" u="heavy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【正式學籍之在學學生總人數</a:t>
            </a:r>
            <a:r>
              <a:rPr lang="zh-TW" altLang="zh-TW" sz="2000" u="heavy" dirty="0" smtClean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】</a:t>
            </a:r>
            <a:r>
              <a:rPr lang="zh-TW" altLang="en-US" sz="20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。</a:t>
            </a:r>
            <a:endParaRPr lang="en-US" altLang="zh-TW" sz="2000" dirty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800100" lvl="1" indent="-342900">
              <a:lnSpc>
                <a:spcPct val="150000"/>
              </a:lnSpc>
              <a:buFont typeface="+mj-lt"/>
              <a:buAutoNum type="arabicPeriod"/>
            </a:pPr>
            <a:r>
              <a:rPr lang="zh-TW" altLang="zh-TW" sz="20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若</a:t>
            </a:r>
            <a:r>
              <a:rPr lang="zh-TW" altLang="zh-TW" sz="20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同一學生，在學期間曾修讀「多個」數位科技微學程者，仍請以</a:t>
            </a:r>
            <a:r>
              <a:rPr lang="en-US" altLang="zh-TW" sz="20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</a:t>
            </a:r>
            <a:r>
              <a:rPr lang="zh-TW" altLang="zh-TW" sz="20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人計算</a:t>
            </a:r>
            <a:r>
              <a:rPr lang="zh-TW" altLang="zh-TW" sz="20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。</a:t>
            </a:r>
            <a:endParaRPr lang="en-US" altLang="zh-TW" sz="2000" dirty="0" smtClean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800100" lvl="1" indent="-342900">
              <a:lnSpc>
                <a:spcPct val="150000"/>
              </a:lnSpc>
              <a:buFont typeface="+mj-lt"/>
              <a:buAutoNum type="arabicPeriod"/>
            </a:pPr>
            <a:r>
              <a:rPr lang="zh-TW" altLang="zh-TW" sz="20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若</a:t>
            </a:r>
            <a:r>
              <a:rPr lang="zh-TW" altLang="zh-TW" sz="20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學生僅修讀數位科技微學程之「部份課程」，但未完成該微學程之「全部」應修課程學分者，仍請視其</a:t>
            </a:r>
            <a:r>
              <a:rPr lang="zh-TW" altLang="zh-TW" sz="20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為【曾</a:t>
            </a:r>
            <a:r>
              <a:rPr lang="zh-TW" altLang="en-US" sz="20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經</a:t>
            </a:r>
            <a:r>
              <a:rPr lang="zh-TW" altLang="zh-TW" sz="20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修</a:t>
            </a:r>
            <a:r>
              <a:rPr lang="zh-TW" altLang="zh-TW" sz="20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讀數位科技微學程學生人數】</a:t>
            </a:r>
            <a:r>
              <a:rPr lang="zh-TW" altLang="zh-TW" sz="200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。</a:t>
            </a:r>
            <a:endParaRPr lang="zh-TW" altLang="zh-TW" sz="2000" dirty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graphicFrame>
        <p:nvGraphicFramePr>
          <p:cNvPr id="2" name="表格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40136071"/>
              </p:ext>
            </p:extLst>
          </p:nvPr>
        </p:nvGraphicFramePr>
        <p:xfrm>
          <a:off x="139916" y="741406"/>
          <a:ext cx="8896989" cy="1143000"/>
        </p:xfrm>
        <a:graphic>
          <a:graphicData uri="http://schemas.openxmlformats.org/drawingml/2006/table">
            <a:tbl>
              <a:tblPr firstRow="1" firstCol="1" bandRow="1"/>
              <a:tblGrid>
                <a:gridCol w="26373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8008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37751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403654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436605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906163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2446637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1853514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1968840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</a:tblGrid>
              <a:tr h="35560">
                <a:tc rowSpan="2"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kumimoji="0" lang="zh-TW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學年度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kumimoji="0" lang="zh-TW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學期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kumimoji="0" lang="zh-TW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學院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kumimoji="0" lang="zh-TW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單位名稱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kumimoji="0" lang="zh-TW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學制班別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kumimoji="0" lang="zh-TW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系所類別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kumimoji="0" lang="zh-TW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正式學籍之在學學生總人數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kumimoji="0" lang="zh-TW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正式學籍在學學生曾經修讀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1E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2987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kumimoji="0" lang="zh-TW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程式設計課程學生人數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kumimoji="0" lang="zh-TW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數位科技微學程學生人數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1E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08610"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kumimoji="0" lang="en-US" sz="8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800" b="1" i="0" u="none" strike="noStrike" kern="1200" cap="none" normalizeH="0" baseline="0">
                        <a:ln>
                          <a:noFill/>
                        </a:ln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kumimoji="0" lang="en-US" sz="8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800" b="1" i="0" u="none" strike="noStrike" kern="1200" cap="none" normalizeH="0" baseline="0">
                        <a:ln>
                          <a:noFill/>
                        </a:ln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09855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kumimoji="0" lang="en-US" sz="8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800" b="1" i="0" u="none" strike="noStrike" kern="1200" cap="none" normalizeH="0" baseline="0">
                        <a:ln>
                          <a:noFill/>
                        </a:ln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kumimoji="0" lang="en-US" sz="8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800" b="1" i="0" u="none" strike="noStrike" kern="1200" cap="none" normalizeH="0" baseline="0">
                        <a:ln>
                          <a:noFill/>
                        </a:ln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kumimoji="0" lang="en-US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09855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kumimoji="0" lang="en-US" sz="8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□</a:t>
                      </a:r>
                      <a:r>
                        <a:rPr kumimoji="0" lang="zh-TW" sz="8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資訊類</a:t>
                      </a:r>
                    </a:p>
                    <a:p>
                      <a:pPr indent="109855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kumimoji="0" lang="en-US" sz="8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□</a:t>
                      </a:r>
                      <a:r>
                        <a:rPr kumimoji="0" lang="zh-TW" sz="8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非資訊類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kumimoji="0" lang="zh-TW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匯入本期學</a:t>
                      </a:r>
                      <a:r>
                        <a:rPr kumimoji="0" lang="en-US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</a:t>
                      </a:r>
                      <a:r>
                        <a:rPr kumimoji="0" lang="zh-TW" sz="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在學學生人數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kumimoji="0" lang="en-US" sz="8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 </a:t>
                      </a:r>
                      <a:endParaRPr kumimoji="0" lang="zh-TW" sz="800" b="1" i="0" u="none" strike="noStrike" kern="1200" cap="none" normalizeH="0" baseline="0">
                        <a:ln>
                          <a:noFill/>
                        </a:ln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kumimoji="0" lang="en-US" sz="12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110.10</a:t>
                      </a:r>
                      <a:r>
                        <a:rPr kumimoji="0" lang="zh-TW" altLang="en-US" sz="12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期</a:t>
                      </a:r>
                      <a:r>
                        <a:rPr kumimoji="0" lang="zh-TW" sz="12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增</a:t>
                      </a:r>
                      <a:r>
                        <a:rPr kumimoji="0" lang="zh-TW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蒐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24572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710250" y="-32955"/>
            <a:ext cx="2866766" cy="683741"/>
          </a:xfrm>
        </p:spPr>
        <p:txBody>
          <a:bodyPr/>
          <a:lstStyle/>
          <a:p>
            <a:pPr algn="ctr"/>
            <a:r>
              <a:rPr lang="zh-TW" altLang="en-US" sz="4800" i="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聯絡</a:t>
            </a:r>
            <a:r>
              <a:rPr lang="zh-TW" altLang="en-US" sz="4800" i="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資訊</a:t>
            </a:r>
            <a:endParaRPr lang="zh-TW" altLang="en-US" sz="4800" i="0" dirty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661215" y="1392367"/>
            <a:ext cx="7963672" cy="2181225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defRPr/>
            </a:pPr>
            <a:endParaRPr lang="zh-TW" altLang="en-US" b="1" smtClean="0">
              <a:solidFill>
                <a:srgbClr val="FFFFFF"/>
              </a:solidFill>
              <a:ea typeface="微軟正黑體" panose="020B0604030504040204" pitchFamily="34" charset="-120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663926" y="3878635"/>
            <a:ext cx="7958250" cy="1533525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defRPr/>
            </a:pPr>
            <a:endParaRPr lang="zh-TW" altLang="en-US" b="1" smtClean="0">
              <a:solidFill>
                <a:srgbClr val="FFFFFF"/>
              </a:solidFill>
              <a:ea typeface="微軟正黑體" panose="020B0604030504040204" pitchFamily="34" charset="-120"/>
            </a:endParaRPr>
          </a:p>
        </p:txBody>
      </p:sp>
      <p:pic>
        <p:nvPicPr>
          <p:cNvPr id="11" name="Picture 6" descr="C:\Users\HEUser\Desktop\1103\phone_icon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019" y="1800353"/>
            <a:ext cx="1625600" cy="1365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文字方塊 10"/>
          <p:cNvSpPr txBox="1">
            <a:spLocks noChangeArrowheads="1"/>
          </p:cNvSpPr>
          <p:nvPr/>
        </p:nvSpPr>
        <p:spPr bwMode="auto">
          <a:xfrm>
            <a:off x="2452484" y="2159921"/>
            <a:ext cx="295465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TW" sz="3600" b="1" dirty="0">
                <a:solidFill>
                  <a:srgbClr val="00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(05)534-2601</a:t>
            </a:r>
            <a:endParaRPr lang="zh-TW" altLang="en-US" sz="3600" b="1" dirty="0">
              <a:solidFill>
                <a:srgbClr val="000000"/>
              </a:solidFill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3" name="文字方塊 37"/>
          <p:cNvSpPr txBox="1">
            <a:spLocks noChangeArrowheads="1"/>
          </p:cNvSpPr>
          <p:nvPr/>
        </p:nvSpPr>
        <p:spPr bwMode="auto">
          <a:xfrm>
            <a:off x="5408613" y="1410319"/>
            <a:ext cx="1595309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TW" sz="3600" b="1" dirty="0">
                <a:solidFill>
                  <a:srgbClr val="0000FF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# 5377</a:t>
            </a:r>
            <a:endParaRPr lang="zh-TW" altLang="en-US" sz="3600" b="1" dirty="0">
              <a:solidFill>
                <a:srgbClr val="0000FF"/>
              </a:solidFill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cxnSp>
        <p:nvCxnSpPr>
          <p:cNvPr id="14" name="直線接點 13"/>
          <p:cNvCxnSpPr>
            <a:endCxn id="8" idx="3"/>
          </p:cNvCxnSpPr>
          <p:nvPr/>
        </p:nvCxnSpPr>
        <p:spPr>
          <a:xfrm>
            <a:off x="5384800" y="2482978"/>
            <a:ext cx="3240087" cy="2"/>
          </a:xfrm>
          <a:prstGeom prst="line">
            <a:avLst/>
          </a:prstGeom>
          <a:ln w="1905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文字方塊 16"/>
          <p:cNvSpPr txBox="1">
            <a:spLocks noChangeArrowheads="1"/>
          </p:cNvSpPr>
          <p:nvPr/>
        </p:nvSpPr>
        <p:spPr bwMode="auto">
          <a:xfrm>
            <a:off x="6955711" y="1729217"/>
            <a:ext cx="162083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TW" altLang="en-US" sz="2800" b="1" dirty="0">
                <a:solidFill>
                  <a:srgbClr val="0000FF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表冊疑義</a:t>
            </a:r>
          </a:p>
        </p:txBody>
      </p:sp>
      <p:sp>
        <p:nvSpPr>
          <p:cNvPr id="16" name="文字方塊 37"/>
          <p:cNvSpPr txBox="1">
            <a:spLocks noChangeArrowheads="1"/>
          </p:cNvSpPr>
          <p:nvPr/>
        </p:nvSpPr>
        <p:spPr bwMode="auto">
          <a:xfrm>
            <a:off x="5408612" y="1902519"/>
            <a:ext cx="1595309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TW" sz="3600" b="1" dirty="0">
                <a:solidFill>
                  <a:srgbClr val="0000FF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# </a:t>
            </a:r>
            <a:r>
              <a:rPr lang="en-US" altLang="zh-TW" sz="3600" b="1" dirty="0" smtClean="0">
                <a:solidFill>
                  <a:srgbClr val="0000FF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5378</a:t>
            </a:r>
            <a:endParaRPr lang="zh-TW" altLang="en-US" sz="3600" b="1" dirty="0">
              <a:solidFill>
                <a:srgbClr val="0000FF"/>
              </a:solidFill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7" name="文字方塊 37"/>
          <p:cNvSpPr txBox="1">
            <a:spLocks noChangeArrowheads="1"/>
          </p:cNvSpPr>
          <p:nvPr/>
        </p:nvSpPr>
        <p:spPr bwMode="auto">
          <a:xfrm>
            <a:off x="5419586" y="2434014"/>
            <a:ext cx="1595309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TW" sz="3600" b="1" dirty="0">
                <a:solidFill>
                  <a:srgbClr val="C0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# </a:t>
            </a:r>
            <a:r>
              <a:rPr lang="en-US" altLang="zh-TW" sz="3600" b="1" dirty="0" smtClean="0">
                <a:solidFill>
                  <a:srgbClr val="C0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5379</a:t>
            </a:r>
            <a:endParaRPr lang="zh-TW" altLang="en-US" sz="3600" b="1" dirty="0">
              <a:solidFill>
                <a:srgbClr val="C00000"/>
              </a:solidFill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8" name="文字方塊 37"/>
          <p:cNvSpPr txBox="1">
            <a:spLocks noChangeArrowheads="1"/>
          </p:cNvSpPr>
          <p:nvPr/>
        </p:nvSpPr>
        <p:spPr bwMode="auto">
          <a:xfrm>
            <a:off x="5384800" y="2903106"/>
            <a:ext cx="1595309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defPPr>
              <a:defRPr lang="en-US"/>
            </a:defPPr>
            <a:lvl1pPr>
              <a:buFontTx/>
              <a:buNone/>
              <a:defRPr sz="3600" b="1">
                <a:solidFill>
                  <a:srgbClr val="008000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Arial" panose="020B0604020202020204" pitchFamily="34" charset="0"/>
              </a:defRPr>
            </a:lvl9pPr>
          </a:lstStyle>
          <a:p>
            <a:r>
              <a:rPr lang="en-US" altLang="zh-TW" dirty="0">
                <a:solidFill>
                  <a:srgbClr val="C00000"/>
                </a:solidFill>
                <a:ea typeface="微軟正黑體" panose="020B0604030504040204" pitchFamily="34" charset="-120"/>
              </a:rPr>
              <a:t># 5380</a:t>
            </a:r>
            <a:endParaRPr lang="zh-TW" altLang="en-US" dirty="0">
              <a:solidFill>
                <a:srgbClr val="C00000"/>
              </a:solidFill>
              <a:ea typeface="微軟正黑體" panose="020B0604030504040204" pitchFamily="34" charset="-120"/>
            </a:endParaRPr>
          </a:p>
        </p:txBody>
      </p:sp>
      <p:sp>
        <p:nvSpPr>
          <p:cNvPr id="19" name="文字方塊 15"/>
          <p:cNvSpPr txBox="1">
            <a:spLocks noChangeArrowheads="1"/>
          </p:cNvSpPr>
          <p:nvPr/>
        </p:nvSpPr>
        <p:spPr bwMode="auto">
          <a:xfrm>
            <a:off x="6998628" y="2722152"/>
            <a:ext cx="162083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TW" altLang="en-US" sz="2800" b="1" dirty="0">
                <a:solidFill>
                  <a:srgbClr val="C0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系統程式</a:t>
            </a:r>
          </a:p>
        </p:txBody>
      </p:sp>
      <p:pic>
        <p:nvPicPr>
          <p:cNvPr id="20" name="Picture 5" descr="C:\Users\HEUser\Desktop\1103\Picture5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5519" y="4100986"/>
            <a:ext cx="1244600" cy="995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文字方塊 9"/>
          <p:cNvSpPr txBox="1">
            <a:spLocks noChangeArrowheads="1"/>
          </p:cNvSpPr>
          <p:nvPr/>
        </p:nvSpPr>
        <p:spPr bwMode="auto">
          <a:xfrm>
            <a:off x="2308225" y="4182333"/>
            <a:ext cx="6153150" cy="974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TW" altLang="en-US" sz="2800" b="1" dirty="0">
                <a:solidFill>
                  <a:srgbClr val="0000FF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表冊疑義：</a:t>
            </a:r>
            <a:r>
              <a:rPr lang="en-US" altLang="zh-TW" sz="2800" b="1" dirty="0">
                <a:solidFill>
                  <a:srgbClr val="0000FF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hedb@yuntech.edu.tw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zh-TW" altLang="en-US" sz="2800" b="1" dirty="0">
                <a:solidFill>
                  <a:srgbClr val="C0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系統程式：</a:t>
            </a:r>
            <a:r>
              <a:rPr lang="en-US" altLang="zh-TW" sz="2800" b="1" dirty="0">
                <a:solidFill>
                  <a:srgbClr val="C00000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hedb2@yuntech.edu.tw</a:t>
            </a:r>
            <a:endParaRPr lang="zh-TW" altLang="en-US" sz="2800" b="1" dirty="0">
              <a:solidFill>
                <a:srgbClr val="C00000"/>
              </a:solidFill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72802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4"/>
          <p:cNvSpPr txBox="1">
            <a:spLocks noChangeArrowheads="1"/>
          </p:cNvSpPr>
          <p:nvPr/>
        </p:nvSpPr>
        <p:spPr bwMode="gray">
          <a:xfrm>
            <a:off x="454870" y="2075462"/>
            <a:ext cx="8443784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>
              <a:defRPr/>
            </a:pPr>
            <a:r>
              <a:rPr lang="zh-TW" altLang="en-US" sz="7200" i="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敬祝 填表順利</a:t>
            </a:r>
          </a:p>
        </p:txBody>
      </p:sp>
      <p:sp>
        <p:nvSpPr>
          <p:cNvPr id="2" name="副標題 1"/>
          <p:cNvSpPr>
            <a:spLocks noGrp="1"/>
          </p:cNvSpPr>
          <p:nvPr>
            <p:ph type="subTitle" sz="quarter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Rectangle 8"/>
          <p:cNvSpPr txBox="1">
            <a:spLocks noChangeArrowheads="1"/>
          </p:cNvSpPr>
          <p:nvPr/>
        </p:nvSpPr>
        <p:spPr bwMode="auto">
          <a:xfrm>
            <a:off x="359376" y="4227796"/>
            <a:ext cx="4495800" cy="3911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8000" tIns="10800" rIns="18000" bIns="10800" numCol="1" anchor="t" anchorCtr="0" compatLnSpc="1">
            <a:prstTxWarp prst="textNoShape">
              <a:avLst/>
            </a:prstTxWarp>
            <a:spAutoFit/>
          </a:bodyPr>
          <a:lstStyle>
            <a:lvl1pPr marL="0" indent="0" algn="ctr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" panose="05000000000000000000" pitchFamily="2" charset="2"/>
              <a:buNone/>
              <a:defRPr sz="24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l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defRPr/>
            </a:pPr>
            <a:r>
              <a:rPr lang="zh-TW" altLang="en-US" b="1" dirty="0" smtClean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華康中圓體"/>
              </a:rPr>
              <a:t>大學校院校務資料庫</a:t>
            </a:r>
            <a:endParaRPr lang="zh-TW" altLang="en-US" b="1" dirty="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華康中圓體"/>
            </a:endParaRPr>
          </a:p>
        </p:txBody>
      </p:sp>
      <p:sp>
        <p:nvSpPr>
          <p:cNvPr id="5" name="Rectangle 17"/>
          <p:cNvSpPr>
            <a:spLocks noChangeArrowheads="1"/>
          </p:cNvSpPr>
          <p:nvPr/>
        </p:nvSpPr>
        <p:spPr bwMode="auto">
          <a:xfrm>
            <a:off x="1271032" y="4618939"/>
            <a:ext cx="3873500" cy="266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8000" tIns="10800" rIns="18000" bIns="10800">
            <a:spAutoFit/>
          </a:bodyPr>
          <a:lstStyle>
            <a:lvl1pPr algn="ctr"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algn="ctr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algn="ctr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algn="ctr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algn="ctr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algn="ctr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algn="ctr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algn="ctr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algn="ctr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l" eaLnBrk="1" hangingPunct="1"/>
            <a:r>
              <a:rPr lang="en-US" altLang="ko-KR" sz="1600" b="1" dirty="0" smtClean="0">
                <a:solidFill>
                  <a:srgbClr val="0000FF"/>
                </a:solidFill>
                <a:latin typeface="Arial" panose="020B0604020202020204" pitchFamily="34" charset="0"/>
                <a:ea typeface="Gulim" panose="020B0600000101010101" pitchFamily="34" charset="-127"/>
                <a:cs typeface="Arial" panose="020B0604020202020204" pitchFamily="34" charset="0"/>
              </a:rPr>
              <a:t>https://hedb.moe.edu.tw/</a:t>
            </a:r>
            <a:endParaRPr lang="en-US" altLang="ko-KR" sz="1600" b="1" dirty="0">
              <a:solidFill>
                <a:srgbClr val="0000FF"/>
              </a:solidFill>
              <a:latin typeface="Arial" panose="020B0604020202020204" pitchFamily="34" charset="0"/>
              <a:ea typeface="Gulim" panose="020B0600000101010101" pitchFamily="34" charset="-127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7299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566351" y="30888"/>
            <a:ext cx="7094837" cy="609600"/>
          </a:xfrm>
        </p:spPr>
        <p:txBody>
          <a:bodyPr/>
          <a:lstStyle/>
          <a:p>
            <a:r>
              <a:rPr lang="en-US" altLang="zh-TW" sz="4400" i="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1.2</a:t>
            </a:r>
            <a:r>
              <a:rPr lang="zh-TW" altLang="en-US" sz="4400" i="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校庫定位</a:t>
            </a:r>
            <a:r>
              <a:rPr lang="en-US" altLang="zh-TW" sz="4400" i="0" dirty="0">
                <a:solidFill>
                  <a:srgbClr val="0033CC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-</a:t>
            </a:r>
            <a:r>
              <a:rPr lang="zh-TW" altLang="en-US" sz="4400" i="0" dirty="0">
                <a:solidFill>
                  <a:srgbClr val="0033CC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意見處理流程</a:t>
            </a:r>
            <a:endParaRPr lang="zh-TW" altLang="en-US" sz="4400" i="0" dirty="0">
              <a:solidFill>
                <a:srgbClr val="7030A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grpSp>
        <p:nvGrpSpPr>
          <p:cNvPr id="2" name="群組 1"/>
          <p:cNvGrpSpPr/>
          <p:nvPr/>
        </p:nvGrpSpPr>
        <p:grpSpPr>
          <a:xfrm>
            <a:off x="458553" y="2337310"/>
            <a:ext cx="8201373" cy="3068625"/>
            <a:chOff x="458553" y="2337310"/>
            <a:chExt cx="8201373" cy="3068625"/>
          </a:xfrm>
        </p:grpSpPr>
        <p:sp>
          <p:nvSpPr>
            <p:cNvPr id="6" name="文字方塊 5"/>
            <p:cNvSpPr txBox="1"/>
            <p:nvPr/>
          </p:nvSpPr>
          <p:spPr>
            <a:xfrm>
              <a:off x="458553" y="2974772"/>
              <a:ext cx="2055389" cy="1620957"/>
            </a:xfrm>
            <a:prstGeom prst="rect">
              <a:avLst/>
            </a:prstGeom>
            <a:solidFill>
              <a:schemeClr val="accent6">
                <a:lumMod val="90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lvl="0">
                <a:lnSpc>
                  <a:spcPts val="2160"/>
                </a:lnSpc>
                <a:spcAft>
                  <a:spcPts val="0"/>
                </a:spcAft>
              </a:pPr>
              <a:r>
                <a:rPr lang="zh-TW" altLang="en-US" sz="1800" b="1" dirty="0" smtClean="0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 </a:t>
              </a:r>
              <a:r>
                <a:rPr lang="zh-TW" altLang="en-US" sz="1800" b="1" dirty="0" smtClean="0">
                  <a:solidFill>
                    <a:srgbClr val="000000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意見蒐集方式 </a:t>
              </a:r>
              <a:endParaRPr lang="en-US" altLang="zh-TW" sz="1800" b="1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  <a:p>
              <a:pPr lvl="0">
                <a:lnSpc>
                  <a:spcPct val="150000"/>
                </a:lnSpc>
                <a:spcAft>
                  <a:spcPts val="0"/>
                </a:spcAft>
              </a:pPr>
              <a:r>
                <a:rPr lang="en-US" altLang="zh-TW" sz="1800" b="1" dirty="0" smtClean="0">
                  <a:solidFill>
                    <a:srgbClr val="000000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 </a:t>
              </a:r>
              <a:r>
                <a:rPr lang="zh-TW" altLang="en-US" sz="1800" b="1" dirty="0" smtClean="0">
                  <a:solidFill>
                    <a:srgbClr val="000000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 </a:t>
              </a:r>
              <a:r>
                <a:rPr lang="en-US" altLang="zh-TW" sz="1800" b="1" dirty="0" smtClean="0">
                  <a:solidFill>
                    <a:srgbClr val="000000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1. </a:t>
              </a:r>
              <a:r>
                <a:rPr lang="zh-TW" altLang="en-US" sz="1800" b="1" dirty="0" smtClean="0">
                  <a:solidFill>
                    <a:srgbClr val="000000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說明會 </a:t>
              </a:r>
              <a:endParaRPr lang="en-US" altLang="zh-TW" sz="18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  <a:p>
              <a:pPr lvl="0">
                <a:lnSpc>
                  <a:spcPct val="150000"/>
                </a:lnSpc>
                <a:spcAft>
                  <a:spcPts val="0"/>
                </a:spcAft>
              </a:pPr>
              <a:r>
                <a:rPr lang="en-US" altLang="zh-TW" sz="1800" b="1" dirty="0">
                  <a:solidFill>
                    <a:srgbClr val="000000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 </a:t>
              </a:r>
              <a:r>
                <a:rPr lang="zh-TW" altLang="en-US" sz="1800" b="1" dirty="0" smtClean="0">
                  <a:solidFill>
                    <a:srgbClr val="000000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 </a:t>
              </a:r>
              <a:r>
                <a:rPr lang="en-US" altLang="zh-TW" sz="1800" b="1" dirty="0" smtClean="0">
                  <a:solidFill>
                    <a:srgbClr val="000000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2. </a:t>
              </a:r>
              <a:r>
                <a:rPr lang="zh-TW" altLang="en-US" sz="1800" b="1" dirty="0" smtClean="0">
                  <a:solidFill>
                    <a:srgbClr val="000000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公務電話 </a:t>
              </a:r>
              <a:r>
                <a:rPr lang="en-US" altLang="zh-TW" sz="1800" b="1" dirty="0">
                  <a:solidFill>
                    <a:srgbClr val="000000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/>
              </a:r>
              <a:br>
                <a:rPr lang="en-US" altLang="zh-TW" sz="1800" b="1" dirty="0">
                  <a:solidFill>
                    <a:srgbClr val="000000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</a:br>
              <a:r>
                <a:rPr lang="en-US" altLang="zh-TW" sz="1800" b="1" dirty="0">
                  <a:solidFill>
                    <a:srgbClr val="000000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 </a:t>
              </a:r>
              <a:r>
                <a:rPr lang="zh-TW" altLang="en-US" sz="1800" b="1" dirty="0" smtClean="0">
                  <a:solidFill>
                    <a:srgbClr val="000000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 </a:t>
              </a:r>
              <a:r>
                <a:rPr lang="en-US" altLang="zh-TW" sz="1800" b="1" dirty="0" smtClean="0">
                  <a:solidFill>
                    <a:srgbClr val="000000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3. </a:t>
              </a:r>
              <a:r>
                <a:rPr lang="zh-TW" altLang="en-US" sz="1800" b="1" dirty="0" smtClean="0">
                  <a:solidFill>
                    <a:srgbClr val="000000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公務電子信箱</a:t>
              </a:r>
              <a:endParaRPr lang="en-US" altLang="zh-TW" sz="1800" b="1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  <p:sp>
          <p:nvSpPr>
            <p:cNvPr id="7" name="文字方塊 6"/>
            <p:cNvSpPr txBox="1"/>
            <p:nvPr/>
          </p:nvSpPr>
          <p:spPr>
            <a:xfrm>
              <a:off x="3813081" y="2337310"/>
              <a:ext cx="1633373" cy="800219"/>
            </a:xfrm>
            <a:prstGeom prst="rect">
              <a:avLst/>
            </a:prstGeom>
            <a:solidFill>
              <a:srgbClr val="F694DA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lvl="0" algn="ctr"/>
              <a:endParaRPr lang="en-US" altLang="zh-TW" sz="14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  <a:p>
              <a:pPr lvl="0" algn="ctr"/>
              <a:r>
                <a:rPr lang="zh-TW" altLang="en-US" sz="1400" b="1" dirty="0" smtClean="0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 </a:t>
              </a:r>
              <a:r>
                <a:rPr lang="zh-TW" altLang="en-US" sz="1800" b="1" dirty="0" smtClean="0">
                  <a:solidFill>
                    <a:srgbClr val="000000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立即</a:t>
              </a:r>
              <a:r>
                <a:rPr lang="zh-TW" altLang="en-US" sz="1800" b="1" dirty="0">
                  <a:solidFill>
                    <a:srgbClr val="000000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可</a:t>
              </a:r>
              <a:r>
                <a:rPr lang="zh-TW" altLang="en-US" sz="1800" b="1" dirty="0" smtClean="0">
                  <a:solidFill>
                    <a:srgbClr val="000000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解決</a:t>
              </a:r>
              <a:endParaRPr lang="en-US" altLang="zh-TW" sz="1800" b="1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  <a:p>
              <a:pPr lvl="0" algn="ctr"/>
              <a:endParaRPr lang="en-US" altLang="zh-TW" sz="14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  <p:sp>
          <p:nvSpPr>
            <p:cNvPr id="8" name="文字方塊 7"/>
            <p:cNvSpPr txBox="1"/>
            <p:nvPr/>
          </p:nvSpPr>
          <p:spPr>
            <a:xfrm>
              <a:off x="6801961" y="2337310"/>
              <a:ext cx="1857965" cy="800219"/>
            </a:xfrm>
            <a:prstGeom prst="rect">
              <a:avLst/>
            </a:prstGeom>
            <a:solidFill>
              <a:srgbClr val="CCCCFF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lvl="0" algn="ctr"/>
              <a:r>
                <a:rPr lang="zh-TW" altLang="en-US" sz="1400" b="1" dirty="0" smtClean="0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 </a:t>
              </a:r>
              <a:endParaRPr lang="en-US" altLang="zh-TW" sz="14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  <a:p>
              <a:pPr lvl="0" algn="ctr"/>
              <a:r>
                <a:rPr lang="zh-TW" altLang="en-US" sz="1800" b="1" dirty="0" smtClean="0">
                  <a:solidFill>
                    <a:srgbClr val="000000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即時處理</a:t>
              </a:r>
              <a:endParaRPr lang="en-US" altLang="zh-TW" sz="1800" b="1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  <a:p>
              <a:pPr lvl="0" algn="ctr"/>
              <a:endParaRPr lang="zh-TW" altLang="en-US" sz="14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  <p:sp>
          <p:nvSpPr>
            <p:cNvPr id="9" name="文字方塊 8"/>
            <p:cNvSpPr txBox="1"/>
            <p:nvPr/>
          </p:nvSpPr>
          <p:spPr>
            <a:xfrm>
              <a:off x="3813081" y="4267162"/>
              <a:ext cx="1633373" cy="1138773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lvl="0"/>
              <a:r>
                <a:rPr lang="zh-TW" altLang="en-US" sz="1600" b="1" dirty="0" smtClean="0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 </a:t>
              </a:r>
              <a:endParaRPr lang="en-US" altLang="zh-TW" sz="16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  <a:p>
              <a:pPr lvl="0"/>
              <a:r>
                <a:rPr lang="zh-TW" altLang="en-US" sz="1400" b="1" dirty="0" smtClean="0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 </a:t>
              </a:r>
              <a:r>
                <a:rPr lang="zh-TW" altLang="en-US" sz="1800" b="1" dirty="0" smtClean="0">
                  <a:solidFill>
                    <a:srgbClr val="000000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需</a:t>
              </a:r>
              <a:r>
                <a:rPr lang="zh-TW" altLang="en-US" sz="1800" b="1" dirty="0">
                  <a:solidFill>
                    <a:srgbClr val="000000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與應用</a:t>
              </a:r>
              <a:r>
                <a:rPr lang="zh-TW" altLang="en-US" sz="1800" b="1" dirty="0" smtClean="0">
                  <a:solidFill>
                    <a:srgbClr val="000000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單位 </a:t>
              </a:r>
              <a:endParaRPr lang="en-US" altLang="zh-TW" sz="18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  <a:p>
              <a:pPr lvl="0"/>
              <a:r>
                <a:rPr lang="zh-TW" altLang="en-US" sz="1800" b="1" dirty="0" smtClean="0">
                  <a:solidFill>
                    <a:srgbClr val="000000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 審慎討論</a:t>
              </a:r>
              <a:endParaRPr lang="en-US" altLang="zh-TW" sz="1800" b="1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  <a:p>
              <a:pPr lvl="0"/>
              <a:r>
                <a:rPr lang="zh-TW" altLang="en-US" sz="1600" b="1" dirty="0" smtClean="0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 </a:t>
              </a:r>
              <a:endParaRPr lang="zh-TW" altLang="en-US" sz="16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  <p:sp>
          <p:nvSpPr>
            <p:cNvPr id="10" name="文字方塊 9"/>
            <p:cNvSpPr txBox="1"/>
            <p:nvPr/>
          </p:nvSpPr>
          <p:spPr>
            <a:xfrm>
              <a:off x="6801961" y="4267162"/>
              <a:ext cx="1857965" cy="1138773"/>
            </a:xfrm>
            <a:prstGeom prst="rect">
              <a:avLst/>
            </a:prstGeom>
            <a:solidFill>
              <a:schemeClr val="accent4">
                <a:lumMod val="90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lvl="0" algn="ctr"/>
              <a:r>
                <a:rPr lang="zh-TW" altLang="en-US" sz="1800" b="1" dirty="0" smtClean="0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 </a:t>
              </a:r>
              <a:r>
                <a:rPr lang="zh-TW" altLang="en-US" sz="1400" b="1" dirty="0" smtClean="0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 </a:t>
              </a:r>
              <a:endParaRPr lang="en-US" altLang="zh-TW" sz="18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  <a:p>
              <a:pPr lvl="0" algn="ctr"/>
              <a:r>
                <a:rPr lang="zh-TW" altLang="en-US" sz="1800" b="1" dirty="0" smtClean="0">
                  <a:solidFill>
                    <a:srgbClr val="000000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定期</a:t>
              </a:r>
              <a:r>
                <a:rPr lang="zh-TW" altLang="en-US" sz="1800" b="1" dirty="0">
                  <a:solidFill>
                    <a:srgbClr val="000000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檢討</a:t>
              </a:r>
              <a:endParaRPr lang="en-US" altLang="zh-TW" sz="1800" b="1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  <a:p>
              <a:pPr lvl="0" algn="ctr"/>
              <a:r>
                <a:rPr lang="zh-TW" altLang="en-US" sz="1800" b="1" dirty="0" smtClean="0">
                  <a:solidFill>
                    <a:srgbClr val="000000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 </a:t>
              </a:r>
              <a:r>
                <a:rPr lang="en-US" altLang="zh-TW" sz="1800" b="1" dirty="0" smtClean="0">
                  <a:solidFill>
                    <a:srgbClr val="000000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(</a:t>
              </a:r>
              <a:r>
                <a:rPr lang="zh-TW" altLang="en-US" sz="1800" b="1" dirty="0">
                  <a:solidFill>
                    <a:srgbClr val="000000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每年六、七月</a:t>
              </a:r>
              <a:r>
                <a:rPr lang="en-US" altLang="zh-TW" sz="1800" b="1" dirty="0" smtClean="0">
                  <a:solidFill>
                    <a:srgbClr val="000000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)</a:t>
              </a:r>
              <a:endParaRPr lang="en-US" altLang="zh-TW" sz="1400" b="1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  <a:p>
              <a:pPr lvl="0" algn="ctr"/>
              <a:r>
                <a:rPr lang="zh-TW" altLang="en-US" sz="1400" b="1" dirty="0" smtClean="0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 </a:t>
              </a:r>
              <a:endParaRPr lang="zh-TW" altLang="en-US" sz="14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  <p:sp>
          <p:nvSpPr>
            <p:cNvPr id="11" name="向右箭號 10"/>
            <p:cNvSpPr/>
            <p:nvPr/>
          </p:nvSpPr>
          <p:spPr>
            <a:xfrm rot="19516874">
              <a:off x="2642991" y="2883151"/>
              <a:ext cx="995308" cy="508758"/>
            </a:xfrm>
            <a:prstGeom prst="rightArrow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rgbClr val="000000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 sz="14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  <p:sp>
          <p:nvSpPr>
            <p:cNvPr id="12" name="向右箭號 11"/>
            <p:cNvSpPr/>
            <p:nvPr/>
          </p:nvSpPr>
          <p:spPr>
            <a:xfrm rot="2295653">
              <a:off x="2637339" y="4327791"/>
              <a:ext cx="995308" cy="508758"/>
            </a:xfrm>
            <a:prstGeom prst="rightArrow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rgbClr val="000000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TW" altLang="en-US" sz="14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  <p:sp>
          <p:nvSpPr>
            <p:cNvPr id="13" name="向右箭號 12"/>
            <p:cNvSpPr/>
            <p:nvPr/>
          </p:nvSpPr>
          <p:spPr>
            <a:xfrm>
              <a:off x="5652408" y="2483040"/>
              <a:ext cx="995308" cy="508758"/>
            </a:xfrm>
            <a:prstGeom prst="rightArrow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rgbClr val="000000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TW" altLang="en-US" sz="14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  <p:sp>
          <p:nvSpPr>
            <p:cNvPr id="14" name="向右箭號 13"/>
            <p:cNvSpPr/>
            <p:nvPr/>
          </p:nvSpPr>
          <p:spPr>
            <a:xfrm>
              <a:off x="5667120" y="4582169"/>
              <a:ext cx="995308" cy="508758"/>
            </a:xfrm>
            <a:prstGeom prst="rightArrow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rgbClr val="000000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TW" altLang="en-US" sz="14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31163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172995" y="47365"/>
            <a:ext cx="8896864" cy="609600"/>
          </a:xfrm>
        </p:spPr>
        <p:txBody>
          <a:bodyPr/>
          <a:lstStyle/>
          <a:p>
            <a:r>
              <a:rPr lang="en-US" altLang="zh-TW" i="0" dirty="0" smtClean="0">
                <a:solidFill>
                  <a:schemeClr val="tx1">
                    <a:lumMod val="10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1.3</a:t>
            </a:r>
            <a:r>
              <a:rPr lang="zh-TW" altLang="en-US" i="0" dirty="0" smtClean="0">
                <a:solidFill>
                  <a:schemeClr val="tx1">
                    <a:lumMod val="10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zh-TW" altLang="en-US" i="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定期匯出</a:t>
            </a:r>
            <a:r>
              <a:rPr lang="en-US" altLang="zh-TW" i="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-</a:t>
            </a:r>
            <a:r>
              <a:rPr lang="zh-TW" altLang="en-US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每年定期匯出資料予應用</a:t>
            </a:r>
            <a:r>
              <a:rPr lang="zh-TW" altLang="en-US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單位</a:t>
            </a:r>
            <a:endParaRPr lang="zh-TW" altLang="en-US" i="0" dirty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graphicFrame>
        <p:nvGraphicFramePr>
          <p:cNvPr id="5" name="表格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32400636"/>
              </p:ext>
            </p:extLst>
          </p:nvPr>
        </p:nvGraphicFramePr>
        <p:xfrm>
          <a:off x="340824" y="889086"/>
          <a:ext cx="8435387" cy="5513414"/>
        </p:xfrm>
        <a:graphic>
          <a:graphicData uri="http://schemas.openxmlformats.org/drawingml/2006/table">
            <a:tbl>
              <a:tblPr/>
              <a:tblGrid>
                <a:gridCol w="117335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504491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217123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424041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匯出時程</a:t>
                      </a:r>
                    </a:p>
                  </a:txBody>
                  <a:tcPr marL="91431" marR="91431" marT="45730" marB="4573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CE292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匯出表冊</a:t>
                      </a:r>
                    </a:p>
                  </a:txBody>
                  <a:tcPr marL="91431" marR="91431" marT="45730" marB="4573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CE292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應用單位</a:t>
                      </a:r>
                    </a:p>
                  </a:txBody>
                  <a:tcPr marL="91431" marR="91431" marT="45730" marB="4573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CE29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24041">
                <a:tc rowSpan="9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5</a:t>
                      </a:r>
                      <a:r>
                        <a:rPr kumimoji="0" lang="zh-TW" altLang="en-US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月</a:t>
                      </a:r>
                    </a:p>
                  </a:txBody>
                  <a:tcPr marL="91431" marR="91431" marT="45730" marB="4573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CE292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</a:t>
                      </a:r>
                      <a:r>
                        <a:rPr kumimoji="0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(12</a:t>
                      </a:r>
                      <a:r>
                        <a:rPr kumimoji="0" lang="zh-TW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13)</a:t>
                      </a:r>
                      <a:endParaRPr kumimoji="0" lang="zh-TW" alt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91431" marR="91431" marT="45730" marB="4573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教育部統計處</a:t>
                      </a:r>
                    </a:p>
                  </a:txBody>
                  <a:tcPr marL="91431" marR="91431" marT="45730" marB="4573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93755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財</a:t>
                      </a:r>
                      <a:r>
                        <a:rPr kumimoji="0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(15)</a:t>
                      </a:r>
                    </a:p>
                  </a:txBody>
                  <a:tcPr marL="91431" marR="91431" marT="45730" marB="4573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教育部會計處</a:t>
                      </a:r>
                    </a:p>
                  </a:txBody>
                  <a:tcPr marL="91431" marR="91431" marT="45730" marB="4573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93755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教</a:t>
                      </a:r>
                      <a:r>
                        <a:rPr kumimoji="0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(1</a:t>
                      </a:r>
                      <a:r>
                        <a:rPr kumimoji="0" lang="zh-TW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4</a:t>
                      </a:r>
                      <a:r>
                        <a:rPr kumimoji="0" lang="zh-TW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5</a:t>
                      </a:r>
                      <a:r>
                        <a:rPr kumimoji="0" lang="zh-TW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6)</a:t>
                      </a:r>
                    </a:p>
                  </a:txBody>
                  <a:tcPr marL="91431" marR="91431" marT="45730" marB="4573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教育部人事處</a:t>
                      </a:r>
                    </a:p>
                  </a:txBody>
                  <a:tcPr marL="91431" marR="91431" marT="45730" marB="4573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403147597"/>
                  </a:ext>
                </a:extLst>
              </a:tr>
              <a:tr h="493755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</a:t>
                      </a:r>
                      <a:r>
                        <a:rPr kumimoji="0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(4</a:t>
                      </a:r>
                      <a:r>
                        <a:rPr kumimoji="0" lang="zh-TW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5</a:t>
                      </a:r>
                      <a:r>
                        <a:rPr kumimoji="0" lang="zh-TW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6</a:t>
                      </a:r>
                      <a:r>
                        <a:rPr kumimoji="0" lang="zh-TW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7</a:t>
                      </a:r>
                      <a:r>
                        <a:rPr kumimoji="0" lang="zh-TW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8</a:t>
                      </a:r>
                      <a:r>
                        <a:rPr kumimoji="0" lang="zh-TW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9)</a:t>
                      </a:r>
                      <a:endParaRPr kumimoji="0" lang="zh-TW" alt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91431" marR="91431" marT="45730" marB="4573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教育部國際司</a:t>
                      </a:r>
                    </a:p>
                  </a:txBody>
                  <a:tcPr marL="91431" marR="91431" marT="45730" marB="4573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575098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</a:t>
                      </a:r>
                      <a:r>
                        <a:rPr kumimoji="0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(2</a:t>
                      </a:r>
                      <a:r>
                        <a:rPr kumimoji="0" lang="zh-TW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4</a:t>
                      </a:r>
                      <a:r>
                        <a:rPr kumimoji="0" lang="zh-TW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5)</a:t>
                      </a:r>
                      <a:r>
                        <a:rPr kumimoji="0" lang="zh-TW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 ；</a:t>
                      </a:r>
                      <a:r>
                        <a:rPr kumimoji="0" lang="zh-TW" altLang="en-US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教</a:t>
                      </a:r>
                      <a:r>
                        <a:rPr kumimoji="0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(1)</a:t>
                      </a:r>
                      <a:r>
                        <a:rPr kumimoji="0" lang="zh-TW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 ；</a:t>
                      </a:r>
                      <a:r>
                        <a:rPr kumimoji="0" lang="zh-TW" altLang="en-US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校</a:t>
                      </a:r>
                      <a:r>
                        <a:rPr kumimoji="0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(1</a:t>
                      </a:r>
                      <a:r>
                        <a:rPr kumimoji="0" lang="zh-TW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4)</a:t>
                      </a:r>
                      <a:endParaRPr kumimoji="0" lang="zh-TW" alt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91431" marR="91431" marT="45730" marB="4573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大學總量管制小組</a:t>
                      </a:r>
                      <a:endParaRPr kumimoji="0" lang="zh-TW" altLang="en-US" sz="18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91431" marR="91431" marT="45730" marB="4573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646664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研</a:t>
                      </a:r>
                      <a:r>
                        <a:rPr kumimoji="0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(9</a:t>
                      </a:r>
                      <a:r>
                        <a:rPr kumimoji="0" lang="zh-TW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10</a:t>
                      </a:r>
                      <a:r>
                        <a:rPr kumimoji="0" lang="zh-TW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11</a:t>
                      </a:r>
                      <a:r>
                        <a:rPr kumimoji="0" lang="zh-TW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12</a:t>
                      </a:r>
                      <a:r>
                        <a:rPr kumimoji="0" lang="zh-TW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13</a:t>
                      </a:r>
                      <a:r>
                        <a:rPr kumimoji="0" lang="zh-TW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15</a:t>
                      </a:r>
                      <a:r>
                        <a:rPr kumimoji="0" lang="zh-TW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20</a:t>
                      </a:r>
                      <a:r>
                        <a:rPr kumimoji="0" lang="zh-TW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21</a:t>
                      </a:r>
                      <a:r>
                        <a:rPr kumimoji="0" lang="zh-TW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22</a:t>
                      </a:r>
                      <a:r>
                        <a:rPr kumimoji="0" lang="zh-TW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23)</a:t>
                      </a:r>
                      <a:endParaRPr kumimoji="0" lang="zh-TW" alt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91431" marR="91431" marT="45730" marB="4573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zh-TW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產學合作績效評量</a:t>
                      </a:r>
                      <a:endParaRPr kumimoji="0" lang="en-US" altLang="zh-TW" sz="18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91431" marR="91431" marT="45730" marB="4573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682105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</a:t>
                      </a:r>
                      <a:r>
                        <a:rPr kumimoji="0" lang="en-US" altLang="zh-TW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(6</a:t>
                      </a:r>
                      <a:r>
                        <a:rPr kumimoji="0" lang="zh-TW" altLang="en-US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7</a:t>
                      </a:r>
                      <a:r>
                        <a:rPr kumimoji="0" lang="zh-TW" altLang="en-US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8)</a:t>
                      </a:r>
                      <a:r>
                        <a:rPr kumimoji="0" lang="zh-TW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 ；</a:t>
                      </a:r>
                      <a:r>
                        <a:rPr kumimoji="0" lang="zh-TW" altLang="en-US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研</a:t>
                      </a:r>
                      <a:r>
                        <a:rPr kumimoji="0" lang="en-US" altLang="zh-TW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(4</a:t>
                      </a:r>
                      <a:r>
                        <a:rPr kumimoji="0" lang="zh-TW" altLang="en-US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9</a:t>
                      </a:r>
                      <a:r>
                        <a:rPr kumimoji="0" lang="zh-TW" altLang="en-US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13)</a:t>
                      </a:r>
                      <a:endParaRPr kumimoji="0" lang="zh-TW" alt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91431" marR="91431" marT="45730" marB="4573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私立大學校院獎補助小組</a:t>
                      </a:r>
                      <a:endParaRPr kumimoji="0" lang="en-US" altLang="zh-TW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91431" marR="91431" marT="45730" marB="4573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593363"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TW" altLang="en-US" sz="18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91431" marR="91431" marT="45730" marB="4573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AE18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</a:t>
                      </a:r>
                      <a:r>
                        <a:rPr kumimoji="0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(4</a:t>
                      </a:r>
                      <a:r>
                        <a:rPr kumimoji="0" lang="zh-TW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5</a:t>
                      </a:r>
                      <a:r>
                        <a:rPr kumimoji="0" lang="zh-TW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6</a:t>
                      </a:r>
                      <a:r>
                        <a:rPr kumimoji="0" lang="zh-TW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7</a:t>
                      </a:r>
                      <a:r>
                        <a:rPr kumimoji="0" lang="zh-TW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8) </a:t>
                      </a:r>
                      <a:r>
                        <a:rPr kumimoji="0" lang="zh-TW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；</a:t>
                      </a:r>
                      <a:r>
                        <a:rPr kumimoji="0" lang="zh-TW" altLang="en-US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教</a:t>
                      </a:r>
                      <a:r>
                        <a:rPr kumimoji="0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(1-3)</a:t>
                      </a:r>
                      <a:r>
                        <a:rPr kumimoji="0" lang="zh-TW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 ；研</a:t>
                      </a:r>
                      <a:r>
                        <a:rPr kumimoji="0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(16)</a:t>
                      </a:r>
                    </a:p>
                  </a:txBody>
                  <a:tcPr marL="91431" marR="91431" marT="45730" marB="4573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zh-TW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公私立大學校院國際化評量</a:t>
                      </a:r>
                      <a:endParaRPr kumimoji="0" lang="zh-TW" altLang="en-US" sz="18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91431" marR="91431" marT="45730" marB="4573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375352416"/>
                  </a:ext>
                </a:extLst>
              </a:tr>
              <a:tr h="593363"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TW" altLang="en-US" sz="18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91431" marR="91431" marT="45730" marB="4573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EEAB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</a:t>
                      </a:r>
                      <a:r>
                        <a:rPr kumimoji="0" lang="en-US" altLang="zh-TW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(5</a:t>
                      </a:r>
                      <a:r>
                        <a:rPr kumimoji="0" lang="zh-TW" altLang="en-US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6</a:t>
                      </a:r>
                      <a:r>
                        <a:rPr kumimoji="0" lang="zh-TW" altLang="en-US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8</a:t>
                      </a:r>
                      <a:r>
                        <a:rPr kumimoji="0" lang="zh-TW" altLang="en-US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9</a:t>
                      </a:r>
                      <a:r>
                        <a:rPr kumimoji="0" lang="zh-TW" altLang="en-US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29)</a:t>
                      </a:r>
                      <a:r>
                        <a:rPr kumimoji="0" lang="zh-TW" altLang="en-US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；教</a:t>
                      </a:r>
                      <a:r>
                        <a:rPr kumimoji="0" lang="en-US" altLang="zh-TW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(1</a:t>
                      </a:r>
                      <a:r>
                        <a:rPr kumimoji="0" lang="zh-TW" altLang="en-US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5)</a:t>
                      </a:r>
                      <a:r>
                        <a:rPr kumimoji="0" lang="zh-TW" altLang="en-US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；</a:t>
                      </a:r>
                      <a:endParaRPr kumimoji="0" lang="en-US" altLang="zh-TW" sz="18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研</a:t>
                      </a:r>
                      <a:r>
                        <a:rPr kumimoji="0" lang="en-US" altLang="zh-TW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(3</a:t>
                      </a:r>
                      <a:r>
                        <a:rPr kumimoji="0" lang="zh-TW" altLang="en-US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9</a:t>
                      </a:r>
                      <a:r>
                        <a:rPr kumimoji="0" lang="zh-TW" altLang="en-US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10</a:t>
                      </a:r>
                      <a:r>
                        <a:rPr kumimoji="0" lang="zh-TW" altLang="en-US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16</a:t>
                      </a:r>
                      <a:r>
                        <a:rPr kumimoji="0" lang="zh-TW" altLang="en-US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18)</a:t>
                      </a:r>
                      <a:endParaRPr kumimoji="0" lang="zh-TW" altLang="en-US" sz="18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91431" marR="91431" marT="45730" marB="4573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高教深耕計劃小組</a:t>
                      </a:r>
                      <a:endParaRPr kumimoji="0" lang="zh-TW" altLang="en-US" sz="18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91431" marR="91431" marT="45730" marB="4573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239095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表格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46572552"/>
              </p:ext>
            </p:extLst>
          </p:nvPr>
        </p:nvGraphicFramePr>
        <p:xfrm>
          <a:off x="207819" y="784840"/>
          <a:ext cx="8711741" cy="5817097"/>
        </p:xfrm>
        <a:graphic>
          <a:graphicData uri="http://schemas.openxmlformats.org/drawingml/2006/table">
            <a:tbl>
              <a:tblPr/>
              <a:tblGrid>
                <a:gridCol w="121206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523628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263387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38386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匯出時程</a:t>
                      </a:r>
                    </a:p>
                  </a:txBody>
                  <a:tcPr marL="91439" marR="91439" marT="45703" marB="4570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CE292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匯出表冊</a:t>
                      </a:r>
                    </a:p>
                  </a:txBody>
                  <a:tcPr marL="91439" marR="91439" marT="45703" marB="4570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CE292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應用單位</a:t>
                      </a:r>
                    </a:p>
                  </a:txBody>
                  <a:tcPr marL="91439" marR="91439" marT="45703" marB="4570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CE29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131367">
                <a:tc rowSpan="7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TW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11</a:t>
                      </a:r>
                      <a:r>
                        <a:rPr kumimoji="0" lang="zh-TW" altLang="en-US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月</a:t>
                      </a:r>
                    </a:p>
                  </a:txBody>
                  <a:tcPr marL="91439" marR="91439" marT="45703" marB="4570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CE292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基</a:t>
                      </a:r>
                      <a:r>
                        <a:rPr kumimoji="0" lang="en-US" altLang="zh-TW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(1</a:t>
                      </a:r>
                      <a:r>
                        <a:rPr kumimoji="0" lang="zh-TW" altLang="en-US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3</a:t>
                      </a:r>
                      <a:r>
                        <a:rPr kumimoji="0" lang="zh-TW" altLang="en-US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6</a:t>
                      </a:r>
                      <a:r>
                        <a:rPr kumimoji="0" lang="zh-TW" altLang="en-US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7)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</a:t>
                      </a:r>
                      <a:r>
                        <a:rPr kumimoji="0" lang="en-US" altLang="zh-TW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(1</a:t>
                      </a:r>
                      <a:r>
                        <a:rPr kumimoji="0" lang="zh-TW" altLang="en-US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2</a:t>
                      </a:r>
                      <a:r>
                        <a:rPr kumimoji="0" lang="zh-TW" altLang="en-US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4</a:t>
                      </a:r>
                      <a:r>
                        <a:rPr kumimoji="0" lang="zh-TW" altLang="en-US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5</a:t>
                      </a:r>
                      <a:r>
                        <a:rPr kumimoji="0" lang="zh-TW" altLang="en-US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6</a:t>
                      </a:r>
                      <a:r>
                        <a:rPr kumimoji="0" lang="zh-TW" altLang="en-US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7</a:t>
                      </a:r>
                      <a:r>
                        <a:rPr kumimoji="0" lang="zh-TW" altLang="en-US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8</a:t>
                      </a:r>
                      <a:r>
                        <a:rPr kumimoji="0" lang="zh-TW" altLang="en-US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10</a:t>
                      </a:r>
                      <a:r>
                        <a:rPr kumimoji="0" lang="zh-TW" altLang="en-US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20-1</a:t>
                      </a:r>
                      <a:r>
                        <a:rPr kumimoji="0" lang="zh-TW" altLang="en-US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22</a:t>
                      </a:r>
                      <a:r>
                        <a:rPr kumimoji="0" lang="zh-TW" altLang="en-US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24)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教</a:t>
                      </a:r>
                      <a:r>
                        <a:rPr kumimoji="0" lang="en-US" altLang="zh-TW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(1)</a:t>
                      </a:r>
                      <a:r>
                        <a:rPr kumimoji="0" lang="zh-TW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 ；</a:t>
                      </a:r>
                      <a:r>
                        <a:rPr kumimoji="0" lang="zh-TW" altLang="en-US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職</a:t>
                      </a:r>
                      <a:r>
                        <a:rPr kumimoji="0" lang="en-US" altLang="zh-TW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(1)</a:t>
                      </a:r>
                      <a:r>
                        <a:rPr kumimoji="0" lang="zh-TW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 ；</a:t>
                      </a:r>
                      <a:r>
                        <a:rPr kumimoji="0" lang="zh-TW" altLang="en-US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研</a:t>
                      </a:r>
                      <a:r>
                        <a:rPr kumimoji="0" lang="en-US" altLang="zh-TW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(5</a:t>
                      </a:r>
                      <a:r>
                        <a:rPr kumimoji="0" lang="zh-TW" altLang="en-US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8)</a:t>
                      </a:r>
                      <a:r>
                        <a:rPr kumimoji="0" lang="zh-TW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 </a:t>
                      </a:r>
                      <a:endParaRPr kumimoji="0" lang="en-US" altLang="zh-TW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校</a:t>
                      </a:r>
                      <a:r>
                        <a:rPr kumimoji="0" lang="en-US" altLang="zh-TW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(2</a:t>
                      </a:r>
                      <a:r>
                        <a:rPr kumimoji="0" lang="zh-TW" altLang="en-US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3</a:t>
                      </a:r>
                      <a:r>
                        <a:rPr kumimoji="0" lang="zh-TW" altLang="en-US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4</a:t>
                      </a:r>
                      <a:r>
                        <a:rPr kumimoji="0" lang="zh-TW" altLang="en-US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10-1</a:t>
                      </a:r>
                      <a:r>
                        <a:rPr kumimoji="0" lang="zh-TW" altLang="en-US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10-2)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110.03</a:t>
                      </a:r>
                      <a:r>
                        <a:rPr kumimoji="0" lang="zh-TW" altLang="en-US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期</a:t>
                      </a:r>
                      <a:r>
                        <a:rPr kumimoji="0" lang="zh-TW" altLang="en-US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  <a:sym typeface="Wingdings" panose="05000000000000000000" pitchFamily="2" charset="2"/>
                        </a:rPr>
                        <a:t>：研</a:t>
                      </a:r>
                      <a:r>
                        <a:rPr kumimoji="0" lang="en-US" altLang="zh-TW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  <a:sym typeface="Wingdings" panose="05000000000000000000" pitchFamily="2" charset="2"/>
                        </a:rPr>
                        <a:t>(4</a:t>
                      </a:r>
                      <a:r>
                        <a:rPr kumimoji="0" lang="zh-TW" altLang="en-US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  <a:sym typeface="Wingdings" panose="05000000000000000000" pitchFamily="2" charset="2"/>
                        </a:rPr>
                        <a:t>、</a:t>
                      </a:r>
                      <a:r>
                        <a:rPr kumimoji="0" lang="en-US" altLang="zh-TW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  <a:sym typeface="Wingdings" panose="05000000000000000000" pitchFamily="2" charset="2"/>
                        </a:rPr>
                        <a:t>9</a:t>
                      </a:r>
                      <a:r>
                        <a:rPr kumimoji="0" lang="zh-TW" altLang="en-US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  <a:sym typeface="Wingdings" panose="05000000000000000000" pitchFamily="2" charset="2"/>
                        </a:rPr>
                        <a:t>、</a:t>
                      </a:r>
                      <a:r>
                        <a:rPr kumimoji="0" lang="en-US" altLang="zh-TW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  <a:sym typeface="Wingdings" panose="05000000000000000000" pitchFamily="2" charset="2"/>
                        </a:rPr>
                        <a:t>13)</a:t>
                      </a:r>
                      <a:endParaRPr kumimoji="0" lang="en-US" altLang="zh-TW" sz="17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91439" marR="91439" marT="45703" marB="4570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私立大學校院獎補助小組</a:t>
                      </a:r>
                      <a:endParaRPr kumimoji="0" lang="en-US" altLang="zh-TW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91439" marR="91439" marT="45703" marB="4570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50624"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TW" altLang="en-US" sz="17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Times New Roman" panose="02020603050405020304" pitchFamily="18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91439" marR="91439" marT="45703" marB="4570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基</a:t>
                      </a:r>
                      <a:r>
                        <a:rPr kumimoji="0" lang="en-US" altLang="zh-TW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(1</a:t>
                      </a:r>
                      <a:r>
                        <a:rPr kumimoji="0" lang="zh-TW" altLang="en-US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2</a:t>
                      </a:r>
                      <a:r>
                        <a:rPr kumimoji="0" lang="zh-TW" altLang="en-US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3</a:t>
                      </a:r>
                      <a:r>
                        <a:rPr kumimoji="0" lang="zh-TW" altLang="en-US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6</a:t>
                      </a:r>
                      <a:r>
                        <a:rPr kumimoji="0" lang="zh-TW" altLang="en-US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7)</a:t>
                      </a:r>
                      <a:r>
                        <a:rPr kumimoji="0" lang="zh-TW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 ；</a:t>
                      </a:r>
                      <a:r>
                        <a:rPr kumimoji="0" lang="zh-TW" altLang="en-US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教</a:t>
                      </a:r>
                      <a:r>
                        <a:rPr kumimoji="0" lang="en-US" altLang="zh-TW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(1)</a:t>
                      </a:r>
                      <a:r>
                        <a:rPr kumimoji="0" lang="zh-TW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 ；</a:t>
                      </a:r>
                      <a:r>
                        <a:rPr kumimoji="0" lang="zh-TW" altLang="en-US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職</a:t>
                      </a:r>
                      <a:r>
                        <a:rPr kumimoji="0" lang="en-US" altLang="zh-TW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(2</a:t>
                      </a:r>
                      <a:r>
                        <a:rPr kumimoji="0" lang="zh-TW" altLang="en-US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6)</a:t>
                      </a:r>
                    </a:p>
                  </a:txBody>
                  <a:tcPr marL="91439" marR="91439" marT="45703" marB="4570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大專校院一覽表</a:t>
                      </a:r>
                    </a:p>
                  </a:txBody>
                  <a:tcPr marL="91439" marR="91439" marT="45703" marB="4570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319820161"/>
                  </a:ext>
                </a:extLst>
              </a:tr>
              <a:tr h="1513697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基</a:t>
                      </a:r>
                      <a:r>
                        <a:rPr kumimoji="0" lang="en-US" altLang="zh-TW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(1</a:t>
                      </a:r>
                      <a:r>
                        <a:rPr kumimoji="0" lang="zh-TW" altLang="en-US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2</a:t>
                      </a:r>
                      <a:r>
                        <a:rPr kumimoji="0" lang="zh-TW" altLang="en-US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6</a:t>
                      </a:r>
                      <a:r>
                        <a:rPr kumimoji="0" lang="zh-TW" altLang="en-US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7)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</a:t>
                      </a:r>
                      <a:r>
                        <a:rPr kumimoji="0" lang="en-US" altLang="zh-TW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(1</a:t>
                      </a:r>
                      <a:r>
                        <a:rPr kumimoji="0" lang="zh-TW" altLang="en-US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3</a:t>
                      </a:r>
                      <a:r>
                        <a:rPr kumimoji="0" lang="zh-TW" altLang="en-US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3-1</a:t>
                      </a:r>
                      <a:r>
                        <a:rPr kumimoji="0" lang="zh-TW" altLang="en-US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4</a:t>
                      </a:r>
                      <a:r>
                        <a:rPr kumimoji="0" lang="zh-TW" altLang="en-US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4-1</a:t>
                      </a:r>
                      <a:r>
                        <a:rPr kumimoji="0" lang="zh-TW" altLang="en-US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4-2</a:t>
                      </a:r>
                      <a:r>
                        <a:rPr kumimoji="0" lang="zh-TW" altLang="en-US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4-3</a:t>
                      </a:r>
                      <a:r>
                        <a:rPr kumimoji="0" lang="zh-TW" altLang="en-US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5</a:t>
                      </a:r>
                      <a:r>
                        <a:rPr kumimoji="0" lang="zh-TW" altLang="en-US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5-1</a:t>
                      </a:r>
                      <a:r>
                        <a:rPr kumimoji="0" lang="zh-TW" altLang="en-US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5-2</a:t>
                      </a:r>
                      <a:r>
                        <a:rPr kumimoji="0" lang="zh-TW" altLang="en-US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5-3</a:t>
                      </a:r>
                      <a:r>
                        <a:rPr kumimoji="0" lang="zh-TW" altLang="en-US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6</a:t>
                      </a:r>
                      <a:r>
                        <a:rPr kumimoji="0" lang="zh-TW" altLang="en-US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7</a:t>
                      </a:r>
                      <a:r>
                        <a:rPr kumimoji="0" lang="zh-TW" altLang="en-US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8</a:t>
                      </a:r>
                      <a:r>
                        <a:rPr kumimoji="0" lang="zh-TW" altLang="en-US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12</a:t>
                      </a:r>
                      <a:r>
                        <a:rPr kumimoji="0" lang="zh-TW" altLang="en-US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13</a:t>
                      </a:r>
                      <a:r>
                        <a:rPr kumimoji="0" lang="zh-TW" altLang="en-US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14</a:t>
                      </a:r>
                      <a:r>
                        <a:rPr kumimoji="0" lang="zh-TW" altLang="en-US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20-1</a:t>
                      </a:r>
                      <a:r>
                        <a:rPr kumimoji="0" lang="zh-TW" altLang="en-US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24</a:t>
                      </a:r>
                      <a:r>
                        <a:rPr kumimoji="0" lang="zh-TW" altLang="en-US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24-A</a:t>
                      </a:r>
                      <a:r>
                        <a:rPr kumimoji="0" lang="zh-TW" altLang="en-US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24-1</a:t>
                      </a:r>
                      <a:r>
                        <a:rPr kumimoji="0" lang="zh-TW" altLang="en-US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24-2</a:t>
                      </a:r>
                      <a:r>
                        <a:rPr kumimoji="0" lang="zh-TW" altLang="en-US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33)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教</a:t>
                      </a:r>
                      <a:r>
                        <a:rPr kumimoji="0" lang="en-US" altLang="zh-TW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(1)</a:t>
                      </a:r>
                      <a:r>
                        <a:rPr kumimoji="0" lang="zh-TW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 ；</a:t>
                      </a:r>
                      <a:r>
                        <a:rPr kumimoji="0" lang="zh-TW" altLang="en-US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職</a:t>
                      </a:r>
                      <a:r>
                        <a:rPr kumimoji="0" lang="en-US" altLang="zh-TW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(1</a:t>
                      </a:r>
                      <a:r>
                        <a:rPr kumimoji="0" lang="zh-TW" altLang="en-US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2)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校</a:t>
                      </a:r>
                      <a:r>
                        <a:rPr kumimoji="0" lang="en-US" altLang="zh-TW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(2</a:t>
                      </a:r>
                      <a:r>
                        <a:rPr kumimoji="0" lang="zh-TW" altLang="en-US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3</a:t>
                      </a:r>
                      <a:r>
                        <a:rPr kumimoji="0" lang="zh-TW" altLang="en-US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4</a:t>
                      </a:r>
                      <a:r>
                        <a:rPr kumimoji="0" lang="zh-TW" altLang="en-US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5</a:t>
                      </a:r>
                      <a:r>
                        <a:rPr kumimoji="0" lang="zh-TW" altLang="en-US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6</a:t>
                      </a:r>
                      <a:r>
                        <a:rPr kumimoji="0" lang="zh-TW" altLang="en-US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7</a:t>
                      </a:r>
                      <a:r>
                        <a:rPr kumimoji="0" lang="zh-TW" altLang="en-US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8</a:t>
                      </a:r>
                      <a:r>
                        <a:rPr kumimoji="0" lang="zh-TW" altLang="en-US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17</a:t>
                      </a:r>
                      <a:r>
                        <a:rPr kumimoji="0" lang="zh-TW" altLang="en-US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18)</a:t>
                      </a:r>
                    </a:p>
                  </a:txBody>
                  <a:tcPr marL="91439" marR="91439" marT="45703" marB="4570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教育部統計處</a:t>
                      </a:r>
                    </a:p>
                  </a:txBody>
                  <a:tcPr marL="91439" marR="91439" marT="45703" marB="4570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662222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基</a:t>
                      </a:r>
                      <a:r>
                        <a:rPr kumimoji="0" lang="en-US" altLang="zh-TW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(6)</a:t>
                      </a:r>
                      <a:r>
                        <a:rPr kumimoji="0" lang="zh-TW" altLang="en-US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zh-TW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；</a:t>
                      </a:r>
                      <a:r>
                        <a:rPr kumimoji="0" lang="zh-TW" altLang="en-US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</a:t>
                      </a:r>
                      <a:r>
                        <a:rPr kumimoji="0" lang="en-US" altLang="zh-TW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(1</a:t>
                      </a:r>
                      <a:r>
                        <a:rPr kumimoji="0" lang="zh-TW" altLang="en-US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3</a:t>
                      </a:r>
                      <a:r>
                        <a:rPr kumimoji="0" lang="zh-TW" altLang="en-US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3-1</a:t>
                      </a:r>
                      <a:r>
                        <a:rPr kumimoji="0" lang="zh-TW" altLang="en-US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4</a:t>
                      </a:r>
                      <a:r>
                        <a:rPr kumimoji="0" lang="zh-TW" altLang="en-US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4-1</a:t>
                      </a:r>
                      <a:r>
                        <a:rPr kumimoji="0" lang="zh-TW" altLang="en-US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5</a:t>
                      </a:r>
                      <a:r>
                        <a:rPr kumimoji="0" lang="zh-TW" altLang="en-US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5-1</a:t>
                      </a:r>
                      <a:r>
                        <a:rPr kumimoji="0" lang="zh-TW" altLang="en-US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12</a:t>
                      </a:r>
                      <a:r>
                        <a:rPr kumimoji="0" lang="zh-TW" altLang="en-US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13</a:t>
                      </a:r>
                      <a:r>
                        <a:rPr kumimoji="0" lang="zh-TW" altLang="en-US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20-1)</a:t>
                      </a:r>
                      <a:r>
                        <a:rPr kumimoji="0" lang="zh-TW" altLang="en-US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；校</a:t>
                      </a:r>
                      <a:r>
                        <a:rPr kumimoji="0" lang="en-US" altLang="zh-TW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(15)</a:t>
                      </a:r>
                      <a:endParaRPr kumimoji="0" lang="zh-TW" altLang="en-US" sz="18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91439" marR="91439" marT="45703" marB="4570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大專校院學生基本資料庫</a:t>
                      </a:r>
                      <a:endParaRPr lang="zh-TW" altLang="en-US" sz="1800" b="1" dirty="0" smtClean="0"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91439" marR="91439" marT="45703" marB="4570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78433"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TW" altLang="en-US" sz="18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91439" marR="91439" marT="45703" marB="4570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AE18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教</a:t>
                      </a:r>
                      <a:r>
                        <a:rPr kumimoji="0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(1</a:t>
                      </a:r>
                      <a:r>
                        <a:rPr kumimoji="0" lang="zh-TW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4</a:t>
                      </a:r>
                      <a:r>
                        <a:rPr kumimoji="0" lang="zh-TW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5</a:t>
                      </a:r>
                      <a:r>
                        <a:rPr kumimoji="0" lang="zh-TW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6)</a:t>
                      </a:r>
                      <a:endParaRPr lang="zh-TW" altLang="en-US" sz="1800" b="1" dirty="0"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教育部人事處</a:t>
                      </a:r>
                    </a:p>
                  </a:txBody>
                  <a:tcPr marL="91439" marR="91439" marT="45683" marB="4568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36812627"/>
                  </a:ext>
                </a:extLst>
              </a:tr>
              <a:tr h="378433"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zh-TW" altLang="en-US" sz="18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91439" marR="91439" marT="45703" marB="4570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AE18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校</a:t>
                      </a:r>
                      <a:r>
                        <a:rPr kumimoji="0" lang="en-US" altLang="zh-TW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(19</a:t>
                      </a:r>
                      <a:r>
                        <a:rPr kumimoji="0" lang="zh-TW" altLang="en-US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20</a:t>
                      </a:r>
                      <a:r>
                        <a:rPr kumimoji="0" lang="zh-TW" altLang="en-US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21</a:t>
                      </a:r>
                      <a:r>
                        <a:rPr kumimoji="0" lang="zh-TW" altLang="en-US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22</a:t>
                      </a:r>
                      <a:r>
                        <a:rPr kumimoji="0" lang="zh-TW" altLang="en-US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23)</a:t>
                      </a:r>
                      <a:endParaRPr kumimoji="0" lang="zh-TW" altLang="en-US" sz="18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兼任助理承辦單位</a:t>
                      </a:r>
                    </a:p>
                  </a:txBody>
                  <a:tcPr marL="91439" marR="91439" marT="45683" marB="4568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338751629"/>
                  </a:ext>
                </a:extLst>
              </a:tr>
              <a:tr h="378433"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zh-TW" altLang="en-US" sz="18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91439" marR="91439" marT="45703" marB="4570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AE18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800" b="1" i="0" u="none" strike="noStrike" kern="1200" cap="none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</a:t>
                      </a:r>
                      <a:r>
                        <a:rPr kumimoji="0" lang="en-US" altLang="zh-TW" sz="1800" b="1" i="0" u="none" strike="noStrike" kern="1200" cap="none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(6</a:t>
                      </a:r>
                      <a:r>
                        <a:rPr kumimoji="0" lang="zh-TW" altLang="en-US" sz="1800" b="1" i="0" u="none" strike="noStrike" kern="1200" cap="none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800" b="1" i="0" u="none" strike="noStrike" kern="1200" cap="none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7</a:t>
                      </a:r>
                      <a:r>
                        <a:rPr kumimoji="0" lang="zh-TW" altLang="en-US" sz="1800" b="1" i="0" u="none" strike="noStrike" kern="1200" cap="none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800" b="1" i="0" u="none" strike="noStrike" kern="1200" cap="none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8</a:t>
                      </a:r>
                      <a:r>
                        <a:rPr kumimoji="0" lang="zh-TW" altLang="en-US" sz="1800" b="1" i="0" u="none" strike="noStrike" kern="1200" cap="none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800" b="1" i="0" u="none" strike="noStrike" kern="1200" cap="none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10</a:t>
                      </a:r>
                      <a:r>
                        <a:rPr kumimoji="0" lang="zh-TW" altLang="en-US" sz="1800" b="1" i="0" u="none" strike="noStrike" kern="1200" cap="none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800" b="1" i="0" u="none" strike="noStrike" kern="1200" cap="none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10-1</a:t>
                      </a:r>
                      <a:r>
                        <a:rPr kumimoji="0" lang="zh-TW" altLang="en-US" sz="1800" b="1" i="0" u="none" strike="noStrike" kern="1200" cap="none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800" b="1" i="0" u="none" strike="noStrike" kern="1200" cap="none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10-2)</a:t>
                      </a:r>
                      <a:r>
                        <a:rPr kumimoji="0" lang="zh-TW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 ；</a:t>
                      </a:r>
                      <a:r>
                        <a:rPr kumimoji="0" lang="zh-TW" altLang="en-US" sz="1800" b="1" i="0" u="none" strike="noStrike" kern="1200" cap="none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研</a:t>
                      </a:r>
                      <a:r>
                        <a:rPr kumimoji="0" lang="en-US" altLang="zh-TW" sz="1800" b="1" i="0" u="none" strike="noStrike" kern="1200" cap="none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(6</a:t>
                      </a:r>
                      <a:r>
                        <a:rPr kumimoji="0" lang="zh-TW" altLang="en-US" sz="1800" b="1" i="0" u="none" strike="noStrike" kern="1200" cap="none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800" b="1" i="0" u="none" strike="noStrike" kern="1200" cap="none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6-1)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教育部國際司</a:t>
                      </a:r>
                    </a:p>
                  </a:txBody>
                  <a:tcPr marL="91439" marR="91439" marT="45683" marB="4568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64417958"/>
                  </a:ext>
                </a:extLst>
              </a:tr>
            </a:tbl>
          </a:graphicData>
        </a:graphic>
      </p:graphicFrame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>
          <a:xfrm>
            <a:off x="172995" y="47365"/>
            <a:ext cx="8896864" cy="609600"/>
          </a:xfrm>
        </p:spPr>
        <p:txBody>
          <a:bodyPr/>
          <a:lstStyle/>
          <a:p>
            <a:r>
              <a:rPr lang="en-US" altLang="zh-TW" i="0" dirty="0" smtClean="0">
                <a:solidFill>
                  <a:schemeClr val="tx1">
                    <a:lumMod val="10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1.4</a:t>
            </a:r>
            <a:r>
              <a:rPr lang="zh-TW" altLang="en-US" i="0" dirty="0" smtClean="0">
                <a:solidFill>
                  <a:schemeClr val="tx1">
                    <a:lumMod val="10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zh-TW" altLang="en-US" i="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定期匯出</a:t>
            </a:r>
            <a:r>
              <a:rPr lang="en-US" altLang="zh-TW" i="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-</a:t>
            </a:r>
            <a:r>
              <a:rPr lang="zh-TW" altLang="en-US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每年定期匯出資料予應用</a:t>
            </a:r>
            <a:r>
              <a:rPr lang="zh-TW" altLang="en-US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單位</a:t>
            </a:r>
            <a:endParaRPr lang="zh-TW" altLang="en-US" i="0" dirty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9886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表格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96781247"/>
              </p:ext>
            </p:extLst>
          </p:nvPr>
        </p:nvGraphicFramePr>
        <p:xfrm>
          <a:off x="182880" y="838186"/>
          <a:ext cx="8794866" cy="5785035"/>
        </p:xfrm>
        <a:graphic>
          <a:graphicData uri="http://schemas.openxmlformats.org/drawingml/2006/table">
            <a:tbl>
              <a:tblPr/>
              <a:tblGrid>
                <a:gridCol w="111390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522758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453378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413149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匯出時程</a:t>
                      </a:r>
                    </a:p>
                  </a:txBody>
                  <a:tcPr marL="91439" marR="91439" marT="45683" marB="4568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CE292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匯出表冊</a:t>
                      </a:r>
                    </a:p>
                  </a:txBody>
                  <a:tcPr marL="91439" marR="91439" marT="45683" marB="4568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CE292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應用單位</a:t>
                      </a:r>
                    </a:p>
                  </a:txBody>
                  <a:tcPr marL="91439" marR="91439" marT="45683" marB="4568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CE29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881576">
                <a:tc rowSpan="4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TW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11</a:t>
                      </a:r>
                      <a:r>
                        <a:rPr kumimoji="0" lang="zh-TW" altLang="en-US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月</a:t>
                      </a:r>
                    </a:p>
                  </a:txBody>
                  <a:tcPr marL="91439" marR="91439" marT="45683" marB="4568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CE29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</a:t>
                      </a:r>
                      <a:r>
                        <a:rPr kumimoji="0" lang="en-US" altLang="zh-TW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(4</a:t>
                      </a:r>
                      <a:r>
                        <a:rPr kumimoji="0" lang="zh-TW" altLang="en-US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4-1</a:t>
                      </a:r>
                      <a:r>
                        <a:rPr kumimoji="0" lang="zh-TW" altLang="en-US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5</a:t>
                      </a:r>
                      <a:r>
                        <a:rPr kumimoji="0" lang="zh-TW" altLang="en-US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5-1</a:t>
                      </a:r>
                      <a:r>
                        <a:rPr kumimoji="0" lang="zh-TW" altLang="en-US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6</a:t>
                      </a:r>
                      <a:r>
                        <a:rPr kumimoji="0" lang="zh-TW" altLang="en-US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7</a:t>
                      </a:r>
                      <a:r>
                        <a:rPr kumimoji="0" lang="zh-TW" altLang="en-US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8</a:t>
                      </a:r>
                      <a:r>
                        <a:rPr kumimoji="0" lang="zh-TW" altLang="en-US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18</a:t>
                      </a:r>
                      <a:r>
                        <a:rPr kumimoji="0" lang="zh-TW" altLang="en-US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19</a:t>
                      </a:r>
                      <a:r>
                        <a:rPr kumimoji="0" lang="zh-TW" altLang="en-US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27</a:t>
                      </a:r>
                      <a:r>
                        <a:rPr kumimoji="0" lang="zh-TW" altLang="en-US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28)</a:t>
                      </a:r>
                      <a:r>
                        <a:rPr kumimoji="0" lang="zh-TW" altLang="en-US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 </a:t>
                      </a:r>
                      <a:endParaRPr kumimoji="0" lang="en-US" altLang="zh-TW" sz="17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教</a:t>
                      </a:r>
                      <a:r>
                        <a:rPr kumimoji="0" lang="en-US" altLang="zh-TW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(1-3)</a:t>
                      </a:r>
                      <a:r>
                        <a:rPr kumimoji="0" lang="zh-TW" altLang="en-US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；研</a:t>
                      </a:r>
                      <a:r>
                        <a:rPr kumimoji="0" lang="en-US" altLang="zh-TW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(5</a:t>
                      </a:r>
                      <a:r>
                        <a:rPr kumimoji="0" lang="zh-TW" altLang="en-US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6</a:t>
                      </a:r>
                      <a:r>
                        <a:rPr kumimoji="0" lang="zh-TW" altLang="en-US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6-1</a:t>
                      </a:r>
                      <a:r>
                        <a:rPr kumimoji="0" lang="zh-TW" altLang="en-US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7</a:t>
                      </a:r>
                      <a:r>
                        <a:rPr kumimoji="0" lang="zh-TW" altLang="en-US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8)</a:t>
                      </a:r>
                      <a:r>
                        <a:rPr kumimoji="0" lang="zh-TW" altLang="en-US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 ；</a:t>
                      </a:r>
                      <a:r>
                        <a:rPr kumimoji="0" lang="zh-TW" altLang="en-US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校</a:t>
                      </a:r>
                      <a:r>
                        <a:rPr kumimoji="0" lang="en-US" altLang="zh-TW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(11)</a:t>
                      </a:r>
                    </a:p>
                  </a:txBody>
                  <a:tcPr marL="91439" marR="91439" marT="45683" marB="4568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zh-TW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公私立大學校院國際化評量</a:t>
                      </a:r>
                      <a:endParaRPr kumimoji="0" lang="zh-TW" altLang="en-US" sz="17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91439" marR="91439" marT="45683" marB="4568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018847519"/>
                  </a:ext>
                </a:extLst>
              </a:tr>
              <a:tr h="741147"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TW" altLang="en-US" sz="18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91439" marR="91439" marT="45683" marB="4568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AE18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基</a:t>
                      </a:r>
                      <a:r>
                        <a:rPr kumimoji="0" lang="en-US" altLang="zh-TW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(1</a:t>
                      </a:r>
                      <a:r>
                        <a:rPr kumimoji="0" lang="zh-TW" altLang="en-US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2</a:t>
                      </a:r>
                      <a:r>
                        <a:rPr kumimoji="0" lang="zh-TW" altLang="en-US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6)</a:t>
                      </a:r>
                      <a:r>
                        <a:rPr kumimoji="0" lang="zh-TW" altLang="en-US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 ；</a:t>
                      </a:r>
                      <a:r>
                        <a:rPr kumimoji="0" lang="zh-TW" altLang="en-US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</a:t>
                      </a:r>
                      <a:r>
                        <a:rPr kumimoji="0" lang="en-US" altLang="zh-TW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(1</a:t>
                      </a:r>
                      <a:r>
                        <a:rPr kumimoji="0" lang="zh-TW" altLang="en-US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2</a:t>
                      </a:r>
                      <a:r>
                        <a:rPr kumimoji="0" lang="zh-TW" altLang="en-US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4</a:t>
                      </a:r>
                      <a:r>
                        <a:rPr kumimoji="0" lang="zh-TW" altLang="en-US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5</a:t>
                      </a:r>
                      <a:r>
                        <a:rPr kumimoji="0" lang="zh-TW" altLang="en-US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24</a:t>
                      </a:r>
                      <a:r>
                        <a:rPr kumimoji="0" lang="zh-TW" altLang="en-US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24-A</a:t>
                      </a:r>
                      <a:r>
                        <a:rPr kumimoji="0" lang="zh-TW" altLang="en-US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24-1</a:t>
                      </a:r>
                      <a:r>
                        <a:rPr kumimoji="0" lang="zh-TW" altLang="en-US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24-2</a:t>
                      </a:r>
                      <a:r>
                        <a:rPr kumimoji="0" lang="zh-TW" altLang="en-US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25)</a:t>
                      </a:r>
                      <a:r>
                        <a:rPr kumimoji="0" lang="zh-TW" altLang="en-US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；教</a:t>
                      </a:r>
                      <a:r>
                        <a:rPr kumimoji="0" lang="en-US" altLang="zh-TW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(1)</a:t>
                      </a:r>
                      <a:r>
                        <a:rPr kumimoji="0" lang="zh-TW" altLang="en-US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、校</a:t>
                      </a:r>
                      <a:r>
                        <a:rPr kumimoji="0" lang="en-US" altLang="zh-TW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(3</a:t>
                      </a:r>
                      <a:r>
                        <a:rPr kumimoji="0" lang="zh-TW" altLang="en-US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5)</a:t>
                      </a:r>
                      <a:endParaRPr kumimoji="0" lang="zh-TW" altLang="en-US" sz="17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大學總量管制小組</a:t>
                      </a:r>
                    </a:p>
                  </a:txBody>
                  <a:tcPr marL="91439" marR="91439" marT="45683" marB="4568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706002376"/>
                  </a:ext>
                </a:extLst>
              </a:tr>
              <a:tr h="2194725"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TW" altLang="en-US" sz="20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91439" marR="91439" marT="45683" marB="4568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AE18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7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</a:t>
                      </a:r>
                      <a:r>
                        <a:rPr kumimoji="0" lang="en-US" altLang="zh-TW" sz="17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(1</a:t>
                      </a:r>
                      <a:r>
                        <a:rPr kumimoji="0" lang="zh-TW" altLang="en-US" sz="17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7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4</a:t>
                      </a:r>
                      <a:r>
                        <a:rPr kumimoji="0" lang="zh-TW" altLang="en-US" sz="17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7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4-1</a:t>
                      </a:r>
                      <a:r>
                        <a:rPr kumimoji="0" lang="zh-TW" altLang="en-US" sz="17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7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5</a:t>
                      </a:r>
                      <a:r>
                        <a:rPr kumimoji="0" lang="zh-TW" altLang="en-US" sz="17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7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5-1</a:t>
                      </a:r>
                      <a:r>
                        <a:rPr kumimoji="0" lang="zh-TW" altLang="en-US" sz="17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7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6</a:t>
                      </a:r>
                      <a:r>
                        <a:rPr kumimoji="0" lang="zh-TW" altLang="en-US" sz="17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7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8</a:t>
                      </a:r>
                      <a:r>
                        <a:rPr kumimoji="0" lang="zh-TW" altLang="en-US" sz="17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7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9</a:t>
                      </a:r>
                      <a:r>
                        <a:rPr kumimoji="0" lang="zh-TW" altLang="en-US" sz="17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7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12</a:t>
                      </a:r>
                      <a:r>
                        <a:rPr kumimoji="0" lang="zh-TW" altLang="en-US" sz="17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7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13</a:t>
                      </a:r>
                      <a:r>
                        <a:rPr kumimoji="0" lang="zh-TW" altLang="en-US" sz="17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7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19</a:t>
                      </a:r>
                      <a:r>
                        <a:rPr kumimoji="0" lang="zh-TW" altLang="en-US" sz="17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7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20-1</a:t>
                      </a:r>
                      <a:r>
                        <a:rPr kumimoji="0" lang="zh-TW" altLang="en-US" sz="17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7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20-2</a:t>
                      </a:r>
                      <a:r>
                        <a:rPr kumimoji="0" lang="zh-TW" altLang="en-US" sz="17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7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20-3</a:t>
                      </a:r>
                      <a:r>
                        <a:rPr kumimoji="0" lang="zh-TW" altLang="en-US" sz="17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7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24</a:t>
                      </a:r>
                      <a:r>
                        <a:rPr kumimoji="0" lang="zh-TW" altLang="en-US" sz="17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7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24-A</a:t>
                      </a:r>
                      <a:r>
                        <a:rPr kumimoji="0" lang="zh-TW" altLang="en-US" sz="17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7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24-1</a:t>
                      </a:r>
                      <a:r>
                        <a:rPr kumimoji="0" lang="zh-TW" altLang="en-US" sz="17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7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24-2</a:t>
                      </a:r>
                      <a:r>
                        <a:rPr kumimoji="0" lang="zh-TW" altLang="en-US" sz="17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7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26)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7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教</a:t>
                      </a:r>
                      <a:r>
                        <a:rPr kumimoji="0" lang="en-US" altLang="zh-TW" sz="17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(1</a:t>
                      </a:r>
                      <a:r>
                        <a:rPr kumimoji="0" lang="zh-TW" altLang="en-US" sz="17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7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3</a:t>
                      </a:r>
                      <a:r>
                        <a:rPr kumimoji="0" lang="zh-TW" altLang="en-US" sz="17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7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6</a:t>
                      </a:r>
                      <a:r>
                        <a:rPr kumimoji="0" lang="zh-TW" altLang="en-US" sz="17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7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7</a:t>
                      </a:r>
                      <a:r>
                        <a:rPr kumimoji="0" lang="zh-TW" altLang="en-US" sz="17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7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8)</a:t>
                      </a:r>
                      <a:r>
                        <a:rPr kumimoji="0" lang="zh-TW" altLang="en-US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 ；</a:t>
                      </a:r>
                      <a:r>
                        <a:rPr kumimoji="0" lang="zh-TW" altLang="en-US" sz="17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職</a:t>
                      </a:r>
                      <a:r>
                        <a:rPr kumimoji="0" lang="en-US" altLang="zh-TW" sz="17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(2</a:t>
                      </a:r>
                      <a:r>
                        <a:rPr kumimoji="0" lang="zh-TW" altLang="en-US" sz="17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7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2-1</a:t>
                      </a:r>
                      <a:r>
                        <a:rPr kumimoji="0" lang="zh-TW" altLang="en-US" sz="17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7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3)</a:t>
                      </a:r>
                      <a:r>
                        <a:rPr kumimoji="0" lang="zh-TW" altLang="en-US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 ；</a:t>
                      </a:r>
                      <a:r>
                        <a:rPr kumimoji="0" lang="zh-TW" altLang="en-US" sz="17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研</a:t>
                      </a:r>
                      <a:r>
                        <a:rPr kumimoji="0" lang="en-US" altLang="zh-TW" sz="17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(8)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7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校</a:t>
                      </a:r>
                      <a:r>
                        <a:rPr kumimoji="0" lang="en-US" altLang="zh-TW" sz="17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(2</a:t>
                      </a:r>
                      <a:r>
                        <a:rPr kumimoji="0" lang="zh-TW" altLang="en-US" sz="17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7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3</a:t>
                      </a:r>
                      <a:r>
                        <a:rPr kumimoji="0" lang="zh-TW" altLang="en-US" sz="17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7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5</a:t>
                      </a:r>
                      <a:r>
                        <a:rPr kumimoji="0" lang="zh-TW" altLang="en-US" sz="17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7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6</a:t>
                      </a:r>
                      <a:r>
                        <a:rPr kumimoji="0" lang="zh-TW" altLang="en-US" sz="17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7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7</a:t>
                      </a:r>
                      <a:r>
                        <a:rPr kumimoji="0" lang="zh-TW" altLang="en-US" sz="17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7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8</a:t>
                      </a:r>
                      <a:r>
                        <a:rPr kumimoji="0" lang="zh-TW" altLang="en-US" sz="17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7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10-1</a:t>
                      </a:r>
                      <a:r>
                        <a:rPr kumimoji="0" lang="zh-TW" altLang="en-US" sz="17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7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10-2</a:t>
                      </a:r>
                      <a:r>
                        <a:rPr kumimoji="0" lang="zh-TW" altLang="en-US" sz="17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7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14</a:t>
                      </a:r>
                      <a:r>
                        <a:rPr kumimoji="0" lang="zh-TW" altLang="en-US" sz="17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7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15</a:t>
                      </a:r>
                      <a:r>
                        <a:rPr kumimoji="0" lang="zh-TW" altLang="en-US" sz="17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7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24</a:t>
                      </a:r>
                      <a:r>
                        <a:rPr kumimoji="0" lang="zh-TW" altLang="en-US" sz="17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7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25</a:t>
                      </a:r>
                      <a:r>
                        <a:rPr kumimoji="0" lang="zh-TW" altLang="en-US" sz="17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7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26)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TW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110.03</a:t>
                      </a:r>
                      <a:r>
                        <a:rPr kumimoji="0" lang="zh-TW" altLang="en-US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期</a:t>
                      </a:r>
                      <a:r>
                        <a:rPr kumimoji="0" lang="zh-TW" altLang="en-US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：學</a:t>
                      </a:r>
                      <a:r>
                        <a:rPr kumimoji="0" lang="en-US" altLang="zh-TW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(6</a:t>
                      </a:r>
                      <a:r>
                        <a:rPr kumimoji="0" lang="zh-TW" altLang="en-US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8</a:t>
                      </a:r>
                      <a:r>
                        <a:rPr kumimoji="0" lang="zh-TW" altLang="en-US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9</a:t>
                      </a:r>
                      <a:r>
                        <a:rPr kumimoji="0" lang="zh-TW" altLang="en-US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12</a:t>
                      </a:r>
                      <a:r>
                        <a:rPr kumimoji="0" lang="zh-TW" altLang="en-US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13)</a:t>
                      </a:r>
                      <a:r>
                        <a:rPr kumimoji="0" lang="zh-TW" altLang="en-US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 ；</a:t>
                      </a:r>
                      <a:r>
                        <a:rPr kumimoji="0" lang="zh-TW" altLang="en-US" sz="17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職</a:t>
                      </a:r>
                      <a:r>
                        <a:rPr kumimoji="0" lang="en-US" altLang="zh-TW" sz="17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(3)</a:t>
                      </a:r>
                      <a:r>
                        <a:rPr kumimoji="0" lang="zh-TW" altLang="en-US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 ；</a:t>
                      </a:r>
                      <a:r>
                        <a:rPr kumimoji="0" lang="zh-TW" altLang="en-US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研</a:t>
                      </a:r>
                      <a:r>
                        <a:rPr kumimoji="0" lang="en-US" altLang="zh-TW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(4</a:t>
                      </a:r>
                      <a:r>
                        <a:rPr kumimoji="0" lang="zh-TW" altLang="en-US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9</a:t>
                      </a:r>
                      <a:r>
                        <a:rPr kumimoji="0" lang="zh-TW" altLang="en-US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12</a:t>
                      </a:r>
                      <a:r>
                        <a:rPr kumimoji="0" lang="zh-TW" altLang="en-US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13)</a:t>
                      </a:r>
                      <a:r>
                        <a:rPr kumimoji="0" lang="zh-TW" altLang="en-US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、校</a:t>
                      </a:r>
                      <a:r>
                        <a:rPr kumimoji="0" lang="en-US" altLang="zh-TW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(14)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大專校院校務資訊公開平臺</a:t>
                      </a:r>
                    </a:p>
                  </a:txBody>
                  <a:tcPr marL="91439" marR="91439" marT="45683" marB="4568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936392608"/>
                  </a:ext>
                </a:extLst>
              </a:tr>
              <a:tr h="1554438"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TW" altLang="en-US" sz="18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91439" marR="91439" marT="45683" marB="4568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AE18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學</a:t>
                      </a:r>
                      <a:r>
                        <a:rPr kumimoji="0" lang="en-US" altLang="zh-TW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(1</a:t>
                      </a:r>
                      <a:r>
                        <a:rPr kumimoji="0" lang="zh-TW" altLang="en-US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5</a:t>
                      </a:r>
                      <a:r>
                        <a:rPr kumimoji="0" lang="zh-TW" altLang="en-US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6</a:t>
                      </a:r>
                      <a:r>
                        <a:rPr kumimoji="0" lang="zh-TW" altLang="zh-TW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7</a:t>
                      </a:r>
                      <a:r>
                        <a:rPr kumimoji="0" lang="zh-TW" altLang="zh-TW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8</a:t>
                      </a:r>
                      <a:r>
                        <a:rPr kumimoji="0" lang="zh-TW" altLang="zh-TW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9</a:t>
                      </a:r>
                      <a:r>
                        <a:rPr kumimoji="0" lang="zh-TW" altLang="zh-TW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10</a:t>
                      </a:r>
                      <a:r>
                        <a:rPr kumimoji="0" lang="zh-TW" altLang="zh-TW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12</a:t>
                      </a:r>
                      <a:r>
                        <a:rPr kumimoji="0" lang="zh-TW" altLang="zh-TW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13</a:t>
                      </a:r>
                      <a:r>
                        <a:rPr kumimoji="0" lang="zh-TW" altLang="en-US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17</a:t>
                      </a:r>
                      <a:r>
                        <a:rPr kumimoji="0" lang="zh-TW" altLang="en-US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18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19</a:t>
                      </a:r>
                      <a:r>
                        <a:rPr kumimoji="0" lang="zh-TW" altLang="zh-TW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20-1</a:t>
                      </a:r>
                      <a:r>
                        <a:rPr kumimoji="0" lang="zh-TW" altLang="zh-TW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23</a:t>
                      </a:r>
                      <a:r>
                        <a:rPr kumimoji="0" lang="zh-TW" altLang="en-US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23-1</a:t>
                      </a:r>
                      <a:r>
                        <a:rPr kumimoji="0" lang="zh-TW" altLang="en-US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25</a:t>
                      </a:r>
                      <a:r>
                        <a:rPr kumimoji="0" lang="zh-TW" altLang="en-US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26</a:t>
                      </a:r>
                      <a:r>
                        <a:rPr kumimoji="0" lang="zh-TW" altLang="en-US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29)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教</a:t>
                      </a:r>
                      <a:r>
                        <a:rPr kumimoji="0" lang="en-US" altLang="zh-TW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(1)</a:t>
                      </a:r>
                      <a:r>
                        <a:rPr kumimoji="0" lang="zh-TW" altLang="en-US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 ；</a:t>
                      </a:r>
                      <a:r>
                        <a:rPr kumimoji="0" lang="zh-TW" altLang="en-US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職</a:t>
                      </a:r>
                      <a:r>
                        <a:rPr kumimoji="0" lang="en-US" altLang="zh-TW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(4</a:t>
                      </a:r>
                      <a:r>
                        <a:rPr kumimoji="0" lang="zh-TW" altLang="en-US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5)</a:t>
                      </a:r>
                      <a:r>
                        <a:rPr kumimoji="0" lang="zh-TW" altLang="en-US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 ；</a:t>
                      </a:r>
                      <a:r>
                        <a:rPr kumimoji="0" lang="zh-TW" altLang="en-US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研</a:t>
                      </a:r>
                      <a:r>
                        <a:rPr kumimoji="0" lang="en-US" altLang="zh-TW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(5</a:t>
                      </a:r>
                      <a:r>
                        <a:rPr kumimoji="0" lang="zh-TW" altLang="en-US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6</a:t>
                      </a:r>
                      <a:r>
                        <a:rPr kumimoji="0" lang="zh-TW" altLang="zh-TW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8)</a:t>
                      </a:r>
                      <a:r>
                        <a:rPr kumimoji="0" lang="zh-TW" altLang="en-US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 </a:t>
                      </a:r>
                      <a:endParaRPr kumimoji="0" lang="en-US" altLang="zh-TW" sz="17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校</a:t>
                      </a:r>
                      <a:r>
                        <a:rPr kumimoji="0" lang="en-US" altLang="zh-TW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(8</a:t>
                      </a:r>
                      <a:r>
                        <a:rPr kumimoji="0" lang="zh-TW" altLang="zh-TW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9</a:t>
                      </a:r>
                      <a:r>
                        <a:rPr kumimoji="0" lang="zh-TW" altLang="zh-TW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10-1)</a:t>
                      </a:r>
                      <a:r>
                        <a:rPr kumimoji="0" lang="zh-TW" altLang="en-US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 ；</a:t>
                      </a:r>
                      <a:r>
                        <a:rPr kumimoji="0" lang="zh-TW" altLang="en-US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財</a:t>
                      </a:r>
                      <a:r>
                        <a:rPr kumimoji="0" lang="en-US" altLang="zh-TW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(24)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TW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110.03</a:t>
                      </a:r>
                      <a:r>
                        <a:rPr kumimoji="0" lang="zh-TW" altLang="en-US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期</a:t>
                      </a:r>
                      <a:r>
                        <a:rPr kumimoji="0" lang="zh-TW" altLang="en-US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：研</a:t>
                      </a:r>
                      <a:r>
                        <a:rPr kumimoji="0" lang="en-US" altLang="zh-TW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(3</a:t>
                      </a:r>
                      <a:r>
                        <a:rPr kumimoji="0" lang="zh-TW" altLang="en-US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9</a:t>
                      </a:r>
                      <a:r>
                        <a:rPr kumimoji="0" lang="zh-TW" altLang="en-US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12</a:t>
                      </a:r>
                      <a:r>
                        <a:rPr kumimoji="0" lang="zh-TW" altLang="en-US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13</a:t>
                      </a:r>
                      <a:r>
                        <a:rPr kumimoji="0" lang="zh-TW" altLang="en-US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16</a:t>
                      </a:r>
                      <a:r>
                        <a:rPr kumimoji="0" lang="zh-TW" altLang="en-US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、</a:t>
                      </a:r>
                      <a:r>
                        <a:rPr kumimoji="0" lang="en-US" altLang="zh-TW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18)</a:t>
                      </a:r>
                    </a:p>
                  </a:txBody>
                  <a:tcPr marL="91439" marR="91439" marT="45683" marB="4568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zh-TW" sz="1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高教深耕計畫小組</a:t>
                      </a:r>
                      <a:endParaRPr kumimoji="0" lang="zh-TW" altLang="en-US" sz="17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marL="91439" marR="91439" marT="45683" marB="4568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782857313"/>
                  </a:ext>
                </a:extLst>
              </a:tr>
            </a:tbl>
          </a:graphicData>
        </a:graphic>
      </p:graphicFrame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>
          <a:xfrm>
            <a:off x="172995" y="47365"/>
            <a:ext cx="8896864" cy="609600"/>
          </a:xfrm>
        </p:spPr>
        <p:txBody>
          <a:bodyPr/>
          <a:lstStyle/>
          <a:p>
            <a:r>
              <a:rPr lang="en-US" altLang="zh-TW" i="0" dirty="0" smtClean="0">
                <a:solidFill>
                  <a:schemeClr val="tx1">
                    <a:lumMod val="10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1.5</a:t>
            </a:r>
            <a:r>
              <a:rPr lang="zh-TW" altLang="en-US" i="0" dirty="0" smtClean="0">
                <a:solidFill>
                  <a:schemeClr val="tx1">
                    <a:lumMod val="10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zh-TW" altLang="en-US" i="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定期匯出</a:t>
            </a:r>
            <a:r>
              <a:rPr lang="en-US" altLang="zh-TW" i="0" dirty="0" smtClean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-</a:t>
            </a:r>
            <a:r>
              <a:rPr lang="zh-TW" altLang="en-US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每年定期匯出資料予應用</a:t>
            </a:r>
            <a:r>
              <a:rPr lang="zh-TW" altLang="en-US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單位</a:t>
            </a:r>
            <a:endParaRPr lang="zh-TW" altLang="en-US" i="0" dirty="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1516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4"/>
          <p:cNvSpPr txBox="1">
            <a:spLocks noChangeArrowheads="1"/>
          </p:cNvSpPr>
          <p:nvPr/>
        </p:nvSpPr>
        <p:spPr bwMode="gray">
          <a:xfrm>
            <a:off x="671388" y="1124744"/>
            <a:ext cx="8443784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defRPr/>
            </a:pPr>
            <a:r>
              <a:rPr lang="en-US" altLang="zh-TW" sz="7200" i="0" dirty="0">
                <a:solidFill>
                  <a:schemeClr val="tx1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</a:t>
            </a:r>
            <a:r>
              <a:rPr lang="en-US" altLang="zh-TW" sz="7200" i="0" dirty="0" smtClean="0">
                <a:solidFill>
                  <a:schemeClr val="tx1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.</a:t>
            </a:r>
            <a:r>
              <a:rPr lang="zh-TW" altLang="en-US" sz="7200" i="0" dirty="0" smtClean="0">
                <a:solidFill>
                  <a:schemeClr val="tx1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本期作業時程</a:t>
            </a:r>
            <a:endParaRPr lang="zh-TW" altLang="en-US" sz="7200" i="0" dirty="0">
              <a:solidFill>
                <a:schemeClr val="tx1">
                  <a:lumMod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" name="副標題 1"/>
          <p:cNvSpPr>
            <a:spLocks noGrp="1"/>
          </p:cNvSpPr>
          <p:nvPr>
            <p:ph type="subTitle" sz="quarter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Rectangle 8"/>
          <p:cNvSpPr txBox="1">
            <a:spLocks noChangeArrowheads="1"/>
          </p:cNvSpPr>
          <p:nvPr/>
        </p:nvSpPr>
        <p:spPr bwMode="auto">
          <a:xfrm>
            <a:off x="359376" y="4227796"/>
            <a:ext cx="4495800" cy="3911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8000" tIns="10800" rIns="18000" bIns="10800" numCol="1" anchor="t" anchorCtr="0" compatLnSpc="1">
            <a:prstTxWarp prst="textNoShape">
              <a:avLst/>
            </a:prstTxWarp>
            <a:spAutoFit/>
          </a:bodyPr>
          <a:lstStyle>
            <a:lvl1pPr marL="0" indent="0" algn="ctr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" panose="05000000000000000000" pitchFamily="2" charset="2"/>
              <a:buNone/>
              <a:defRPr sz="24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l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defRPr/>
            </a:pPr>
            <a:r>
              <a:rPr lang="zh-TW" altLang="en-US" b="1" smtClean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華康中圓體"/>
              </a:rPr>
              <a:t>大學校院校務資料庫</a:t>
            </a:r>
            <a:endParaRPr lang="zh-TW" altLang="en-US" b="1" dirty="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華康中圓體"/>
            </a:endParaRPr>
          </a:p>
        </p:txBody>
      </p:sp>
      <p:sp>
        <p:nvSpPr>
          <p:cNvPr id="7" name="Rectangle 17"/>
          <p:cNvSpPr>
            <a:spLocks noChangeArrowheads="1"/>
          </p:cNvSpPr>
          <p:nvPr/>
        </p:nvSpPr>
        <p:spPr bwMode="auto">
          <a:xfrm>
            <a:off x="1271032" y="4618939"/>
            <a:ext cx="3873500" cy="266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8000" tIns="10800" rIns="18000" bIns="10800">
            <a:spAutoFit/>
          </a:bodyPr>
          <a:lstStyle>
            <a:lvl1pPr algn="ctr"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algn="ctr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algn="ctr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algn="ctr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algn="ctr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algn="ctr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algn="ctr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algn="ctr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algn="ctr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l" eaLnBrk="1" hangingPunct="1"/>
            <a:r>
              <a:rPr lang="en-US" altLang="ko-KR" sz="1600" b="1" dirty="0" smtClean="0">
                <a:solidFill>
                  <a:srgbClr val="0000FF"/>
                </a:solidFill>
                <a:latin typeface="Arial" panose="020B0604020202020204" pitchFamily="34" charset="0"/>
                <a:ea typeface="Gulim" panose="020B0600000101010101" pitchFamily="34" charset="-127"/>
                <a:cs typeface="Arial" panose="020B0604020202020204" pitchFamily="34" charset="0"/>
              </a:rPr>
              <a:t>https://hedb.moe.edu.tw/</a:t>
            </a:r>
            <a:endParaRPr lang="en-US" altLang="ko-KR" sz="1600" b="1" dirty="0">
              <a:solidFill>
                <a:srgbClr val="0000FF"/>
              </a:solidFill>
              <a:latin typeface="Arial" panose="020B0604020202020204" pitchFamily="34" charset="0"/>
              <a:ea typeface="Gulim" panose="020B0600000101010101" pitchFamily="34" charset="-127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13233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sh_12">
  <a:themeElements>
    <a:clrScheme name="自訂 1">
      <a:dk1>
        <a:srgbClr val="7FE1DF"/>
      </a:dk1>
      <a:lt1>
        <a:sysClr val="window" lastClr="FFFFFF"/>
      </a:lt1>
      <a:dk2>
        <a:srgbClr val="BFBFBF"/>
      </a:dk2>
      <a:lt2>
        <a:srgbClr val="A5A5A5"/>
      </a:lt2>
      <a:accent1>
        <a:srgbClr val="A5A5A5"/>
      </a:accent1>
      <a:accent2>
        <a:srgbClr val="BFBFBF"/>
      </a:accent2>
      <a:accent3>
        <a:srgbClr val="B1D9F4"/>
      </a:accent3>
      <a:accent4>
        <a:srgbClr val="F7C5A1"/>
      </a:accent4>
      <a:accent5>
        <a:srgbClr val="B1D9F4"/>
      </a:accent5>
      <a:accent6>
        <a:srgbClr val="B1D9F4"/>
      </a:accent6>
      <a:hlink>
        <a:srgbClr val="7EC1EE"/>
      </a:hlink>
      <a:folHlink>
        <a:srgbClr val="FFFFFF"/>
      </a:folHlink>
    </a:clrScheme>
    <a:fontScheme name="psh_12">
      <a:majorFont>
        <a:latin typeface="Arial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zh-TW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zh-TW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</a:defRPr>
        </a:defPPr>
      </a:lstStyle>
    </a:lnDef>
  </a:objectDefaults>
  <a:extraClrSchemeLst>
    <a:extraClrScheme>
      <a:clrScheme name="psh_12 1">
        <a:dk1>
          <a:srgbClr val="000000"/>
        </a:dk1>
        <a:lt1>
          <a:srgbClr val="FFFFFF"/>
        </a:lt1>
        <a:dk2>
          <a:srgbClr val="000066"/>
        </a:dk2>
        <a:lt2>
          <a:srgbClr val="B2B2B2"/>
        </a:lt2>
        <a:accent1>
          <a:srgbClr val="76A7F0"/>
        </a:accent1>
        <a:accent2>
          <a:srgbClr val="0066CC"/>
        </a:accent2>
        <a:accent3>
          <a:srgbClr val="FFFFFF"/>
        </a:accent3>
        <a:accent4>
          <a:srgbClr val="000000"/>
        </a:accent4>
        <a:accent5>
          <a:srgbClr val="BDD0F6"/>
        </a:accent5>
        <a:accent6>
          <a:srgbClr val="005CB9"/>
        </a:accent6>
        <a:hlink>
          <a:srgbClr val="CC9900"/>
        </a:hlink>
        <a:folHlink>
          <a:srgbClr val="85B64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sh_12 2">
        <a:dk1>
          <a:srgbClr val="000000"/>
        </a:dk1>
        <a:lt1>
          <a:srgbClr val="FFFFFF"/>
        </a:lt1>
        <a:dk2>
          <a:srgbClr val="003366"/>
        </a:dk2>
        <a:lt2>
          <a:srgbClr val="B2B2B2"/>
        </a:lt2>
        <a:accent1>
          <a:srgbClr val="4BB814"/>
        </a:accent1>
        <a:accent2>
          <a:srgbClr val="00B686"/>
        </a:accent2>
        <a:accent3>
          <a:srgbClr val="FFFFFF"/>
        </a:accent3>
        <a:accent4>
          <a:srgbClr val="000000"/>
        </a:accent4>
        <a:accent5>
          <a:srgbClr val="B1D8AA"/>
        </a:accent5>
        <a:accent6>
          <a:srgbClr val="00A579"/>
        </a:accent6>
        <a:hlink>
          <a:srgbClr val="9966FF"/>
        </a:hlink>
        <a:folHlink>
          <a:srgbClr val="808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sh_12 3">
        <a:dk1>
          <a:srgbClr val="000000"/>
        </a:dk1>
        <a:lt1>
          <a:srgbClr val="FFFFFF"/>
        </a:lt1>
        <a:dk2>
          <a:srgbClr val="003399"/>
        </a:dk2>
        <a:lt2>
          <a:srgbClr val="B2B2B2"/>
        </a:lt2>
        <a:accent1>
          <a:srgbClr val="5C75C6"/>
        </a:accent1>
        <a:accent2>
          <a:srgbClr val="00A8A4"/>
        </a:accent2>
        <a:accent3>
          <a:srgbClr val="FFFFFF"/>
        </a:accent3>
        <a:accent4>
          <a:srgbClr val="000000"/>
        </a:accent4>
        <a:accent5>
          <a:srgbClr val="B5BDDF"/>
        </a:accent5>
        <a:accent6>
          <a:srgbClr val="009894"/>
        </a:accent6>
        <a:hlink>
          <a:srgbClr val="CC9900"/>
        </a:hlink>
        <a:folHlink>
          <a:srgbClr val="246ED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23325</TotalTime>
  <Words>5580</Words>
  <Application>Microsoft Office PowerPoint</Application>
  <PresentationFormat>如螢幕大小 (4:3)</PresentationFormat>
  <Paragraphs>1006</Paragraphs>
  <Slides>42</Slides>
  <Notes>39</Notes>
  <HiddenSlides>0</HiddenSlides>
  <MMClips>0</MMClips>
  <ScaleCrop>false</ScaleCrop>
  <HeadingPairs>
    <vt:vector size="6" baseType="variant">
      <vt:variant>
        <vt:lpstr>使用字型</vt:lpstr>
      </vt:variant>
      <vt:variant>
        <vt:i4>11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42</vt:i4>
      </vt:variant>
    </vt:vector>
  </HeadingPairs>
  <TitlesOfParts>
    <vt:vector size="54" baseType="lpstr">
      <vt:lpstr>Arial Unicode MS</vt:lpstr>
      <vt:lpstr>Gulim</vt:lpstr>
      <vt:lpstr>華康中圓體</vt:lpstr>
      <vt:lpstr>微軟正黑體</vt:lpstr>
      <vt:lpstr>PMingLiU</vt:lpstr>
      <vt:lpstr>PMingLiU</vt:lpstr>
      <vt:lpstr>Arial</vt:lpstr>
      <vt:lpstr>Calibri</vt:lpstr>
      <vt:lpstr>Times New Roman</vt:lpstr>
      <vt:lpstr>Verdana</vt:lpstr>
      <vt:lpstr>Wingdings</vt:lpstr>
      <vt:lpstr>psh_12</vt:lpstr>
      <vt:lpstr>教育部大學校院校務資料庫  【110.03期】   填表暨系統操作說明會</vt:lpstr>
      <vt:lpstr>110.03期填表暨系統操作說明會</vt:lpstr>
      <vt:lpstr>PowerPoint 簡報</vt:lpstr>
      <vt:lpstr>1.1 校庫定位</vt:lpstr>
      <vt:lpstr>1.2 校庫定位-意見處理流程</vt:lpstr>
      <vt:lpstr>1.3 定期匯出-每年定期匯出資料予應用單位</vt:lpstr>
      <vt:lpstr>1.4 定期匯出-每年定期匯出資料予應用單位</vt:lpstr>
      <vt:lpstr>1.5 定期匯出-每年定期匯出資料予應用單位</vt:lpstr>
      <vt:lpstr>PowerPoint 簡報</vt:lpstr>
      <vt:lpstr>2.1 基本資料確認</vt:lpstr>
      <vt:lpstr>2.2 填表期間</vt:lpstr>
      <vt:lpstr>2.3 資料匯出</vt:lpstr>
      <vt:lpstr>2.4 統一期間資料修正</vt:lpstr>
      <vt:lpstr>2.5 統一修正申請-如何提出</vt:lpstr>
      <vt:lpstr>2.6 非統一修正申請-如何提出</vt:lpstr>
      <vt:lpstr>2.7 非統一修正申請</vt:lpstr>
      <vt:lpstr>2.8 非統一修正申請</vt:lpstr>
      <vt:lpstr>2.9 非統一修正申請-如何提出</vt:lpstr>
      <vt:lpstr>2.10 資料匯出</vt:lpstr>
      <vt:lpstr>2.11 表冊檢核</vt:lpstr>
      <vt:lpstr>2.12 檢核表列印</vt:lpstr>
      <vt:lpstr>2.13 檢核表報部</vt:lpstr>
      <vt:lpstr>PowerPoint 簡報</vt:lpstr>
      <vt:lpstr>PowerPoint 簡報</vt:lpstr>
      <vt:lpstr>3.1.1 本期填報表冊</vt:lpstr>
      <vt:lpstr>3.1.2 本期免填表冊</vt:lpstr>
      <vt:lpstr>PowerPoint 簡報</vt:lpstr>
      <vt:lpstr>學2. 學生就學情況               (3月、10月填報)</vt:lpstr>
      <vt:lpstr>學12. 學生休學人數        (3月、10月填報)</vt:lpstr>
      <vt:lpstr>學12. 學生休學人數        (3月、10月填報)</vt:lpstr>
      <vt:lpstr>學13. 學生退學人數        (3月、10月填報)</vt:lpstr>
      <vt:lpstr>    教1. 專兼任教師               (3月、10月填報) </vt:lpstr>
      <vt:lpstr>    教1. 專兼任教師                (3月、10月填報)</vt:lpstr>
      <vt:lpstr>研13. 各種智慧財產權衍生運用總金額      (3月填報)</vt:lpstr>
      <vt:lpstr>研20. 大學校院推動創新育成及技術移轉績效     (3月填報)</vt:lpstr>
      <vt:lpstr>研22. 學校衍生企業         (3月填報)</vt:lpstr>
      <vt:lpstr>研23. 學校合作企業新事業部門       (3月填報)</vt:lpstr>
      <vt:lpstr>PowerPoint 簡報</vt:lpstr>
      <vt:lpstr>學29.學生修讀程式設計、科技相關課程情形      (3月、10月填報)</vt:lpstr>
      <vt:lpstr>學29.學生修讀程式設計、科技相關課程情形      (3月、10月填報)</vt:lpstr>
      <vt:lpstr>聯絡資訊</vt:lpstr>
      <vt:lpstr>PowerPoint 簡報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下期異動表冊</dc:title>
  <dc:creator>HEDB-2014-P3</dc:creator>
  <cp:lastModifiedBy>HEDB</cp:lastModifiedBy>
  <cp:revision>3593</cp:revision>
  <cp:lastPrinted>2020-02-05T03:38:15Z</cp:lastPrinted>
  <dcterms:created xsi:type="dcterms:W3CDTF">2016-12-26T01:09:48Z</dcterms:created>
  <dcterms:modified xsi:type="dcterms:W3CDTF">2021-02-05T07:47:03Z</dcterms:modified>
</cp:coreProperties>
</file>