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58"/>
  </p:notesMasterIdLst>
  <p:handoutMasterIdLst>
    <p:handoutMasterId r:id="rId59"/>
  </p:handoutMasterIdLst>
  <p:sldIdLst>
    <p:sldId id="1461" r:id="rId2"/>
    <p:sldId id="1188" r:id="rId3"/>
    <p:sldId id="1131" r:id="rId4"/>
    <p:sldId id="1132" r:id="rId5"/>
    <p:sldId id="1350" r:id="rId6"/>
    <p:sldId id="1351" r:id="rId7"/>
    <p:sldId id="1260" r:id="rId8"/>
    <p:sldId id="1135" r:id="rId9"/>
    <p:sldId id="1136" r:id="rId10"/>
    <p:sldId id="1137" r:id="rId11"/>
    <p:sldId id="1138" r:id="rId12"/>
    <p:sldId id="1349" r:id="rId13"/>
    <p:sldId id="1139" r:id="rId14"/>
    <p:sldId id="1140" r:id="rId15"/>
    <p:sldId id="1307" r:id="rId16"/>
    <p:sldId id="1308" r:id="rId17"/>
    <p:sldId id="1462" r:id="rId18"/>
    <p:sldId id="1463" r:id="rId19"/>
    <p:sldId id="1464" r:id="rId20"/>
    <p:sldId id="1465" r:id="rId21"/>
    <p:sldId id="1319" r:id="rId22"/>
    <p:sldId id="1320" r:id="rId23"/>
    <p:sldId id="1321" r:id="rId24"/>
    <p:sldId id="1322" r:id="rId25"/>
    <p:sldId id="1323" r:id="rId26"/>
    <p:sldId id="1324" r:id="rId27"/>
    <p:sldId id="1477" r:id="rId28"/>
    <p:sldId id="1480" r:id="rId29"/>
    <p:sldId id="1475" r:id="rId30"/>
    <p:sldId id="1470" r:id="rId31"/>
    <p:sldId id="1444" r:id="rId32"/>
    <p:sldId id="1457" r:id="rId33"/>
    <p:sldId id="1407" r:id="rId34"/>
    <p:sldId id="1439" r:id="rId35"/>
    <p:sldId id="1443" r:id="rId36"/>
    <p:sldId id="1447" r:id="rId37"/>
    <p:sldId id="1442" r:id="rId38"/>
    <p:sldId id="1448" r:id="rId39"/>
    <p:sldId id="1441" r:id="rId40"/>
    <p:sldId id="1472" r:id="rId41"/>
    <p:sldId id="1468" r:id="rId42"/>
    <p:sldId id="1450" r:id="rId43"/>
    <p:sldId id="1411" r:id="rId44"/>
    <p:sldId id="1452" r:id="rId45"/>
    <p:sldId id="1481" r:id="rId46"/>
    <p:sldId id="1469" r:id="rId47"/>
    <p:sldId id="1471" r:id="rId48"/>
    <p:sldId id="1482" r:id="rId49"/>
    <p:sldId id="1478" r:id="rId50"/>
    <p:sldId id="1479" r:id="rId51"/>
    <p:sldId id="1484" r:id="rId52"/>
    <p:sldId id="1483" r:id="rId53"/>
    <p:sldId id="1474" r:id="rId54"/>
    <p:sldId id="1467" r:id="rId55"/>
    <p:sldId id="1333" r:id="rId56"/>
    <p:sldId id="1334" r:id="rId57"/>
  </p:sldIdLst>
  <p:sldSz cx="12192000" cy="6858000"/>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a:srgbClr val="D1EBE1"/>
    <a:srgbClr val="E4F4EF"/>
    <a:srgbClr val="CEEAE1"/>
    <a:srgbClr val="B4DED0"/>
    <a:srgbClr val="BFE3D5"/>
    <a:srgbClr val="E2F2EC"/>
    <a:srgbClr val="C5E5DA"/>
    <a:srgbClr val="FF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6" autoAdjust="0"/>
    <p:restoredTop sz="94657" autoAdjust="0"/>
  </p:normalViewPr>
  <p:slideViewPr>
    <p:cSldViewPr snapToGrid="0">
      <p:cViewPr varScale="1">
        <p:scale>
          <a:sx n="105" d="100"/>
          <a:sy n="105" d="100"/>
        </p:scale>
        <p:origin x="606" y="90"/>
      </p:cViewPr>
      <p:guideLst>
        <p:guide orient="horz" pos="2160"/>
        <p:guide pos="3840"/>
      </p:guideLst>
    </p:cSldViewPr>
  </p:slideViewPr>
  <p:notesTextViewPr>
    <p:cViewPr>
      <p:scale>
        <a:sx n="3" d="2"/>
        <a:sy n="3" d="2"/>
      </p:scale>
      <p:origin x="0" y="0"/>
    </p:cViewPr>
  </p:notesTextViewPr>
  <p:sorterViewPr>
    <p:cViewPr>
      <p:scale>
        <a:sx n="170" d="100"/>
        <a:sy n="170" d="100"/>
      </p:scale>
      <p:origin x="0" y="-29424"/>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chemeClr val="accent4">
            <a:lumMod val="20000"/>
            <a:lumOff val="80000"/>
          </a:schemeClr>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92D050"/>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AA1F18C-70C2-4AC4-A5E8-4528BD98C20E}" type="pres">
      <dgm:prSet presAssocID="{2DF1B4C9-7671-44D0-96A3-14F7E74961A0}" presName="linearFlow" presStyleCnt="0">
        <dgm:presLayoutVars>
          <dgm:resizeHandles val="exact"/>
        </dgm:presLayoutVars>
      </dgm:prSet>
      <dgm:spPr/>
      <dgm:t>
        <a:bodyPr/>
        <a:lstStyle/>
        <a:p>
          <a:endParaRPr lang="zh-TW" altLang="en-US"/>
        </a:p>
      </dgm:t>
    </dgm:pt>
    <dgm:pt modelId="{86A9C779-F9CF-483F-8653-D564FF534D32}" type="pres">
      <dgm:prSet presAssocID="{AE92464C-04AC-4CDF-8D54-2E2DCB9F5D6F}" presName="node" presStyleLbl="node1" presStyleIdx="0" presStyleCnt="3" custScaleX="145026" custLinFactNeighborX="-591" custLinFactNeighborY="1554">
        <dgm:presLayoutVars>
          <dgm:bulletEnabled val="1"/>
        </dgm:presLayoutVars>
      </dgm:prSet>
      <dgm:spPr/>
      <dgm:t>
        <a:bodyPr/>
        <a:lstStyle/>
        <a:p>
          <a:endParaRPr lang="zh-TW" altLang="en-US"/>
        </a:p>
      </dgm:t>
    </dgm:pt>
    <dgm:pt modelId="{55FB35D7-BD54-45A4-9DC2-DE43BA6C6FC5}" type="pres">
      <dgm:prSet presAssocID="{F52FA1D8-33EF-44C8-942B-64C6567EDC98}" presName="sibTrans" presStyleLbl="sibTrans2D1" presStyleIdx="0" presStyleCnt="2"/>
      <dgm:spPr/>
      <dgm:t>
        <a:bodyPr/>
        <a:lstStyle/>
        <a:p>
          <a:endParaRPr lang="zh-TW" altLang="en-US"/>
        </a:p>
      </dgm:t>
    </dgm:pt>
    <dgm:pt modelId="{61C43EF2-FB3E-4812-9E08-0F5EE95E71B5}" type="pres">
      <dgm:prSet presAssocID="{F52FA1D8-33EF-44C8-942B-64C6567EDC98}" presName="connectorText" presStyleLbl="sibTrans2D1" presStyleIdx="0" presStyleCnt="2"/>
      <dgm:spPr/>
      <dgm:t>
        <a:bodyPr/>
        <a:lstStyle/>
        <a:p>
          <a:endParaRPr lang="zh-TW" altLang="en-US"/>
        </a:p>
      </dgm:t>
    </dgm:pt>
    <dgm:pt modelId="{7BA3403B-3B12-41AE-9048-62FFED261545}" type="pres">
      <dgm:prSet presAssocID="{BCB44A10-724F-49BC-BD59-1D7AB7EC0321}" presName="node" presStyleLbl="node1" presStyleIdx="1" presStyleCnt="3" custScaleX="145026" custLinFactNeighborX="-591" custLinFactNeighborY="1554">
        <dgm:presLayoutVars>
          <dgm:bulletEnabled val="1"/>
        </dgm:presLayoutVars>
      </dgm:prSet>
      <dgm:spPr/>
      <dgm:t>
        <a:bodyPr/>
        <a:lstStyle/>
        <a:p>
          <a:endParaRPr lang="zh-TW" altLang="en-US"/>
        </a:p>
      </dgm:t>
    </dgm:pt>
    <dgm:pt modelId="{8141AFCB-BFAA-4BC0-B512-9CF4D382048D}" type="pres">
      <dgm:prSet presAssocID="{82E5ED1C-7AC4-40C5-85CF-B4B3FF85FB19}" presName="sibTrans" presStyleLbl="sibTrans2D1" presStyleIdx="1" presStyleCnt="2"/>
      <dgm:spPr/>
      <dgm:t>
        <a:bodyPr/>
        <a:lstStyle/>
        <a:p>
          <a:endParaRPr lang="zh-TW" altLang="en-US"/>
        </a:p>
      </dgm:t>
    </dgm:pt>
    <dgm:pt modelId="{C862B9CA-68CF-4EC6-A2F8-D24488DDDCE2}" type="pres">
      <dgm:prSet presAssocID="{82E5ED1C-7AC4-40C5-85CF-B4B3FF85FB19}" presName="connectorText" presStyleLbl="sibTrans2D1" presStyleIdx="1" presStyleCnt="2"/>
      <dgm:spPr/>
      <dgm:t>
        <a:bodyPr/>
        <a:lstStyle/>
        <a:p>
          <a:endParaRPr lang="zh-TW" altLang="en-US"/>
        </a:p>
      </dgm:t>
    </dgm:pt>
    <dgm:pt modelId="{71A57973-5DE8-431A-A352-7AF8422FCB1F}" type="pres">
      <dgm:prSet presAssocID="{7849E789-51D1-483E-B341-67CA9A8ECA74}" presName="node" presStyleLbl="node1" presStyleIdx="2" presStyleCnt="3" custScaleX="145026" custLinFactNeighborX="-591" custLinFactNeighborY="1554">
        <dgm:presLayoutVars>
          <dgm:bulletEnabled val="1"/>
        </dgm:presLayoutVars>
      </dgm:prSet>
      <dgm:spPr/>
      <dgm:t>
        <a:bodyPr/>
        <a:lstStyle/>
        <a:p>
          <a:endParaRPr lang="zh-TW" altLang="en-US"/>
        </a:p>
      </dgm:t>
    </dgm:pt>
  </dgm:ptLst>
  <dgm:cxnLst>
    <dgm:cxn modelId="{F231447D-945F-4570-939A-0F42B9F97B03}" type="presOf" srcId="{7849E789-51D1-483E-B341-67CA9A8ECA74}" destId="{71A57973-5DE8-431A-A352-7AF8422FCB1F}" srcOrd="0"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D385449E-0201-4040-88D0-00BC280D6A98}" type="presOf" srcId="{82E5ED1C-7AC4-40C5-85CF-B4B3FF85FB19}" destId="{8141AFCB-BFAA-4BC0-B512-9CF4D382048D}"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A98D868B-5112-490D-8C88-FF95273642F5}" type="presOf" srcId="{2DF1B4C9-7671-44D0-96A3-14F7E74961A0}" destId="{4AA1F18C-70C2-4AC4-A5E8-4528BD98C20E}"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E7E67527-833E-46D2-B17A-6F1F17F2C71D}" type="presOf" srcId="{F52FA1D8-33EF-44C8-942B-64C6567EDC98}" destId="{55FB35D7-BD54-45A4-9DC2-DE43BA6C6FC5}" srcOrd="0" destOrd="0" presId="urn:microsoft.com/office/officeart/2005/8/layout/process2"/>
    <dgm:cxn modelId="{FE4F3FA0-659D-43C7-9B63-B07F5CC75E77}" type="presOf" srcId="{AE92464C-04AC-4CDF-8D54-2E2DCB9F5D6F}" destId="{86A9C779-F9CF-483F-8653-D564FF534D32}" srcOrd="0" destOrd="0" presId="urn:microsoft.com/office/officeart/2005/8/layout/process2"/>
    <dgm:cxn modelId="{6F1BB799-3B13-4339-9B21-3F14FAC77423}" srcId="{2DF1B4C9-7671-44D0-96A3-14F7E74961A0}" destId="{7849E789-51D1-483E-B341-67CA9A8ECA74}" srcOrd="2" destOrd="0" parTransId="{BEDF4E4F-ED73-4E16-AF7A-58FC81F52438}" sibTransId="{C3587BFA-3C2F-422A-9EE6-F2E1729D2E6A}"/>
    <dgm:cxn modelId="{1AED59FC-50DC-434F-8A8D-89D338A67665}" srcId="{2DF1B4C9-7671-44D0-96A3-14F7E74961A0}" destId="{AE92464C-04AC-4CDF-8D54-2E2DCB9F5D6F}" srcOrd="0" destOrd="0" parTransId="{D8C18A87-D3B2-474B-AC09-17801BF0A311}" sibTransId="{F52FA1D8-33EF-44C8-942B-64C6567EDC98}"/>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1"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FFD5D5"/>
        </a:solidFill>
        <a:ln w="28575">
          <a:solidFill>
            <a:schemeClr val="tx1"/>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CCCCFF"/>
        </a:solidFill>
        <a:ln w="28575">
          <a:solidFill>
            <a:srgbClr val="000000"/>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chemeClr val="accent4">
            <a:lumMod val="20000"/>
            <a:lumOff val="80000"/>
          </a:schemeClr>
        </a:solidFill>
        <a:ln w="28575">
          <a:solidFill>
            <a:srgbClr val="000000"/>
          </a:solidFill>
        </a:ln>
      </dgm:spPr>
      <dgm:t>
        <a:bodyPr/>
        <a:lstStyle/>
        <a:p>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a:solidFill>
          <a:schemeClr val="bg1">
            <a:lumMod val="85000"/>
          </a:schemeClr>
        </a:solidFill>
        <a:ln w="28575">
          <a:solidFill>
            <a:schemeClr val="tx1"/>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56B4CD-757C-4EA4-8985-02E32C6B5490}" type="pres">
      <dgm:prSet presAssocID="{AA66AE95-FA3D-4D16-AD62-132B4E91E7F5}" presName="linearFlow" presStyleCnt="0">
        <dgm:presLayoutVars>
          <dgm:dir/>
          <dgm:resizeHandles val="exact"/>
        </dgm:presLayoutVars>
      </dgm:prSet>
      <dgm:spPr/>
      <dgm:t>
        <a:bodyPr/>
        <a:lstStyle/>
        <a:p>
          <a:endParaRPr lang="zh-TW" altLang="en-US"/>
        </a:p>
      </dgm:t>
    </dgm:pt>
    <dgm:pt modelId="{87C26CED-60C5-48A0-A97F-19DF1ECE9D68}" type="pres">
      <dgm:prSet presAssocID="{306725F0-CD8A-4BD6-890A-336B5BAC8EE9}" presName="node" presStyleLbl="node1" presStyleIdx="0" presStyleCnt="3" custScaleX="81725" custScaleY="288494">
        <dgm:presLayoutVars>
          <dgm:bulletEnabled val="1"/>
        </dgm:presLayoutVars>
      </dgm:prSet>
      <dgm:spPr>
        <a:prstGeom prst="verticalScroll">
          <a:avLst/>
        </a:prstGeom>
      </dgm:spPr>
      <dgm:t>
        <a:bodyPr/>
        <a:lstStyle/>
        <a:p>
          <a:endParaRPr lang="zh-TW" altLang="en-US"/>
        </a:p>
      </dgm:t>
    </dgm:pt>
    <dgm:pt modelId="{FC7CE061-2C80-4A6E-8FB2-49EE73CE8E4C}" type="pres">
      <dgm:prSet presAssocID="{DA2AB9B9-098E-44BE-A3FD-C6D33F7EC9CE}" presName="spacerL" presStyleCnt="0"/>
      <dgm:spPr/>
    </dgm:pt>
    <dgm:pt modelId="{A7701F85-28E3-4DE4-A95C-F335117D00EC}" type="pres">
      <dgm:prSet presAssocID="{DA2AB9B9-098E-44BE-A3FD-C6D33F7EC9CE}" presName="sibTrans" presStyleLbl="sibTrans2D1" presStyleIdx="0" presStyleCnt="2"/>
      <dgm:spPr/>
      <dgm:t>
        <a:bodyPr/>
        <a:lstStyle/>
        <a:p>
          <a:endParaRPr lang="zh-TW" altLang="en-US"/>
        </a:p>
      </dgm:t>
    </dgm:pt>
    <dgm:pt modelId="{02620EB0-A0E8-4149-B17B-31244BB779F4}" type="pres">
      <dgm:prSet presAssocID="{DA2AB9B9-098E-44BE-A3FD-C6D33F7EC9CE}" presName="spacerR" presStyleCnt="0"/>
      <dgm:spPr/>
    </dgm:pt>
    <dgm:pt modelId="{F671C467-44DF-4EDF-846B-4C8684CDC51E}" type="pres">
      <dgm:prSet presAssocID="{57ABA92F-529F-4F3D-8D37-888D0D7B6F0C}" presName="node" presStyleLbl="node1" presStyleIdx="1" presStyleCnt="3" custScaleX="81672" custScaleY="288600">
        <dgm:presLayoutVars>
          <dgm:bulletEnabled val="1"/>
        </dgm:presLayoutVars>
      </dgm:prSet>
      <dgm:spPr>
        <a:prstGeom prst="verticalScroll">
          <a:avLst/>
        </a:prstGeom>
      </dgm:spPr>
      <dgm:t>
        <a:bodyPr/>
        <a:lstStyle/>
        <a:p>
          <a:endParaRPr lang="zh-TW" altLang="en-US"/>
        </a:p>
      </dgm:t>
    </dgm:pt>
    <dgm:pt modelId="{8304F94F-7233-4DCA-BAB7-2E20B0B06665}" type="pres">
      <dgm:prSet presAssocID="{47F9AAC2-E0DC-492D-8EBF-D4AA5A3B9839}" presName="spacerL" presStyleCnt="0"/>
      <dgm:spPr/>
    </dgm:pt>
    <dgm:pt modelId="{3EB679C9-968A-4C14-BDAC-B9EE869F5F54}" type="pres">
      <dgm:prSet presAssocID="{47F9AAC2-E0DC-492D-8EBF-D4AA5A3B9839}" presName="sibTrans" presStyleLbl="sibTrans2D1" presStyleIdx="1" presStyleCnt="2"/>
      <dgm:spPr/>
      <dgm:t>
        <a:bodyPr/>
        <a:lstStyle/>
        <a:p>
          <a:endParaRPr lang="zh-TW" altLang="en-US"/>
        </a:p>
      </dgm:t>
    </dgm:pt>
    <dgm:pt modelId="{188B2E73-A09C-436F-857B-9C70C4B48C7D}" type="pres">
      <dgm:prSet presAssocID="{47F9AAC2-E0DC-492D-8EBF-D4AA5A3B9839}" presName="spacerR" presStyleCnt="0"/>
      <dgm:spPr/>
    </dgm:pt>
    <dgm:pt modelId="{51EE38A7-E3D1-46BB-93D4-5FBA1CEBE762}" type="pres">
      <dgm:prSet presAssocID="{EAB474AD-DB5C-44BB-8A51-1D128EAAE59B}" presName="node" presStyleLbl="node1" presStyleIdx="2" presStyleCnt="3" custScaleX="81725" custScaleY="288710" custLinFactNeighborX="29673" custLinFactNeighborY="3184">
        <dgm:presLayoutVars>
          <dgm:bulletEnabled val="1"/>
        </dgm:presLayoutVars>
      </dgm:prSet>
      <dgm:spPr>
        <a:prstGeom prst="verticalScroll">
          <a:avLst/>
        </a:prstGeom>
      </dgm:spPr>
      <dgm:t>
        <a:bodyPr/>
        <a:lstStyle/>
        <a:p>
          <a:endParaRPr lang="zh-TW" altLang="en-US"/>
        </a:p>
      </dgm:t>
    </dgm:pt>
  </dgm:ptLst>
  <dgm:cxnLst>
    <dgm:cxn modelId="{9149ECC0-3BA2-46C9-9D32-58B62FBA866E}" srcId="{AA66AE95-FA3D-4D16-AD62-132B4E91E7F5}" destId="{EAB474AD-DB5C-44BB-8A51-1D128EAAE59B}" srcOrd="2" destOrd="0" parTransId="{CD2FEDB1-90CC-4C00-BB7F-E74BC2D518D8}" sibTransId="{C59D36ED-8FC6-4F15-9D74-5D756218FD64}"/>
    <dgm:cxn modelId="{047A6AFB-875D-490F-949D-BE3AB52802AB}" type="presOf" srcId="{DA2AB9B9-098E-44BE-A3FD-C6D33F7EC9CE}" destId="{A7701F85-28E3-4DE4-A95C-F335117D00EC}" srcOrd="0" destOrd="0" presId="urn:microsoft.com/office/officeart/2005/8/layout/equation1"/>
    <dgm:cxn modelId="{A17DECA4-F9F7-4099-9A3D-01A3EC9B11E1}" type="presOf" srcId="{EAB474AD-DB5C-44BB-8A51-1D128EAAE59B}" destId="{51EE38A7-E3D1-46BB-93D4-5FBA1CEBE762}" srcOrd="0" destOrd="0" presId="urn:microsoft.com/office/officeart/2005/8/layout/equation1"/>
    <dgm:cxn modelId="{4FDD2FA9-D7B5-49E1-A33E-55BB0F0A586C}" srcId="{AA66AE95-FA3D-4D16-AD62-132B4E91E7F5}" destId="{306725F0-CD8A-4BD6-890A-336B5BAC8EE9}" srcOrd="0" destOrd="0" parTransId="{E86839D8-6A37-432F-83FB-52D3A3095BF0}" sibTransId="{DA2AB9B9-098E-44BE-A3FD-C6D33F7EC9CE}"/>
    <dgm:cxn modelId="{49492ABE-F56D-4291-8A6D-9C400DA24FA7}" type="presOf" srcId="{47F9AAC2-E0DC-492D-8EBF-D4AA5A3B9839}" destId="{3EB679C9-968A-4C14-BDAC-B9EE869F5F54}" srcOrd="0" destOrd="0" presId="urn:microsoft.com/office/officeart/2005/8/layout/equation1"/>
    <dgm:cxn modelId="{4024CEFD-D666-49DC-8E8D-BA0BF5A9FACE}" srcId="{AA66AE95-FA3D-4D16-AD62-132B4E91E7F5}" destId="{57ABA92F-529F-4F3D-8D37-888D0D7B6F0C}" srcOrd="1" destOrd="0" parTransId="{3E955E71-B463-415B-8EEB-64AA790C5357}" sibTransId="{47F9AAC2-E0DC-492D-8EBF-D4AA5A3B9839}"/>
    <dgm:cxn modelId="{7B35A0DF-A5CC-4C3F-9589-392F33B7E75D}" type="presOf" srcId="{AA66AE95-FA3D-4D16-AD62-132B4E91E7F5}" destId="{0856B4CD-757C-4EA4-8985-02E32C6B5490}" srcOrd="0" destOrd="0" presId="urn:microsoft.com/office/officeart/2005/8/layout/equation1"/>
    <dgm:cxn modelId="{C15662E5-593B-4B6E-8693-DFFF3FA442F9}" type="presOf" srcId="{306725F0-CD8A-4BD6-890A-336B5BAC8EE9}" destId="{87C26CED-60C5-48A0-A97F-19DF1ECE9D68}" srcOrd="0" destOrd="0" presId="urn:microsoft.com/office/officeart/2005/8/layout/equation1"/>
    <dgm:cxn modelId="{3BA40450-7817-4AA6-916D-15E4045386A3}" type="presOf" srcId="{57ABA92F-529F-4F3D-8D37-888D0D7B6F0C}" destId="{F671C467-44DF-4EDF-846B-4C8684CDC51E}" srcOrd="0" destOrd="0" presId="urn:microsoft.com/office/officeart/2005/8/layout/equation1"/>
    <dgm:cxn modelId="{E2236961-4805-4982-891E-876C7B5E4A28}" type="presParOf" srcId="{0856B4CD-757C-4EA4-8985-02E32C6B5490}" destId="{87C26CED-60C5-48A0-A97F-19DF1ECE9D68}" srcOrd="0" destOrd="0" presId="urn:microsoft.com/office/officeart/2005/8/layout/equation1"/>
    <dgm:cxn modelId="{DD624892-2B6E-4EC2-AAD4-177966C0D9EB}" type="presParOf" srcId="{0856B4CD-757C-4EA4-8985-02E32C6B5490}" destId="{FC7CE061-2C80-4A6E-8FB2-49EE73CE8E4C}" srcOrd="1" destOrd="0" presId="urn:microsoft.com/office/officeart/2005/8/layout/equation1"/>
    <dgm:cxn modelId="{12D137E2-82D5-4DC3-91D8-275CF8B43661}" type="presParOf" srcId="{0856B4CD-757C-4EA4-8985-02E32C6B5490}" destId="{A7701F85-28E3-4DE4-A95C-F335117D00EC}" srcOrd="2" destOrd="0" presId="urn:microsoft.com/office/officeart/2005/8/layout/equation1"/>
    <dgm:cxn modelId="{49BEE0E4-457B-465A-9D7A-DCD818611459}" type="presParOf" srcId="{0856B4CD-757C-4EA4-8985-02E32C6B5490}" destId="{02620EB0-A0E8-4149-B17B-31244BB779F4}" srcOrd="3" destOrd="0" presId="urn:microsoft.com/office/officeart/2005/8/layout/equation1"/>
    <dgm:cxn modelId="{6CC84B54-C1C1-4466-B9AA-E5CF3154713A}" type="presParOf" srcId="{0856B4CD-757C-4EA4-8985-02E32C6B5490}" destId="{F671C467-44DF-4EDF-846B-4C8684CDC51E}" srcOrd="4" destOrd="0" presId="urn:microsoft.com/office/officeart/2005/8/layout/equation1"/>
    <dgm:cxn modelId="{E509B1AC-440B-466D-B0DE-BD4F56DADAA2}" type="presParOf" srcId="{0856B4CD-757C-4EA4-8985-02E32C6B5490}" destId="{8304F94F-7233-4DCA-BAB7-2E20B0B06665}" srcOrd="5" destOrd="0" presId="urn:microsoft.com/office/officeart/2005/8/layout/equation1"/>
    <dgm:cxn modelId="{35760DEE-B1F0-4477-9B3D-8AAB68841E32}" type="presParOf" srcId="{0856B4CD-757C-4EA4-8985-02E32C6B5490}" destId="{3EB679C9-968A-4C14-BDAC-B9EE869F5F54}" srcOrd="6" destOrd="0" presId="urn:microsoft.com/office/officeart/2005/8/layout/equation1"/>
    <dgm:cxn modelId="{5B38CAEE-350D-48B9-A6FC-FC2214FD7167}" type="presParOf" srcId="{0856B4CD-757C-4EA4-8985-02E32C6B5490}" destId="{188B2E73-A09C-436F-857B-9C70C4B48C7D}" srcOrd="7" destOrd="0" presId="urn:microsoft.com/office/officeart/2005/8/layout/equation1"/>
    <dgm:cxn modelId="{62413571-481F-4BCC-9B27-8F57872AEFE6}" type="presParOf" srcId="{0856B4CD-757C-4EA4-8985-02E32C6B5490}" destId="{51EE38A7-E3D1-46BB-93D4-5FBA1CEBE76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0" y="13573"/>
          <a:ext cx="6672649" cy="1395699"/>
        </a:xfrm>
        <a:prstGeom prst="roundRect">
          <a:avLst>
            <a:gd name="adj" fmla="val 10000"/>
          </a:avLst>
        </a:prstGeom>
        <a:solidFill>
          <a:schemeClr val="accent4">
            <a:lumMod val="20000"/>
            <a:lumOff val="8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879" y="54452"/>
        <a:ext cx="6590891" cy="1313941"/>
      </dsp:txXfrm>
    </dsp:sp>
    <dsp:sp modelId="{55FB35D7-BD54-45A4-9DC2-DE43BA6C6FC5}">
      <dsp:nvSpPr>
        <dsp:cNvPr id="0" name=""/>
        <dsp:cNvSpPr/>
      </dsp:nvSpPr>
      <dsp:spPr>
        <a:xfrm rot="5400000">
          <a:off x="3074630" y="1444165"/>
          <a:ext cx="523387" cy="628064"/>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47905" y="1496503"/>
        <a:ext cx="376838" cy="366371"/>
      </dsp:txXfrm>
    </dsp:sp>
    <dsp:sp modelId="{7BA3403B-3B12-41AE-9048-62FFED261545}">
      <dsp:nvSpPr>
        <dsp:cNvPr id="0" name=""/>
        <dsp:cNvSpPr/>
      </dsp:nvSpPr>
      <dsp:spPr>
        <a:xfrm>
          <a:off x="0" y="2107122"/>
          <a:ext cx="6672649" cy="1395699"/>
        </a:xfrm>
        <a:prstGeom prst="roundRect">
          <a:avLst>
            <a:gd name="adj" fmla="val 10000"/>
          </a:avLst>
        </a:prstGeom>
        <a:solidFill>
          <a:srgbClr val="FFCCCC"/>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879" y="2148001"/>
        <a:ext cx="6590891" cy="1313941"/>
      </dsp:txXfrm>
    </dsp:sp>
    <dsp:sp modelId="{8141AFCB-BFAA-4BC0-B512-9CF4D382048D}">
      <dsp:nvSpPr>
        <dsp:cNvPr id="0" name=""/>
        <dsp:cNvSpPr/>
      </dsp:nvSpPr>
      <dsp:spPr>
        <a:xfrm rot="5400000">
          <a:off x="3077674" y="3533656"/>
          <a:ext cx="517300" cy="628064"/>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47905" y="3589038"/>
        <a:ext cx="376838" cy="362110"/>
      </dsp:txXfrm>
    </dsp:sp>
    <dsp:sp modelId="{71A57973-5DE8-431A-A352-7AF8422FCB1F}">
      <dsp:nvSpPr>
        <dsp:cNvPr id="0" name=""/>
        <dsp:cNvSpPr/>
      </dsp:nvSpPr>
      <dsp:spPr>
        <a:xfrm>
          <a:off x="0" y="4192555"/>
          <a:ext cx="6672649" cy="1395699"/>
        </a:xfrm>
        <a:prstGeom prst="roundRect">
          <a:avLst>
            <a:gd name="adj" fmla="val 10000"/>
          </a:avLst>
        </a:prstGeom>
        <a:solidFill>
          <a:srgbClr val="92D050"/>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879" y="4233434"/>
        <a:ext cx="6590891" cy="1313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6CED-60C5-48A0-A97F-19DF1ECE9D68}">
      <dsp:nvSpPr>
        <dsp:cNvPr id="0" name=""/>
        <dsp:cNvSpPr/>
      </dsp:nvSpPr>
      <dsp:spPr>
        <a:xfrm>
          <a:off x="1917721" y="3693"/>
          <a:ext cx="1101593" cy="3888690"/>
        </a:xfrm>
        <a:prstGeom prst="verticalScroll">
          <a:avLst/>
        </a:prstGeom>
        <a:solidFill>
          <a:srgbClr val="FFD5D5"/>
        </a:solidFill>
        <a:ln w="28575">
          <a:solidFill>
            <a:schemeClr val="tx1"/>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2055420" y="141392"/>
        <a:ext cx="826195" cy="3682141"/>
      </dsp:txXfrm>
    </dsp:sp>
    <dsp:sp modelId="{A7701F85-28E3-4DE4-A95C-F335117D00EC}">
      <dsp:nvSpPr>
        <dsp:cNvPr id="0" name=""/>
        <dsp:cNvSpPr/>
      </dsp:nvSpPr>
      <dsp:spPr>
        <a:xfrm>
          <a:off x="3128767" y="1557139"/>
          <a:ext cx="781798" cy="781798"/>
        </a:xfrm>
        <a:prstGeom prst="mathPlus">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232394" y="1856099"/>
        <a:ext cx="574544" cy="183878"/>
      </dsp:txXfrm>
    </dsp:sp>
    <dsp:sp modelId="{F671C467-44DF-4EDF-846B-4C8684CDC51E}">
      <dsp:nvSpPr>
        <dsp:cNvPr id="0" name=""/>
        <dsp:cNvSpPr/>
      </dsp:nvSpPr>
      <dsp:spPr>
        <a:xfrm>
          <a:off x="4020016" y="2979"/>
          <a:ext cx="1100879" cy="3890119"/>
        </a:xfrm>
        <a:prstGeom prst="verticalScroll">
          <a:avLst/>
        </a:prstGeom>
        <a:solidFill>
          <a:srgbClr val="CCCCFF"/>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4157626" y="140589"/>
        <a:ext cx="825659" cy="3683704"/>
      </dsp:txXfrm>
    </dsp:sp>
    <dsp:sp modelId="{3EB679C9-968A-4C14-BDAC-B9EE869F5F54}">
      <dsp:nvSpPr>
        <dsp:cNvPr id="0" name=""/>
        <dsp:cNvSpPr/>
      </dsp:nvSpPr>
      <dsp:spPr>
        <a:xfrm>
          <a:off x="5230347" y="1557139"/>
          <a:ext cx="781798" cy="781798"/>
        </a:xfrm>
        <a:prstGeom prst="mathEqual">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5333974" y="1718189"/>
        <a:ext cx="574544" cy="459698"/>
      </dsp:txXfrm>
    </dsp:sp>
    <dsp:sp modelId="{51EE38A7-E3D1-46BB-93D4-5FBA1CEBE762}">
      <dsp:nvSpPr>
        <dsp:cNvPr id="0" name=""/>
        <dsp:cNvSpPr/>
      </dsp:nvSpPr>
      <dsp:spPr>
        <a:xfrm>
          <a:off x="6154075" y="4476"/>
          <a:ext cx="1101593" cy="3891601"/>
        </a:xfrm>
        <a:prstGeom prst="verticalScroll">
          <a:avLst/>
        </a:prstGeom>
        <a:solidFill>
          <a:schemeClr val="accent4">
            <a:lumMod val="20000"/>
            <a:lumOff val="80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6291774" y="142175"/>
        <a:ext cx="826195" cy="3685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2024/8/15</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2024/8/15</a:t>
            </a:fld>
            <a:endParaRPr lang="zh-TW" altLang="en-US"/>
          </a:p>
        </p:txBody>
      </p:sp>
      <p:sp>
        <p:nvSpPr>
          <p:cNvPr id="4" name="投影片圖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113102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42733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163506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88104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113350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270409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22</a:t>
            </a:fld>
            <a:endParaRPr lang="zh-TW" altLang="en-US"/>
          </a:p>
        </p:txBody>
      </p:sp>
    </p:spTree>
    <p:extLst>
      <p:ext uri="{BB962C8B-B14F-4D97-AF65-F5344CB8AC3E}">
        <p14:creationId xmlns:p14="http://schemas.microsoft.com/office/powerpoint/2010/main" val="95384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44871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41015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80896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7994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905247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61240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264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00618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0782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32649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2342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367948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9066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77881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28449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061281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1911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48396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65265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959103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06840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72261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92340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273127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6599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931705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57526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170844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999717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467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55</a:t>
            </a:fld>
            <a:endParaRPr lang="zh-TW" altLang="en-US"/>
          </a:p>
        </p:txBody>
      </p:sp>
    </p:spTree>
    <p:extLst>
      <p:ext uri="{BB962C8B-B14F-4D97-AF65-F5344CB8AC3E}">
        <p14:creationId xmlns:p14="http://schemas.microsoft.com/office/powerpoint/2010/main" val="138752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56</a:t>
            </a:fld>
            <a:endParaRPr lang="zh-TW" altLang="en-US"/>
          </a:p>
        </p:txBody>
      </p:sp>
    </p:spTree>
    <p:extLst>
      <p:ext uri="{BB962C8B-B14F-4D97-AF65-F5344CB8AC3E}">
        <p14:creationId xmlns:p14="http://schemas.microsoft.com/office/powerpoint/2010/main" val="270393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267589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186946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163917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6949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93257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13582596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2150764309"/>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7781556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1317078"/>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24718460"/>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595758832"/>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46480941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4005244226"/>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5757221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2508343898"/>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1459459803"/>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78C3B5C-4EB6-4BE0-8D2B-4ABEAC5F9D42}" type="slidenum">
              <a:rPr lang="ko-KR" altLang="en-US" smtClean="0"/>
              <a:pPr/>
              <a:t>‹#›</a:t>
            </a:fld>
            <a:endParaRPr lang="en-US" altLang="ko-KR"/>
          </a:p>
        </p:txBody>
      </p:sp>
      <p:sp>
        <p:nvSpPr>
          <p:cNvPr id="9"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879554682"/>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r>
              <a:rPr lang="en-US" altLang="ko-KR" smtClean="0"/>
              <a:t>www.themegallery.com</a:t>
            </a:r>
            <a:endParaRPr lang="en-US" altLang="ko-KR"/>
          </a:p>
        </p:txBody>
      </p:sp>
      <p:sp>
        <p:nvSpPr>
          <p:cNvPr id="8" name="Footer Placeholder 7"/>
          <p:cNvSpPr>
            <a:spLocks noGrp="1"/>
          </p:cNvSpPr>
          <p:nvPr>
            <p:ph type="ftr" sz="quarter" idx="11"/>
          </p:nvPr>
        </p:nvSpPr>
        <p:spPr/>
        <p:txBody>
          <a:bodyPr/>
          <a:lstStyle/>
          <a:p>
            <a:r>
              <a:rPr lang="en-US" altLang="ko-KR" smtClean="0"/>
              <a:t>Logo</a:t>
            </a:r>
            <a:endParaRPr lang="en-US" altLang="ko-KR"/>
          </a:p>
        </p:txBody>
      </p:sp>
      <p:sp>
        <p:nvSpPr>
          <p:cNvPr id="9" name="Slide Number Placeholder 8"/>
          <p:cNvSpPr>
            <a:spLocks noGrp="1"/>
          </p:cNvSpPr>
          <p:nvPr>
            <p:ph type="sldNum" sz="quarter" idx="12"/>
          </p:nvPr>
        </p:nvSpPr>
        <p:spPr/>
        <p:txBody>
          <a:body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838226618"/>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2193974431"/>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altLang="ko-KR" smtClean="0"/>
              <a:t>www.themegallery.com</a:t>
            </a:r>
            <a:endParaRPr lang="en-US" altLang="ko-K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3469409657"/>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835429149"/>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1592140577"/>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0000">
              <a:srgbClr val="D1EBE1"/>
            </a:gs>
            <a:gs pos="83000">
              <a:srgbClr val="E4F4EF"/>
            </a:gs>
            <a:gs pos="100000">
              <a:srgbClr val="E4F4E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ltLang="ko-KR" smtClean="0"/>
              <a:t>www.themegallery.com</a:t>
            </a:r>
            <a:endParaRPr lang="en-US" altLang="ko-K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ltLang="ko-KR" smtClean="0"/>
              <a:t>Logo</a:t>
            </a:r>
            <a:endParaRPr lang="en-US" altLang="ko-K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41F834E-A691-4709-BFE2-649B3DFCA7F1}" type="slidenum">
              <a:rPr lang="ko-KR" altLang="en-US" smtClean="0"/>
              <a:pPr/>
              <a:t>‹#›</a:t>
            </a:fld>
            <a:endParaRPr lang="en-US" altLang="ko-KR"/>
          </a:p>
        </p:txBody>
      </p:sp>
      <p:sp>
        <p:nvSpPr>
          <p:cNvPr id="8"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335839057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Lst>
  <p:transition>
    <p:wipe dir="r"/>
  </p:transition>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267921639"/>
              </p:ext>
            </p:extLst>
          </p:nvPr>
        </p:nvGraphicFramePr>
        <p:xfrm>
          <a:off x="179461" y="923612"/>
          <a:ext cx="11853015" cy="5574888"/>
        </p:xfrm>
        <a:graphic>
          <a:graphicData uri="http://schemas.openxmlformats.org/drawingml/2006/table">
            <a:tbl>
              <a:tblPr firstRow="1" firstCol="1" bandRow="1">
                <a:tableStyleId>{5DA37D80-6434-44D0-A028-1B22A696006F}</a:tableStyleId>
              </a:tblPr>
              <a:tblGrid>
                <a:gridCol w="2610024">
                  <a:extLst>
                    <a:ext uri="{9D8B030D-6E8A-4147-A177-3AD203B41FA5}">
                      <a16:colId xmlns:a16="http://schemas.microsoft.com/office/drawing/2014/main" val="20000"/>
                    </a:ext>
                  </a:extLst>
                </a:gridCol>
                <a:gridCol w="4241285">
                  <a:extLst>
                    <a:ext uri="{9D8B030D-6E8A-4147-A177-3AD203B41FA5}">
                      <a16:colId xmlns:a16="http://schemas.microsoft.com/office/drawing/2014/main" val="20001"/>
                    </a:ext>
                  </a:extLst>
                </a:gridCol>
                <a:gridCol w="5001706">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1524000" y="13938"/>
            <a:ext cx="9144000" cy="609600"/>
          </a:xfrm>
        </p:spPr>
        <p:txBody>
          <a:bodyPr anchor="ctr" anchorCtr="0">
            <a:noAutofit/>
          </a:bodyPr>
          <a:lstStyle/>
          <a:p>
            <a:pPr>
              <a:lnSpc>
                <a:spcPct val="150000"/>
              </a:lnSpc>
              <a:defRPr/>
            </a:pPr>
            <a:r>
              <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a:t>
            </a:r>
            <a:r>
              <a:rPr lang="zh-TW" altLang="en-US" sz="5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蒞臨</a:t>
            </a:r>
            <a:endPar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58833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347168214"/>
              </p:ext>
            </p:extLst>
          </p:nvPr>
        </p:nvGraphicFramePr>
        <p:xfrm>
          <a:off x="170916" y="732034"/>
          <a:ext cx="11784650" cy="5872702"/>
        </p:xfrm>
        <a:graphic>
          <a:graphicData uri="http://schemas.openxmlformats.org/drawingml/2006/table">
            <a:tbl>
              <a:tblPr/>
              <a:tblGrid>
                <a:gridCol w="1170774">
                  <a:extLst>
                    <a:ext uri="{9D8B030D-6E8A-4147-A177-3AD203B41FA5}">
                      <a16:colId xmlns:a16="http://schemas.microsoft.com/office/drawing/2014/main" val="20000"/>
                    </a:ext>
                  </a:extLst>
                </a:gridCol>
                <a:gridCol w="7646862">
                  <a:extLst>
                    <a:ext uri="{9D8B030D-6E8A-4147-A177-3AD203B41FA5}">
                      <a16:colId xmlns:a16="http://schemas.microsoft.com/office/drawing/2014/main" val="20001"/>
                    </a:ext>
                  </a:extLst>
                </a:gridCol>
                <a:gridCol w="2967014">
                  <a:extLst>
                    <a:ext uri="{9D8B030D-6E8A-4147-A177-3AD203B41FA5}">
                      <a16:colId xmlns:a16="http://schemas.microsoft.com/office/drawing/2014/main" val="20002"/>
                    </a:ext>
                  </a:extLst>
                </a:gridCol>
              </a:tblGrid>
              <a:tr h="35534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849952">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8847519"/>
                  </a:ext>
                </a:extLst>
              </a:tr>
              <a:tr h="90568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06002376"/>
                  </a:ext>
                </a:extLst>
              </a:tr>
              <a:tr h="220327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5-4</a:t>
                      </a:r>
                      <a:r>
                        <a:rPr kumimoji="0" lang="zh-TW" altLang="zh-TW" sz="1800" b="1" i="0" u="none" strike="noStrike" kern="1200" cap="none" spc="0" normalizeH="0" baseline="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5-5</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6392608"/>
                  </a:ext>
                </a:extLst>
              </a:tr>
              <a:tr h="154810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26</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高教深耕計畫小組</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82857313"/>
                  </a:ext>
                </a:extLst>
              </a:tr>
            </a:tbl>
          </a:graphicData>
        </a:graphic>
      </p:graphicFrame>
      <p:sp>
        <p:nvSpPr>
          <p:cNvPr id="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256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2195388" y="197932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392" y="111943"/>
            <a:ext cx="12180608"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作業</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時程</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內容版面配置區 4"/>
          <p:cNvGraphicFramePr>
            <a:graphicFrameLocks noGrp="1"/>
          </p:cNvGraphicFramePr>
          <p:nvPr>
            <p:ph sz="quarter" idx="13"/>
            <p:extLst>
              <p:ext uri="{D42A27DB-BD31-4B8C-83A1-F6EECF244321}">
                <p14:modId xmlns:p14="http://schemas.microsoft.com/office/powerpoint/2010/main" val="2852766976"/>
              </p:ext>
            </p:extLst>
          </p:nvPr>
        </p:nvGraphicFramePr>
        <p:xfrm>
          <a:off x="598205" y="877259"/>
          <a:ext cx="11006982" cy="5760720"/>
        </p:xfrm>
        <a:graphic>
          <a:graphicData uri="http://schemas.openxmlformats.org/drawingml/2006/table">
            <a:tbl>
              <a:tblPr firstRow="1" bandRow="1">
                <a:tableStyleId>{5C22544A-7EE6-4342-B048-85BDC9FD1C3A}</a:tableStyleId>
              </a:tblPr>
              <a:tblGrid>
                <a:gridCol w="4930487">
                  <a:extLst>
                    <a:ext uri="{9D8B030D-6E8A-4147-A177-3AD203B41FA5}">
                      <a16:colId xmlns:a16="http://schemas.microsoft.com/office/drawing/2014/main" val="314474761"/>
                    </a:ext>
                  </a:extLst>
                </a:gridCol>
                <a:gridCol w="6076495">
                  <a:extLst>
                    <a:ext uri="{9D8B030D-6E8A-4147-A177-3AD203B41FA5}">
                      <a16:colId xmlns:a16="http://schemas.microsoft.com/office/drawing/2014/main" val="3031485974"/>
                    </a:ext>
                  </a:extLst>
                </a:gridCol>
              </a:tblGrid>
              <a:tr h="54869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起訖時間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作業事項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42613971"/>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08/16~08/30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a:lnSpc>
                          <a:spcPct val="150000"/>
                        </a:lnSpc>
                      </a:pPr>
                      <a:r>
                        <a:rPr lang="zh-TW" altLang="zh-TW"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r>
                        <a:rPr lang="zh-TW" altLang="en-US"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2400" b="1" dirty="0">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073983"/>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09/01~10/31</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0457273"/>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11/04</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08060"/>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11/06~11/20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統一修正期間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9289716"/>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11/22</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860446"/>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11/28~11/29</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經應用單位通知</a:t>
                      </a:r>
                      <a:r>
                        <a:rPr lang="en-US" altLang="zh-TW"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非統一資料修正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686940"/>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12/02</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35011"/>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12/02~12/31</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0974464"/>
                  </a:ext>
                </a:extLst>
              </a:tr>
            </a:tbl>
          </a:graphicData>
        </a:graphic>
      </p:graphicFrame>
    </p:spTree>
    <p:extLst>
      <p:ext uri="{BB962C8B-B14F-4D97-AF65-F5344CB8AC3E}">
        <p14:creationId xmlns:p14="http://schemas.microsoft.com/office/powerpoint/2010/main" val="344548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1943"/>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基本資料確認</a:t>
            </a:r>
          </a:p>
        </p:txBody>
      </p:sp>
      <p:sp>
        <p:nvSpPr>
          <p:cNvPr id="10" name="文字方塊 35"/>
          <p:cNvSpPr txBox="1">
            <a:spLocks noChangeArrowheads="1"/>
          </p:cNvSpPr>
          <p:nvPr/>
        </p:nvSpPr>
        <p:spPr bwMode="auto">
          <a:xfrm>
            <a:off x="1870469" y="755206"/>
            <a:ext cx="8420896" cy="615553"/>
          </a:xfrm>
          <a:prstGeom prst="rect">
            <a:avLst/>
          </a:prstGeom>
          <a:noFill/>
          <a:ln w="9525">
            <a:noFill/>
            <a:miter lim="800000"/>
            <a:headEnd/>
            <a:tailEnd/>
          </a:ln>
        </p:spPr>
        <p:txBody>
          <a:bodyPr wrap="none">
            <a:spAutoFit/>
          </a:bodyPr>
          <a:lstStyle/>
          <a:p>
            <a:pPr algn="ctr">
              <a:defRPr/>
            </a:pP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sp>
        <p:nvSpPr>
          <p:cNvPr id="12" name="矩形 11"/>
          <p:cNvSpPr/>
          <p:nvPr/>
        </p:nvSpPr>
        <p:spPr>
          <a:xfrm>
            <a:off x="5472954" y="1520792"/>
            <a:ext cx="5518134" cy="3970318"/>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本期基本資料請學校依「</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學年</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度招生名額核定表</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填載。</a:t>
            </a:r>
            <a:endParaRPr lang="zh-TW" altLang="en-US" sz="2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4" name="表格 17"/>
          <p:cNvGraphicFramePr>
            <a:graphicFrameLocks noGrp="1"/>
          </p:cNvGraphicFramePr>
          <p:nvPr>
            <p:extLst>
              <p:ext uri="{D42A27DB-BD31-4B8C-83A1-F6EECF244321}">
                <p14:modId xmlns:p14="http://schemas.microsoft.com/office/powerpoint/2010/main" val="445282536"/>
              </p:ext>
            </p:extLst>
          </p:nvPr>
        </p:nvGraphicFramePr>
        <p:xfrm>
          <a:off x="2026193" y="2170994"/>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430151">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1</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2</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3</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4714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4714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15" name="矩形 14"/>
          <p:cNvSpPr/>
          <p:nvPr/>
        </p:nvSpPr>
        <p:spPr>
          <a:xfrm>
            <a:off x="2026194" y="1700910"/>
            <a:ext cx="3284482" cy="431179"/>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113.08</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523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2241"/>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填表期間</a:t>
            </a:r>
          </a:p>
        </p:txBody>
      </p:sp>
      <p:graphicFrame>
        <p:nvGraphicFramePr>
          <p:cNvPr id="6" name="資料庫圖表 5"/>
          <p:cNvGraphicFramePr/>
          <p:nvPr>
            <p:extLst>
              <p:ext uri="{D42A27DB-BD31-4B8C-83A1-F6EECF244321}">
                <p14:modId xmlns:p14="http://schemas.microsoft.com/office/powerpoint/2010/main" val="1810828413"/>
              </p:ext>
            </p:extLst>
          </p:nvPr>
        </p:nvGraphicFramePr>
        <p:xfrm>
          <a:off x="1527087" y="1977082"/>
          <a:ext cx="9140913"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35"/>
          <p:cNvSpPr txBox="1">
            <a:spLocks noChangeArrowheads="1"/>
          </p:cNvSpPr>
          <p:nvPr/>
        </p:nvSpPr>
        <p:spPr bwMode="auto">
          <a:xfrm>
            <a:off x="1811494" y="856760"/>
            <a:ext cx="8542723"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spTree>
    <p:extLst>
      <p:ext uri="{BB962C8B-B14F-4D97-AF65-F5344CB8AC3E}">
        <p14:creationId xmlns:p14="http://schemas.microsoft.com/office/powerpoint/2010/main" val="26106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5412493" y="1437896"/>
            <a:ext cx="5085409" cy="3970318"/>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113.11.04</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379170494"/>
              </p:ext>
            </p:extLst>
          </p:nvPr>
        </p:nvGraphicFramePr>
        <p:xfrm>
          <a:off x="1736792" y="2146576"/>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4</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1736792" y="1584204"/>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76070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107894"/>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資料修正</a:t>
            </a:r>
          </a:p>
        </p:txBody>
      </p:sp>
      <p:sp>
        <p:nvSpPr>
          <p:cNvPr id="9" name="文字方塊 21"/>
          <p:cNvSpPr txBox="1">
            <a:spLocks noChangeArrowheads="1"/>
          </p:cNvSpPr>
          <p:nvPr/>
        </p:nvSpPr>
        <p:spPr bwMode="auto">
          <a:xfrm>
            <a:off x="5356167" y="1757258"/>
            <a:ext cx="5650816" cy="2677656"/>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11/6-11/20</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間</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提出申請並</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務必</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11/20</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21"/>
          <p:cNvSpPr txBox="1">
            <a:spLocks noChangeArrowheads="1"/>
          </p:cNvSpPr>
          <p:nvPr/>
        </p:nvSpPr>
        <p:spPr bwMode="auto">
          <a:xfrm>
            <a:off x="1598143" y="910250"/>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6</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graphicFrame>
        <p:nvGraphicFramePr>
          <p:cNvPr id="10" name="表格 17"/>
          <p:cNvGraphicFramePr>
            <a:graphicFrameLocks noGrp="1"/>
          </p:cNvGraphicFramePr>
          <p:nvPr>
            <p:extLst>
              <p:ext uri="{D42A27DB-BD31-4B8C-83A1-F6EECF244321}">
                <p14:modId xmlns:p14="http://schemas.microsoft.com/office/powerpoint/2010/main" val="548310281"/>
              </p:ext>
            </p:extLst>
          </p:nvPr>
        </p:nvGraphicFramePr>
        <p:xfrm>
          <a:off x="1736792" y="2411752"/>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3" name="矩形 12"/>
          <p:cNvSpPr/>
          <p:nvPr/>
        </p:nvSpPr>
        <p:spPr>
          <a:xfrm>
            <a:off x="1736792" y="1849380"/>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75952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sz="quarter" idx="13"/>
            <p:extLst>
              <p:ext uri="{D42A27DB-BD31-4B8C-83A1-F6EECF244321}">
                <p14:modId xmlns:p14="http://schemas.microsoft.com/office/powerpoint/2010/main" val="4030903437"/>
              </p:ext>
            </p:extLst>
          </p:nvPr>
        </p:nvGraphicFramePr>
        <p:xfrm>
          <a:off x="1108952" y="3255724"/>
          <a:ext cx="9784086" cy="2560320"/>
        </p:xfrm>
        <a:graphic>
          <a:graphicData uri="http://schemas.openxmlformats.org/drawingml/2006/table">
            <a:tbl>
              <a:tblPr firstRow="1" bandRow="1">
                <a:tableStyleId>{5C22544A-7EE6-4342-B048-85BDC9FD1C3A}</a:tableStyleId>
              </a:tblPr>
              <a:tblGrid>
                <a:gridCol w="4892043">
                  <a:extLst>
                    <a:ext uri="{9D8B030D-6E8A-4147-A177-3AD203B41FA5}">
                      <a16:colId xmlns:a16="http://schemas.microsoft.com/office/drawing/2014/main" val="3310908594"/>
                    </a:ext>
                  </a:extLst>
                </a:gridCol>
                <a:gridCol w="4892043">
                  <a:extLst>
                    <a:ext uri="{9D8B030D-6E8A-4147-A177-3AD203B41FA5}">
                      <a16:colId xmlns:a16="http://schemas.microsoft.com/office/drawing/2014/main" val="903046402"/>
                    </a:ext>
                  </a:extLst>
                </a:gridCol>
              </a:tblGrid>
              <a:tr h="370840">
                <a:tc>
                  <a:txBody>
                    <a:bodyPr/>
                    <a:lstStyle/>
                    <a:p>
                      <a:pPr algn="ctr"/>
                      <a:r>
                        <a:rPr lang="zh-TW" altLang="en-US" sz="22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zh-TW" altLang="en-US" sz="22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聯絡</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資訊</a:t>
                      </a:r>
                      <a:endParaRPr lang="zh-TW" altLang="en-US" sz="2200" b="1"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207642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主要以電話方式聯絡</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10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u="none" baseline="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heipuser@yuntech.edu.tw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040874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studb@yuntech.edu.tw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02420"/>
                  </a:ext>
                </a:extLst>
              </a:tr>
              <a:tr h="370840">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altLang="zh-TW"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dhe-fund@yuntech.edu.tw</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01247182"/>
                  </a:ext>
                </a:extLst>
              </a:tr>
              <a:tr h="370840">
                <a:tc>
                  <a:txBody>
                    <a:bodyPr/>
                    <a:lstStyle/>
                    <a:p>
                      <a:r>
                        <a:rPr lang="zh-TW" altLang="en-US" sz="2200" b="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endParaRPr lang="zh-TW" altLang="en-US" sz="22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200" b="0" u="none" baseline="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opendata@yuntech.edu.tw</a:t>
                      </a:r>
                      <a:endParaRPr lang="zh-TW" altLang="en-US" sz="2200" b="0" u="none" baseline="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8469413"/>
                  </a:ext>
                </a:extLst>
              </a:tr>
            </a:tbl>
          </a:graphicData>
        </a:graphic>
      </p:graphicFrame>
      <p:sp>
        <p:nvSpPr>
          <p:cNvPr id="8" name="Rectangle 2"/>
          <p:cNvSpPr>
            <a:spLocks noGrp="1" noChangeArrowheads="1"/>
          </p:cNvSpPr>
          <p:nvPr>
            <p:ph type="title"/>
          </p:nvPr>
        </p:nvSpPr>
        <p:spPr>
          <a:xfrm>
            <a:off x="11389" y="107894"/>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各應用單位聯絡資訊</a:t>
            </a:r>
          </a:p>
        </p:txBody>
      </p:sp>
      <p:sp>
        <p:nvSpPr>
          <p:cNvPr id="9" name="矩形 8"/>
          <p:cNvSpPr/>
          <p:nvPr/>
        </p:nvSpPr>
        <p:spPr>
          <a:xfrm>
            <a:off x="710118" y="717494"/>
            <a:ext cx="10091765" cy="2492990"/>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於</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本期統一修正期間，</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各應用單位</a:t>
            </a: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聯絡資訊如下</a:t>
            </a:r>
            <a:r>
              <a:rPr lang="en-US" altLang="zh-TW" sz="2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將陸續通知經該單位檢核後資料有疑義之學校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，屆時，</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煩請各校總承辦人</a:t>
            </a:r>
            <a:r>
              <a:rPr lang="zh-TW" altLang="en-US"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留意電話及</a:t>
            </a:r>
            <a:r>
              <a:rPr lang="en-US" altLang="zh-TW"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相關訊息；若無接獲通知者，則表示貴校所填報資料符合檢核條件之合理性。</a:t>
            </a:r>
          </a:p>
        </p:txBody>
      </p:sp>
    </p:spTree>
    <p:extLst>
      <p:ext uri="{BB962C8B-B14F-4D97-AF65-F5344CB8AC3E}">
        <p14:creationId xmlns:p14="http://schemas.microsoft.com/office/powerpoint/2010/main" val="532201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4" y="13806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11" name="文字方塊 21"/>
          <p:cNvSpPr txBox="1">
            <a:spLocks noChangeArrowheads="1"/>
          </p:cNvSpPr>
          <p:nvPr/>
        </p:nvSpPr>
        <p:spPr bwMode="auto">
          <a:xfrm>
            <a:off x="5822684" y="84052"/>
            <a:ext cx="4812755" cy="6703117"/>
          </a:xfrm>
          <a:prstGeom prst="rect">
            <a:avLst/>
          </a:prstGeom>
          <a:noFill/>
          <a:ln w="9525">
            <a:noFill/>
            <a:miter lim="800000"/>
            <a:headEnd/>
            <a:tailEnd/>
          </a:ln>
        </p:spPr>
        <p:txBody>
          <a:bodyPr wrap="square">
            <a:spAutoFit/>
          </a:bodyPr>
          <a:lstStyle/>
          <a:p>
            <a:pPr marL="342900" indent="-342900">
              <a:lnSpc>
                <a:spcPts val="4000"/>
              </a:lnSpc>
              <a:buFont typeface="Wingdings" panose="05000000000000000000" pitchFamily="2" charset="2"/>
              <a:buChar char="l"/>
              <a:defRPr/>
            </a:pPr>
            <a:r>
              <a:rPr lang="en-US" altLang="zh-TW" sz="24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113.11.22</a:t>
            </a:r>
            <a:r>
              <a:rPr lang="zh-TW" altLang="en-US" sz="24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大專校院校務資訊公開平</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臺</a:t>
            </a:r>
            <a:endPar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ts val="4000"/>
              </a:lnSpc>
              <a:buFont typeface="Wingdings" panose="05000000000000000000" pitchFamily="2" charset="2"/>
              <a:buChar char="l"/>
              <a:defRPr/>
            </a:pPr>
            <a:r>
              <a:rPr lang="en-US" altLang="zh-TW" sz="24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113.11.22</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4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國際司</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高教深耕計畫小組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兼任助理承辦</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endPar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17"/>
          <p:cNvGraphicFramePr>
            <a:graphicFrameLocks noGrp="1"/>
          </p:cNvGraphicFramePr>
          <p:nvPr>
            <p:extLst>
              <p:ext uri="{D42A27DB-BD31-4B8C-83A1-F6EECF244321}">
                <p14:modId xmlns:p14="http://schemas.microsoft.com/office/powerpoint/2010/main" val="1682219729"/>
              </p:ext>
            </p:extLst>
          </p:nvPr>
        </p:nvGraphicFramePr>
        <p:xfrm>
          <a:off x="1736792" y="2146576"/>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7" name="矩形 6"/>
          <p:cNvSpPr/>
          <p:nvPr/>
        </p:nvSpPr>
        <p:spPr>
          <a:xfrm>
            <a:off x="1736792" y="1584204"/>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151393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390" y="110187"/>
            <a:ext cx="12180610"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2.8</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期經應用單位通知</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非統一資料修正</a:t>
            </a:r>
          </a:p>
        </p:txBody>
      </p:sp>
      <p:sp>
        <p:nvSpPr>
          <p:cNvPr id="6" name="文字方塊 21"/>
          <p:cNvSpPr txBox="1"/>
          <p:nvPr/>
        </p:nvSpPr>
        <p:spPr>
          <a:xfrm>
            <a:off x="1524000" y="852256"/>
            <a:ext cx="9144000" cy="615553"/>
          </a:xfrm>
          <a:prstGeom prst="rect">
            <a:avLst/>
          </a:prstGeom>
          <a:noFill/>
          <a:ln w="9525">
            <a:noFill/>
            <a:miter lim="800000"/>
            <a:headEnd/>
            <a:tailEnd/>
          </a:ln>
        </p:spPr>
        <p:txBody>
          <a:bodyPr wrap="square">
            <a:spAutoFit/>
          </a:bodyPr>
          <a:lstStyle>
            <a:defPPr>
              <a:defRPr lang="en-US"/>
            </a:defPPr>
            <a:lvl1pPr algn="ctr">
              <a:defRPr sz="3600">
                <a:solidFill>
                  <a:srgbClr val="0000FF"/>
                </a:solidFill>
                <a:ea typeface="微軟正黑體" panose="020B0604030504040204" pitchFamily="34" charset="-120"/>
                <a:cs typeface="Times New Roman" panose="02020603050405020304" pitchFamily="18" charset="0"/>
              </a:defRPr>
            </a:lvl1pPr>
          </a:lstStyle>
          <a:p>
            <a:r>
              <a:rPr lang="en-US" sz="3400" b="1" u="heavy" dirty="0" smtClean="0">
                <a:latin typeface="Arial" panose="020B0604020202020204" pitchFamily="34" charset="0"/>
                <a:cs typeface="Arial" panose="020B0604020202020204" pitchFamily="34" charset="0"/>
              </a:rPr>
              <a:t>1</a:t>
            </a:r>
            <a:r>
              <a:rPr lang="en-US" altLang="zh-TW" sz="3400" b="1" u="heavy" dirty="0" smtClean="0">
                <a:latin typeface="Arial" panose="020B0604020202020204" pitchFamily="34" charset="0"/>
                <a:cs typeface="Arial" panose="020B0604020202020204" pitchFamily="34" charset="0"/>
              </a:rPr>
              <a:t>1</a:t>
            </a:r>
            <a:r>
              <a:rPr lang="zh-TW" altLang="en-US" sz="3400" b="1" u="heavy" dirty="0" smtClean="0">
                <a:latin typeface="Arial" panose="020B0604020202020204" pitchFamily="34" charset="0"/>
                <a:cs typeface="Arial" panose="020B0604020202020204" pitchFamily="34" charset="0"/>
              </a:rPr>
              <a:t>月</a:t>
            </a:r>
            <a:r>
              <a:rPr lang="en-US" altLang="zh-TW" sz="3400" b="1" u="heavy" dirty="0" smtClean="0">
                <a:latin typeface="Arial" panose="020B0604020202020204" pitchFamily="34" charset="0"/>
                <a:cs typeface="Arial" panose="020B0604020202020204" pitchFamily="34" charset="0"/>
              </a:rPr>
              <a:t>28</a:t>
            </a:r>
            <a:r>
              <a:rPr lang="zh-TW" altLang="en-US" sz="3400" b="1" u="heavy" dirty="0" smtClean="0">
                <a:latin typeface="Arial" panose="020B0604020202020204" pitchFamily="34" charset="0"/>
                <a:cs typeface="Arial" panose="020B0604020202020204" pitchFamily="34" charset="0"/>
              </a:rPr>
              <a:t>日</a:t>
            </a:r>
            <a:r>
              <a:rPr lang="zh-TW" altLang="en-US" sz="3400" b="1" u="heavy" dirty="0">
                <a:latin typeface="Arial" panose="020B0604020202020204" pitchFamily="34" charset="0"/>
                <a:cs typeface="Arial" panose="020B0604020202020204" pitchFamily="34" charset="0"/>
              </a:rPr>
              <a:t>上午</a:t>
            </a:r>
            <a:r>
              <a:rPr lang="en-US" sz="3400" b="1" u="heavy" dirty="0">
                <a:latin typeface="Arial" panose="020B0604020202020204" pitchFamily="34" charset="0"/>
                <a:cs typeface="Arial" panose="020B0604020202020204" pitchFamily="34" charset="0"/>
              </a:rPr>
              <a:t>8:00</a:t>
            </a:r>
            <a:r>
              <a:rPr lang="zh-TW" altLang="en-US" sz="3400" b="1" u="heavy" dirty="0">
                <a:latin typeface="Arial" panose="020B0604020202020204" pitchFamily="34" charset="0"/>
                <a:cs typeface="Arial" panose="020B0604020202020204" pitchFamily="34" charset="0"/>
              </a:rPr>
              <a:t>起 至</a:t>
            </a:r>
            <a:r>
              <a:rPr lang="en-US" altLang="zh-TW" sz="3400" b="1" u="heavy" dirty="0">
                <a:latin typeface="Arial" panose="020B0604020202020204" pitchFamily="34" charset="0"/>
                <a:cs typeface="Arial" panose="020B0604020202020204" pitchFamily="34" charset="0"/>
              </a:rPr>
              <a:t> 11</a:t>
            </a:r>
            <a:r>
              <a:rPr lang="zh-TW" altLang="en-US" sz="3400" b="1" u="heavy" dirty="0" smtClean="0">
                <a:latin typeface="Arial" panose="020B0604020202020204" pitchFamily="34" charset="0"/>
                <a:cs typeface="Arial" panose="020B0604020202020204" pitchFamily="34" charset="0"/>
              </a:rPr>
              <a:t>月</a:t>
            </a:r>
            <a:r>
              <a:rPr lang="en-US" altLang="zh-TW" sz="3400" b="1" u="heavy" dirty="0" smtClean="0">
                <a:latin typeface="Arial" panose="020B0604020202020204" pitchFamily="34" charset="0"/>
                <a:cs typeface="Arial" panose="020B0604020202020204" pitchFamily="34" charset="0"/>
              </a:rPr>
              <a:t>29</a:t>
            </a:r>
            <a:r>
              <a:rPr lang="zh-TW" altLang="en-US" sz="3400" b="1" u="heavy" dirty="0" smtClean="0">
                <a:latin typeface="Arial" panose="020B0604020202020204" pitchFamily="34" charset="0"/>
                <a:cs typeface="Arial" panose="020B0604020202020204" pitchFamily="34" charset="0"/>
              </a:rPr>
              <a:t>日</a:t>
            </a:r>
            <a:r>
              <a:rPr lang="zh-TW" altLang="en-US" sz="3400" b="1" u="heavy" dirty="0">
                <a:latin typeface="Arial" panose="020B0604020202020204" pitchFamily="34" charset="0"/>
                <a:cs typeface="Arial" panose="020B0604020202020204" pitchFamily="34" charset="0"/>
              </a:rPr>
              <a:t>下午</a:t>
            </a:r>
            <a:r>
              <a:rPr lang="en-US" sz="3400" b="1" u="heavy" dirty="0">
                <a:latin typeface="Arial" panose="020B0604020202020204" pitchFamily="34" charset="0"/>
                <a:cs typeface="Arial" panose="020B0604020202020204" pitchFamily="34" charset="0"/>
              </a:rPr>
              <a:t>5:00</a:t>
            </a:r>
            <a:r>
              <a:rPr lang="zh-TW" altLang="en-US" sz="3400" b="1" u="heavy" dirty="0">
                <a:latin typeface="Arial" panose="020B0604020202020204" pitchFamily="34" charset="0"/>
                <a:cs typeface="Arial" panose="020B0604020202020204" pitchFamily="34" charset="0"/>
              </a:rPr>
              <a:t>止</a:t>
            </a:r>
            <a:r>
              <a:rPr lang="en-US" sz="3400" b="1" u="heavy" dirty="0">
                <a:latin typeface="Arial" panose="020B0604020202020204" pitchFamily="34" charset="0"/>
                <a:cs typeface="Arial" panose="020B0604020202020204" pitchFamily="34" charset="0"/>
              </a:rPr>
              <a:t>  </a:t>
            </a:r>
          </a:p>
        </p:txBody>
      </p:sp>
      <p:sp>
        <p:nvSpPr>
          <p:cNvPr id="7" name="文字方塊 21"/>
          <p:cNvSpPr txBox="1"/>
          <p:nvPr/>
        </p:nvSpPr>
        <p:spPr>
          <a:xfrm>
            <a:off x="4803768" y="1745530"/>
            <a:ext cx="6515820" cy="4524315"/>
          </a:xfrm>
          <a:prstGeom prst="rect">
            <a:avLst/>
          </a:prstGeom>
          <a:noFill/>
          <a:ln cap="flat">
            <a:noFill/>
          </a:ln>
        </p:spPr>
        <p:txBody>
          <a:bodyPr vert="horz" wrap="square" lIns="91440" tIns="45720" rIns="91440" bIns="45720" anchor="t" anchorCtr="0" compatLnSpc="1">
            <a:spAutoFit/>
          </a:bodyPr>
          <a:lstStyle/>
          <a:p>
            <a:pPr marL="457200" indent="-457200" algn="just" fontAlgn="auto">
              <a:lnSpc>
                <a:spcPct val="150000"/>
              </a:lnSpc>
              <a:spcBef>
                <a:spcPts val="0"/>
              </a:spcBef>
              <a:spcAft>
                <a:spcPts val="0"/>
              </a:spcAft>
              <a:buFont typeface="Wingdings" panose="05000000000000000000" pitchFamily="2" charset="2"/>
              <a:buChar char="l"/>
              <a:defRPr sz="1800" b="0" i="0" u="none" strike="noStrike" kern="0" cap="none" spc="0" baseline="0">
                <a:solidFill>
                  <a:srgbClr val="000000"/>
                </a:solidFill>
                <a:uFillTx/>
              </a:defRPr>
            </a:pPr>
            <a:r>
              <a:rPr lang="zh-TW" altLang="zh-TW" sz="2400" dirty="0">
                <a:latin typeface="Arial" panose="020B0604020202020204" pitchFamily="34" charset="0"/>
                <a:ea typeface="微軟正黑體" panose="020B0604030504040204" pitchFamily="34" charset="-120"/>
                <a:cs typeface="Arial" panose="020B0604020202020204" pitchFamily="34" charset="0"/>
              </a:rPr>
              <a:t>凡</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經</a:t>
            </a:r>
            <a:r>
              <a:rPr lang="zh-TW" altLang="en-US" sz="2400" b="1" dirty="0">
                <a:latin typeface="Arial" panose="020B0604020202020204" pitchFamily="34" charset="0"/>
                <a:ea typeface="微軟正黑體" panose="020B0604030504040204" pitchFamily="34" charset="-120"/>
                <a:cs typeface="Arial" panose="020B0604020202020204" pitchFamily="34" charset="0"/>
              </a:rPr>
              <a:t>教育部</a:t>
            </a:r>
            <a:r>
              <a:rPr lang="zh-TW" altLang="zh-TW" sz="2400" b="1" dirty="0">
                <a:latin typeface="Arial" panose="020B0604020202020204" pitchFamily="34" charset="0"/>
                <a:ea typeface="微軟正黑體" panose="020B0604030504040204" pitchFamily="34" charset="-120"/>
                <a:cs typeface="Arial" panose="020B0604020202020204" pitchFamily="34" charset="0"/>
              </a:rPr>
              <a:t>統計</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處</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私</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立</a:t>
            </a:r>
            <a:r>
              <a:rPr lang="zh-TW" altLang="en-US" sz="2400" b="1" dirty="0">
                <a:latin typeface="Arial" panose="020B0604020202020204" pitchFamily="34" charset="0"/>
                <a:ea typeface="微軟正黑體" panose="020B0604030504040204" pitchFamily="34" charset="-120"/>
                <a:cs typeface="Arial" panose="020B0604020202020204" pitchFamily="34" charset="0"/>
              </a:rPr>
              <a:t>大學</a:t>
            </a:r>
            <a:r>
              <a:rPr lang="zh-TW" altLang="zh-TW" sz="2400" b="1" dirty="0">
                <a:latin typeface="Arial" panose="020B0604020202020204" pitchFamily="34" charset="0"/>
                <a:ea typeface="微軟正黑體" panose="020B0604030504040204" pitchFamily="34" charset="-120"/>
                <a:cs typeface="Arial" panose="020B0604020202020204" pitchFamily="34" charset="0"/>
              </a:rPr>
              <a:t>校</a:t>
            </a:r>
            <a:r>
              <a:rPr lang="zh-TW" altLang="en-US" sz="2400" b="1" dirty="0">
                <a:latin typeface="Arial" panose="020B0604020202020204" pitchFamily="34" charset="0"/>
                <a:ea typeface="微軟正黑體" panose="020B0604030504040204" pitchFamily="34" charset="-120"/>
                <a:cs typeface="Arial" panose="020B0604020202020204" pitchFamily="34" charset="0"/>
              </a:rPr>
              <a:t>院</a:t>
            </a:r>
            <a:r>
              <a:rPr lang="zh-TW" altLang="zh-TW" sz="2400" b="1" dirty="0">
                <a:latin typeface="Arial" panose="020B0604020202020204" pitchFamily="34" charset="0"/>
                <a:ea typeface="微軟正黑體" panose="020B0604030504040204" pitchFamily="34" charset="-120"/>
                <a:cs typeface="Arial" panose="020B0604020202020204" pitchFamily="34" charset="0"/>
              </a:rPr>
              <a:t>獎補助</a:t>
            </a:r>
            <a:r>
              <a:rPr lang="zh-TW" altLang="en-US" sz="2400" b="1" dirty="0">
                <a:latin typeface="Arial" panose="020B0604020202020204" pitchFamily="34" charset="0"/>
                <a:ea typeface="微軟正黑體" panose="020B0604030504040204" pitchFamily="34" charset="-120"/>
                <a:cs typeface="Arial" panose="020B0604020202020204" pitchFamily="34" charset="0"/>
              </a:rPr>
              <a:t>小組</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4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en-US" sz="2400" b="1" dirty="0">
                <a:latin typeface="Arial" panose="020B0604020202020204" pitchFamily="34" charset="0"/>
                <a:ea typeface="微軟正黑體" panose="020B0604030504040204" pitchFamily="34" charset="-120"/>
                <a:cs typeface="Arial" panose="020B0604020202020204" pitchFamily="34" charset="0"/>
              </a:rPr>
              <a:t>大專校院校務</a:t>
            </a:r>
            <a:r>
              <a:rPr lang="zh-TW" altLang="zh-TW" sz="2400" b="1" dirty="0">
                <a:latin typeface="Arial" panose="020B0604020202020204" pitchFamily="34" charset="0"/>
                <a:ea typeface="微軟正黑體" panose="020B0604030504040204" pitchFamily="34" charset="-120"/>
                <a:cs typeface="Arial" panose="020B0604020202020204" pitchFamily="34" charset="0"/>
              </a:rPr>
              <a:t>資訊公開</a:t>
            </a:r>
            <a:r>
              <a:rPr lang="zh-TW" altLang="en-US" sz="2400" b="1" dirty="0">
                <a:latin typeface="Arial" panose="020B0604020202020204" pitchFamily="34" charset="0"/>
                <a:ea typeface="微軟正黑體" panose="020B0604030504040204" pitchFamily="34" charset="-120"/>
                <a:cs typeface="Arial" panose="020B0604020202020204" pitchFamily="34" charset="0"/>
              </a:rPr>
              <a:t>平</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臺</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檢視</a:t>
            </a:r>
            <a:r>
              <a:rPr lang="zh-TW" altLang="zh-TW" sz="2400" dirty="0">
                <a:latin typeface="Arial" panose="020B0604020202020204" pitchFamily="34" charset="0"/>
                <a:ea typeface="微軟正黑體" panose="020B0604030504040204" pitchFamily="34" charset="-120"/>
                <a:cs typeface="Arial" panose="020B0604020202020204" pitchFamily="34" charset="0"/>
              </a:rPr>
              <a:t>於</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第</a:t>
            </a:r>
            <a:r>
              <a:rPr lang="en-US" altLang="zh-TW" sz="2400" u="sng" dirty="0">
                <a:latin typeface="Arial" panose="020B0604020202020204" pitchFamily="34" charset="0"/>
                <a:ea typeface="微軟正黑體" panose="020B0604030504040204" pitchFamily="34" charset="-120"/>
                <a:cs typeface="Arial" panose="020B0604020202020204" pitchFamily="34" charset="0"/>
              </a:rPr>
              <a:t>2</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次釋出</a:t>
            </a:r>
            <a:r>
              <a:rPr lang="zh-TW" altLang="en-US" sz="2400" u="sng" dirty="0">
                <a:latin typeface="Arial" panose="020B0604020202020204" pitchFamily="34" charset="0"/>
                <a:ea typeface="微軟正黑體" panose="020B0604030504040204" pitchFamily="34" charset="-120"/>
                <a:cs typeface="Arial" panose="020B0604020202020204" pitchFamily="34" charset="0"/>
              </a:rPr>
              <a:t>本期</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學校所填資料有誤者</a:t>
            </a:r>
            <a:r>
              <a:rPr lang="zh-TW" altLang="zh-TW" sz="2400" dirty="0">
                <a:latin typeface="Arial" panose="020B0604020202020204" pitchFamily="34" charset="0"/>
                <a:ea typeface="微軟正黑體" panose="020B0604030504040204" pitchFamily="34" charset="-120"/>
                <a:cs typeface="Arial" panose="020B0604020202020204" pitchFamily="34" charset="0"/>
              </a:rPr>
              <a:t>，應於</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11/28-11/29</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間</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提出</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「非統一時間修正」</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申請作業並上傳檢附「核章</a:t>
            </a:r>
            <a:r>
              <a:rPr lang="zh-TW" altLang="en-US" sz="2400" u="sng" dirty="0">
                <a:latin typeface="Arial" panose="020B0604020202020204" pitchFamily="34" charset="0"/>
                <a:ea typeface="微軟正黑體" panose="020B0604030504040204" pitchFamily="34" charset="-120"/>
                <a:cs typeface="Arial" panose="020B0604020202020204" pitchFamily="34" charset="0"/>
              </a:rPr>
              <a:t>版</a:t>
            </a:r>
            <a:r>
              <a:rPr lang="zh-TW" altLang="zh-TW" sz="2400" u="sng" dirty="0">
                <a:latin typeface="Arial" panose="020B0604020202020204" pitchFamily="34" charset="0"/>
                <a:ea typeface="微軟正黑體" panose="020B0604030504040204" pitchFamily="34" charset="-120"/>
                <a:cs typeface="Arial" panose="020B0604020202020204" pitchFamily="34" charset="0"/>
              </a:rPr>
              <a:t>大學校院校務資料庫資料修正對照表」</a:t>
            </a:r>
            <a:r>
              <a:rPr lang="zh-TW" altLang="zh-TW" sz="2400" dirty="0">
                <a:latin typeface="Arial" panose="020B0604020202020204" pitchFamily="34" charset="0"/>
                <a:ea typeface="微軟正黑體" panose="020B0604030504040204" pitchFamily="34" charset="-120"/>
                <a:cs typeface="Arial" panose="020B0604020202020204" pitchFamily="34" charset="0"/>
              </a:rPr>
              <a:t>，並</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請務必於</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11/29</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時前完成修正作業</a:t>
            </a:r>
            <a:r>
              <a:rPr lang="zh-TW" altLang="en-US" sz="2400" dirty="0">
                <a:solidFill>
                  <a:srgbClr val="222268"/>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以利各應用單位進行後續運用。</a:t>
            </a:r>
            <a:r>
              <a:rPr lang="en-US" sz="2400" b="1" u="sng"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10" name="表格 17"/>
          <p:cNvGraphicFramePr>
            <a:graphicFrameLocks noGrp="1"/>
          </p:cNvGraphicFramePr>
          <p:nvPr>
            <p:extLst>
              <p:ext uri="{D42A27DB-BD31-4B8C-83A1-F6EECF244321}">
                <p14:modId xmlns:p14="http://schemas.microsoft.com/office/powerpoint/2010/main" val="2881472541"/>
              </p:ext>
            </p:extLst>
          </p:nvPr>
        </p:nvGraphicFramePr>
        <p:xfrm>
          <a:off x="966545" y="2442410"/>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1" name="矩形 10"/>
          <p:cNvSpPr/>
          <p:nvPr/>
        </p:nvSpPr>
        <p:spPr>
          <a:xfrm>
            <a:off x="966545" y="1880038"/>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60229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1883376" y="1944791"/>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en-US" altLang="zh-TW"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113.10】</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394" y="129042"/>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5509747" y="1244608"/>
            <a:ext cx="5111276" cy="332398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113.12.02</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處</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大學校院獎補助</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小組</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校院學生基本</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資料庫</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大專</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校院校務資訊公開平臺</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961377735"/>
              </p:ext>
            </p:extLst>
          </p:nvPr>
        </p:nvGraphicFramePr>
        <p:xfrm>
          <a:off x="1615769" y="1891083"/>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8" name="矩形 7"/>
          <p:cNvSpPr/>
          <p:nvPr/>
        </p:nvSpPr>
        <p:spPr>
          <a:xfrm>
            <a:off x="1615769" y="1328711"/>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113.12</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232315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44327"/>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2.10</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檢核表報部</a:t>
            </a:r>
          </a:p>
        </p:txBody>
      </p:sp>
      <p:sp>
        <p:nvSpPr>
          <p:cNvPr id="10" name="文字方塊 30"/>
          <p:cNvSpPr txBox="1">
            <a:spLocks noChangeArrowheads="1"/>
          </p:cNvSpPr>
          <p:nvPr/>
        </p:nvSpPr>
        <p:spPr bwMode="auto">
          <a:xfrm>
            <a:off x="4548039" y="1582777"/>
            <a:ext cx="7090564" cy="4873129"/>
          </a:xfrm>
          <a:prstGeom prst="rect">
            <a:avLst/>
          </a:prstGeom>
          <a:noFill/>
          <a:ln w="9525">
            <a:noFill/>
            <a:miter lim="800000"/>
            <a:headEnd/>
            <a:tailEnd/>
          </a:ln>
        </p:spPr>
        <p:txBody>
          <a:bodyPr wrap="square">
            <a:spAutoFit/>
          </a:bodyPr>
          <a:lstStyle/>
          <a:p>
            <a:pPr marL="457200" indent="-457200">
              <a:lnSpc>
                <a:spcPct val="150000"/>
              </a:lnSpc>
              <a:spcBef>
                <a:spcPts val="200"/>
              </a:spcBef>
              <a:spcAft>
                <a:spcPts val="200"/>
              </a:spcAft>
              <a:buClr>
                <a:srgbClr val="000000"/>
              </a:buClr>
              <a:buAutoNum type="arabicPeriod"/>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lnSpc>
                <a:spcPct val="150000"/>
              </a:lnSpc>
              <a:spcBef>
                <a:spcPts val="200"/>
              </a:spcBef>
              <a:spcAft>
                <a:spcPts val="200"/>
              </a:spcAft>
              <a:buClr>
                <a:srgbClr val="000000"/>
              </a:buClr>
              <a:buAutoNum type="arabicPeriod"/>
              <a:defRPr/>
            </a:pP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電子公文</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方式函送核章版檢核表報部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spcBef>
                <a:spcPts val="200"/>
              </a:spcBef>
              <a:spcAft>
                <a:spcPts val="200"/>
              </a:spcAft>
              <a:buClr>
                <a:srgbClr val="000000"/>
              </a:buClr>
              <a:buFont typeface="+mj-lt"/>
              <a:buAutoNum type="arabicParenR"/>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公文正本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spcBef>
                <a:spcPts val="200"/>
              </a:spcBef>
              <a:spcAft>
                <a:spcPts val="200"/>
              </a:spcAft>
              <a:buClr>
                <a:srgbClr val="000000"/>
              </a:buClr>
              <a:buAutoNum type="arabicParenR"/>
              <a:defRPr/>
            </a:pPr>
            <a:r>
              <a:rPr lang="zh-TW" altLang="en-US" sz="2800" dirty="0">
                <a:latin typeface="Arial" panose="020B0604020202020204" pitchFamily="34" charset="0"/>
                <a:ea typeface="微軟正黑體" panose="020B0604030504040204" pitchFamily="34" charset="-120"/>
                <a:cs typeface="Arial" panose="020B0604020202020204" pitchFamily="34" charset="0"/>
              </a:rPr>
              <a:t>公文副本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國立雲林科技大學</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Bef>
                <a:spcPts val="200"/>
              </a:spcBef>
              <a:spcAft>
                <a:spcPts val="200"/>
              </a:spcAft>
              <a:buClr>
                <a:srgbClr val="000000"/>
              </a:buClr>
              <a:defRPr/>
            </a:pPr>
            <a:r>
              <a:rPr lang="zh-TW" altLang="en-US" sz="28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正、副本公文皆需檢附「核章版」檢核表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Bef>
                <a:spcPts val="200"/>
              </a:spcBef>
              <a:spcAft>
                <a:spcPts val="200"/>
              </a:spcAft>
              <a:buClr>
                <a:srgbClr val="000000"/>
              </a:buClr>
              <a:defRPr/>
            </a:pPr>
            <a:r>
              <a:rPr lang="zh-TW" altLang="en-US" sz="2800" b="1" dirty="0">
                <a:solidFill>
                  <a:srgbClr val="FF0000"/>
                </a:solidFill>
                <a:ea typeface="微軟正黑體" panose="020B0604030504040204" pitchFamily="34" charset="-120"/>
                <a:cs typeface="Arial" panose="020B0604020202020204" pitchFamily="34" charset="0"/>
                <a:sym typeface="Wingdings 2" panose="05020102010507070707" pitchFamily="18" charset="2"/>
              </a:rPr>
              <a:t> </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檢核表檔案大小限制為</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5MB</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以內</a:t>
            </a:r>
            <a:endParaRPr lang="en-US" altLang="zh-TW" sz="2800" u="sng"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9" name="矩形 8"/>
          <p:cNvSpPr/>
          <p:nvPr/>
        </p:nvSpPr>
        <p:spPr>
          <a:xfrm>
            <a:off x="1758958" y="607449"/>
            <a:ext cx="8729530" cy="877163"/>
          </a:xfrm>
          <a:prstGeom prst="rect">
            <a:avLst/>
          </a:prstGeom>
        </p:spPr>
        <p:txBody>
          <a:bodyPr wrap="square">
            <a:spAutoFit/>
          </a:bodyPr>
          <a:lstStyle/>
          <a:p>
            <a:pPr algn="ctr">
              <a:lnSpc>
                <a:spcPct val="150000"/>
              </a:lnSpc>
              <a:defRPr/>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11" name="表格 17"/>
          <p:cNvGraphicFramePr>
            <a:graphicFrameLocks noGrp="1"/>
          </p:cNvGraphicFramePr>
          <p:nvPr>
            <p:extLst>
              <p:ext uri="{D42A27DB-BD31-4B8C-83A1-F6EECF244321}">
                <p14:modId xmlns:p14="http://schemas.microsoft.com/office/powerpoint/2010/main" val="1935696018"/>
              </p:ext>
            </p:extLst>
          </p:nvPr>
        </p:nvGraphicFramePr>
        <p:xfrm>
          <a:off x="672328" y="2213811"/>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315709961"/>
                  </a:ext>
                </a:extLst>
              </a:tr>
              <a:tr h="44091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9</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10</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19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smtClean="0">
                          <a:solidFill>
                            <a:srgbClr val="FF0000"/>
                          </a:solidFill>
                          <a:latin typeface="Arial" panose="020B0604020202020204" pitchFamily="34" charset="0"/>
                          <a:ea typeface="+mn-ea"/>
                          <a:cs typeface="Arial" panose="020B0604020202020204" pitchFamily="34" charset="0"/>
                        </a:rPr>
                        <a:t>29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30</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2" name="矩形 11"/>
          <p:cNvSpPr/>
          <p:nvPr/>
        </p:nvSpPr>
        <p:spPr>
          <a:xfrm>
            <a:off x="672328" y="1651439"/>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113.12</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78553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03626" y="203814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34013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gray">
          <a:xfrm>
            <a:off x="2203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16639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9" y="120636"/>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192133" y="6188326"/>
            <a:ext cx="7314823" cy="461665"/>
          </a:xfrm>
          <a:prstGeom prst="rect">
            <a:avLst/>
          </a:prstGeom>
        </p:spPr>
        <p:txBody>
          <a:bodyPr wrap="none">
            <a:spAutoFit/>
          </a:bodyPr>
          <a:lstStyle/>
          <a:p>
            <a:pPr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50978607"/>
              </p:ext>
            </p:extLst>
          </p:nvPr>
        </p:nvGraphicFramePr>
        <p:xfrm>
          <a:off x="179463" y="758623"/>
          <a:ext cx="11895744" cy="5425440"/>
        </p:xfrm>
        <a:graphic>
          <a:graphicData uri="http://schemas.openxmlformats.org/drawingml/2006/table">
            <a:tbl>
              <a:tblPr firstRow="1" bandRow="1"/>
              <a:tblGrid>
                <a:gridCol w="1521150">
                  <a:extLst>
                    <a:ext uri="{9D8B030D-6E8A-4147-A177-3AD203B41FA5}">
                      <a16:colId xmlns:a16="http://schemas.microsoft.com/office/drawing/2014/main" val="20000"/>
                    </a:ext>
                  </a:extLst>
                </a:gridCol>
                <a:gridCol w="10374594">
                  <a:extLst>
                    <a:ext uri="{9D8B030D-6E8A-4147-A177-3AD203B41FA5}">
                      <a16:colId xmlns:a16="http://schemas.microsoft.com/office/drawing/2014/main" val="20001"/>
                    </a:ext>
                  </a:extLst>
                </a:gridCol>
              </a:tblGrid>
              <a:tr h="46469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5-4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10-2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10-3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12-1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23-1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24-A</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24-2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25-1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28</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30</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33</a:t>
                      </a:r>
                      <a:endPar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811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4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ts val="2500"/>
                        </a:lnSpc>
                        <a:defRPr/>
                      </a:pP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6-1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8</a:t>
                      </a:r>
                      <a:endPar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504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18</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19</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20</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21</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23</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24</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25(</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endPar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25-1(</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27</a:t>
                      </a:r>
                      <a:endPar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3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93</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私立</a:t>
                      </a:r>
                      <a:r>
                        <a:rPr lang="en-US" altLang="zh-TW"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97</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401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286450857"/>
              </p:ext>
            </p:extLst>
          </p:nvPr>
        </p:nvGraphicFramePr>
        <p:xfrm>
          <a:off x="2090352" y="1406786"/>
          <a:ext cx="8099853" cy="2895616"/>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zh-TW" altLang="en-US"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4-3</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、職</a:t>
                      </a:r>
                      <a:r>
                        <a:rPr lang="en-US" altLang="zh-TW"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endParaRPr lang="zh-TW" altLang="en-US" sz="2000" b="1" i="0" u="none" strike="noStrike" kern="1200" cap="none" spc="0" baseline="0" dirty="0" smtClean="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l"/>
                      <a:r>
                        <a:rPr lang="zh-TW" altLang="en-US" sz="2000" b="1" dirty="0" smtClean="0">
                          <a:solidFill>
                            <a:srgbClr val="000000"/>
                          </a:solidFill>
                          <a:latin typeface="微軟正黑體" panose="020B0604030504040204" pitchFamily="34" charset="-120"/>
                          <a:ea typeface="微軟正黑體" panose="020B0604030504040204" pitchFamily="34" charset="-120"/>
                        </a:rPr>
                        <a:t>校務類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u="none" strike="noStrike" kern="1200" cap="none" spc="0" baseline="0" dirty="0" smtClean="0">
                          <a:solidFill>
                            <a:srgbClr val="0000FF"/>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2000" b="1" i="0" u="none" strike="noStrike" kern="1200" cap="none" spc="0" baseline="0" dirty="0" smtClean="0">
                          <a:solidFill>
                            <a:srgbClr val="0000FF"/>
                          </a:solidFill>
                          <a:uFillTx/>
                          <a:latin typeface="Arial" panose="020B0604020202020204" pitchFamily="34" charset="0"/>
                          <a:ea typeface="微軟正黑體" panose="020B0604030504040204" pitchFamily="34" charset="-120"/>
                          <a:cs typeface="Arial" panose="020B0604020202020204" pitchFamily="34" charset="0"/>
                        </a:rPr>
                        <a:t>10-1</a:t>
                      </a:r>
                      <a:endParaRPr lang="zh-TW" altLang="en-US" sz="2000" b="1" i="0" u="none" strike="noStrike" kern="1200" cap="none" spc="0" baseline="0" dirty="0" smtClean="0">
                        <a:solidFill>
                          <a:srgbClr val="0000FF"/>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4150111"/>
                  </a:ext>
                </a:extLst>
              </a:tr>
              <a:tr h="560044">
                <a:tc>
                  <a:txBody>
                    <a:bodyPr/>
                    <a:lstStyle/>
                    <a:p>
                      <a:pPr algn="l"/>
                      <a:r>
                        <a:rPr lang="zh-TW" altLang="en-US" sz="3200" b="1" dirty="0">
                          <a:solidFill>
                            <a:schemeClr val="tx1"/>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effectLst/>
                          <a:latin typeface="微軟正黑體" panose="020B0604030504040204" pitchFamily="34" charset="-120"/>
                          <a:ea typeface="微軟正黑體" panose="020B0604030504040204" pitchFamily="34" charset="-120"/>
                          <a:cs typeface="+mn-cs"/>
                        </a:rPr>
                        <a:t>共</a:t>
                      </a:r>
                      <a:r>
                        <a:rPr lang="en-US" altLang="zh-TW" sz="3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8</a:t>
                      </a:r>
                      <a:r>
                        <a:rPr lang="zh-TW" altLang="en-US" sz="3200" b="1" kern="1200" dirty="0" smtClean="0">
                          <a:solidFill>
                            <a:schemeClr val="tx1"/>
                          </a:solidFill>
                          <a:latin typeface="微軟正黑體" panose="020B0604030504040204" pitchFamily="34" charset="-120"/>
                          <a:ea typeface="微軟正黑體" panose="020B0604030504040204" pitchFamily="34" charset="-120"/>
                          <a:cs typeface="+mn-cs"/>
                        </a:rPr>
                        <a:t>張</a:t>
                      </a:r>
                      <a:r>
                        <a:rPr lang="zh-TW" altLang="en-US" sz="3200" b="1" kern="1200" dirty="0">
                          <a:solidFill>
                            <a:schemeClr val="tx1"/>
                          </a:solidFill>
                          <a:latin typeface="微軟正黑體" panose="020B0604030504040204" pitchFamily="34" charset="-120"/>
                          <a:ea typeface="微軟正黑體" panose="020B0604030504040204" pitchFamily="34" charset="-120"/>
                          <a:cs typeface="+mn-cs"/>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2002478" y="858739"/>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
        <p:nvSpPr>
          <p:cNvPr id="2" name="矩形 1"/>
          <p:cNvSpPr/>
          <p:nvPr/>
        </p:nvSpPr>
        <p:spPr>
          <a:xfrm>
            <a:off x="2103062" y="4307937"/>
            <a:ext cx="4237057" cy="461665"/>
          </a:xfrm>
          <a:prstGeom prst="rect">
            <a:avLst/>
          </a:prstGeom>
        </p:spPr>
        <p:txBody>
          <a:bodyPr wrap="none">
            <a:spAutoFit/>
          </a:bodyPr>
          <a:lstStyle/>
          <a:p>
            <a:pPr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smtClean="0">
                <a:solidFill>
                  <a:srgbClr val="0000FF"/>
                </a:solidFill>
                <a:ea typeface="微軟正黑體" panose="020B0604030504040204" pitchFamily="34" charset="-120"/>
                <a:cs typeface="Arial" panose="020B0604020202020204" pitchFamily="34" charset="0"/>
              </a:rPr>
              <a:t>藍</a:t>
            </a:r>
            <a:r>
              <a:rPr lang="zh-TW" altLang="en-US" sz="2400" b="1" dirty="0">
                <a:solidFill>
                  <a:srgbClr val="0000FF"/>
                </a:solidFill>
                <a:ea typeface="微軟正黑體" panose="020B0604030504040204" pitchFamily="34" charset="-120"/>
                <a:cs typeface="Arial" panose="020B0604020202020204" pitchFamily="34" charset="0"/>
              </a:rPr>
              <a:t>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4375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2106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52856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學校系、所、學位學程、特殊專班、境外專班等</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8634" y="3481470"/>
            <a:ext cx="11859770" cy="2308324"/>
          </a:xfrm>
          <a:prstGeom prst="rect">
            <a:avLst/>
          </a:prstGeom>
        </p:spPr>
        <p:txBody>
          <a:bodyPr wrap="square">
            <a:spAutoFit/>
          </a:bodyPr>
          <a:lstStyle/>
          <a:p>
            <a:pPr>
              <a:lnSpc>
                <a:spcPct val="150000"/>
              </a:lnSpc>
            </a:pPr>
            <a:r>
              <a:rPr lang="en-US"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單位類別</a:t>
            </a:r>
            <a:r>
              <a:rPr lang="zh-TW"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新型專班</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單位類別</a:t>
            </a:r>
            <a:r>
              <a:rPr lang="en-US" altLang="zh-TW"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新型</a:t>
            </a:r>
            <a:r>
              <a:rPr lang="zh-TW" altLang="zh-TW" sz="2400" b="1" dirty="0">
                <a:latin typeface="Arial" panose="020B0604020202020204" pitchFamily="34" charset="0"/>
                <a:ea typeface="微軟正黑體" panose="020B0604030504040204" pitchFamily="34" charset="-120"/>
                <a:cs typeface="Arial" panose="020B0604020202020204" pitchFamily="34" charset="0"/>
              </a:rPr>
              <a:t>專</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班</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單位</a:t>
            </a:r>
            <a:r>
              <a:rPr lang="zh-TW" altLang="zh-TW" sz="2400" b="1" dirty="0">
                <a:latin typeface="Arial" panose="020B0604020202020204" pitchFamily="34" charset="0"/>
                <a:ea typeface="微軟正黑體" panose="020B0604030504040204" pitchFamily="34" charset="-120"/>
                <a:cs typeface="Arial" panose="020B0604020202020204" pitchFamily="34" charset="0"/>
              </a:rPr>
              <a:t>名稱</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班次</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學籍分組</a:t>
            </a:r>
            <a:r>
              <a:rPr lang="zh-TW" altLang="en-US" sz="2400" b="1" dirty="0">
                <a:latin typeface="Arial" panose="020B0604020202020204" pitchFamily="34" charset="0"/>
                <a:ea typeface="微軟正黑體" panose="020B0604030504040204" pitchFamily="34" charset="-120"/>
                <a:cs typeface="Arial" panose="020B0604020202020204" pitchFamily="34" charset="0"/>
              </a:rPr>
              <a:t>及</a:t>
            </a:r>
            <a:r>
              <a:rPr lang="zh-TW" altLang="zh-TW" sz="2400" b="1" dirty="0">
                <a:latin typeface="Arial" panose="020B0604020202020204" pitchFamily="34" charset="0"/>
                <a:ea typeface="微軟正黑體" panose="020B0604030504040204" pitchFamily="34" charset="-120"/>
                <a:cs typeface="Arial" panose="020B0604020202020204" pitchFamily="34" charset="0"/>
              </a:rPr>
              <a:t>核定招生日期</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此五欄位</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學校無須填報</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依</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教育部</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促進國際生來臺暨留臺</a:t>
            </a:r>
            <a:r>
              <a:rPr lang="en-US" altLang="zh-TW"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國際產業人才教育專班</a:t>
            </a:r>
            <a:r>
              <a:rPr lang="en-US" altLang="zh-TW"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新型專班</a:t>
            </a:r>
            <a:r>
              <a:rPr lang="en-US" altLang="zh-TW"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實施計畫</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核定情形</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由系統匯入</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新型專</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班】</a:t>
            </a:r>
            <a:r>
              <a:rPr lang="zh-TW" altLang="en-US" sz="2400" b="1" dirty="0">
                <a:latin typeface="Arial" panose="020B0604020202020204" pitchFamily="34" charset="0"/>
                <a:ea typeface="微軟正黑體" panose="020B0604030504040204" pitchFamily="34" charset="-120"/>
                <a:cs typeface="Arial" panose="020B0604020202020204" pitchFamily="34" charset="0"/>
              </a:rPr>
              <a:t>相關資料</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959376266"/>
              </p:ext>
            </p:extLst>
          </p:nvPr>
        </p:nvGraphicFramePr>
        <p:xfrm>
          <a:off x="147778" y="1290930"/>
          <a:ext cx="11917584" cy="2181997"/>
        </p:xfrm>
        <a:graphic>
          <a:graphicData uri="http://schemas.openxmlformats.org/drawingml/2006/table">
            <a:tbl>
              <a:tblPr firstRow="1" firstCol="1" bandRow="1"/>
              <a:tblGrid>
                <a:gridCol w="437438">
                  <a:extLst>
                    <a:ext uri="{9D8B030D-6E8A-4147-A177-3AD203B41FA5}">
                      <a16:colId xmlns:a16="http://schemas.microsoft.com/office/drawing/2014/main" val="4128831584"/>
                    </a:ext>
                  </a:extLst>
                </a:gridCol>
                <a:gridCol w="393192">
                  <a:extLst>
                    <a:ext uri="{9D8B030D-6E8A-4147-A177-3AD203B41FA5}">
                      <a16:colId xmlns:a16="http://schemas.microsoft.com/office/drawing/2014/main" val="2781152052"/>
                    </a:ext>
                  </a:extLst>
                </a:gridCol>
                <a:gridCol w="1901952">
                  <a:extLst>
                    <a:ext uri="{9D8B030D-6E8A-4147-A177-3AD203B41FA5}">
                      <a16:colId xmlns:a16="http://schemas.microsoft.com/office/drawing/2014/main" val="1783162361"/>
                    </a:ext>
                  </a:extLst>
                </a:gridCol>
                <a:gridCol w="987552">
                  <a:extLst>
                    <a:ext uri="{9D8B030D-6E8A-4147-A177-3AD203B41FA5}">
                      <a16:colId xmlns:a16="http://schemas.microsoft.com/office/drawing/2014/main" val="1085578121"/>
                    </a:ext>
                  </a:extLst>
                </a:gridCol>
                <a:gridCol w="1325880">
                  <a:extLst>
                    <a:ext uri="{9D8B030D-6E8A-4147-A177-3AD203B41FA5}">
                      <a16:colId xmlns:a16="http://schemas.microsoft.com/office/drawing/2014/main" val="300358937"/>
                    </a:ext>
                  </a:extLst>
                </a:gridCol>
                <a:gridCol w="1124712">
                  <a:extLst>
                    <a:ext uri="{9D8B030D-6E8A-4147-A177-3AD203B41FA5}">
                      <a16:colId xmlns:a16="http://schemas.microsoft.com/office/drawing/2014/main" val="588581705"/>
                    </a:ext>
                  </a:extLst>
                </a:gridCol>
                <a:gridCol w="1124712">
                  <a:extLst>
                    <a:ext uri="{9D8B030D-6E8A-4147-A177-3AD203B41FA5}">
                      <a16:colId xmlns:a16="http://schemas.microsoft.com/office/drawing/2014/main" val="2044984336"/>
                    </a:ext>
                  </a:extLst>
                </a:gridCol>
                <a:gridCol w="1170432">
                  <a:extLst>
                    <a:ext uri="{9D8B030D-6E8A-4147-A177-3AD203B41FA5}">
                      <a16:colId xmlns:a16="http://schemas.microsoft.com/office/drawing/2014/main" val="4211809878"/>
                    </a:ext>
                  </a:extLst>
                </a:gridCol>
                <a:gridCol w="630936">
                  <a:extLst>
                    <a:ext uri="{9D8B030D-6E8A-4147-A177-3AD203B41FA5}">
                      <a16:colId xmlns:a16="http://schemas.microsoft.com/office/drawing/2014/main" val="4278337238"/>
                    </a:ext>
                  </a:extLst>
                </a:gridCol>
                <a:gridCol w="1591056">
                  <a:extLst>
                    <a:ext uri="{9D8B030D-6E8A-4147-A177-3AD203B41FA5}">
                      <a16:colId xmlns:a16="http://schemas.microsoft.com/office/drawing/2014/main" val="41279976"/>
                    </a:ext>
                  </a:extLst>
                </a:gridCol>
                <a:gridCol w="1229722">
                  <a:extLst>
                    <a:ext uri="{9D8B030D-6E8A-4147-A177-3AD203B41FA5}">
                      <a16:colId xmlns:a16="http://schemas.microsoft.com/office/drawing/2014/main" val="3687274873"/>
                    </a:ext>
                  </a:extLst>
                </a:gridCol>
              </a:tblGrid>
              <a:tr h="266976">
                <a:tc rowSpan="2">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單位類別</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3">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班次</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學籍分組</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200"/>
                        </a:lnSpc>
                        <a:spcAft>
                          <a:spcPts val="0"/>
                        </a:spcAft>
                      </a:pPr>
                      <a:r>
                        <a:rPr kumimoji="0" lang="zh-TW"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核定招生日期</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792274"/>
                  </a:ext>
                </a:extLst>
              </a:tr>
              <a:tr h="3714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中文名稱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英</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外</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文名稱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統計處名稱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78802007"/>
                  </a:ext>
                </a:extLst>
              </a:tr>
              <a:tr h="1543543">
                <a:tc>
                  <a:txBody>
                    <a:bodyPr/>
                    <a:lstStyle/>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□一般系所</a:t>
                      </a:r>
                    </a:p>
                    <a:p>
                      <a:pPr marL="0" algn="l" defTabSz="914400" rtl="0" eaLnBrk="1" latinLnBrk="0" hangingPunct="1">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□院設班別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學位學程</a:t>
                      </a:r>
                    </a:p>
                    <a:p>
                      <a:pPr marL="0" algn="l" defTabSz="914400" rtl="0" eaLnBrk="1" latinLnBrk="0" hangingPunct="1">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□特殊專班</a:t>
                      </a:r>
                    </a:p>
                    <a:p>
                      <a:pPr marL="0" algn="l" defTabSz="914400" rtl="0" eaLnBrk="1" latinLnBrk="0" hangingPunct="1">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□境外專班</a:t>
                      </a:r>
                    </a:p>
                    <a:p>
                      <a:pPr marL="0" marR="0" indent="0" algn="l" defTabSz="914400" rtl="0" eaLnBrk="1" fontAlgn="auto" latinLnBrk="0" hangingPunct="1">
                        <a:lnSpc>
                          <a:spcPct val="150000"/>
                        </a:lnSpc>
                        <a:spcBef>
                          <a:spcPts val="0"/>
                        </a:spcBef>
                        <a:spcAft>
                          <a:spcPts val="0"/>
                        </a:spcAft>
                        <a:buClrTx/>
                        <a:buSzTx/>
                        <a:buFontTx/>
                        <a:buNone/>
                        <a:tabLst/>
                        <a:defRPr/>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 </a:t>
                      </a:r>
                      <a:endPar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新型專班</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513618"/>
                  </a:ext>
                </a:extLst>
              </a:tr>
            </a:tbl>
          </a:graphicData>
        </a:graphic>
      </p:graphicFrame>
    </p:spTree>
    <p:extLst>
      <p:ext uri="{BB962C8B-B14F-4D97-AF65-F5344CB8AC3E}">
        <p14:creationId xmlns:p14="http://schemas.microsoft.com/office/powerpoint/2010/main" val="4262520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期華語先修生學系及年級別填報</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811713450"/>
              </p:ext>
            </p:extLst>
          </p:nvPr>
        </p:nvGraphicFramePr>
        <p:xfrm>
          <a:off x="504057" y="3427573"/>
          <a:ext cx="6574536" cy="2743200"/>
        </p:xfrm>
        <a:graphic>
          <a:graphicData uri="http://schemas.openxmlformats.org/drawingml/2006/table">
            <a:tbl>
              <a:tblPr firstRow="1" bandRow="1">
                <a:tableStyleId>{5C22544A-7EE6-4342-B048-85BDC9FD1C3A}</a:tableStyleId>
              </a:tblPr>
              <a:tblGrid>
                <a:gridCol w="6574536">
                  <a:extLst>
                    <a:ext uri="{9D8B030D-6E8A-4147-A177-3AD203B41FA5}">
                      <a16:colId xmlns:a16="http://schemas.microsoft.com/office/drawing/2014/main" val="4071814507"/>
                    </a:ext>
                  </a:extLst>
                </a:gridCol>
              </a:tblGrid>
              <a:tr h="370840">
                <a:tc>
                  <a:txBody>
                    <a:bodyPr/>
                    <a:lstStyle/>
                    <a:p>
                      <a:pPr algn="l"/>
                      <a:r>
                        <a:rPr lang="zh-TW" altLang="en-US"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表冊名稱</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8511163"/>
                  </a:ext>
                </a:extLst>
              </a:tr>
              <a:tr h="319702">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正式學籍在學學生人數</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21400"/>
                  </a:ext>
                </a:extLst>
              </a:tr>
              <a:tr h="370840">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僑生及港澳生學生</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14374536"/>
                  </a:ext>
                </a:extLst>
              </a:tr>
              <a:tr h="370840">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外國學生</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978839"/>
                  </a:ext>
                </a:extLst>
              </a:tr>
              <a:tr h="370840">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國際專修部華語先修生及續讀境外生數</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65054550"/>
                  </a:ext>
                </a:extLst>
              </a:tr>
              <a:tr h="370840">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年齡別學生人數</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404341"/>
                  </a:ext>
                </a:extLst>
              </a:tr>
            </a:tbl>
          </a:graphicData>
        </a:graphic>
      </p:graphicFrame>
      <p:sp>
        <p:nvSpPr>
          <p:cNvPr id="8" name="矩形 7"/>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矩形 8"/>
          <p:cNvSpPr/>
          <p:nvPr/>
        </p:nvSpPr>
        <p:spPr>
          <a:xfrm>
            <a:off x="172719" y="1038871"/>
            <a:ext cx="11621435" cy="2308324"/>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latin typeface="Arial" panose="020B0604020202020204" pitchFamily="34" charset="0"/>
                <a:ea typeface="微軟正黑體" panose="020B0604030504040204" pitchFamily="34" charset="-120"/>
                <a:cs typeface="Arial" panose="020B0604020202020204" pitchFamily="34" charset="0"/>
              </a:rPr>
              <a:t>113</a:t>
            </a:r>
            <a:r>
              <a:rPr lang="zh-TW" altLang="zh-TW" sz="2400" dirty="0">
                <a:latin typeface="Arial" panose="020B0604020202020204" pitchFamily="34" charset="0"/>
                <a:ea typeface="微軟正黑體" panose="020B0604030504040204" pitchFamily="34" charset="-120"/>
                <a:cs typeface="Arial" panose="020B0604020202020204" pitchFamily="34" charset="0"/>
              </a:rPr>
              <a:t>年</a:t>
            </a:r>
            <a:r>
              <a:rPr lang="en-US" altLang="zh-TW" sz="2400" dirty="0" smtClean="0">
                <a:latin typeface="Arial" panose="020B0604020202020204" pitchFamily="34" charset="0"/>
                <a:ea typeface="微軟正黑體" panose="020B0604030504040204" pitchFamily="34" charset="-120"/>
                <a:cs typeface="Arial" panose="020B0604020202020204" pitchFamily="34" charset="0"/>
              </a:rPr>
              <a:t>10</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期起，</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2400" dirty="0">
                <a:latin typeface="Arial" panose="020B0604020202020204" pitchFamily="34" charset="0"/>
                <a:ea typeface="微軟正黑體" panose="020B0604030504040204" pitchFamily="34" charset="-120"/>
                <a:cs typeface="Arial" panose="020B0604020202020204" pitchFamily="34" charset="0"/>
              </a:rPr>
              <a:t>經本部依「重點產業領域擴大招收僑生港澳學生及外國學生實施計畫」核定設立【國際專修部】，其</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「華語先修班」之人數</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單位名稱</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錄取</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系</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進行</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而就讀年級請填報</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華語</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先</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修</a:t>
            </a:r>
            <a:r>
              <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相關</a:t>
            </a:r>
            <a:r>
              <a:rPr lang="zh-TW" altLang="en-US" sz="2400" b="1" dirty="0">
                <a:latin typeface="Arial" panose="020B0604020202020204" pitchFamily="34" charset="0"/>
                <a:ea typeface="微軟正黑體" panose="020B0604030504040204" pitchFamily="34" charset="-120"/>
                <a:cs typeface="Arial" panose="020B0604020202020204" pitchFamily="34" charset="0"/>
              </a:rPr>
              <a:t>表冊如下：</a:t>
            </a:r>
            <a:endParaRPr lang="en-US" altLang="zh-TW" sz="2400" b="1"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4893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原住民族</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籍別</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修正</a:t>
            </a:r>
          </a:p>
        </p:txBody>
      </p:sp>
      <p:sp>
        <p:nvSpPr>
          <p:cNvPr id="6" name="矩形 5"/>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4070157981"/>
              </p:ext>
            </p:extLst>
          </p:nvPr>
        </p:nvGraphicFramePr>
        <p:xfrm>
          <a:off x="504057" y="2540605"/>
          <a:ext cx="6574536" cy="2286000"/>
        </p:xfrm>
        <a:graphic>
          <a:graphicData uri="http://schemas.openxmlformats.org/drawingml/2006/table">
            <a:tbl>
              <a:tblPr firstRow="1" bandRow="1">
                <a:tableStyleId>{5C22544A-7EE6-4342-B048-85BDC9FD1C3A}</a:tableStyleId>
              </a:tblPr>
              <a:tblGrid>
                <a:gridCol w="6574536">
                  <a:extLst>
                    <a:ext uri="{9D8B030D-6E8A-4147-A177-3AD203B41FA5}">
                      <a16:colId xmlns:a16="http://schemas.microsoft.com/office/drawing/2014/main" val="4071814507"/>
                    </a:ext>
                  </a:extLst>
                </a:gridCol>
              </a:tblGrid>
              <a:tr h="370840">
                <a:tc>
                  <a:txBody>
                    <a:bodyPr/>
                    <a:lstStyle/>
                    <a:p>
                      <a:pPr algn="l"/>
                      <a:r>
                        <a:rPr lang="zh-TW" altLang="en-US"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表冊名稱</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8511163"/>
                  </a:ext>
                </a:extLst>
              </a:tr>
              <a:tr h="319702">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原住民學生</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21400"/>
                  </a:ext>
                </a:extLst>
              </a:tr>
              <a:tr h="370840">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原住民畢業學生</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14374536"/>
                  </a:ext>
                </a:extLst>
              </a:tr>
              <a:tr h="370840">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專兼任教師</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978839"/>
                  </a:ext>
                </a:extLst>
              </a:tr>
              <a:tr h="370840">
                <a:tc>
                  <a:txBody>
                    <a:bodyPr/>
                    <a:lstStyle/>
                    <a:p>
                      <a:pPr marL="0" algn="l" defTabSz="914400" rtl="0" eaLnBrk="1" latinLnBrk="0" hangingPunct="1"/>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zh-TW" sz="24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校長、一級行政主管及學術主管</a:t>
                      </a:r>
                      <a:endParaRPr lang="zh-TW" altLang="en-US" sz="24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4404341"/>
                  </a:ext>
                </a:extLst>
              </a:tr>
            </a:tbl>
          </a:graphicData>
        </a:graphic>
      </p:graphicFrame>
      <p:sp>
        <p:nvSpPr>
          <p:cNvPr id="8" name="矩形 7"/>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矩形 8"/>
          <p:cNvSpPr/>
          <p:nvPr/>
        </p:nvSpPr>
        <p:spPr>
          <a:xfrm>
            <a:off x="172719" y="1102879"/>
            <a:ext cx="11621435" cy="1219052"/>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原住民族籍</a:t>
            </a:r>
            <a:r>
              <a:rPr lang="zh-TW" altLang="zh-TW"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別</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修正</a:t>
            </a:r>
            <a:r>
              <a:rPr lang="zh-TW" altLang="en-US" sz="26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鄒</a:t>
            </a:r>
            <a:r>
              <a:rPr lang="en-US"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曹</a:t>
            </a:r>
            <a:r>
              <a:rPr lang="en-US"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族</a:t>
            </a:r>
            <a:r>
              <a:rPr lang="zh-TW" altLang="en-US"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6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鄒族</a:t>
            </a:r>
            <a:r>
              <a:rPr lang="zh-TW" altLang="en-US" sz="2600" b="1"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600" b="1"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600" b="1" dirty="0">
                <a:latin typeface="Arial" panose="020B0604020202020204" pitchFamily="34" charset="0"/>
                <a:ea typeface="微軟正黑體" panose="020B0604030504040204" pitchFamily="34" charset="-120"/>
                <a:cs typeface="Arial" panose="020B0604020202020204" pitchFamily="34" charset="0"/>
              </a:rPr>
              <a:t>相關表冊如下：</a:t>
            </a:r>
            <a:endParaRPr lang="en-US" altLang="zh-TW" sz="2600" b="1"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2039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09294"/>
            <a:ext cx="9144000" cy="609600"/>
          </a:xfrm>
        </p:spPr>
        <p:txBody>
          <a:bodyPr anchor="ctr">
            <a:noAutofit/>
          </a:bodyPr>
          <a:lstStyle/>
          <a:p>
            <a:pPr algn="l">
              <a:lnSpc>
                <a:spcPct val="150000"/>
              </a:lnSpc>
              <a:defRPr/>
            </a:pP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113.10</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1763059175"/>
              </p:ext>
            </p:extLst>
          </p:nvPr>
        </p:nvGraphicFramePr>
        <p:xfrm>
          <a:off x="2817341" y="914848"/>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外國</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8015" y="2248684"/>
            <a:ext cx="11859770" cy="2964914"/>
          </a:xfrm>
          <a:prstGeom prst="rect">
            <a:avLst/>
          </a:prstGeom>
        </p:spPr>
        <p:txBody>
          <a:bodyPr wrap="square">
            <a:spAutoFit/>
          </a:bodyPr>
          <a:lstStyle/>
          <a:p>
            <a:pPr>
              <a:lnSpc>
                <a:spcPts val="2800"/>
              </a:lnSpc>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一</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次</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到校</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就讀</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該學位</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人數</a:t>
            </a:r>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不</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含</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雙聯</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續</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讀生</a:t>
            </a:r>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第</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一</a:t>
            </a:r>
            <a:r>
              <a:rPr lang="zh-TW" altLang="zh-TW" sz="2000" b="1" dirty="0">
                <a:latin typeface="Arial" panose="020B0604020202020204" pitchFamily="34" charset="0"/>
                <a:ea typeface="微軟正黑體" panose="020B0604030504040204" pitchFamily="34" charset="-120"/>
                <a:cs typeface="Arial" panose="020B0604020202020204" pitchFamily="34" charset="0"/>
              </a:rPr>
              <a:t>次到校就讀</a:t>
            </a:r>
            <a:r>
              <a:rPr lang="zh-TW" altLang="en-US" sz="2000" b="1" dirty="0">
                <a:latin typeface="Arial" panose="020B0604020202020204" pitchFamily="34" charset="0"/>
                <a:ea typeface="微軟正黑體" panose="020B0604030504040204" pitchFamily="34" charset="-120"/>
                <a:cs typeface="Arial" panose="020B0604020202020204" pitchFamily="34" charset="0"/>
              </a:rPr>
              <a:t>該學位</a:t>
            </a:r>
            <a:r>
              <a:rPr lang="zh-TW" altLang="zh-TW" sz="2000" b="1" dirty="0">
                <a:latin typeface="Arial" panose="020B0604020202020204" pitchFamily="34" charset="0"/>
                <a:ea typeface="微軟正黑體" panose="020B0604030504040204" pitchFamily="34" charset="-120"/>
                <a:cs typeface="Arial" panose="020B0604020202020204" pitchFamily="34" charset="0"/>
              </a:rPr>
              <a:t>人數</a:t>
            </a:r>
            <a:r>
              <a:rPr lang="en-US" altLang="zh-TW" sz="2000" b="1"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不含</a:t>
            </a:r>
            <a:r>
              <a:rPr lang="zh-TW" altLang="en-US" sz="2000" b="1" dirty="0">
                <a:latin typeface="Arial" panose="020B0604020202020204" pitchFamily="34" charset="0"/>
                <a:ea typeface="微軟正黑體" panose="020B0604030504040204" pitchFamily="34" charset="-120"/>
                <a:cs typeface="Arial" panose="020B0604020202020204" pitchFamily="34" charset="0"/>
              </a:rPr>
              <a:t>雙聯</a:t>
            </a:r>
            <a:r>
              <a:rPr lang="zh-TW" altLang="zh-TW" sz="2000" b="1" dirty="0">
                <a:latin typeface="Arial" panose="020B0604020202020204" pitchFamily="34" charset="0"/>
                <a:ea typeface="微軟正黑體" panose="020B0604030504040204" pitchFamily="34" charset="-120"/>
                <a:cs typeface="Arial" panose="020B0604020202020204" pitchFamily="34" charset="0"/>
              </a:rPr>
              <a:t>續讀生</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本欄數據請學校依前揭「在臺雙聯學制外國學生總人數」填報該等外國學生透過學校雙聯學制</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機制第</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次到校就讀該學位之人數</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不含雙聯學制之續讀生</a:t>
            </a:r>
            <a:r>
              <a:rPr lang="en-US" altLang="zh-TW" sz="2000" dirty="0">
                <a:latin typeface="Arial" panose="020B0604020202020204" pitchFamily="34" charset="0"/>
                <a:ea typeface="微軟正黑體" panose="020B0604030504040204" pitchFamily="34" charset="-120"/>
                <a:cs typeface="Arial" panose="020B0604020202020204" pitchFamily="34" charset="0"/>
              </a:rPr>
              <a:t>) </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在</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臺雙聯學制外國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學生第</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一</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次</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到校就讀該學位人數」數據應≦前</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揭</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在</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臺雙聯學制外</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國學</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生總</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a:latin typeface="Arial" panose="020B0604020202020204" pitchFamily="34" charset="0"/>
                <a:ea typeface="微軟正黑體" panose="020B0604030504040204" pitchFamily="34" charset="-120"/>
                <a:cs typeface="Arial" panose="020B0604020202020204" pitchFamily="34" charset="0"/>
              </a:rPr>
              <a:t>：甲校與美國</a:t>
            </a:r>
            <a:r>
              <a:rPr lang="en-US" altLang="zh-TW" sz="2000" dirty="0">
                <a:latin typeface="Arial" panose="020B0604020202020204" pitchFamily="34" charset="0"/>
                <a:ea typeface="微軟正黑體" panose="020B0604030504040204" pitchFamily="34" charset="-120"/>
                <a:cs typeface="Arial" panose="020B0604020202020204" pitchFamily="34" charset="0"/>
              </a:rPr>
              <a:t>A</a:t>
            </a:r>
            <a:r>
              <a:rPr lang="zh-TW" altLang="zh-TW" sz="2000" dirty="0">
                <a:latin typeface="Arial" panose="020B0604020202020204" pitchFamily="34" charset="0"/>
                <a:ea typeface="微軟正黑體" panose="020B0604030504040204" pitchFamily="34" charset="-120"/>
                <a:cs typeface="Arial" panose="020B0604020202020204" pitchFamily="34" charset="0"/>
              </a:rPr>
              <a:t>大學合作辦理雙聯學制學士學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程</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r>
              <a:rPr lang="en-US" altLang="zh-TW" sz="2000" u="heavy" dirty="0" smtClean="0">
                <a:latin typeface="Arial" panose="020B0604020202020204" pitchFamily="34" charset="0"/>
                <a:ea typeface="微軟正黑體" panose="020B0604030504040204" pitchFamily="34" charset="-120"/>
                <a:cs typeface="Arial" panose="020B0604020202020204" pitchFamily="34" charset="0"/>
              </a:rPr>
              <a:t>113</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學期共計</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10</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名外國學生至甲校就讀雙聯學制學士</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學位</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其中</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次到校就讀該</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學位</a:t>
            </a:r>
            <a:r>
              <a:rPr lang="en-US" altLang="zh-TW" sz="2000" u="heavy" dirty="0" smtClean="0">
                <a:latin typeface="Arial" panose="020B0604020202020204" pitchFamily="34" charset="0"/>
                <a:ea typeface="微軟正黑體" panose="020B0604030504040204" pitchFamily="34" charset="-120"/>
                <a:cs typeface="Arial" panose="020B0604020202020204" pitchFamily="34" charset="0"/>
              </a:rPr>
              <a:t>2</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年級</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5</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名、續讀</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年級</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3</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名、第</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次到校就讀該</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學位</a:t>
            </a:r>
            <a:r>
              <a:rPr lang="en-US" altLang="zh-TW" sz="2000" u="heavy" dirty="0" smtClean="0">
                <a:latin typeface="Arial" panose="020B0604020202020204" pitchFamily="34" charset="0"/>
                <a:ea typeface="微軟正黑體" panose="020B0604030504040204" pitchFamily="34" charset="-120"/>
                <a:cs typeface="Arial" panose="020B0604020202020204" pitchFamily="34" charset="0"/>
              </a:rPr>
              <a:t>3</a:t>
            </a:r>
            <a:r>
              <a:rPr lang="zh-TW" altLang="zh-TW" sz="2000" u="heavy" dirty="0">
                <a:latin typeface="Arial" panose="020B0604020202020204" pitchFamily="34" charset="0"/>
                <a:ea typeface="微軟正黑體" panose="020B0604030504040204" pitchFamily="34" charset="-120"/>
                <a:cs typeface="Arial" panose="020B0604020202020204" pitchFamily="34" charset="0"/>
              </a:rPr>
              <a:t>年級</a:t>
            </a:r>
            <a:r>
              <a:rPr lang="en-US" altLang="zh-TW" sz="20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2000" u="heavy" dirty="0" smtClean="0">
                <a:latin typeface="Arial" panose="020B0604020202020204" pitchFamily="34" charset="0"/>
                <a:ea typeface="微軟正黑體" panose="020B0604030504040204" pitchFamily="34" charset="-120"/>
                <a:cs typeface="Arial" panose="020B0604020202020204" pitchFamily="34" charset="0"/>
              </a:rPr>
              <a:t>名</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a:t>
            </a:r>
            <a:r>
              <a:rPr lang="zh-TW" altLang="zh-TW" sz="2000" dirty="0">
                <a:latin typeface="Arial" panose="020B0604020202020204" pitchFamily="34" charset="0"/>
                <a:ea typeface="微軟正黑體" panose="020B0604030504040204" pitchFamily="34" charset="-120"/>
                <a:cs typeface="Arial" panose="020B0604020202020204" pitchFamily="34" charset="0"/>
              </a:rPr>
              <a:t>填報如下：</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612753568"/>
              </p:ext>
            </p:extLst>
          </p:nvPr>
        </p:nvGraphicFramePr>
        <p:xfrm>
          <a:off x="128012" y="861666"/>
          <a:ext cx="11859772" cy="1377493"/>
        </p:xfrm>
        <a:graphic>
          <a:graphicData uri="http://schemas.openxmlformats.org/drawingml/2006/table">
            <a:tbl>
              <a:tblPr firstRow="1" firstCol="1" bandRow="1" bandCol="1"/>
              <a:tblGrid>
                <a:gridCol w="324750">
                  <a:extLst>
                    <a:ext uri="{9D8B030D-6E8A-4147-A177-3AD203B41FA5}">
                      <a16:colId xmlns:a16="http://schemas.microsoft.com/office/drawing/2014/main" val="3504542317"/>
                    </a:ext>
                  </a:extLst>
                </a:gridCol>
                <a:gridCol w="272788">
                  <a:extLst>
                    <a:ext uri="{9D8B030D-6E8A-4147-A177-3AD203B41FA5}">
                      <a16:colId xmlns:a16="http://schemas.microsoft.com/office/drawing/2014/main" val="3189745270"/>
                    </a:ext>
                  </a:extLst>
                </a:gridCol>
                <a:gridCol w="311757">
                  <a:extLst>
                    <a:ext uri="{9D8B030D-6E8A-4147-A177-3AD203B41FA5}">
                      <a16:colId xmlns:a16="http://schemas.microsoft.com/office/drawing/2014/main" val="1484726718"/>
                    </a:ext>
                  </a:extLst>
                </a:gridCol>
                <a:gridCol w="350727">
                  <a:extLst>
                    <a:ext uri="{9D8B030D-6E8A-4147-A177-3AD203B41FA5}">
                      <a16:colId xmlns:a16="http://schemas.microsoft.com/office/drawing/2014/main" val="2959440674"/>
                    </a:ext>
                  </a:extLst>
                </a:gridCol>
                <a:gridCol w="337737">
                  <a:extLst>
                    <a:ext uri="{9D8B030D-6E8A-4147-A177-3AD203B41FA5}">
                      <a16:colId xmlns:a16="http://schemas.microsoft.com/office/drawing/2014/main" val="2639642944"/>
                    </a:ext>
                  </a:extLst>
                </a:gridCol>
                <a:gridCol w="285778">
                  <a:extLst>
                    <a:ext uri="{9D8B030D-6E8A-4147-A177-3AD203B41FA5}">
                      <a16:colId xmlns:a16="http://schemas.microsoft.com/office/drawing/2014/main" val="1486132413"/>
                    </a:ext>
                  </a:extLst>
                </a:gridCol>
                <a:gridCol w="503051">
                  <a:extLst>
                    <a:ext uri="{9D8B030D-6E8A-4147-A177-3AD203B41FA5}">
                      <a16:colId xmlns:a16="http://schemas.microsoft.com/office/drawing/2014/main" val="1907352986"/>
                    </a:ext>
                  </a:extLst>
                </a:gridCol>
                <a:gridCol w="1325880">
                  <a:extLst>
                    <a:ext uri="{9D8B030D-6E8A-4147-A177-3AD203B41FA5}">
                      <a16:colId xmlns:a16="http://schemas.microsoft.com/office/drawing/2014/main" val="149342982"/>
                    </a:ext>
                  </a:extLst>
                </a:gridCol>
                <a:gridCol w="1691640">
                  <a:extLst>
                    <a:ext uri="{9D8B030D-6E8A-4147-A177-3AD203B41FA5}">
                      <a16:colId xmlns:a16="http://schemas.microsoft.com/office/drawing/2014/main" val="3800292463"/>
                    </a:ext>
                  </a:extLst>
                </a:gridCol>
                <a:gridCol w="1755648">
                  <a:extLst>
                    <a:ext uri="{9D8B030D-6E8A-4147-A177-3AD203B41FA5}">
                      <a16:colId xmlns:a16="http://schemas.microsoft.com/office/drawing/2014/main" val="3114619318"/>
                    </a:ext>
                  </a:extLst>
                </a:gridCol>
                <a:gridCol w="2350008">
                  <a:extLst>
                    <a:ext uri="{9D8B030D-6E8A-4147-A177-3AD203B41FA5}">
                      <a16:colId xmlns:a16="http://schemas.microsoft.com/office/drawing/2014/main" val="2909886330"/>
                    </a:ext>
                  </a:extLst>
                </a:gridCol>
                <a:gridCol w="2350008">
                  <a:extLst>
                    <a:ext uri="{9D8B030D-6E8A-4147-A177-3AD203B41FA5}">
                      <a16:colId xmlns:a16="http://schemas.microsoft.com/office/drawing/2014/main" val="3113218494"/>
                    </a:ext>
                  </a:extLst>
                </a:gridCol>
              </a:tblGrid>
              <a:tr h="317910">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a:t>
                      </a:r>
                    </a:p>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班別</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年級</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洲別</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500"/>
                        </a:lnSpc>
                        <a:spcAft>
                          <a:spcPts val="0"/>
                        </a:spcAft>
                      </a:pPr>
                      <a:r>
                        <a:rPr kumimoji="0" lang="zh-TW"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在臺</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雙聯學制外國學生</a:t>
                      </a: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515431124"/>
                  </a:ext>
                </a:extLst>
              </a:tr>
              <a:tr h="6126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總人數</a:t>
                      </a: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algn="ctr">
                        <a:lnSpc>
                          <a:spcPts val="16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第一次到</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就讀</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該</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學位</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不含雙</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聯續</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讀生</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extLst>
                  <a:ext uri="{0D108BD9-81ED-4DB2-BD59-A6C34878D82A}">
                    <a16:rowId xmlns:a16="http://schemas.microsoft.com/office/drawing/2014/main" val="3365362207"/>
                  </a:ext>
                </a:extLst>
              </a:tr>
              <a:tr h="1904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21160461"/>
                  </a:ext>
                </a:extLst>
              </a:tr>
              <a:tr h="243781">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3" marR="68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081271970"/>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294047021"/>
              </p:ext>
            </p:extLst>
          </p:nvPr>
        </p:nvGraphicFramePr>
        <p:xfrm>
          <a:off x="128014" y="5173471"/>
          <a:ext cx="11859771" cy="1471169"/>
        </p:xfrm>
        <a:graphic>
          <a:graphicData uri="http://schemas.openxmlformats.org/drawingml/2006/table">
            <a:tbl>
              <a:tblPr firstRow="1" firstCol="1" bandRow="1"/>
              <a:tblGrid>
                <a:gridCol w="1195927">
                  <a:extLst>
                    <a:ext uri="{9D8B030D-6E8A-4147-A177-3AD203B41FA5}">
                      <a16:colId xmlns:a16="http://schemas.microsoft.com/office/drawing/2014/main" val="158711853"/>
                    </a:ext>
                  </a:extLst>
                </a:gridCol>
                <a:gridCol w="468283">
                  <a:extLst>
                    <a:ext uri="{9D8B030D-6E8A-4147-A177-3AD203B41FA5}">
                      <a16:colId xmlns:a16="http://schemas.microsoft.com/office/drawing/2014/main" val="1835889979"/>
                    </a:ext>
                  </a:extLst>
                </a:gridCol>
                <a:gridCol w="1261872">
                  <a:extLst>
                    <a:ext uri="{9D8B030D-6E8A-4147-A177-3AD203B41FA5}">
                      <a16:colId xmlns:a16="http://schemas.microsoft.com/office/drawing/2014/main" val="1479632427"/>
                    </a:ext>
                  </a:extLst>
                </a:gridCol>
                <a:gridCol w="4270248">
                  <a:extLst>
                    <a:ext uri="{9D8B030D-6E8A-4147-A177-3AD203B41FA5}">
                      <a16:colId xmlns:a16="http://schemas.microsoft.com/office/drawing/2014/main" val="4160558118"/>
                    </a:ext>
                  </a:extLst>
                </a:gridCol>
                <a:gridCol w="4663441">
                  <a:extLst>
                    <a:ext uri="{9D8B030D-6E8A-4147-A177-3AD203B41FA5}">
                      <a16:colId xmlns:a16="http://schemas.microsoft.com/office/drawing/2014/main" val="461200157"/>
                    </a:ext>
                  </a:extLst>
                </a:gridCol>
              </a:tblGrid>
              <a:tr h="495809">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在臺雙聯學制外國</a:t>
                      </a:r>
                      <a:r>
                        <a:rPr kumimoji="0" 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alt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總</a:t>
                      </a:r>
                      <a:r>
                        <a:rPr kumimoji="0" 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100000"/>
                        </a:lnSpc>
                        <a:spcAft>
                          <a:spcPts val="0"/>
                        </a:spcAf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在臺雙聯學制外國學生</a:t>
                      </a:r>
                      <a:r>
                        <a:rPr kumimoji="0" 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第</a:t>
                      </a:r>
                      <a:r>
                        <a:rPr kumimoji="0" lang="zh-TW" altLang="en-US"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r>
                        <a:rPr kumimoji="0" 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次</a:t>
                      </a: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到校</a:t>
                      </a:r>
                      <a:r>
                        <a:rPr kumimoji="0" lang="zh-TW" sz="16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就讀</a:t>
                      </a:r>
                      <a:r>
                        <a:rPr kumimoji="0" lang="zh-TW" sz="16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該</a:t>
                      </a:r>
                      <a:r>
                        <a:rPr kumimoji="0" lang="zh-TW" sz="16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學位</a:t>
                      </a: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6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不</a:t>
                      </a:r>
                      <a:r>
                        <a:rPr kumimoji="0" lang="zh-TW" sz="16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含</a:t>
                      </a:r>
                      <a:r>
                        <a:rPr kumimoji="0" lang="zh-TW" altLang="en-US" sz="16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雙聯</a:t>
                      </a:r>
                      <a:r>
                        <a:rPr kumimoji="0" lang="zh-TW" sz="16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續</a:t>
                      </a:r>
                      <a:r>
                        <a:rPr kumimoji="0" lang="zh-TW" sz="16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讀生</a:t>
                      </a: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2247996"/>
                  </a:ext>
                </a:extLst>
              </a:tr>
              <a:tr h="420624">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甲校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學士</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p>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第</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次</a:t>
                      </a:r>
                      <a:r>
                        <a:rPr kumimoji="0" lang="zh-TW"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到校就讀該學位</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續讀：</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a:t>
                      </a:r>
                      <a:r>
                        <a:rPr kumimoji="0" lang="en-US"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753435"/>
                  </a:ext>
                </a:extLst>
              </a:tr>
              <a:tr h="319100">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zh-TW"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甲校</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學士</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p>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第</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次</a:t>
                      </a:r>
                      <a:r>
                        <a:rPr kumimoji="0" lang="zh-TW"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到校就讀該學位</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a:t>
                      </a:r>
                      <a:r>
                        <a:rPr kumimoji="0" lang="en-US" altLang="zh-TW" sz="1600" b="0"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endParaRPr kumimoji="0" lang="zh-TW" sz="16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85745290"/>
                  </a:ext>
                </a:extLst>
              </a:tr>
            </a:tbl>
          </a:graphicData>
        </a:graphic>
      </p:graphicFrame>
    </p:spTree>
    <p:extLst>
      <p:ext uri="{BB962C8B-B14F-4D97-AF65-F5344CB8AC3E}">
        <p14:creationId xmlns:p14="http://schemas.microsoft.com/office/powerpoint/2010/main" val="1231626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期增蒐培</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力英語能力檢定測驗</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(BESTEP)</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相關資料</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70911433"/>
              </p:ext>
            </p:extLst>
          </p:nvPr>
        </p:nvGraphicFramePr>
        <p:xfrm>
          <a:off x="685800" y="4221818"/>
          <a:ext cx="6574536" cy="1584960"/>
        </p:xfrm>
        <a:graphic>
          <a:graphicData uri="http://schemas.openxmlformats.org/drawingml/2006/table">
            <a:tbl>
              <a:tblPr firstRow="1" bandRow="1">
                <a:tableStyleId>{5C22544A-7EE6-4342-B048-85BDC9FD1C3A}</a:tableStyleId>
              </a:tblPr>
              <a:tblGrid>
                <a:gridCol w="6574536">
                  <a:extLst>
                    <a:ext uri="{9D8B030D-6E8A-4147-A177-3AD203B41FA5}">
                      <a16:colId xmlns:a16="http://schemas.microsoft.com/office/drawing/2014/main" val="4071814507"/>
                    </a:ext>
                  </a:extLst>
                </a:gridCol>
              </a:tblGrid>
              <a:tr h="370840">
                <a:tc>
                  <a:txBody>
                    <a:bodyPr/>
                    <a:lstStyle/>
                    <a:p>
                      <a:pPr algn="l"/>
                      <a:r>
                        <a:rPr lang="zh-TW" altLang="en-US"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表冊名稱</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8511163"/>
                  </a:ext>
                </a:extLst>
              </a:tr>
              <a:tr h="319702">
                <a:tc>
                  <a:txBody>
                    <a:bodyPr/>
                    <a:lstStyle/>
                    <a:p>
                      <a:pPr marL="0" algn="l" defTabSz="914400" rtl="0" eaLnBrk="1" latinLnBrk="0" hangingPunct="1"/>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18.</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學生通過外語證照</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21400"/>
                  </a:ext>
                </a:extLst>
              </a:tr>
              <a:tr h="370840">
                <a:tc>
                  <a:txBody>
                    <a:bodyPr/>
                    <a:lstStyle/>
                    <a:p>
                      <a:pPr marL="0" algn="l" defTabSz="914400" rtl="0" eaLnBrk="1" latinLnBrk="0" hangingPunct="1"/>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27.</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日間學制畢業生通過全校性英語能力</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14374536"/>
                  </a:ext>
                </a:extLst>
              </a:tr>
              <a:tr h="370840">
                <a:tc>
                  <a:txBody>
                    <a:bodyPr/>
                    <a:lstStyle/>
                    <a:p>
                      <a:pPr marL="0" algn="l" defTabSz="914400" rtl="0" eaLnBrk="1" latinLnBrk="0" hangingPunct="1"/>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28.</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日間學制畢業生通過各系</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英語能力</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978839"/>
                  </a:ext>
                </a:extLst>
              </a:tr>
            </a:tbl>
          </a:graphicData>
        </a:graphic>
      </p:graphicFrame>
      <p:sp>
        <p:nvSpPr>
          <p:cNvPr id="8" name="矩形 7"/>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矩形 8"/>
          <p:cNvSpPr/>
          <p:nvPr/>
        </p:nvSpPr>
        <p:spPr>
          <a:xfrm>
            <a:off x="274319" y="851697"/>
            <a:ext cx="11621435" cy="3323987"/>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dirty="0">
                <a:latin typeface="Arial" panose="020B0604020202020204" pitchFamily="34" charset="0"/>
                <a:ea typeface="微軟正黑體" panose="020B0604030504040204" pitchFamily="34" charset="-120"/>
                <a:cs typeface="Arial" panose="020B0604020202020204" pitchFamily="34" charset="0"/>
              </a:rPr>
              <a:t>教育部於</a:t>
            </a:r>
            <a:r>
              <a:rPr lang="en-US" altLang="zh-TW" sz="2000" dirty="0">
                <a:latin typeface="Arial" panose="020B0604020202020204" pitchFamily="34" charset="0"/>
                <a:ea typeface="微軟正黑體" panose="020B0604030504040204" pitchFamily="34" charset="-120"/>
                <a:cs typeface="Arial" panose="020B0604020202020204" pitchFamily="34" charset="0"/>
              </a:rPr>
              <a:t>110</a:t>
            </a:r>
            <a:r>
              <a:rPr lang="zh-TW" altLang="en-US" sz="2000" dirty="0">
                <a:latin typeface="Arial" panose="020B0604020202020204" pitchFamily="34" charset="0"/>
                <a:ea typeface="微軟正黑體" panose="020B0604030504040204" pitchFamily="34" charset="-120"/>
                <a:cs typeface="Arial" panose="020B0604020202020204" pitchFamily="34" charset="0"/>
              </a:rPr>
              <a:t>年推出「大專校院學生雙語化學習計畫」（</a:t>
            </a:r>
            <a:r>
              <a:rPr lang="en-US" altLang="zh-TW" sz="2000" dirty="0">
                <a:latin typeface="Arial" panose="020B0604020202020204" pitchFamily="34" charset="0"/>
                <a:ea typeface="微軟正黑體" panose="020B0604030504040204" pitchFamily="34" charset="-120"/>
                <a:cs typeface="Arial" panose="020B0604020202020204" pitchFamily="34" charset="0"/>
              </a:rPr>
              <a:t>The Program on Bilingual Education for Students in College</a:t>
            </a:r>
            <a:r>
              <a:rPr lang="zh-TW" altLang="en-US" sz="2000" dirty="0">
                <a:latin typeface="Arial" panose="020B0604020202020204" pitchFamily="34" charset="0"/>
                <a:ea typeface="微軟正黑體" panose="020B0604030504040204" pitchFamily="34" charset="-120"/>
                <a:cs typeface="Arial" panose="020B0604020202020204" pitchFamily="34" charset="0"/>
              </a:rPr>
              <a:t>，簡稱</a:t>
            </a:r>
            <a:r>
              <a:rPr lang="en-US" altLang="zh-TW" sz="2000" dirty="0">
                <a:latin typeface="Arial" panose="020B0604020202020204" pitchFamily="34" charset="0"/>
                <a:ea typeface="微軟正黑體" panose="020B0604030504040204" pitchFamily="34" charset="-120"/>
                <a:cs typeface="Arial" panose="020B0604020202020204" pitchFamily="34" charset="0"/>
              </a:rPr>
              <a:t>BEST</a:t>
            </a:r>
            <a:r>
              <a:rPr lang="zh-TW" altLang="en-US" sz="2000" dirty="0">
                <a:latin typeface="Arial" panose="020B0604020202020204" pitchFamily="34" charset="0"/>
                <a:ea typeface="微軟正黑體" panose="020B0604030504040204" pitchFamily="34" charset="-120"/>
                <a:cs typeface="Arial" panose="020B0604020202020204" pitchFamily="34" charset="0"/>
              </a:rPr>
              <a:t>計畫），旨在建構大專校院雙語化教學與學習環境，強化大學生的英語力，並推動全英語授課（</a:t>
            </a:r>
            <a:r>
              <a:rPr lang="en-US" altLang="zh-TW" sz="2000" dirty="0">
                <a:latin typeface="Arial" panose="020B0604020202020204" pitchFamily="34" charset="0"/>
                <a:ea typeface="微軟正黑體" panose="020B0604030504040204" pitchFamily="34" charset="-120"/>
                <a:cs typeface="Arial" panose="020B0604020202020204" pitchFamily="34" charset="0"/>
              </a:rPr>
              <a:t>EMI</a:t>
            </a:r>
            <a:r>
              <a:rPr lang="zh-TW" altLang="en-US" sz="2000" dirty="0">
                <a:latin typeface="Arial" panose="020B0604020202020204" pitchFamily="34" charset="0"/>
                <a:ea typeface="微軟正黑體" panose="020B0604030504040204" pitchFamily="34" charset="-120"/>
                <a:cs typeface="Arial" panose="020B0604020202020204" pitchFamily="34" charset="0"/>
              </a:rPr>
              <a:t>），以提升整體高教國際競爭力。同時，為帶動大專校院英語教學、學習與評量三者間之良性互動，並對接明確的語言能力標準，以達追蹤學生學習歷程、了解課程與評量關聯之效，教育部補助財團法人語言訓練測驗中心（</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LTTC)</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研發</a:t>
            </a:r>
            <a:r>
              <a:rPr lang="zh-TW" altLang="en-US" sz="2000" dirty="0">
                <a:latin typeface="Arial" panose="020B0604020202020204" pitchFamily="34" charset="0"/>
                <a:ea typeface="微軟正黑體" panose="020B0604030504040204" pitchFamily="34" charset="-120"/>
                <a:cs typeface="Arial" panose="020B0604020202020204" pitchFamily="34" charset="0"/>
              </a:rPr>
              <a:t>辦理「培力英語能力檢定測驗（</a:t>
            </a:r>
            <a:r>
              <a:rPr lang="en-US" altLang="zh-TW" sz="2000" dirty="0">
                <a:latin typeface="Arial" panose="020B0604020202020204" pitchFamily="34" charset="0"/>
                <a:ea typeface="微軟正黑體" panose="020B0604030504040204" pitchFamily="34" charset="-120"/>
                <a:cs typeface="Arial" panose="020B0604020202020204" pitchFamily="34" charset="0"/>
              </a:rPr>
              <a:t>BEST Test of English Proficiency</a:t>
            </a:r>
            <a:r>
              <a:rPr lang="zh-TW" altLang="en-US" sz="2000" dirty="0">
                <a:latin typeface="Arial" panose="020B0604020202020204" pitchFamily="34" charset="0"/>
                <a:ea typeface="微軟正黑體" panose="020B0604030504040204" pitchFamily="34" charset="-120"/>
                <a:cs typeface="Arial" panose="020B0604020202020204" pitchFamily="34" charset="0"/>
              </a:rPr>
              <a:t>）」，簡稱「培力英檢」（</a:t>
            </a:r>
            <a:r>
              <a:rPr lang="en-US" altLang="zh-TW" sz="2000" dirty="0">
                <a:latin typeface="Arial" panose="020B0604020202020204" pitchFamily="34" charset="0"/>
                <a:ea typeface="微軟正黑體" panose="020B0604030504040204" pitchFamily="34" charset="-120"/>
                <a:cs typeface="Arial" panose="020B0604020202020204" pitchFamily="34" charset="0"/>
              </a:rPr>
              <a:t>BESTEP</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以下</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表冊於</a:t>
            </a:r>
            <a:r>
              <a:rPr lang="en-US"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期起新增蒐集「培</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力英語能力檢定測驗</a:t>
            </a:r>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(BESTEP</a:t>
            </a:r>
            <a:r>
              <a:rPr lang="en-US"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」相關資料。</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9109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3.2.6</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228792" y="321674"/>
            <a:ext cx="11963208" cy="1177942"/>
          </a:xfrm>
        </p:spPr>
        <p:txBody>
          <a:bodyPr anchor="t">
            <a:noAutofit/>
          </a:bodyPr>
          <a:lstStyle/>
          <a:p>
            <a:pPr algn="l">
              <a:defRPr/>
            </a:pP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24-1</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及學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註冊率相關表冊增蒐研究學院相關資料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228792" y="1170432"/>
            <a:ext cx="11736545"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學系、所、學位學程核定招生名額「總量內、研究學院暨境外學生新生註冊率」</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60363"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24-1</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學制核定招生名額「總量內、研究學院暨境外學生新生註冊率」及學</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24-2</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全</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校核定招生名額「總量內、研究學院暨境外學生新生註冊率」</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期起增蒐學校</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經教育部依「國家重點領域產學合作及人才培育創新條例」核定設立「研究學院」之「院設班別、所、學位學程」等碩、博士班</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相關資料。</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註冊率計算公式</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如下</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矩形 2"/>
          <p:cNvSpPr/>
          <p:nvPr/>
        </p:nvSpPr>
        <p:spPr>
          <a:xfrm>
            <a:off x="448639" y="5970186"/>
            <a:ext cx="11422793" cy="785343"/>
          </a:xfrm>
          <a:prstGeom prst="rect">
            <a:avLst/>
          </a:prstGeom>
        </p:spPr>
        <p:txBody>
          <a:bodyPr wrap="square">
            <a:spAutoFit/>
          </a:bodyPr>
          <a:lstStyle/>
          <a:p>
            <a:pPr lvl="0"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學年度起註冊率公式計算納入「國家重點領域產學合作及人才培育創新條例」所設立「研究學院」之新生資料</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mc:AlternateContent xmlns:mc="http://schemas.openxmlformats.org/markup-compatibility/2006" xmlns:a14="http://schemas.microsoft.com/office/drawing/2010/main">
        <mc:Choice Requires="a14">
          <p:sp>
            <p:nvSpPr>
              <p:cNvPr id="4" name="矩形 3"/>
              <p:cNvSpPr/>
              <p:nvPr/>
            </p:nvSpPr>
            <p:spPr>
              <a:xfrm>
                <a:off x="315880" y="4681660"/>
                <a:ext cx="6096000" cy="1359796"/>
              </a:xfrm>
              <a:prstGeom prst="rect">
                <a:avLst/>
              </a:prstGeom>
            </p:spPr>
            <p:txBody>
              <a:bodyPr>
                <a:spAutoFit/>
              </a:bodyPr>
              <a:lstStyle/>
              <a:p>
                <a:pPr>
                  <a:lnSpc>
                    <a:spcPct val="150000"/>
                  </a:lnSpc>
                </a:pPr>
                <a14:m>
                  <m:oMathPara xmlns:m="http://schemas.openxmlformats.org/officeDocument/2006/math">
                    <m:oMathParaPr>
                      <m:jc m:val="centerGroup"/>
                    </m:oMathParaPr>
                    <m:oMath xmlns:m="http://schemas.openxmlformats.org/officeDocument/2006/math">
                      <m:r>
                        <a:rPr lang="zh-TW" altLang="en-US" sz="1300" b="1" smtClean="0">
                          <a:latin typeface="Cambria Math" panose="02040503050406030204" pitchFamily="18" charset="0"/>
                        </a:rPr>
                        <m:t>各</m:t>
                      </m:r>
                      <m:r>
                        <a:rPr lang="zh-TW" altLang="en-US" sz="1300" b="1" i="0">
                          <a:latin typeface="Cambria Math" panose="02040503050406030204" pitchFamily="18" charset="0"/>
                        </a:rPr>
                        <m:t>學系</m:t>
                      </m:r>
                      <m:r>
                        <a:rPr lang="en-US" altLang="zh-TW" sz="1300" b="1" i="1" smtClean="0">
                          <a:latin typeface="Cambria Math" panose="02040503050406030204" pitchFamily="18" charset="0"/>
                        </a:rPr>
                        <m:t>/</m:t>
                      </m:r>
                      <m:r>
                        <a:rPr lang="zh-TW" altLang="en-US" sz="1300" b="1" i="1">
                          <a:latin typeface="Cambria Math" panose="02040503050406030204" pitchFamily="18" charset="0"/>
                        </a:rPr>
                        <m:t>各學制</m:t>
                      </m:r>
                      <m:r>
                        <a:rPr lang="en-US" altLang="zh-TW" sz="1300" b="1" i="1">
                          <a:latin typeface="Cambria Math" panose="02040503050406030204" pitchFamily="18" charset="0"/>
                        </a:rPr>
                        <m:t>/</m:t>
                      </m:r>
                      <m:r>
                        <a:rPr lang="zh-TW" altLang="en-US" sz="1300" b="1" i="1">
                          <a:latin typeface="Cambria Math" panose="02040503050406030204" pitchFamily="18" charset="0"/>
                        </a:rPr>
                        <m:t>全校</m:t>
                      </m:r>
                      <m:r>
                        <a:rPr lang="zh-TW" altLang="en-US" sz="1300" b="1" i="0">
                          <a:latin typeface="Cambria Math" panose="02040503050406030204" pitchFamily="18" charset="0"/>
                        </a:rPr>
                        <m:t>新生註冊率</m:t>
                      </m:r>
                      <m:d>
                        <m:dPr>
                          <m:ctrlPr>
                            <a:rPr lang="zh-TW" altLang="en-US" sz="1300" b="1" i="1">
                              <a:latin typeface="Cambria Math" panose="02040503050406030204" pitchFamily="18" charset="0"/>
                            </a:rPr>
                          </m:ctrlPr>
                        </m:dPr>
                        <m:e>
                          <m:r>
                            <a:rPr lang="zh-TW" altLang="en-US" sz="1300" b="1" i="0">
                              <a:latin typeface="Cambria Math" panose="02040503050406030204" pitchFamily="18" charset="0"/>
                            </a:rPr>
                            <m:t>%</m:t>
                          </m:r>
                        </m:e>
                      </m:d>
                      <m:r>
                        <a:rPr lang="zh-TW" altLang="en-US" sz="1300" b="1" i="0">
                          <a:latin typeface="Cambria Math" panose="02040503050406030204" pitchFamily="18" charset="0"/>
                        </a:rPr>
                        <m:t>=</m:t>
                      </m:r>
                      <m:d>
                        <m:dPr>
                          <m:begChr m:val="["/>
                          <m:ctrlPr>
                            <a:rPr lang="zh-TW" altLang="en-US" sz="1300" b="1" i="1">
                              <a:latin typeface="Cambria Math" panose="02040503050406030204" pitchFamily="18" charset="0"/>
                            </a:rPr>
                          </m:ctrlPr>
                        </m:dPr>
                        <m:e>
                          <m:f>
                            <m:fPr>
                              <m:ctrlPr>
                                <a:rPr lang="zh-TW" altLang="en-US" sz="1300" b="1" i="1">
                                  <a:latin typeface="Cambria Math" panose="02040503050406030204" pitchFamily="18" charset="0"/>
                                </a:rPr>
                              </m:ctrlPr>
                            </m:fPr>
                            <m:num>
                              <m:r>
                                <a:rPr lang="zh-TW" altLang="en-US" sz="1300" b="1" i="0">
                                  <a:latin typeface="Cambria Math" panose="02040503050406030204" pitchFamily="18" charset="0"/>
                                </a:rPr>
                                <m:t>總量內</m:t>
                              </m:r>
                              <m:d>
                                <m:dPr>
                                  <m:ctrlPr>
                                    <a:rPr lang="zh-TW" altLang="en-US" sz="1300" b="1" i="1">
                                      <a:latin typeface="Cambria Math" panose="02040503050406030204" pitchFamily="18" charset="0"/>
                                    </a:rPr>
                                  </m:ctrlPr>
                                </m:dPr>
                                <m:e>
                                  <m:r>
                                    <a:rPr lang="zh-TW" altLang="en-US" sz="1300" b="1" i="0">
                                      <a:latin typeface="Cambria Math" panose="02040503050406030204" pitchFamily="18" charset="0"/>
                                    </a:rPr>
                                    <m:t>含擴充及</m:t>
                                  </m:r>
                                  <m:r>
                                    <a:rPr lang="zh-TW" altLang="en-US" sz="1300" b="1" i="0" smtClean="0">
                                      <a:solidFill>
                                        <a:srgbClr val="FF0000"/>
                                      </a:solidFill>
                                      <a:latin typeface="Cambria Math" panose="02040503050406030204" pitchFamily="18" charset="0"/>
                                    </a:rPr>
                                    <m:t>研究學院</m:t>
                                  </m:r>
                                  <m:r>
                                    <a:rPr lang="zh-TW" altLang="en-US" sz="1300" b="1" i="0">
                                      <a:latin typeface="Cambria Math" panose="02040503050406030204" pitchFamily="18" charset="0"/>
                                    </a:rPr>
                                    <m:t>名額</m:t>
                                  </m:r>
                                </m:e>
                              </m:d>
                              <m:r>
                                <a:rPr lang="zh-TW" altLang="en-US" sz="1300" b="1" i="0">
                                  <a:latin typeface="Cambria Math" panose="02040503050406030204" pitchFamily="18" charset="0"/>
                                </a:rPr>
                                <m:t>新生招生名額之實際註冊人數</m:t>
                              </m:r>
                              <m:r>
                                <a:rPr lang="zh-TW" altLang="en-US" sz="1300" b="1" i="0">
                                  <a:latin typeface="Cambria Math" panose="02040503050406030204" pitchFamily="18" charset="0"/>
                                </a:rPr>
                                <m:t>+</m:t>
                              </m:r>
                              <m:r>
                                <a:rPr lang="zh-TW" altLang="en-US" sz="1300" b="1" i="0">
                                  <a:latin typeface="Cambria Math" panose="02040503050406030204" pitchFamily="18" charset="0"/>
                                </a:rPr>
                                <m:t>境外</m:t>
                              </m:r>
                              <m:d>
                                <m:dPr>
                                  <m:ctrlPr>
                                    <a:rPr lang="zh-TW" altLang="en-US" sz="1300" b="1" i="1">
                                      <a:latin typeface="Cambria Math" panose="02040503050406030204" pitchFamily="18" charset="0"/>
                                    </a:rPr>
                                  </m:ctrlPr>
                                </m:dPr>
                                <m:e>
                                  <m:r>
                                    <a:rPr lang="zh-TW" altLang="en-US" sz="1300" b="1" i="0">
                                      <a:latin typeface="Cambria Math" panose="02040503050406030204" pitchFamily="18" charset="0"/>
                                    </a:rPr>
                                    <m:t>新生</m:t>
                                  </m:r>
                                </m:e>
                              </m:d>
                              <m:r>
                                <a:rPr lang="zh-TW" altLang="en-US" sz="1300" b="1" i="0">
                                  <a:latin typeface="Cambria Math" panose="02040503050406030204" pitchFamily="18" charset="0"/>
                                </a:rPr>
                                <m:t>學生實際註冊人數</m:t>
                              </m:r>
                              <m:r>
                                <a:rPr lang="zh-TW" altLang="en-US" sz="1300" b="1" i="0">
                                  <a:latin typeface="Cambria Math" panose="02040503050406030204" pitchFamily="18" charset="0"/>
                                </a:rPr>
                                <m:t>+</m:t>
                              </m:r>
                              <m:r>
                                <a:rPr lang="zh-TW" altLang="en-US" sz="1300" b="1" i="0">
                                  <a:latin typeface="Cambria Math" panose="02040503050406030204" pitchFamily="18" charset="0"/>
                                </a:rPr>
                                <m:t>國際專修部華語先修生實際註冊人數</m:t>
                              </m:r>
                            </m:num>
                            <m:den>
                              <m:r>
                                <a:rPr lang="zh-TW" altLang="en-US" sz="1300" b="1" i="0">
                                  <a:latin typeface="Cambria Math" panose="02040503050406030204" pitchFamily="18" charset="0"/>
                                </a:rPr>
                                <m:t>總量內核定新生招生名額</m:t>
                              </m:r>
                              <m:r>
                                <a:rPr lang="zh-TW" altLang="en-US" sz="1300" b="1" i="0">
                                  <a:latin typeface="Cambria Math" panose="02040503050406030204" pitchFamily="18" charset="0"/>
                                </a:rPr>
                                <m:t>(</m:t>
                              </m:r>
                              <m:r>
                                <a:rPr lang="zh-TW" altLang="en-US" sz="1300" b="1" i="0" smtClean="0">
                                  <a:solidFill>
                                    <a:srgbClr val="FF0000"/>
                                  </a:solidFill>
                                  <a:latin typeface="Cambria Math" panose="02040503050406030204" pitchFamily="18" charset="0"/>
                                </a:rPr>
                                <m:t>含研究學院</m:t>
                              </m:r>
                              <m:r>
                                <a:rPr lang="zh-TW" altLang="en-US" sz="1300" b="1" i="0">
                                  <a:latin typeface="Cambria Math" panose="02040503050406030204" pitchFamily="18" charset="0"/>
                                </a:rPr>
                                <m:t>)</m:t>
                              </m:r>
                              <m:r>
                                <a:rPr lang="zh-TW" altLang="en-US" sz="1300" b="1" i="1" smtClean="0">
                                  <a:latin typeface="Cambria Math" panose="02040503050406030204" pitchFamily="18" charset="0"/>
                                </a:rPr>
                                <m:t> </m:t>
                              </m:r>
                              <m:r>
                                <a:rPr lang="zh-TW" altLang="en-US" sz="1300" b="1" i="0">
                                  <a:latin typeface="Cambria Math" panose="02040503050406030204" pitchFamily="18" charset="0"/>
                                </a:rPr>
                                <m:t>−</m:t>
                              </m:r>
                              <m:r>
                                <a:rPr lang="zh-TW" altLang="en-US" sz="1300" b="1" i="0">
                                  <a:latin typeface="Cambria Math" panose="02040503050406030204" pitchFamily="18" charset="0"/>
                                </a:rPr>
                                <m:t>總量內新生保留入學資格人數</m:t>
                              </m:r>
                              <m:r>
                                <a:rPr lang="zh-TW" altLang="en-US" sz="1300" b="1" i="0">
                                  <a:latin typeface="Cambria Math" panose="02040503050406030204" pitchFamily="18" charset="0"/>
                                </a:rPr>
                                <m:t>(</m:t>
                              </m:r>
                              <m:r>
                                <a:rPr lang="zh-TW" altLang="en-US" sz="1300" b="1" i="0" smtClean="0">
                                  <a:solidFill>
                                    <a:srgbClr val="FF0000"/>
                                  </a:solidFill>
                                  <a:latin typeface="Cambria Math" panose="02040503050406030204" pitchFamily="18" charset="0"/>
                                </a:rPr>
                                <m:t>含研究學院</m:t>
                              </m:r>
                              <m:r>
                                <a:rPr lang="zh-TW" altLang="en-US" sz="1300" b="1" i="0">
                                  <a:latin typeface="Cambria Math" panose="02040503050406030204" pitchFamily="18" charset="0"/>
                                </a:rPr>
                                <m:t>)</m:t>
                              </m:r>
                              <m:r>
                                <a:rPr lang="zh-TW" altLang="en-US" sz="1300" b="1" i="1" smtClean="0">
                                  <a:latin typeface="Cambria Math" panose="02040503050406030204" pitchFamily="18" charset="0"/>
                                </a:rPr>
                                <m:t> </m:t>
                              </m:r>
                              <m:r>
                                <a:rPr lang="zh-TW" altLang="en-US" sz="1300" b="1" i="0">
                                  <a:latin typeface="Cambria Math" panose="02040503050406030204" pitchFamily="18" charset="0"/>
                                </a:rPr>
                                <m:t>+</m:t>
                              </m:r>
                              <m:r>
                                <a:rPr lang="zh-TW" altLang="en-US" sz="1300" b="1" i="0">
                                  <a:latin typeface="Cambria Math" panose="02040503050406030204" pitchFamily="18" charset="0"/>
                                </a:rPr>
                                <m:t>境外</m:t>
                              </m:r>
                              <m:r>
                                <a:rPr lang="zh-TW" altLang="en-US" sz="1300" b="1" i="0">
                                  <a:latin typeface="Cambria Math" panose="02040503050406030204" pitchFamily="18" charset="0"/>
                                </a:rPr>
                                <m:t>(</m:t>
                              </m:r>
                              <m:r>
                                <a:rPr lang="zh-TW" altLang="en-US" sz="1300" b="1" i="0">
                                  <a:latin typeface="Cambria Math" panose="02040503050406030204" pitchFamily="18" charset="0"/>
                                </a:rPr>
                                <m:t>新生</m:t>
                              </m:r>
                              <m:r>
                                <a:rPr lang="zh-TW" altLang="en-US" sz="1300" b="1" i="0">
                                  <a:latin typeface="Cambria Math" panose="02040503050406030204" pitchFamily="18" charset="0"/>
                                </a:rPr>
                                <m:t>)</m:t>
                              </m:r>
                              <m:r>
                                <a:rPr lang="zh-TW" altLang="en-US" sz="1300" b="1" i="0">
                                  <a:latin typeface="Cambria Math" panose="02040503050406030204" pitchFamily="18" charset="0"/>
                                </a:rPr>
                                <m:t>學生實際註冊人數</m:t>
                              </m:r>
                              <m:r>
                                <a:rPr lang="zh-TW" altLang="en-US" sz="1300" b="1" i="0">
                                  <a:latin typeface="Cambria Math" panose="02040503050406030204" pitchFamily="18" charset="0"/>
                                </a:rPr>
                                <m:t>+</m:t>
                              </m:r>
                              <m:r>
                                <a:rPr lang="zh-TW" altLang="en-US" sz="1300" b="1" i="0">
                                  <a:latin typeface="Cambria Math" panose="02040503050406030204" pitchFamily="18" charset="0"/>
                                </a:rPr>
                                <m:t>國際專修部華語先修生實際註冊人數</m:t>
                              </m:r>
                            </m:den>
                          </m:f>
                        </m:e>
                      </m:d>
                      <m:r>
                        <a:rPr lang="zh-TW" altLang="en-US" sz="1300" b="1" i="0">
                          <a:latin typeface="Cambria Math" panose="02040503050406030204" pitchFamily="18" charset="0"/>
                        </a:rPr>
                        <m:t>×</m:t>
                      </m:r>
                      <m:r>
                        <a:rPr lang="zh-TW" altLang="en-US" sz="1300" b="1" i="0">
                          <a:latin typeface="Cambria Math" panose="02040503050406030204" pitchFamily="18" charset="0"/>
                        </a:rPr>
                        <m:t>𝟏𝟎𝟎</m:t>
                      </m:r>
                      <m:r>
                        <a:rPr lang="zh-TW" altLang="en-US" sz="1300" b="1" i="0">
                          <a:latin typeface="Cambria Math" panose="02040503050406030204" pitchFamily="18" charset="0"/>
                        </a:rPr>
                        <m:t>%</m:t>
                      </m:r>
                    </m:oMath>
                  </m:oMathPara>
                </a14:m>
                <a:endParaRPr lang="zh-TW" altLang="en-US" sz="1300" b="1" dirty="0">
                  <a:latin typeface="Arial" panose="020B0604020202020204" pitchFamily="34" charset="0"/>
                  <a:cs typeface="Arial" panose="020B0604020202020204" pitchFamily="34"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15880" y="4681660"/>
                <a:ext cx="6096000" cy="1359796"/>
              </a:xfrm>
              <a:prstGeom prst="rect">
                <a:avLst/>
              </a:prstGeom>
              <a:blipFill>
                <a:blip r:embed="rId3"/>
                <a:stretch>
                  <a:fillRect r="-923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29573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9711" y="2177577"/>
            <a:ext cx="11965337" cy="4092659"/>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學校每年</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月填報當學年度資料，並以</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學年度資料。</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欄學校免填</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將</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由「基本資料</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學校學院</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學群基本資料」之資訊匯入</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名稱</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此兩欄</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將由「基本資料</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學校系、所、學位學程、特殊專班、境外專班等基本資料」之教育部依「國家重點領域產學合作及人才培育創新條例」核定資訊匯入「研究學院」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設班別、所、學位學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及其</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碩士班；碩士在職專班；博士班】等學制班別資訊，</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請協助核對資訊</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192336133"/>
              </p:ext>
            </p:extLst>
          </p:nvPr>
        </p:nvGraphicFramePr>
        <p:xfrm>
          <a:off x="182158" y="1245210"/>
          <a:ext cx="11882890" cy="1005840"/>
        </p:xfrm>
        <a:graphic>
          <a:graphicData uri="http://schemas.openxmlformats.org/drawingml/2006/table">
            <a:tbl>
              <a:tblPr firstRow="1" firstCol="1" bandRow="1"/>
              <a:tblGrid>
                <a:gridCol w="604226">
                  <a:extLst>
                    <a:ext uri="{9D8B030D-6E8A-4147-A177-3AD203B41FA5}">
                      <a16:colId xmlns:a16="http://schemas.microsoft.com/office/drawing/2014/main" val="2677721628"/>
                    </a:ext>
                  </a:extLst>
                </a:gridCol>
                <a:gridCol w="649224">
                  <a:extLst>
                    <a:ext uri="{9D8B030D-6E8A-4147-A177-3AD203B41FA5}">
                      <a16:colId xmlns:a16="http://schemas.microsoft.com/office/drawing/2014/main" val="1439481136"/>
                    </a:ext>
                  </a:extLst>
                </a:gridCol>
                <a:gridCol w="859536">
                  <a:extLst>
                    <a:ext uri="{9D8B030D-6E8A-4147-A177-3AD203B41FA5}">
                      <a16:colId xmlns:a16="http://schemas.microsoft.com/office/drawing/2014/main" val="784751786"/>
                    </a:ext>
                  </a:extLst>
                </a:gridCol>
                <a:gridCol w="822960">
                  <a:extLst>
                    <a:ext uri="{9D8B030D-6E8A-4147-A177-3AD203B41FA5}">
                      <a16:colId xmlns:a16="http://schemas.microsoft.com/office/drawing/2014/main" val="3450842325"/>
                    </a:ext>
                  </a:extLst>
                </a:gridCol>
                <a:gridCol w="667512">
                  <a:extLst>
                    <a:ext uri="{9D8B030D-6E8A-4147-A177-3AD203B41FA5}">
                      <a16:colId xmlns:a16="http://schemas.microsoft.com/office/drawing/2014/main" val="2289185860"/>
                    </a:ext>
                  </a:extLst>
                </a:gridCol>
                <a:gridCol w="822960">
                  <a:extLst>
                    <a:ext uri="{9D8B030D-6E8A-4147-A177-3AD203B41FA5}">
                      <a16:colId xmlns:a16="http://schemas.microsoft.com/office/drawing/2014/main" val="1337077677"/>
                    </a:ext>
                  </a:extLst>
                </a:gridCol>
                <a:gridCol w="411480">
                  <a:extLst>
                    <a:ext uri="{9D8B030D-6E8A-4147-A177-3AD203B41FA5}">
                      <a16:colId xmlns:a16="http://schemas.microsoft.com/office/drawing/2014/main" val="2903604417"/>
                    </a:ext>
                  </a:extLst>
                </a:gridCol>
                <a:gridCol w="356616">
                  <a:extLst>
                    <a:ext uri="{9D8B030D-6E8A-4147-A177-3AD203B41FA5}">
                      <a16:colId xmlns:a16="http://schemas.microsoft.com/office/drawing/2014/main" val="324608396"/>
                    </a:ext>
                  </a:extLst>
                </a:gridCol>
                <a:gridCol w="374904">
                  <a:extLst>
                    <a:ext uri="{9D8B030D-6E8A-4147-A177-3AD203B41FA5}">
                      <a16:colId xmlns:a16="http://schemas.microsoft.com/office/drawing/2014/main" val="3730419205"/>
                    </a:ext>
                  </a:extLst>
                </a:gridCol>
                <a:gridCol w="374610">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667512">
                  <a:extLst>
                    <a:ext uri="{9D8B030D-6E8A-4147-A177-3AD203B41FA5}">
                      <a16:colId xmlns:a16="http://schemas.microsoft.com/office/drawing/2014/main" val="919159526"/>
                    </a:ext>
                  </a:extLst>
                </a:gridCol>
                <a:gridCol w="557784">
                  <a:extLst>
                    <a:ext uri="{9D8B030D-6E8A-4147-A177-3AD203B41FA5}">
                      <a16:colId xmlns:a16="http://schemas.microsoft.com/office/drawing/2014/main" val="1164508571"/>
                    </a:ext>
                  </a:extLst>
                </a:gridCol>
                <a:gridCol w="411480">
                  <a:extLst>
                    <a:ext uri="{9D8B030D-6E8A-4147-A177-3AD203B41FA5}">
                      <a16:colId xmlns:a16="http://schemas.microsoft.com/office/drawing/2014/main" val="129105898"/>
                    </a:ext>
                  </a:extLst>
                </a:gridCol>
                <a:gridCol w="704088">
                  <a:extLst>
                    <a:ext uri="{9D8B030D-6E8A-4147-A177-3AD203B41FA5}">
                      <a16:colId xmlns:a16="http://schemas.microsoft.com/office/drawing/2014/main" val="2986271143"/>
                    </a:ext>
                  </a:extLst>
                </a:gridCol>
                <a:gridCol w="777240">
                  <a:extLst>
                    <a:ext uri="{9D8B030D-6E8A-4147-A177-3AD203B41FA5}">
                      <a16:colId xmlns:a16="http://schemas.microsoft.com/office/drawing/2014/main" val="1840818829"/>
                    </a:ext>
                  </a:extLst>
                </a:gridCol>
                <a:gridCol w="429768">
                  <a:extLst>
                    <a:ext uri="{9D8B030D-6E8A-4147-A177-3AD203B41FA5}">
                      <a16:colId xmlns:a16="http://schemas.microsoft.com/office/drawing/2014/main" val="2253072351"/>
                    </a:ext>
                  </a:extLst>
                </a:gridCol>
                <a:gridCol w="521208">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179678">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16">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學年度研究學院招生情形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讀</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博士</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1875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172491">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64270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4843" y="2383727"/>
            <a:ext cx="1196533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新生招生名額</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本欄位</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此欄位數據將由教育部依「國家重點領域產學合作及人才培育創新條例」核定之招生名額匯入，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請協助核對</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數據</a:t>
            </a:r>
            <a:r>
              <a:rPr lang="zh-TW" altLang="zh-TW" dirty="0" smtClean="0"/>
              <a:t> </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用情形</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學校經教育部核定辦理「研究學院」者，其招生名額得依「創新計畫書」所訂之名額流用規定辦理名額流用作業，故</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如有流用情形請填報該研究學院之「院設班別、所、學位學程」之【流用</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後</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】，並填報其流出、流入之院設班別、所、學位學程名稱及其流出流入</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用</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後</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請填報研究學院之院設班別、所、學位學程之流用後招生名額數。</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4259725146"/>
              </p:ext>
            </p:extLst>
          </p:nvPr>
        </p:nvGraphicFramePr>
        <p:xfrm>
          <a:off x="182158" y="1245210"/>
          <a:ext cx="11882890" cy="1199286"/>
        </p:xfrm>
        <a:graphic>
          <a:graphicData uri="http://schemas.openxmlformats.org/drawingml/2006/table">
            <a:tbl>
              <a:tblPr firstRow="1" firstCol="1" bandRow="1"/>
              <a:tblGrid>
                <a:gridCol w="247610">
                  <a:extLst>
                    <a:ext uri="{9D8B030D-6E8A-4147-A177-3AD203B41FA5}">
                      <a16:colId xmlns:a16="http://schemas.microsoft.com/office/drawing/2014/main" val="2677721628"/>
                    </a:ext>
                  </a:extLst>
                </a:gridCol>
                <a:gridCol w="301752">
                  <a:extLst>
                    <a:ext uri="{9D8B030D-6E8A-4147-A177-3AD203B41FA5}">
                      <a16:colId xmlns:a16="http://schemas.microsoft.com/office/drawing/2014/main" val="1439481136"/>
                    </a:ext>
                  </a:extLst>
                </a:gridCol>
                <a:gridCol w="301752">
                  <a:extLst>
                    <a:ext uri="{9D8B030D-6E8A-4147-A177-3AD203B41FA5}">
                      <a16:colId xmlns:a16="http://schemas.microsoft.com/office/drawing/2014/main" val="784751786"/>
                    </a:ext>
                  </a:extLst>
                </a:gridCol>
                <a:gridCol w="265176">
                  <a:extLst>
                    <a:ext uri="{9D8B030D-6E8A-4147-A177-3AD203B41FA5}">
                      <a16:colId xmlns:a16="http://schemas.microsoft.com/office/drawing/2014/main" val="3450842325"/>
                    </a:ext>
                  </a:extLst>
                </a:gridCol>
                <a:gridCol w="1088136">
                  <a:extLst>
                    <a:ext uri="{9D8B030D-6E8A-4147-A177-3AD203B41FA5}">
                      <a16:colId xmlns:a16="http://schemas.microsoft.com/office/drawing/2014/main" val="2289185860"/>
                    </a:ext>
                  </a:extLst>
                </a:gridCol>
                <a:gridCol w="1651350">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533768">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667512">
                  <a:extLst>
                    <a:ext uri="{9D8B030D-6E8A-4147-A177-3AD203B41FA5}">
                      <a16:colId xmlns:a16="http://schemas.microsoft.com/office/drawing/2014/main" val="919159526"/>
                    </a:ext>
                  </a:extLst>
                </a:gridCol>
                <a:gridCol w="557784">
                  <a:extLst>
                    <a:ext uri="{9D8B030D-6E8A-4147-A177-3AD203B41FA5}">
                      <a16:colId xmlns:a16="http://schemas.microsoft.com/office/drawing/2014/main" val="1164508571"/>
                    </a:ext>
                  </a:extLst>
                </a:gridCol>
                <a:gridCol w="411480">
                  <a:extLst>
                    <a:ext uri="{9D8B030D-6E8A-4147-A177-3AD203B41FA5}">
                      <a16:colId xmlns:a16="http://schemas.microsoft.com/office/drawing/2014/main" val="129105898"/>
                    </a:ext>
                  </a:extLst>
                </a:gridCol>
                <a:gridCol w="704088">
                  <a:extLst>
                    <a:ext uri="{9D8B030D-6E8A-4147-A177-3AD203B41FA5}">
                      <a16:colId xmlns:a16="http://schemas.microsoft.com/office/drawing/2014/main" val="2986271143"/>
                    </a:ext>
                  </a:extLst>
                </a:gridCol>
                <a:gridCol w="777240">
                  <a:extLst>
                    <a:ext uri="{9D8B030D-6E8A-4147-A177-3AD203B41FA5}">
                      <a16:colId xmlns:a16="http://schemas.microsoft.com/office/drawing/2014/main" val="1840818829"/>
                    </a:ext>
                  </a:extLst>
                </a:gridCol>
                <a:gridCol w="429768">
                  <a:extLst>
                    <a:ext uri="{9D8B030D-6E8A-4147-A177-3AD203B41FA5}">
                      <a16:colId xmlns:a16="http://schemas.microsoft.com/office/drawing/2014/main" val="2253072351"/>
                    </a:ext>
                  </a:extLst>
                </a:gridCol>
                <a:gridCol w="521208">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290982">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marL="0" algn="ctr"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2834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招生名額流用情形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流用後招生名額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1875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2635606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2496855"/>
            <a:ext cx="11965337" cy="4452501"/>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用情形</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流出</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單位、名額</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：係指該研究學院之院設班別、所、學位學程之</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「流用後招生名額」小於「新生招生名額」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者，請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填報其【流出】</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名額至</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哪些「院設班別、所、學位學程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請以教育部核定</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之名稱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填報，勿以簡稱填入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若流出名額至不同單位者，請以「半形逗號」區分</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例如：晶片設計學位學程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半導體製程學位學程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流入</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單位、名額</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：係指研究學院之院設班別、所、學位學程之</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「流用後招生名額」大於「新生招生名額」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者，請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填報其【流入】名額</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來</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哪</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些「院設班別、所、學位學程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rPr>
              <a:t> (</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請以教育部核定之名稱填報，勿以簡稱填入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若流入</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來自</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不同</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單位者，請以「半形逗號」</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區分</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例如：晶片設計學位學程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半導體製程學位學程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541210941"/>
              </p:ext>
            </p:extLst>
          </p:nvPr>
        </p:nvGraphicFramePr>
        <p:xfrm>
          <a:off x="182158" y="1226160"/>
          <a:ext cx="11882890" cy="1330350"/>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1139286">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533768">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667512">
                  <a:extLst>
                    <a:ext uri="{9D8B030D-6E8A-4147-A177-3AD203B41FA5}">
                      <a16:colId xmlns:a16="http://schemas.microsoft.com/office/drawing/2014/main" val="919159526"/>
                    </a:ext>
                  </a:extLst>
                </a:gridCol>
                <a:gridCol w="557784">
                  <a:extLst>
                    <a:ext uri="{9D8B030D-6E8A-4147-A177-3AD203B41FA5}">
                      <a16:colId xmlns:a16="http://schemas.microsoft.com/office/drawing/2014/main" val="1164508571"/>
                    </a:ext>
                  </a:extLst>
                </a:gridCol>
                <a:gridCol w="411480">
                  <a:extLst>
                    <a:ext uri="{9D8B030D-6E8A-4147-A177-3AD203B41FA5}">
                      <a16:colId xmlns:a16="http://schemas.microsoft.com/office/drawing/2014/main" val="129105898"/>
                    </a:ext>
                  </a:extLst>
                </a:gridCol>
                <a:gridCol w="704088">
                  <a:extLst>
                    <a:ext uri="{9D8B030D-6E8A-4147-A177-3AD203B41FA5}">
                      <a16:colId xmlns:a16="http://schemas.microsoft.com/office/drawing/2014/main" val="2986271143"/>
                    </a:ext>
                  </a:extLst>
                </a:gridCol>
                <a:gridCol w="777240">
                  <a:extLst>
                    <a:ext uri="{9D8B030D-6E8A-4147-A177-3AD203B41FA5}">
                      <a16:colId xmlns:a16="http://schemas.microsoft.com/office/drawing/2014/main" val="1840818829"/>
                    </a:ext>
                  </a:extLst>
                </a:gridCol>
                <a:gridCol w="429768">
                  <a:extLst>
                    <a:ext uri="{9D8B030D-6E8A-4147-A177-3AD203B41FA5}">
                      <a16:colId xmlns:a16="http://schemas.microsoft.com/office/drawing/2014/main" val="2253072351"/>
                    </a:ext>
                  </a:extLst>
                </a:gridCol>
                <a:gridCol w="521208">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263550">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2758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招生名額流用情形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流出</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流入</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9138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265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96976154"/>
                  </a:ext>
                </a:extLst>
              </a:tr>
              <a:tr h="172491">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39048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970569"/>
            <a:ext cx="11965337" cy="193899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流用情形</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甲</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學位學程新生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C(2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等學位學程；另</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D</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研究所博士</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班</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其流入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名額分別來自</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E(5</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F(3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G(4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等學位學程，其填報方式如下：</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77627261"/>
              </p:ext>
            </p:extLst>
          </p:nvPr>
        </p:nvGraphicFramePr>
        <p:xfrm>
          <a:off x="356825" y="3090688"/>
          <a:ext cx="11530374" cy="3157713"/>
        </p:xfrm>
        <a:graphic>
          <a:graphicData uri="http://schemas.openxmlformats.org/drawingml/2006/table">
            <a:tbl>
              <a:tblPr firstRow="1" firstCol="1" bandRow="1"/>
              <a:tblGrid>
                <a:gridCol w="676447">
                  <a:extLst>
                    <a:ext uri="{9D8B030D-6E8A-4147-A177-3AD203B41FA5}">
                      <a16:colId xmlns:a16="http://schemas.microsoft.com/office/drawing/2014/main" val="875582616"/>
                    </a:ext>
                  </a:extLst>
                </a:gridCol>
                <a:gridCol w="1545336">
                  <a:extLst>
                    <a:ext uri="{9D8B030D-6E8A-4147-A177-3AD203B41FA5}">
                      <a16:colId xmlns:a16="http://schemas.microsoft.com/office/drawing/2014/main" val="2454381952"/>
                    </a:ext>
                  </a:extLst>
                </a:gridCol>
                <a:gridCol w="1216152">
                  <a:extLst>
                    <a:ext uri="{9D8B030D-6E8A-4147-A177-3AD203B41FA5}">
                      <a16:colId xmlns:a16="http://schemas.microsoft.com/office/drawing/2014/main" val="2731159168"/>
                    </a:ext>
                  </a:extLst>
                </a:gridCol>
                <a:gridCol w="969264">
                  <a:extLst>
                    <a:ext uri="{9D8B030D-6E8A-4147-A177-3AD203B41FA5}">
                      <a16:colId xmlns:a16="http://schemas.microsoft.com/office/drawing/2014/main" val="3796202856"/>
                    </a:ext>
                  </a:extLst>
                </a:gridCol>
                <a:gridCol w="1216152">
                  <a:extLst>
                    <a:ext uri="{9D8B030D-6E8A-4147-A177-3AD203B41FA5}">
                      <a16:colId xmlns:a16="http://schemas.microsoft.com/office/drawing/2014/main" val="2623695069"/>
                    </a:ext>
                  </a:extLst>
                </a:gridCol>
                <a:gridCol w="1444752">
                  <a:extLst>
                    <a:ext uri="{9D8B030D-6E8A-4147-A177-3AD203B41FA5}">
                      <a16:colId xmlns:a16="http://schemas.microsoft.com/office/drawing/2014/main" val="2794283297"/>
                    </a:ext>
                  </a:extLst>
                </a:gridCol>
                <a:gridCol w="1206987">
                  <a:extLst>
                    <a:ext uri="{9D8B030D-6E8A-4147-A177-3AD203B41FA5}">
                      <a16:colId xmlns:a16="http://schemas.microsoft.com/office/drawing/2014/main" val="3796972512"/>
                    </a:ext>
                  </a:extLst>
                </a:gridCol>
                <a:gridCol w="996717">
                  <a:extLst>
                    <a:ext uri="{9D8B030D-6E8A-4147-A177-3AD203B41FA5}">
                      <a16:colId xmlns:a16="http://schemas.microsoft.com/office/drawing/2014/main" val="522781458"/>
                    </a:ext>
                  </a:extLst>
                </a:gridCol>
                <a:gridCol w="1173180">
                  <a:extLst>
                    <a:ext uri="{9D8B030D-6E8A-4147-A177-3AD203B41FA5}">
                      <a16:colId xmlns:a16="http://schemas.microsoft.com/office/drawing/2014/main" val="2546777603"/>
                    </a:ext>
                  </a:extLst>
                </a:gridCol>
                <a:gridCol w="1085387">
                  <a:extLst>
                    <a:ext uri="{9D8B030D-6E8A-4147-A177-3AD203B41FA5}">
                      <a16:colId xmlns:a16="http://schemas.microsoft.com/office/drawing/2014/main" val="1797049027"/>
                    </a:ext>
                  </a:extLst>
                </a:gridCol>
              </a:tblGrid>
              <a:tr h="320024">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學院別</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新生招生名額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5">
                  <a:txBody>
                    <a:bodyPr/>
                    <a:lstStyle/>
                    <a:p>
                      <a:pPr marL="0" algn="ctr" defTabSz="914400" rtl="0" eaLnBrk="1" latinLnBrk="0" hangingPunct="1">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招生名額流用情形</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28000138"/>
                  </a:ext>
                </a:extLst>
              </a:tr>
              <a:tr h="34747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a:lnSpc>
                          <a:spcPts val="1800"/>
                        </a:lnSpc>
                        <a:spcAft>
                          <a:spcPts val="0"/>
                        </a:spcAft>
                      </a:pPr>
                      <a:r>
                        <a:rPr lang="zh-TW"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流出</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2">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流入</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extLst>
                  <a:ext uri="{0D108BD9-81ED-4DB2-BD59-A6C34878D82A}">
                    <a16:rowId xmlns:a16="http://schemas.microsoft.com/office/drawing/2014/main" val="3910795526"/>
                  </a:ext>
                </a:extLst>
              </a:tr>
              <a:tr h="42062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1800"/>
                        </a:lnSpc>
                        <a:spcAft>
                          <a:spcPts val="0"/>
                        </a:spcAft>
                      </a:pPr>
                      <a:r>
                        <a:rPr lang="zh-TW"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1800"/>
                        </a:lnSpc>
                        <a:spcAft>
                          <a:spcPts val="0"/>
                        </a:spcAft>
                      </a:pPr>
                      <a:r>
                        <a:rPr lang="zh-TW"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4040969"/>
                  </a:ext>
                </a:extLst>
              </a:tr>
              <a:tr h="940724">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113</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半導體研究學院</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碩士班</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10</a:t>
                      </a:r>
                      <a:endPar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C</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72061"/>
                  </a:ext>
                </a:extLst>
              </a:tr>
              <a:tr h="1128869">
                <a:tc>
                  <a:txBody>
                    <a:bodyPr/>
                    <a:lstStyle/>
                    <a:p>
                      <a:pPr marL="0" algn="ctr">
                        <a:lnSpc>
                          <a:spcPts val="1500"/>
                        </a:lnSpc>
                        <a:spcAft>
                          <a:spcPts val="0"/>
                        </a:spcAft>
                      </a:pPr>
                      <a:r>
                        <a:rPr lang="en-US"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113</a:t>
                      </a:r>
                      <a:endPar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半導體研究學院</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D</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研究所博士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博士班</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E</a:t>
                      </a:r>
                      <a:r>
                        <a:rPr lang="zh-TW"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F</a:t>
                      </a:r>
                      <a:r>
                        <a:rPr lang="zh-TW"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G</a:t>
                      </a:r>
                      <a:r>
                        <a:rPr lang="zh-TW"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5,3,4</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1687955"/>
                  </a:ext>
                </a:extLst>
              </a:tr>
            </a:tbl>
          </a:graphicData>
        </a:graphic>
      </p:graphicFrame>
    </p:spTree>
    <p:extLst>
      <p:ext uri="{BB962C8B-B14F-4D97-AF65-F5344CB8AC3E}">
        <p14:creationId xmlns:p14="http://schemas.microsoft.com/office/powerpoint/2010/main" val="218324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2397033"/>
            <a:ext cx="11965337"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報名人</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請填報學校當學年度經教育部核定研究學院之院設班別、所、學位學程之【碩士班；碩士在職專班；博士班】以【甄試；考試；逕修</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讀</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博士</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學位</a:t>
            </a:r>
            <a:r>
              <a:rPr lang="zh-TW" altLang="zh-TW" sz="2200" dirty="0">
                <a:latin typeface="Arial" panose="020B0604020202020204" pitchFamily="34" charset="0"/>
                <a:ea typeface="微軟正黑體" panose="020B0604030504040204" pitchFamily="34" charset="-120"/>
                <a:cs typeface="Arial" panose="020B0604020202020204" pitchFamily="34" charset="0"/>
              </a:rPr>
              <a:t>】等報名人數。</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錄取人數</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榜單公告「正取」</a:t>
            </a:r>
            <a:r>
              <a:rPr lang="zh-TW" altLang="zh-TW" sz="2200" dirty="0">
                <a:latin typeface="Arial" panose="020B0604020202020204" pitchFamily="34" charset="0"/>
                <a:ea typeface="微軟正黑體" panose="020B0604030504040204" pitchFamily="34" charset="-120"/>
                <a:cs typeface="Arial" panose="020B0604020202020204" pitchFamily="34" charset="0"/>
              </a:rPr>
              <a:t>當學年度核定院設班別、所、學位學程之【碩士班；碩士在職專班；博士班】以【甄試；考試；逕修讀</a:t>
            </a:r>
            <a:r>
              <a:rPr lang="zh-TW" altLang="en-US" sz="2200" dirty="0">
                <a:latin typeface="Arial" panose="020B0604020202020204" pitchFamily="34" charset="0"/>
                <a:ea typeface="微軟正黑體" panose="020B0604030504040204" pitchFamily="34" charset="-120"/>
                <a:cs typeface="Arial" panose="020B0604020202020204" pitchFamily="34" charset="0"/>
              </a:rPr>
              <a:t>博士</a:t>
            </a:r>
            <a:r>
              <a:rPr lang="zh-TW" altLang="zh-TW" sz="2200" dirty="0">
                <a:latin typeface="Arial" panose="020B0604020202020204" pitchFamily="34" charset="0"/>
                <a:ea typeface="微軟正黑體" panose="020B0604030504040204" pitchFamily="34" charset="-120"/>
                <a:cs typeface="Arial" panose="020B0604020202020204" pitchFamily="34" charset="0"/>
              </a:rPr>
              <a:t>學位】等方式錄取人數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460163756"/>
              </p:ext>
            </p:extLst>
          </p:nvPr>
        </p:nvGraphicFramePr>
        <p:xfrm>
          <a:off x="182158" y="1245210"/>
          <a:ext cx="11882890" cy="1147470"/>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1139286">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332894">
                  <a:extLst>
                    <a:ext uri="{9D8B030D-6E8A-4147-A177-3AD203B41FA5}">
                      <a16:colId xmlns:a16="http://schemas.microsoft.com/office/drawing/2014/main" val="3437065675"/>
                    </a:ext>
                  </a:extLst>
                </a:gridCol>
                <a:gridCol w="448056">
                  <a:extLst>
                    <a:ext uri="{9D8B030D-6E8A-4147-A177-3AD203B41FA5}">
                      <a16:colId xmlns:a16="http://schemas.microsoft.com/office/drawing/2014/main" val="2986425698"/>
                    </a:ext>
                  </a:extLst>
                </a:gridCol>
                <a:gridCol w="448056">
                  <a:extLst>
                    <a:ext uri="{9D8B030D-6E8A-4147-A177-3AD203B41FA5}">
                      <a16:colId xmlns:a16="http://schemas.microsoft.com/office/drawing/2014/main" val="2256204460"/>
                    </a:ext>
                  </a:extLst>
                </a:gridCol>
                <a:gridCol w="1106424">
                  <a:extLst>
                    <a:ext uri="{9D8B030D-6E8A-4147-A177-3AD203B41FA5}">
                      <a16:colId xmlns:a16="http://schemas.microsoft.com/office/drawing/2014/main" val="919159526"/>
                    </a:ext>
                  </a:extLst>
                </a:gridCol>
                <a:gridCol w="457200">
                  <a:extLst>
                    <a:ext uri="{9D8B030D-6E8A-4147-A177-3AD203B41FA5}">
                      <a16:colId xmlns:a16="http://schemas.microsoft.com/office/drawing/2014/main" val="1164508571"/>
                    </a:ext>
                  </a:extLst>
                </a:gridCol>
                <a:gridCol w="484632">
                  <a:extLst>
                    <a:ext uri="{9D8B030D-6E8A-4147-A177-3AD203B41FA5}">
                      <a16:colId xmlns:a16="http://schemas.microsoft.com/office/drawing/2014/main" val="129105898"/>
                    </a:ext>
                  </a:extLst>
                </a:gridCol>
                <a:gridCol w="1088136">
                  <a:extLst>
                    <a:ext uri="{9D8B030D-6E8A-4147-A177-3AD203B41FA5}">
                      <a16:colId xmlns:a16="http://schemas.microsoft.com/office/drawing/2014/main" val="2986271143"/>
                    </a:ext>
                  </a:extLst>
                </a:gridCol>
                <a:gridCol w="356616">
                  <a:extLst>
                    <a:ext uri="{9D8B030D-6E8A-4147-A177-3AD203B41FA5}">
                      <a16:colId xmlns:a16="http://schemas.microsoft.com/office/drawing/2014/main" val="1840818829"/>
                    </a:ext>
                  </a:extLst>
                </a:gridCol>
                <a:gridCol w="420624">
                  <a:extLst>
                    <a:ext uri="{9D8B030D-6E8A-4147-A177-3AD203B41FA5}">
                      <a16:colId xmlns:a16="http://schemas.microsoft.com/office/drawing/2014/main" val="2253072351"/>
                    </a:ext>
                  </a:extLst>
                </a:gridCol>
                <a:gridCol w="356616">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316736">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2668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1687896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甄試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考試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逕修</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讀</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博士</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甄試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考試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逕修</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讀</a:t>
                      </a: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博士</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1875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172491">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限博士班填報</a:t>
                      </a:r>
                      <a:endParaRPr lang="zh-TW" sz="1200" kern="100" dirty="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164605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2406177"/>
            <a:ext cx="11965337"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實際</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註冊人數</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請填報教育部核定</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200" b="1" dirty="0">
                <a:latin typeface="Arial" panose="020B0604020202020204" pitchFamily="34" charset="0"/>
                <a:ea typeface="微軟正黑體" panose="020B0604030504040204" pitchFamily="34" charset="-120"/>
                <a:cs typeface="Arial" panose="020B0604020202020204" pitchFamily="34" charset="0"/>
              </a:rPr>
              <a:t>度新生招生名額之完成實際註冊程序之人數（</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包括完成註冊之新生休學人數</a:t>
            </a:r>
            <a:r>
              <a:rPr lang="zh-TW" altLang="zh-TW" sz="2200" b="1" dirty="0">
                <a:latin typeface="Arial" panose="020B0604020202020204" pitchFamily="34" charset="0"/>
                <a:ea typeface="微軟正黑體" panose="020B0604030504040204" pitchFamily="34" charset="-120"/>
                <a:cs typeface="Arial" panose="020B0604020202020204" pitchFamily="34" charset="0"/>
              </a:rPr>
              <a:t>），並依【已在職者；未在職者】等分別填報</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退學</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度新生保留入學資格者、前學年度新生保留入學資格之復學</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欄</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實際註冊人數</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之【已在職者及未在職者】之</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合計加總數應</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與</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24.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學系、所、學位學程核定招生名額總量內、研究學院暨境外學生新生註冊率」之「新生註冊人數」相符</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請確認檢核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957028"/>
              </p:ext>
            </p:extLst>
          </p:nvPr>
        </p:nvGraphicFramePr>
        <p:xfrm>
          <a:off x="182158" y="1245210"/>
          <a:ext cx="11882890" cy="1138605"/>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960120">
                  <a:extLst>
                    <a:ext uri="{9D8B030D-6E8A-4147-A177-3AD203B41FA5}">
                      <a16:colId xmlns:a16="http://schemas.microsoft.com/office/drawing/2014/main" val="1337077677"/>
                    </a:ext>
                  </a:extLst>
                </a:gridCol>
                <a:gridCol w="429768">
                  <a:extLst>
                    <a:ext uri="{9D8B030D-6E8A-4147-A177-3AD203B41FA5}">
                      <a16:colId xmlns:a16="http://schemas.microsoft.com/office/drawing/2014/main" val="2903604417"/>
                    </a:ext>
                  </a:extLst>
                </a:gridCol>
                <a:gridCol w="448056">
                  <a:extLst>
                    <a:ext uri="{9D8B030D-6E8A-4147-A177-3AD203B41FA5}">
                      <a16:colId xmlns:a16="http://schemas.microsoft.com/office/drawing/2014/main" val="324608396"/>
                    </a:ext>
                  </a:extLst>
                </a:gridCol>
                <a:gridCol w="429768">
                  <a:extLst>
                    <a:ext uri="{9D8B030D-6E8A-4147-A177-3AD203B41FA5}">
                      <a16:colId xmlns:a16="http://schemas.microsoft.com/office/drawing/2014/main" val="3730419205"/>
                    </a:ext>
                  </a:extLst>
                </a:gridCol>
                <a:gridCol w="539496">
                  <a:extLst>
                    <a:ext uri="{9D8B030D-6E8A-4147-A177-3AD203B41FA5}">
                      <a16:colId xmlns:a16="http://schemas.microsoft.com/office/drawing/2014/main" val="3437065675"/>
                    </a:ext>
                  </a:extLst>
                </a:gridCol>
                <a:gridCol w="402336">
                  <a:extLst>
                    <a:ext uri="{9D8B030D-6E8A-4147-A177-3AD203B41FA5}">
                      <a16:colId xmlns:a16="http://schemas.microsoft.com/office/drawing/2014/main" val="2986425698"/>
                    </a:ext>
                  </a:extLst>
                </a:gridCol>
                <a:gridCol w="365760">
                  <a:extLst>
                    <a:ext uri="{9D8B030D-6E8A-4147-A177-3AD203B41FA5}">
                      <a16:colId xmlns:a16="http://schemas.microsoft.com/office/drawing/2014/main" val="2256204460"/>
                    </a:ext>
                  </a:extLst>
                </a:gridCol>
                <a:gridCol w="905256">
                  <a:extLst>
                    <a:ext uri="{9D8B030D-6E8A-4147-A177-3AD203B41FA5}">
                      <a16:colId xmlns:a16="http://schemas.microsoft.com/office/drawing/2014/main" val="919159526"/>
                    </a:ext>
                  </a:extLst>
                </a:gridCol>
                <a:gridCol w="365760">
                  <a:extLst>
                    <a:ext uri="{9D8B030D-6E8A-4147-A177-3AD203B41FA5}">
                      <a16:colId xmlns:a16="http://schemas.microsoft.com/office/drawing/2014/main" val="1164508571"/>
                    </a:ext>
                  </a:extLst>
                </a:gridCol>
                <a:gridCol w="338328">
                  <a:extLst>
                    <a:ext uri="{9D8B030D-6E8A-4147-A177-3AD203B41FA5}">
                      <a16:colId xmlns:a16="http://schemas.microsoft.com/office/drawing/2014/main" val="129105898"/>
                    </a:ext>
                  </a:extLst>
                </a:gridCol>
                <a:gridCol w="932688">
                  <a:extLst>
                    <a:ext uri="{9D8B030D-6E8A-4147-A177-3AD203B41FA5}">
                      <a16:colId xmlns:a16="http://schemas.microsoft.com/office/drawing/2014/main" val="2986271143"/>
                    </a:ext>
                  </a:extLst>
                </a:gridCol>
                <a:gridCol w="512064">
                  <a:extLst>
                    <a:ext uri="{9D8B030D-6E8A-4147-A177-3AD203B41FA5}">
                      <a16:colId xmlns:a16="http://schemas.microsoft.com/office/drawing/2014/main" val="1840818829"/>
                    </a:ext>
                  </a:extLst>
                </a:gridCol>
                <a:gridCol w="566928">
                  <a:extLst>
                    <a:ext uri="{9D8B030D-6E8A-4147-A177-3AD203B41FA5}">
                      <a16:colId xmlns:a16="http://schemas.microsoft.com/office/drawing/2014/main" val="2253072351"/>
                    </a:ext>
                  </a:extLst>
                </a:gridCol>
                <a:gridCol w="758952">
                  <a:extLst>
                    <a:ext uri="{9D8B030D-6E8A-4147-A177-3AD203B41FA5}">
                      <a16:colId xmlns:a16="http://schemas.microsoft.com/office/drawing/2014/main" val="1769585664"/>
                    </a:ext>
                  </a:extLst>
                </a:gridCol>
                <a:gridCol w="1211120">
                  <a:extLst>
                    <a:ext uri="{9D8B030D-6E8A-4147-A177-3AD203B41FA5}">
                      <a16:colId xmlns:a16="http://schemas.microsoft.com/office/drawing/2014/main" val="3382405022"/>
                    </a:ext>
                  </a:extLst>
                </a:gridCol>
              </a:tblGrid>
              <a:tr h="290982">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已在職者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p>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795193001"/>
                  </a:ext>
                </a:extLst>
              </a:tr>
              <a:tr h="10363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1371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36367269"/>
                  </a:ext>
                </a:extLst>
              </a:tr>
              <a:tr h="172491">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8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8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217144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3987" y="2406177"/>
            <a:ext cx="11965337" cy="4408130"/>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4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碩士生、博士生以「甄試考試」而提前入學並完成註冊者，且其名額如歸屬於當</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學年度核定招生名額者，亦可填報</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。惟經本部核定次一學年度新設之院設班別、所、學位學程，因係於次一學年度始正式成立，其錄取之學生應於該院設班別、所、學位學程正式成立後始得入學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本表調查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「在職者」係指學生於入學時，已具備「全職或兼職」工作者</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，非入學報考身分別</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（一般生或在職生）。</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本表中</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「全職」係指從事領有薪資之專職工作；「兼職」係指非全職工作者</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。如於學校擔任教師、公司擔任會計等屬全職工作，而學生利用課餘時間擔任教師研究助理、或於便利商店打工則屬兼職工作</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527557202"/>
              </p:ext>
            </p:extLst>
          </p:nvPr>
        </p:nvGraphicFramePr>
        <p:xfrm>
          <a:off x="182158" y="1245210"/>
          <a:ext cx="11882890" cy="1220622"/>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1139286">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533768">
                  <a:extLst>
                    <a:ext uri="{9D8B030D-6E8A-4147-A177-3AD203B41FA5}">
                      <a16:colId xmlns:a16="http://schemas.microsoft.com/office/drawing/2014/main" val="3437065675"/>
                    </a:ext>
                  </a:extLst>
                </a:gridCol>
                <a:gridCol w="338622">
                  <a:extLst>
                    <a:ext uri="{9D8B030D-6E8A-4147-A177-3AD203B41FA5}">
                      <a16:colId xmlns:a16="http://schemas.microsoft.com/office/drawing/2014/main" val="2986425698"/>
                    </a:ext>
                  </a:extLst>
                </a:gridCol>
                <a:gridCol w="347472">
                  <a:extLst>
                    <a:ext uri="{9D8B030D-6E8A-4147-A177-3AD203B41FA5}">
                      <a16:colId xmlns:a16="http://schemas.microsoft.com/office/drawing/2014/main" val="2256204460"/>
                    </a:ext>
                  </a:extLst>
                </a:gridCol>
                <a:gridCol w="576072">
                  <a:extLst>
                    <a:ext uri="{9D8B030D-6E8A-4147-A177-3AD203B41FA5}">
                      <a16:colId xmlns:a16="http://schemas.microsoft.com/office/drawing/2014/main" val="919159526"/>
                    </a:ext>
                  </a:extLst>
                </a:gridCol>
                <a:gridCol w="374904">
                  <a:extLst>
                    <a:ext uri="{9D8B030D-6E8A-4147-A177-3AD203B41FA5}">
                      <a16:colId xmlns:a16="http://schemas.microsoft.com/office/drawing/2014/main" val="1164508571"/>
                    </a:ext>
                  </a:extLst>
                </a:gridCol>
                <a:gridCol w="420624">
                  <a:extLst>
                    <a:ext uri="{9D8B030D-6E8A-4147-A177-3AD203B41FA5}">
                      <a16:colId xmlns:a16="http://schemas.microsoft.com/office/drawing/2014/main" val="129105898"/>
                    </a:ext>
                  </a:extLst>
                </a:gridCol>
                <a:gridCol w="832104">
                  <a:extLst>
                    <a:ext uri="{9D8B030D-6E8A-4147-A177-3AD203B41FA5}">
                      <a16:colId xmlns:a16="http://schemas.microsoft.com/office/drawing/2014/main" val="2986271143"/>
                    </a:ext>
                  </a:extLst>
                </a:gridCol>
                <a:gridCol w="512064">
                  <a:extLst>
                    <a:ext uri="{9D8B030D-6E8A-4147-A177-3AD203B41FA5}">
                      <a16:colId xmlns:a16="http://schemas.microsoft.com/office/drawing/2014/main" val="1840818829"/>
                    </a:ext>
                  </a:extLst>
                </a:gridCol>
                <a:gridCol w="566928">
                  <a:extLst>
                    <a:ext uri="{9D8B030D-6E8A-4147-A177-3AD203B41FA5}">
                      <a16:colId xmlns:a16="http://schemas.microsoft.com/office/drawing/2014/main" val="2253072351"/>
                    </a:ext>
                  </a:extLst>
                </a:gridCol>
                <a:gridCol w="758952">
                  <a:extLst>
                    <a:ext uri="{9D8B030D-6E8A-4147-A177-3AD203B41FA5}">
                      <a16:colId xmlns:a16="http://schemas.microsoft.com/office/drawing/2014/main" val="1769585664"/>
                    </a:ext>
                  </a:extLst>
                </a:gridCol>
                <a:gridCol w="1211120">
                  <a:extLst>
                    <a:ext uri="{9D8B030D-6E8A-4147-A177-3AD203B41FA5}">
                      <a16:colId xmlns:a16="http://schemas.microsoft.com/office/drawing/2014/main" val="3382405022"/>
                    </a:ext>
                  </a:extLst>
                </a:gridCol>
              </a:tblGrid>
              <a:tr h="290982">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逕修讀博士學位</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已在職者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p>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795193001"/>
                  </a:ext>
                </a:extLst>
              </a:tr>
              <a:tr h="10363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2011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36367269"/>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限博士班填報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4061572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200496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7"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學生懷孕</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含育有子女者</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輔導協助情形</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3294" y="2945673"/>
            <a:ext cx="11866199" cy="2308324"/>
          </a:xfrm>
          <a:prstGeom prst="rect">
            <a:avLst/>
          </a:prstGeom>
        </p:spPr>
        <p:txBody>
          <a:bodyPr wrap="square">
            <a:spAutoFit/>
          </a:bodyPr>
          <a:lstStyle/>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修正</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接受輔導協助的學生年齡</a:t>
            </a:r>
            <a:endPar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校</a:t>
            </a:r>
            <a:r>
              <a:rPr lang="zh-TW" altLang="zh-TW" sz="2400" b="1" dirty="0">
                <a:latin typeface="Arial" panose="020B0604020202020204" pitchFamily="34" charset="0"/>
                <a:ea typeface="微軟正黑體" panose="020B0604030504040204" pitchFamily="34" charset="-120"/>
                <a:cs typeface="Arial" panose="020B0604020202020204" pitchFamily="34" charset="0"/>
              </a:rPr>
              <a:t>內輔導協助</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轉</a:t>
            </a:r>
            <a:r>
              <a:rPr lang="zh-TW" altLang="zh-TW" sz="2400" b="1" dirty="0">
                <a:latin typeface="Arial" panose="020B0604020202020204" pitchFamily="34" charset="0"/>
                <a:ea typeface="微軟正黑體" panose="020B0604030504040204" pitchFamily="34" charset="-120"/>
                <a:cs typeface="Arial" panose="020B0604020202020204" pitchFamily="34" charset="0"/>
              </a:rPr>
              <a:t>介校外社會福利資源輔導協助</a:t>
            </a:r>
            <a:r>
              <a:rPr lang="zh-TW" altLang="zh-TW" sz="24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」相關資料，</a:t>
            </a:r>
            <a:r>
              <a:rPr lang="zh-TW" altLang="en-US" sz="2400" b="1" dirty="0">
                <a:latin typeface="Arial" panose="020B0604020202020204" pitchFamily="34" charset="0"/>
                <a:ea typeface="微軟正黑體" panose="020B0604030504040204" pitchFamily="34" charset="-120"/>
                <a:cs typeface="Arial" panose="020B0604020202020204" pitchFamily="34" charset="0"/>
              </a:rPr>
              <a:t>原蒐集</a:t>
            </a:r>
            <a:r>
              <a:rPr lang="zh-TW" altLang="zh-TW" sz="2400" b="1" dirty="0">
                <a:latin typeface="Arial" panose="020B0604020202020204" pitchFamily="34" charset="0"/>
                <a:ea typeface="微軟正黑體" panose="020B0604030504040204" pitchFamily="34" charset="-120"/>
                <a:cs typeface="Arial" panose="020B0604020202020204" pitchFamily="34" charset="0"/>
              </a:rPr>
              <a:t>【未滿</a:t>
            </a:r>
            <a:r>
              <a:rPr lang="en-US" altLang="zh-TW" sz="2400" b="1" dirty="0">
                <a:latin typeface="Arial" panose="020B0604020202020204" pitchFamily="34" charset="0"/>
                <a:ea typeface="微軟正黑體" panose="020B0604030504040204" pitchFamily="34" charset="-120"/>
                <a:cs typeface="Arial" panose="020B0604020202020204" pitchFamily="34" charset="0"/>
              </a:rPr>
              <a:t>20</a:t>
            </a:r>
            <a:r>
              <a:rPr lang="zh-TW" altLang="zh-TW" sz="2400" b="1" dirty="0">
                <a:latin typeface="Arial" panose="020B0604020202020204" pitchFamily="34" charset="0"/>
                <a:ea typeface="微軟正黑體" panose="020B0604030504040204" pitchFamily="34" charset="-120"/>
                <a:cs typeface="Arial" panose="020B0604020202020204" pitchFamily="34" charset="0"/>
              </a:rPr>
              <a:t>歲、</a:t>
            </a:r>
            <a:r>
              <a:rPr lang="en-US" altLang="zh-TW" sz="2400" b="1" dirty="0">
                <a:latin typeface="Arial" panose="020B0604020202020204" pitchFamily="34" charset="0"/>
                <a:ea typeface="微軟正黑體" panose="020B0604030504040204" pitchFamily="34" charset="-120"/>
                <a:cs typeface="Arial" panose="020B0604020202020204" pitchFamily="34" charset="0"/>
              </a:rPr>
              <a:t>20</a:t>
            </a:r>
            <a:r>
              <a:rPr lang="zh-TW" altLang="zh-TW" sz="2400" b="1" dirty="0">
                <a:latin typeface="Arial" panose="020B0604020202020204" pitchFamily="34" charset="0"/>
                <a:ea typeface="微軟正黑體" panose="020B0604030504040204" pitchFamily="34" charset="-120"/>
                <a:cs typeface="Arial" panose="020B0604020202020204" pitchFamily="34" charset="0"/>
              </a:rPr>
              <a:t>歲</a:t>
            </a:r>
            <a:r>
              <a:rPr lang="en-US" altLang="zh-TW"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含</a:t>
            </a:r>
            <a:r>
              <a:rPr lang="en-US" altLang="zh-TW" sz="2400" b="1" dirty="0">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latin typeface="Arial" panose="020B0604020202020204" pitchFamily="34" charset="0"/>
                <a:ea typeface="微軟正黑體" panose="020B0604030504040204" pitchFamily="34" charset="-120"/>
                <a:cs typeface="Arial" panose="020B0604020202020204" pitchFamily="34" charset="0"/>
              </a:rPr>
              <a:t>以上】</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期起，接受輔導協助的學生年齡</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調整蒐集</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未滿</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18</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歲、</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18</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歲</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含</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20784211"/>
              </p:ext>
            </p:extLst>
          </p:nvPr>
        </p:nvGraphicFramePr>
        <p:xfrm>
          <a:off x="103294" y="861666"/>
          <a:ext cx="11866199" cy="2075082"/>
        </p:xfrm>
        <a:graphic>
          <a:graphicData uri="http://schemas.openxmlformats.org/drawingml/2006/table">
            <a:tbl>
              <a:tblPr firstRow="1" firstCol="1" bandRow="1"/>
              <a:tblGrid>
                <a:gridCol w="244178">
                  <a:extLst>
                    <a:ext uri="{9D8B030D-6E8A-4147-A177-3AD203B41FA5}">
                      <a16:colId xmlns:a16="http://schemas.microsoft.com/office/drawing/2014/main" val="4010124873"/>
                    </a:ext>
                  </a:extLst>
                </a:gridCol>
                <a:gridCol w="347472">
                  <a:extLst>
                    <a:ext uri="{9D8B030D-6E8A-4147-A177-3AD203B41FA5}">
                      <a16:colId xmlns:a16="http://schemas.microsoft.com/office/drawing/2014/main" val="3477011071"/>
                    </a:ext>
                  </a:extLst>
                </a:gridCol>
                <a:gridCol w="3246120">
                  <a:extLst>
                    <a:ext uri="{9D8B030D-6E8A-4147-A177-3AD203B41FA5}">
                      <a16:colId xmlns:a16="http://schemas.microsoft.com/office/drawing/2014/main" val="1025917661"/>
                    </a:ext>
                  </a:extLst>
                </a:gridCol>
                <a:gridCol w="1298448">
                  <a:extLst>
                    <a:ext uri="{9D8B030D-6E8A-4147-A177-3AD203B41FA5}">
                      <a16:colId xmlns:a16="http://schemas.microsoft.com/office/drawing/2014/main" val="1010861296"/>
                    </a:ext>
                  </a:extLst>
                </a:gridCol>
                <a:gridCol w="1114430">
                  <a:extLst>
                    <a:ext uri="{9D8B030D-6E8A-4147-A177-3AD203B41FA5}">
                      <a16:colId xmlns:a16="http://schemas.microsoft.com/office/drawing/2014/main" val="684149755"/>
                    </a:ext>
                  </a:extLst>
                </a:gridCol>
                <a:gridCol w="936051">
                  <a:extLst>
                    <a:ext uri="{9D8B030D-6E8A-4147-A177-3AD203B41FA5}">
                      <a16:colId xmlns:a16="http://schemas.microsoft.com/office/drawing/2014/main" val="3685341494"/>
                    </a:ext>
                  </a:extLst>
                </a:gridCol>
                <a:gridCol w="935296">
                  <a:extLst>
                    <a:ext uri="{9D8B030D-6E8A-4147-A177-3AD203B41FA5}">
                      <a16:colId xmlns:a16="http://schemas.microsoft.com/office/drawing/2014/main" val="4065848114"/>
                    </a:ext>
                  </a:extLst>
                </a:gridCol>
                <a:gridCol w="936051">
                  <a:extLst>
                    <a:ext uri="{9D8B030D-6E8A-4147-A177-3AD203B41FA5}">
                      <a16:colId xmlns:a16="http://schemas.microsoft.com/office/drawing/2014/main" val="2302438011"/>
                    </a:ext>
                  </a:extLst>
                </a:gridCol>
                <a:gridCol w="936051">
                  <a:extLst>
                    <a:ext uri="{9D8B030D-6E8A-4147-A177-3AD203B41FA5}">
                      <a16:colId xmlns:a16="http://schemas.microsoft.com/office/drawing/2014/main" val="3471576980"/>
                    </a:ext>
                  </a:extLst>
                </a:gridCol>
                <a:gridCol w="936051">
                  <a:extLst>
                    <a:ext uri="{9D8B030D-6E8A-4147-A177-3AD203B41FA5}">
                      <a16:colId xmlns:a16="http://schemas.microsoft.com/office/drawing/2014/main" val="1705907315"/>
                    </a:ext>
                  </a:extLst>
                </a:gridCol>
                <a:gridCol w="936051">
                  <a:extLst>
                    <a:ext uri="{9D8B030D-6E8A-4147-A177-3AD203B41FA5}">
                      <a16:colId xmlns:a16="http://schemas.microsoft.com/office/drawing/2014/main" val="1982299929"/>
                    </a:ext>
                  </a:extLst>
                </a:gridCol>
              </a:tblGrid>
              <a:tr h="327054">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輔導身分別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學生懷孕</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含育有子女者</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HK"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輔導</a:t>
                      </a:r>
                      <a:r>
                        <a:rPr kumimoji="0" lang="zh-HK"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協助</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22179543"/>
                  </a:ext>
                </a:extLst>
              </a:tr>
              <a:tr h="2834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4">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zh-HK"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輔導協助人數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轉介校外社會福利資源</a:t>
                      </a:r>
                      <a:r>
                        <a:rPr kumimoji="0" lang="zh-HK"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輔導協助</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24633214"/>
                  </a:ext>
                </a:extLst>
              </a:tr>
              <a:tr h="2834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未滿</a:t>
                      </a: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marL="0" algn="ctr" defTabSz="914400" rtl="0" eaLnBrk="1" latinLnBrk="0" hangingPunct="1">
                        <a:lnSpc>
                          <a:spcPts val="1500"/>
                        </a:lnSpc>
                        <a:spcAft>
                          <a:spcPts val="0"/>
                        </a:spcAft>
                      </a:pP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歲</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未滿</a:t>
                      </a: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marL="0" algn="ctr" defTabSz="914400" rtl="0" eaLnBrk="1" latinLnBrk="0" hangingPunct="1">
                        <a:lnSpc>
                          <a:spcPts val="1500"/>
                        </a:lnSpc>
                        <a:spcAft>
                          <a:spcPts val="0"/>
                        </a:spcAft>
                      </a:pPr>
                      <a:r>
                        <a:rPr kumimoji="0" lang="en-US" sz="1200" b="1" i="0" u="none" strike="noStrike" kern="1200" cap="none" normalizeH="0" baseline="0" dirty="0" smtClean="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歲</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含</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extLst>
                  <a:ext uri="{0D108BD9-81ED-4DB2-BD59-A6C34878D82A}">
                    <a16:rowId xmlns:a16="http://schemas.microsoft.com/office/drawing/2014/main" val="3211172277"/>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086737972"/>
                  </a:ext>
                </a:extLst>
              </a:tr>
              <a:tr h="203200">
                <a:tc rowSpan="4">
                  <a:txBody>
                    <a:bodyPr/>
                    <a:lstStyle/>
                    <a:p>
                      <a:pPr algn="l">
                        <a:lnSpc>
                          <a:spcPts val="1500"/>
                        </a:lnSpc>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懷孕學生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513085"/>
                  </a:ext>
                </a:extLst>
              </a:tr>
              <a:tr h="20320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曾懷孕之學生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176015"/>
                  </a:ext>
                </a:extLst>
              </a:tr>
              <a:tr h="20320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育有子女之學生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612326"/>
                  </a:ext>
                </a:extLst>
              </a:tr>
              <a:tr h="20320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因配偶或伴侶懷孕、曾懷孕，而有受教權維護及輔導協助需求之學生</a:t>
                      </a:r>
                    </a:p>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(110.10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期增蒐</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14713"/>
                  </a:ext>
                </a:extLst>
              </a:tr>
            </a:tbl>
          </a:graphicData>
        </a:graphic>
      </p:graphicFrame>
    </p:spTree>
    <p:extLst>
      <p:ext uri="{BB962C8B-B14F-4D97-AF65-F5344CB8AC3E}">
        <p14:creationId xmlns:p14="http://schemas.microsoft.com/office/powerpoint/2010/main" val="414078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私立大專校院兼任教師鐘點費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9711" y="1949603"/>
            <a:ext cx="11965337" cy="2123658"/>
          </a:xfrm>
          <a:prstGeom prst="rect">
            <a:avLst/>
          </a:prstGeom>
        </p:spPr>
        <p:txBody>
          <a:bodyPr wrap="square">
            <a:spAutoFit/>
          </a:bodyPr>
          <a:lstStyle/>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調整鐘點費支給</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基準</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公立大專校院兼任教師鐘點費支給基準</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依教育部</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19</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日臺教人</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一</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1130040512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轉行政院核定「公立大專校院兼任教師鐘點費支給基準表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日生效適用</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」規定，如下表：</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54234995"/>
              </p:ext>
            </p:extLst>
          </p:nvPr>
        </p:nvGraphicFramePr>
        <p:xfrm>
          <a:off x="103294" y="861666"/>
          <a:ext cx="11965339" cy="1096273"/>
        </p:xfrm>
        <a:graphic>
          <a:graphicData uri="http://schemas.openxmlformats.org/drawingml/2006/table">
            <a:tbl>
              <a:tblPr firstRow="1" firstCol="1" bandRow="1"/>
              <a:tblGrid>
                <a:gridCol w="664802">
                  <a:extLst>
                    <a:ext uri="{9D8B030D-6E8A-4147-A177-3AD203B41FA5}">
                      <a16:colId xmlns:a16="http://schemas.microsoft.com/office/drawing/2014/main" val="2598159400"/>
                    </a:ext>
                  </a:extLst>
                </a:gridCol>
                <a:gridCol w="484632">
                  <a:extLst>
                    <a:ext uri="{9D8B030D-6E8A-4147-A177-3AD203B41FA5}">
                      <a16:colId xmlns:a16="http://schemas.microsoft.com/office/drawing/2014/main" val="477078098"/>
                    </a:ext>
                  </a:extLst>
                </a:gridCol>
                <a:gridCol w="804672">
                  <a:extLst>
                    <a:ext uri="{9D8B030D-6E8A-4147-A177-3AD203B41FA5}">
                      <a16:colId xmlns:a16="http://schemas.microsoft.com/office/drawing/2014/main" val="2303354438"/>
                    </a:ext>
                  </a:extLst>
                </a:gridCol>
                <a:gridCol w="1984248">
                  <a:extLst>
                    <a:ext uri="{9D8B030D-6E8A-4147-A177-3AD203B41FA5}">
                      <a16:colId xmlns:a16="http://schemas.microsoft.com/office/drawing/2014/main" val="3103876913"/>
                    </a:ext>
                  </a:extLst>
                </a:gridCol>
                <a:gridCol w="2011680">
                  <a:extLst>
                    <a:ext uri="{9D8B030D-6E8A-4147-A177-3AD203B41FA5}">
                      <a16:colId xmlns:a16="http://schemas.microsoft.com/office/drawing/2014/main" val="3520569397"/>
                    </a:ext>
                  </a:extLst>
                </a:gridCol>
                <a:gridCol w="2569464">
                  <a:extLst>
                    <a:ext uri="{9D8B030D-6E8A-4147-A177-3AD203B41FA5}">
                      <a16:colId xmlns:a16="http://schemas.microsoft.com/office/drawing/2014/main" val="3145253469"/>
                    </a:ext>
                  </a:extLst>
                </a:gridCol>
                <a:gridCol w="630936">
                  <a:extLst>
                    <a:ext uri="{9D8B030D-6E8A-4147-A177-3AD203B41FA5}">
                      <a16:colId xmlns:a16="http://schemas.microsoft.com/office/drawing/2014/main" val="2887229486"/>
                    </a:ext>
                  </a:extLst>
                </a:gridCol>
                <a:gridCol w="969264">
                  <a:extLst>
                    <a:ext uri="{9D8B030D-6E8A-4147-A177-3AD203B41FA5}">
                      <a16:colId xmlns:a16="http://schemas.microsoft.com/office/drawing/2014/main" val="2470249404"/>
                    </a:ext>
                  </a:extLst>
                </a:gridCol>
                <a:gridCol w="1042416">
                  <a:extLst>
                    <a:ext uri="{9D8B030D-6E8A-4147-A177-3AD203B41FA5}">
                      <a16:colId xmlns:a16="http://schemas.microsoft.com/office/drawing/2014/main" val="3096853219"/>
                    </a:ext>
                  </a:extLst>
                </a:gridCol>
                <a:gridCol w="803225">
                  <a:extLst>
                    <a:ext uri="{9D8B030D-6E8A-4147-A177-3AD203B41FA5}">
                      <a16:colId xmlns:a16="http://schemas.microsoft.com/office/drawing/2014/main" val="1156115056"/>
                    </a:ext>
                  </a:extLst>
                </a:gridCol>
              </a:tblGrid>
              <a:tr h="248305">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授課時間</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鐘點費支給基準是否</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相同</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112.03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是否與公立大專校院一致</a:t>
                      </a:r>
                    </a:p>
                  </a:txBody>
                  <a:tcPr marL="67042" marR="67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304800" indent="-304800"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鐘點費支給數額規定及</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新臺幣</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919115756"/>
                  </a:ext>
                </a:extLst>
              </a:tr>
              <a:tr h="27077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現行支給數額規定開始適用之日期</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932257"/>
                  </a:ext>
                </a:extLst>
              </a:tr>
              <a:tr h="558687">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a:t>
                      </a:r>
                    </a:p>
                    <a:p>
                      <a:pPr algn="l">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夜間</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相同</a:t>
                      </a:r>
                    </a:p>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具本職</a:t>
                      </a:r>
                    </a:p>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未具本職</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l">
                        <a:lnSpc>
                          <a:spcPts val="15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7042" marR="67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並上傳相關規定檔案</a:t>
                      </a: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42" marR="6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564277"/>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163161755"/>
              </p:ext>
            </p:extLst>
          </p:nvPr>
        </p:nvGraphicFramePr>
        <p:xfrm>
          <a:off x="99711" y="4240623"/>
          <a:ext cx="11965338" cy="1648112"/>
        </p:xfrm>
        <a:graphic>
          <a:graphicData uri="http://schemas.openxmlformats.org/drawingml/2006/table">
            <a:tbl>
              <a:tblPr firstRow="1" firstCol="1" bandRow="1"/>
              <a:tblGrid>
                <a:gridCol w="2296017">
                  <a:extLst>
                    <a:ext uri="{9D8B030D-6E8A-4147-A177-3AD203B41FA5}">
                      <a16:colId xmlns:a16="http://schemas.microsoft.com/office/drawing/2014/main" val="2117733505"/>
                    </a:ext>
                  </a:extLst>
                </a:gridCol>
                <a:gridCol w="3383280">
                  <a:extLst>
                    <a:ext uri="{9D8B030D-6E8A-4147-A177-3AD203B41FA5}">
                      <a16:colId xmlns:a16="http://schemas.microsoft.com/office/drawing/2014/main" val="2387735862"/>
                    </a:ext>
                  </a:extLst>
                </a:gridCol>
                <a:gridCol w="1554480">
                  <a:extLst>
                    <a:ext uri="{9D8B030D-6E8A-4147-A177-3AD203B41FA5}">
                      <a16:colId xmlns:a16="http://schemas.microsoft.com/office/drawing/2014/main" val="3607951214"/>
                    </a:ext>
                  </a:extLst>
                </a:gridCol>
                <a:gridCol w="1591056">
                  <a:extLst>
                    <a:ext uri="{9D8B030D-6E8A-4147-A177-3AD203B41FA5}">
                      <a16:colId xmlns:a16="http://schemas.microsoft.com/office/drawing/2014/main" val="1425447201"/>
                    </a:ext>
                  </a:extLst>
                </a:gridCol>
                <a:gridCol w="1517904">
                  <a:extLst>
                    <a:ext uri="{9D8B030D-6E8A-4147-A177-3AD203B41FA5}">
                      <a16:colId xmlns:a16="http://schemas.microsoft.com/office/drawing/2014/main" val="3939746596"/>
                    </a:ext>
                  </a:extLst>
                </a:gridCol>
                <a:gridCol w="1622601">
                  <a:extLst>
                    <a:ext uri="{9D8B030D-6E8A-4147-A177-3AD203B41FA5}">
                      <a16:colId xmlns:a16="http://schemas.microsoft.com/office/drawing/2014/main" val="3841086939"/>
                    </a:ext>
                  </a:extLst>
                </a:gridCol>
              </a:tblGrid>
              <a:tr h="305308">
                <a:tc gridSpan="2">
                  <a:txBody>
                    <a:bodyPr/>
                    <a:lstStyle/>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a:txBody>
                    <a:bodyPr/>
                    <a:lstStyle/>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7426548"/>
                  </a:ext>
                </a:extLst>
              </a:tr>
              <a:tr h="710352">
                <a:tc rowSpan="2">
                  <a:txBody>
                    <a:bodyPr/>
                    <a:lstStyle/>
                    <a:p>
                      <a:pPr algn="ctr">
                        <a:lnSpc>
                          <a:spcPts val="2000"/>
                        </a:lnSpc>
                        <a:spcAft>
                          <a:spcPts val="0"/>
                        </a:spcAft>
                      </a:pPr>
                      <a:r>
                        <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支給基準</a:t>
                      </a:r>
                    </a:p>
                    <a:p>
                      <a:pPr algn="ctr">
                        <a:lnSpc>
                          <a:spcPts val="2000"/>
                        </a:lnSpc>
                        <a:spcAft>
                          <a:spcPts val="0"/>
                        </a:spcAft>
                      </a:pPr>
                      <a:r>
                        <a:rPr kumimoji="0" 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新臺幣</a:t>
                      </a:r>
                      <a:r>
                        <a:rPr kumimoji="0" 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日間授課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a:lnSpc>
                          <a:spcPts val="2000"/>
                        </a:lnSpc>
                        <a:spcAft>
                          <a:spcPts val="0"/>
                        </a:spcAft>
                        <a:tabLst>
                          <a:tab pos="658495" algn="l"/>
                        </a:tabLs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1,035</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890</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830</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755</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25030565"/>
                  </a:ext>
                </a:extLst>
              </a:tr>
              <a:tr h="632452">
                <a:tc vMerge="1">
                  <a:txBody>
                    <a:bodyPr/>
                    <a:lstStyle/>
                    <a:p>
                      <a:endParaRPr lang="zh-TW" altLang="en-US"/>
                    </a:p>
                  </a:txBody>
                  <a:tcPr/>
                </a:tc>
                <a:tc>
                  <a:txBody>
                    <a:bodyPr/>
                    <a:lstStyle/>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夜間授課</a:t>
                      </a:r>
                    </a:p>
                    <a:p>
                      <a:pPr marL="0" algn="ctr">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授課時間下午</a:t>
                      </a:r>
                      <a:r>
                        <a:rPr kumimoji="0" 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時以後</a:t>
                      </a:r>
                      <a:r>
                        <a:rPr kumimoji="0" 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a:lnSpc>
                          <a:spcPts val="2000"/>
                        </a:lnSpc>
                        <a:spcAft>
                          <a:spcPts val="0"/>
                        </a:spcAf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1,080</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a:lnSpc>
                          <a:spcPts val="2000"/>
                        </a:lnSpc>
                        <a:spcAft>
                          <a:spcPts val="0"/>
                        </a:spcAf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925</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a:lnSpc>
                          <a:spcPts val="2000"/>
                        </a:lnSpc>
                        <a:spcAft>
                          <a:spcPts val="0"/>
                        </a:spcAf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870</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a:lnSpc>
                          <a:spcPts val="2000"/>
                        </a:lnSpc>
                        <a:spcAft>
                          <a:spcPts val="0"/>
                        </a:spcAft>
                      </a:pPr>
                      <a:r>
                        <a:rPr kumimoji="0" lang="en-US"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805</a:t>
                      </a:r>
                      <a:endParaRPr kumimoji="0" lang="zh-TW" sz="2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419384"/>
                  </a:ext>
                </a:extLst>
              </a:tr>
            </a:tbl>
          </a:graphicData>
        </a:graphic>
      </p:graphicFrame>
    </p:spTree>
    <p:extLst>
      <p:ext uri="{BB962C8B-B14F-4D97-AF65-F5344CB8AC3E}">
        <p14:creationId xmlns:p14="http://schemas.microsoft.com/office/powerpoint/2010/main" val="2114155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3.2.16</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3294" y="4015521"/>
            <a:ext cx="11965337" cy="2631490"/>
          </a:xfrm>
          <a:prstGeom prst="rect">
            <a:avLst/>
          </a:prstGeom>
        </p:spPr>
        <p:txBody>
          <a:bodyPr wrap="square">
            <a:spAutoFit/>
          </a:bodyPr>
          <a:lstStyle/>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新增身分類別</a:t>
            </a:r>
            <a:r>
              <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研究學院選項</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lvl="1"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院長</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係指學校經教育部依「國家重點領域產學合作及人才培育創新條例」核定設立「研究學院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院長</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1" indent="-342900">
              <a:lnSpc>
                <a:spcPct val="150000"/>
              </a:lnSpc>
              <a:buFont typeface="Wingdings" panose="05000000000000000000" pitchFamily="2" charset="2"/>
              <a:buChar char="l"/>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所、學位學程</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主管</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係指學校經教育部依「國家重點領域產學合作及人才培育創新條例」核定</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設立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院設</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所</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、學位學程之主管。</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838900573"/>
              </p:ext>
            </p:extLst>
          </p:nvPr>
        </p:nvGraphicFramePr>
        <p:xfrm>
          <a:off x="160870" y="861666"/>
          <a:ext cx="11813610" cy="3142555"/>
        </p:xfrm>
        <a:graphic>
          <a:graphicData uri="http://schemas.openxmlformats.org/drawingml/2006/table">
            <a:tbl>
              <a:tblPr firstRow="1" firstCol="1" bandRow="1"/>
              <a:tblGrid>
                <a:gridCol w="241466">
                  <a:extLst>
                    <a:ext uri="{9D8B030D-6E8A-4147-A177-3AD203B41FA5}">
                      <a16:colId xmlns:a16="http://schemas.microsoft.com/office/drawing/2014/main" val="2175741708"/>
                    </a:ext>
                  </a:extLst>
                </a:gridCol>
                <a:gridCol w="2359152">
                  <a:extLst>
                    <a:ext uri="{9D8B030D-6E8A-4147-A177-3AD203B41FA5}">
                      <a16:colId xmlns:a16="http://schemas.microsoft.com/office/drawing/2014/main" val="2774072545"/>
                    </a:ext>
                  </a:extLst>
                </a:gridCol>
                <a:gridCol w="585216">
                  <a:extLst>
                    <a:ext uri="{9D8B030D-6E8A-4147-A177-3AD203B41FA5}">
                      <a16:colId xmlns:a16="http://schemas.microsoft.com/office/drawing/2014/main" val="3282238300"/>
                    </a:ext>
                  </a:extLst>
                </a:gridCol>
                <a:gridCol w="365760">
                  <a:extLst>
                    <a:ext uri="{9D8B030D-6E8A-4147-A177-3AD203B41FA5}">
                      <a16:colId xmlns:a16="http://schemas.microsoft.com/office/drawing/2014/main" val="3986899497"/>
                    </a:ext>
                  </a:extLst>
                </a:gridCol>
                <a:gridCol w="521208">
                  <a:extLst>
                    <a:ext uri="{9D8B030D-6E8A-4147-A177-3AD203B41FA5}">
                      <a16:colId xmlns:a16="http://schemas.microsoft.com/office/drawing/2014/main" val="138099050"/>
                    </a:ext>
                  </a:extLst>
                </a:gridCol>
                <a:gridCol w="438912">
                  <a:extLst>
                    <a:ext uri="{9D8B030D-6E8A-4147-A177-3AD203B41FA5}">
                      <a16:colId xmlns:a16="http://schemas.microsoft.com/office/drawing/2014/main" val="4155994987"/>
                    </a:ext>
                  </a:extLst>
                </a:gridCol>
                <a:gridCol w="740664">
                  <a:extLst>
                    <a:ext uri="{9D8B030D-6E8A-4147-A177-3AD203B41FA5}">
                      <a16:colId xmlns:a16="http://schemas.microsoft.com/office/drawing/2014/main" val="565730536"/>
                    </a:ext>
                  </a:extLst>
                </a:gridCol>
                <a:gridCol w="621792">
                  <a:extLst>
                    <a:ext uri="{9D8B030D-6E8A-4147-A177-3AD203B41FA5}">
                      <a16:colId xmlns:a16="http://schemas.microsoft.com/office/drawing/2014/main" val="2012904758"/>
                    </a:ext>
                  </a:extLst>
                </a:gridCol>
                <a:gridCol w="804672">
                  <a:extLst>
                    <a:ext uri="{9D8B030D-6E8A-4147-A177-3AD203B41FA5}">
                      <a16:colId xmlns:a16="http://schemas.microsoft.com/office/drawing/2014/main" val="238132019"/>
                    </a:ext>
                  </a:extLst>
                </a:gridCol>
                <a:gridCol w="996696">
                  <a:extLst>
                    <a:ext uri="{9D8B030D-6E8A-4147-A177-3AD203B41FA5}">
                      <a16:colId xmlns:a16="http://schemas.microsoft.com/office/drawing/2014/main" val="3757221197"/>
                    </a:ext>
                  </a:extLst>
                </a:gridCol>
                <a:gridCol w="886968">
                  <a:extLst>
                    <a:ext uri="{9D8B030D-6E8A-4147-A177-3AD203B41FA5}">
                      <a16:colId xmlns:a16="http://schemas.microsoft.com/office/drawing/2014/main" val="211938683"/>
                    </a:ext>
                  </a:extLst>
                </a:gridCol>
                <a:gridCol w="1216152">
                  <a:extLst>
                    <a:ext uri="{9D8B030D-6E8A-4147-A177-3AD203B41FA5}">
                      <a16:colId xmlns:a16="http://schemas.microsoft.com/office/drawing/2014/main" val="2800949726"/>
                    </a:ext>
                  </a:extLst>
                </a:gridCol>
                <a:gridCol w="2034952">
                  <a:extLst>
                    <a:ext uri="{9D8B030D-6E8A-4147-A177-3AD203B41FA5}">
                      <a16:colId xmlns:a16="http://schemas.microsoft.com/office/drawing/2014/main" val="439759441"/>
                    </a:ext>
                  </a:extLst>
                </a:gridCol>
              </a:tblGrid>
              <a:tr h="136747">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身分類別</a:t>
                      </a:r>
                    </a:p>
                  </a:txBody>
                  <a:tcPr marL="67485" marR="67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公務連絡電話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公務傳真電話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公務電子郵件信箱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是否為原住民籍</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現職是否由代理人擔任</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學術主管代理人是否符合大學法第</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13</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條資格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30040"/>
                  </a:ext>
                </a:extLst>
              </a:tr>
              <a:tr h="4755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電話號碼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分機號碼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32266805"/>
                  </a:ext>
                </a:extLst>
              </a:tr>
              <a:tr h="1617819">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□副校長</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□一級行政主管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系所</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學位學程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特殊專班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五專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宗教研修學院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院長</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15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所</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、學位學程</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主管</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985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代理人姓名：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□否；請填寫校內法規名稱</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、本部核定文號</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52358"/>
                  </a:ext>
                </a:extLst>
              </a:tr>
            </a:tbl>
          </a:graphicData>
        </a:graphic>
      </p:graphicFrame>
    </p:spTree>
    <p:extLst>
      <p:ext uri="{BB962C8B-B14F-4D97-AF65-F5344CB8AC3E}">
        <p14:creationId xmlns:p14="http://schemas.microsoft.com/office/powerpoint/2010/main" val="374259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6-1.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與</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境外大學簽訂學術交流</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8016" y="2095281"/>
            <a:ext cx="11965337"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新增簽約代表欄位</a:t>
            </a:r>
            <a:endPar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簽約代表</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請學校填報與境外大學簽訂學術交流之主要簽約代表為【學校；研究學院】，其中「研究</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名稱</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將依教育部</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國家重點領域產學合作及人才培育創新條例」核定之研究</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學院資訊</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匯入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p>
          <a:p>
            <a:pPr marL="342900" lvl="0" indent="-342900">
              <a:lnSpc>
                <a:spcPct val="150000"/>
              </a:lnSpc>
              <a:buFont typeface="Wingdings" panose="05000000000000000000" pitchFamily="2" charset="2"/>
              <a:buChar char="l"/>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該學術交流同時與「學校及研究學院」簽訂者，可複選填報。</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069949290"/>
              </p:ext>
            </p:extLst>
          </p:nvPr>
        </p:nvGraphicFramePr>
        <p:xfrm>
          <a:off x="136524" y="861666"/>
          <a:ext cx="11960986" cy="1219835"/>
        </p:xfrm>
        <a:graphic>
          <a:graphicData uri="http://schemas.openxmlformats.org/drawingml/2006/table">
            <a:tbl>
              <a:tblPr firstRow="1" firstCol="1" bandRow="1"/>
              <a:tblGrid>
                <a:gridCol w="980565">
                  <a:extLst>
                    <a:ext uri="{9D8B030D-6E8A-4147-A177-3AD203B41FA5}">
                      <a16:colId xmlns:a16="http://schemas.microsoft.com/office/drawing/2014/main" val="2245358023"/>
                    </a:ext>
                  </a:extLst>
                </a:gridCol>
                <a:gridCol w="1298930">
                  <a:extLst>
                    <a:ext uri="{9D8B030D-6E8A-4147-A177-3AD203B41FA5}">
                      <a16:colId xmlns:a16="http://schemas.microsoft.com/office/drawing/2014/main" val="2424813758"/>
                    </a:ext>
                  </a:extLst>
                </a:gridCol>
                <a:gridCol w="954300">
                  <a:extLst>
                    <a:ext uri="{9D8B030D-6E8A-4147-A177-3AD203B41FA5}">
                      <a16:colId xmlns:a16="http://schemas.microsoft.com/office/drawing/2014/main" val="1531195206"/>
                    </a:ext>
                  </a:extLst>
                </a:gridCol>
                <a:gridCol w="954300">
                  <a:extLst>
                    <a:ext uri="{9D8B030D-6E8A-4147-A177-3AD203B41FA5}">
                      <a16:colId xmlns:a16="http://schemas.microsoft.com/office/drawing/2014/main" val="509772914"/>
                    </a:ext>
                  </a:extLst>
                </a:gridCol>
                <a:gridCol w="954300">
                  <a:extLst>
                    <a:ext uri="{9D8B030D-6E8A-4147-A177-3AD203B41FA5}">
                      <a16:colId xmlns:a16="http://schemas.microsoft.com/office/drawing/2014/main" val="3839636420"/>
                    </a:ext>
                  </a:extLst>
                </a:gridCol>
                <a:gridCol w="954300">
                  <a:extLst>
                    <a:ext uri="{9D8B030D-6E8A-4147-A177-3AD203B41FA5}">
                      <a16:colId xmlns:a16="http://schemas.microsoft.com/office/drawing/2014/main" val="866713568"/>
                    </a:ext>
                  </a:extLst>
                </a:gridCol>
                <a:gridCol w="1084034">
                  <a:extLst>
                    <a:ext uri="{9D8B030D-6E8A-4147-A177-3AD203B41FA5}">
                      <a16:colId xmlns:a16="http://schemas.microsoft.com/office/drawing/2014/main" val="693651274"/>
                    </a:ext>
                  </a:extLst>
                </a:gridCol>
                <a:gridCol w="1169993">
                  <a:extLst>
                    <a:ext uri="{9D8B030D-6E8A-4147-A177-3AD203B41FA5}">
                      <a16:colId xmlns:a16="http://schemas.microsoft.com/office/drawing/2014/main" val="1070078166"/>
                    </a:ext>
                  </a:extLst>
                </a:gridCol>
                <a:gridCol w="1640378">
                  <a:extLst>
                    <a:ext uri="{9D8B030D-6E8A-4147-A177-3AD203B41FA5}">
                      <a16:colId xmlns:a16="http://schemas.microsoft.com/office/drawing/2014/main" val="3703244379"/>
                    </a:ext>
                  </a:extLst>
                </a:gridCol>
                <a:gridCol w="1969886">
                  <a:extLst>
                    <a:ext uri="{9D8B030D-6E8A-4147-A177-3AD203B41FA5}">
                      <a16:colId xmlns:a16="http://schemas.microsoft.com/office/drawing/2014/main" val="3916951199"/>
                    </a:ext>
                  </a:extLst>
                </a:gridCol>
              </a:tblGrid>
              <a:tr h="0">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469265"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境外學校名稱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indent="469265" algn="l" defTabSz="914400" rtl="0" eaLnBrk="1" latinLnBrk="0" hangingPunct="1">
                        <a:lnSpc>
                          <a:spcPts val="1600"/>
                        </a:lnSpc>
                        <a:spcAft>
                          <a:spcPts val="0"/>
                        </a:spcAft>
                        <a:tabLst>
                          <a:tab pos="4591050" algn="ctr"/>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簽約名稱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簽約日期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簽約代表</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6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可複選</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簽約項目</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複選</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tabLst>
                          <a:tab pos="4591050" algn="ctr"/>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曾經依簽約項目</a:t>
                      </a:r>
                    </a:p>
                    <a:p>
                      <a:pPr marL="0" algn="l" defTabSz="914400" rtl="0" eaLnBrk="1" latinLnBrk="0" hangingPunct="1">
                        <a:lnSpc>
                          <a:spcPts val="1600"/>
                        </a:lnSpc>
                        <a:spcAft>
                          <a:spcPts val="0"/>
                        </a:spcAft>
                        <a:tabLst>
                          <a:tab pos="4591050" algn="ctr"/>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進行交流活動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764591"/>
                  </a:ext>
                </a:extLst>
              </a:tr>
              <a:tr h="20383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英文名稱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英文名稱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24804635"/>
                  </a:ext>
                </a:extLst>
              </a:tr>
              <a:tr h="0">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交換教師</a:t>
                      </a:r>
                    </a:p>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交換學生</a:t>
                      </a:r>
                    </a:p>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a:t>
                      </a:r>
                    </a:p>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469265"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469265"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31094"/>
                  </a:ext>
                </a:extLst>
              </a:tr>
            </a:tbl>
          </a:graphicData>
        </a:graphic>
      </p:graphicFrame>
    </p:spTree>
    <p:extLst>
      <p:ext uri="{BB962C8B-B14F-4D97-AF65-F5344CB8AC3E}">
        <p14:creationId xmlns:p14="http://schemas.microsoft.com/office/powerpoint/2010/main" val="902218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學校、研究學院辦理國際及兩岸學術研討會</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64008" y="2131857"/>
            <a:ext cx="12063984"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辦理</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代表欄位</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辦理代表</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填報【學校；研究學院】辦理國際及兩岸學術研討會之情形，其中「研究</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名稱</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將</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依教育部</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國家重點領域產學合作及人才培育創新條例」核定之研究學院資訊匯入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前揭研討會係由「學校及研究學院」共同辦理者</a:t>
            </a:r>
            <a:r>
              <a:rPr lang="zh-TW" altLang="zh-TW" sz="2200" b="1" dirty="0">
                <a:latin typeface="Arial" panose="020B0604020202020204" pitchFamily="34" charset="0"/>
                <a:ea typeface="微軟正黑體" panose="020B0604030504040204" pitchFamily="34" charset="-120"/>
                <a:cs typeface="Arial" panose="020B0604020202020204" pitchFamily="34" charset="0"/>
              </a:rPr>
              <a:t>，可</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複選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236962674"/>
              </p:ext>
            </p:extLst>
          </p:nvPr>
        </p:nvGraphicFramePr>
        <p:xfrm>
          <a:off x="128016" y="964278"/>
          <a:ext cx="11804905" cy="1147985"/>
        </p:xfrm>
        <a:graphic>
          <a:graphicData uri="http://schemas.openxmlformats.org/drawingml/2006/table">
            <a:tbl>
              <a:tblPr firstRow="1" firstCol="1" lastRow="1" lastCol="1" bandRow="1" bandCol="1"/>
              <a:tblGrid>
                <a:gridCol w="1572113">
                  <a:extLst>
                    <a:ext uri="{9D8B030D-6E8A-4147-A177-3AD203B41FA5}">
                      <a16:colId xmlns:a16="http://schemas.microsoft.com/office/drawing/2014/main" val="612175285"/>
                    </a:ext>
                  </a:extLst>
                </a:gridCol>
                <a:gridCol w="1660254">
                  <a:extLst>
                    <a:ext uri="{9D8B030D-6E8A-4147-A177-3AD203B41FA5}">
                      <a16:colId xmlns:a16="http://schemas.microsoft.com/office/drawing/2014/main" val="3615784572"/>
                    </a:ext>
                  </a:extLst>
                </a:gridCol>
                <a:gridCol w="1661015">
                  <a:extLst>
                    <a:ext uri="{9D8B030D-6E8A-4147-A177-3AD203B41FA5}">
                      <a16:colId xmlns:a16="http://schemas.microsoft.com/office/drawing/2014/main" val="1670667334"/>
                    </a:ext>
                  </a:extLst>
                </a:gridCol>
                <a:gridCol w="1661015">
                  <a:extLst>
                    <a:ext uri="{9D8B030D-6E8A-4147-A177-3AD203B41FA5}">
                      <a16:colId xmlns:a16="http://schemas.microsoft.com/office/drawing/2014/main" val="4104594381"/>
                    </a:ext>
                  </a:extLst>
                </a:gridCol>
                <a:gridCol w="2154152">
                  <a:extLst>
                    <a:ext uri="{9D8B030D-6E8A-4147-A177-3AD203B41FA5}">
                      <a16:colId xmlns:a16="http://schemas.microsoft.com/office/drawing/2014/main" val="953672231"/>
                    </a:ext>
                  </a:extLst>
                </a:gridCol>
                <a:gridCol w="1572113">
                  <a:extLst>
                    <a:ext uri="{9D8B030D-6E8A-4147-A177-3AD203B41FA5}">
                      <a16:colId xmlns:a16="http://schemas.microsoft.com/office/drawing/2014/main" val="4225585328"/>
                    </a:ext>
                  </a:extLst>
                </a:gridCol>
                <a:gridCol w="1524243">
                  <a:extLst>
                    <a:ext uri="{9D8B030D-6E8A-4147-A177-3AD203B41FA5}">
                      <a16:colId xmlns:a16="http://schemas.microsoft.com/office/drawing/2014/main" val="3549246028"/>
                    </a:ext>
                  </a:extLst>
                </a:gridCol>
              </a:tblGrid>
              <a:tr h="283391">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辦理</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6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可複選</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舉辦方式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會議舉行國家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會議舉行起迄日期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999151466"/>
                  </a:ext>
                </a:extLst>
              </a:tr>
              <a:tr h="28339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開始日期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結束日期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660312"/>
                  </a:ext>
                </a:extLst>
              </a:tr>
              <a:tr h="581203">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ct val="1500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□主辦</a:t>
                      </a:r>
                    </a:p>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□協辦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855585"/>
                  </a:ext>
                </a:extLst>
              </a:tr>
            </a:tbl>
          </a:graphicData>
        </a:graphic>
      </p:graphicFrame>
    </p:spTree>
    <p:extLst>
      <p:ext uri="{BB962C8B-B14F-4D97-AF65-F5344CB8AC3E}">
        <p14:creationId xmlns:p14="http://schemas.microsoft.com/office/powerpoint/2010/main" val="198805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學校、研究學院辦理國際及兩岸學術交流活動</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64008" y="1994697"/>
            <a:ext cx="12063984"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辦理</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代表欄位</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辦理代表</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填報【學校；研究學院】辦理國際及兩岸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學術</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交流活動</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情形，其中「研究</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名稱</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將依教育部</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國家重點領域產學合作及人才培育創新條例」核定之研究學院資訊匯入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前</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揭</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學術交流</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由「學校及研究學院」共同辦理者</a:t>
            </a:r>
            <a:r>
              <a:rPr lang="zh-TW" altLang="zh-TW" sz="2200" b="1" dirty="0">
                <a:latin typeface="Arial" panose="020B0604020202020204" pitchFamily="34" charset="0"/>
                <a:ea typeface="微軟正黑體" panose="020B0604030504040204" pitchFamily="34" charset="-120"/>
                <a:cs typeface="Arial" panose="020B0604020202020204" pitchFamily="34" charset="0"/>
              </a:rPr>
              <a:t>，可</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複選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762181859"/>
              </p:ext>
            </p:extLst>
          </p:nvPr>
        </p:nvGraphicFramePr>
        <p:xfrm>
          <a:off x="128016" y="861665"/>
          <a:ext cx="11878057" cy="1123887"/>
        </p:xfrm>
        <a:graphic>
          <a:graphicData uri="http://schemas.openxmlformats.org/drawingml/2006/table">
            <a:tbl>
              <a:tblPr firstRow="1" firstCol="1" bandRow="1"/>
              <a:tblGrid>
                <a:gridCol w="649224">
                  <a:extLst>
                    <a:ext uri="{9D8B030D-6E8A-4147-A177-3AD203B41FA5}">
                      <a16:colId xmlns:a16="http://schemas.microsoft.com/office/drawing/2014/main" val="2589869361"/>
                    </a:ext>
                  </a:extLst>
                </a:gridCol>
                <a:gridCol w="1673352">
                  <a:extLst>
                    <a:ext uri="{9D8B030D-6E8A-4147-A177-3AD203B41FA5}">
                      <a16:colId xmlns:a16="http://schemas.microsoft.com/office/drawing/2014/main" val="2169842135"/>
                    </a:ext>
                  </a:extLst>
                </a:gridCol>
                <a:gridCol w="713232">
                  <a:extLst>
                    <a:ext uri="{9D8B030D-6E8A-4147-A177-3AD203B41FA5}">
                      <a16:colId xmlns:a16="http://schemas.microsoft.com/office/drawing/2014/main" val="164638274"/>
                    </a:ext>
                  </a:extLst>
                </a:gridCol>
                <a:gridCol w="1271016">
                  <a:extLst>
                    <a:ext uri="{9D8B030D-6E8A-4147-A177-3AD203B41FA5}">
                      <a16:colId xmlns:a16="http://schemas.microsoft.com/office/drawing/2014/main" val="803217634"/>
                    </a:ext>
                  </a:extLst>
                </a:gridCol>
                <a:gridCol w="1737360">
                  <a:extLst>
                    <a:ext uri="{9D8B030D-6E8A-4147-A177-3AD203B41FA5}">
                      <a16:colId xmlns:a16="http://schemas.microsoft.com/office/drawing/2014/main" val="3351341372"/>
                    </a:ext>
                  </a:extLst>
                </a:gridCol>
                <a:gridCol w="2942754">
                  <a:extLst>
                    <a:ext uri="{9D8B030D-6E8A-4147-A177-3AD203B41FA5}">
                      <a16:colId xmlns:a16="http://schemas.microsoft.com/office/drawing/2014/main" val="1065385209"/>
                    </a:ext>
                  </a:extLst>
                </a:gridCol>
                <a:gridCol w="1446366">
                  <a:extLst>
                    <a:ext uri="{9D8B030D-6E8A-4147-A177-3AD203B41FA5}">
                      <a16:colId xmlns:a16="http://schemas.microsoft.com/office/drawing/2014/main" val="2784763387"/>
                    </a:ext>
                  </a:extLst>
                </a:gridCol>
                <a:gridCol w="1444753">
                  <a:extLst>
                    <a:ext uri="{9D8B030D-6E8A-4147-A177-3AD203B41FA5}">
                      <a16:colId xmlns:a16="http://schemas.microsoft.com/office/drawing/2014/main" val="2800199714"/>
                    </a:ext>
                  </a:extLst>
                </a:gridCol>
              </a:tblGrid>
              <a:tr h="277016">
                <a:tc rowSpan="2">
                  <a:txBody>
                    <a:bodyPr/>
                    <a:lstStyle/>
                    <a:p>
                      <a:pPr algn="ctr" eaLnBrk="0" latinLnBrk="1" hangingPunct="0">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辦理</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可複選</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eaLnBrk="0" latinLnBrk="1" hangingPunct="0">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洲別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latinLnBrk="1" hangingPunct="0">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合作國別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latinLnBrk="1" hangingPunct="0">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與國外及兩岸大學建立姊妹校數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latinLnBrk="1" hangingPunct="0">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與國外及兩岸大學建立跨國學位合作</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雙聯學制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eaLnBrk="0" latinLnBrk="1" hangingPunct="0">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與國外及兩岸學校進行學術合作交流計畫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123380756"/>
                  </a:ext>
                </a:extLst>
              </a:tr>
              <a:tr h="26022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eaLnBrk="0" latinLnBrk="1" hangingPunct="0">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件數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latinLnBrk="1" hangingPunct="0">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金額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047208"/>
                  </a:ext>
                </a:extLst>
              </a:tr>
              <a:tr h="586644">
                <a:tc>
                  <a:txBody>
                    <a:bodyPr/>
                    <a:lstStyle/>
                    <a:p>
                      <a:pPr algn="ctr" eaLnBrk="0" latinLnBrk="1" hangingPunct="0">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l" eaLnBrk="0" hangingPunct="0">
                        <a:lnSpc>
                          <a:spcPct val="150000"/>
                        </a:lnSpc>
                        <a:spcAft>
                          <a:spcPts val="0"/>
                        </a:spcAft>
                      </a:pP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eaLnBrk="0" latinLnBrk="1" hangingPunct="0">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latinLnBrk="1" hangingPunct="0">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latinLnBrk="1" hangingPunct="0">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latinLnBrk="1" hangingPunct="0">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latinLnBrk="1" hangingPunct="0">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latinLnBrk="1" hangingPunct="0">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528288"/>
                  </a:ext>
                </a:extLst>
              </a:tr>
            </a:tbl>
          </a:graphicData>
        </a:graphic>
      </p:graphicFrame>
    </p:spTree>
    <p:extLst>
      <p:ext uri="{BB962C8B-B14F-4D97-AF65-F5344CB8AC3E}">
        <p14:creationId xmlns:p14="http://schemas.microsoft.com/office/powerpoint/2010/main" val="290364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購買</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圖書</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館藏資料</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費</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及捐贈圖書冊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8016" y="2214153"/>
            <a:ext cx="11965337" cy="4662815"/>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購買</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圖書館</a:t>
            </a:r>
            <a:r>
              <a:rPr lang="zh-TW"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藏資料</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費</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區分「</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圖書</a:t>
            </a:r>
            <a:r>
              <a:rPr lang="zh-TW"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及非書</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」及</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電子資料</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購買</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圖書館</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藏資料</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費</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係指學校購買所有圖書館藏資料之經費總額，並</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依照採購標的分別填列購買「圖書、非書資料與電子資料」等圖書館藏資料類型經費</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，並包含分配到各系</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所</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之費用</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圖書館藏</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包含</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「圖書資料」、「非書資料」及「電子資料</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類型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，歸類原則如下：</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「圖書資料」</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包含圖書、善本圖書、期刊合訂本、報紙合訂本、現期期刊、現期報紙及其他圖書資料</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非書資料」</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包含地圖、微縮資料、手稿、視聽資料、靜畫資料及其他非書資料</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電子資料」</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包含電子書、電子期刊、電子資料庫及其他電子資料。</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073158913"/>
              </p:ext>
            </p:extLst>
          </p:nvPr>
        </p:nvGraphicFramePr>
        <p:xfrm>
          <a:off x="128015" y="832425"/>
          <a:ext cx="11965337" cy="1363572"/>
        </p:xfrm>
        <a:graphic>
          <a:graphicData uri="http://schemas.openxmlformats.org/drawingml/2006/table">
            <a:tbl>
              <a:tblPr firstRow="1" firstCol="1" bandRow="1"/>
              <a:tblGrid>
                <a:gridCol w="758953">
                  <a:extLst>
                    <a:ext uri="{9D8B030D-6E8A-4147-A177-3AD203B41FA5}">
                      <a16:colId xmlns:a16="http://schemas.microsoft.com/office/drawing/2014/main" val="2839613088"/>
                    </a:ext>
                  </a:extLst>
                </a:gridCol>
                <a:gridCol w="1600200">
                  <a:extLst>
                    <a:ext uri="{9D8B030D-6E8A-4147-A177-3AD203B41FA5}">
                      <a16:colId xmlns:a16="http://schemas.microsoft.com/office/drawing/2014/main" val="1393275543"/>
                    </a:ext>
                  </a:extLst>
                </a:gridCol>
                <a:gridCol w="1655064">
                  <a:extLst>
                    <a:ext uri="{9D8B030D-6E8A-4147-A177-3AD203B41FA5}">
                      <a16:colId xmlns:a16="http://schemas.microsoft.com/office/drawing/2014/main" val="3880688595"/>
                    </a:ext>
                  </a:extLst>
                </a:gridCol>
                <a:gridCol w="1536192">
                  <a:extLst>
                    <a:ext uri="{9D8B030D-6E8A-4147-A177-3AD203B41FA5}">
                      <a16:colId xmlns:a16="http://schemas.microsoft.com/office/drawing/2014/main" val="90685788"/>
                    </a:ext>
                  </a:extLst>
                </a:gridCol>
                <a:gridCol w="2048256">
                  <a:extLst>
                    <a:ext uri="{9D8B030D-6E8A-4147-A177-3AD203B41FA5}">
                      <a16:colId xmlns:a16="http://schemas.microsoft.com/office/drawing/2014/main" val="2647409656"/>
                    </a:ext>
                  </a:extLst>
                </a:gridCol>
                <a:gridCol w="2092609">
                  <a:extLst>
                    <a:ext uri="{9D8B030D-6E8A-4147-A177-3AD203B41FA5}">
                      <a16:colId xmlns:a16="http://schemas.microsoft.com/office/drawing/2014/main" val="1051063501"/>
                    </a:ext>
                  </a:extLst>
                </a:gridCol>
                <a:gridCol w="2274063">
                  <a:extLst>
                    <a:ext uri="{9D8B030D-6E8A-4147-A177-3AD203B41FA5}">
                      <a16:colId xmlns:a16="http://schemas.microsoft.com/office/drawing/2014/main" val="325732582"/>
                    </a:ext>
                  </a:extLst>
                </a:gridCol>
              </a:tblGrid>
              <a:tr h="429447">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國立大學：前一年度</a:t>
                      </a:r>
                    </a:p>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私立大學：前學年度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前學年度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1436"/>
                  </a:ext>
                </a:extLst>
              </a:tr>
              <a:tr h="374911">
                <a:tc vMerge="1">
                  <a:txBody>
                    <a:bodyPr/>
                    <a:lstStyle/>
                    <a:p>
                      <a:endParaRPr lang="zh-TW" altLang="en-US"/>
                    </a:p>
                  </a:txBody>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購買</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圖書館</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藏資料費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購買中文紙本圖書總經費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以最有利標採購中文紙本圖書總經費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以最有利標採購中文紙本圖書之比例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捐贈列入編目之圖書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冊</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532975"/>
                  </a:ext>
                </a:extLst>
              </a:tr>
              <a:tr h="286299">
                <a:tc vMerge="1">
                  <a:txBody>
                    <a:bodyPr/>
                    <a:lstStyle/>
                    <a:p>
                      <a:endParaRPr lang="zh-TW" altLang="en-US"/>
                    </a:p>
                  </a:txBody>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圖書及非書資料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電子資料</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02696993"/>
                  </a:ext>
                </a:extLst>
              </a:tr>
              <a:tr h="272915">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endPar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833556"/>
                  </a:ext>
                </a:extLst>
              </a:tr>
            </a:tbl>
          </a:graphicData>
        </a:graphic>
      </p:graphicFrame>
    </p:spTree>
    <p:extLst>
      <p:ext uri="{BB962C8B-B14F-4D97-AF65-F5344CB8AC3E}">
        <p14:creationId xmlns:p14="http://schemas.microsoft.com/office/powerpoint/2010/main" val="62318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購買圖書</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館藏資料</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費及捐贈圖書冊</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8016" y="2287305"/>
            <a:ext cx="11965337" cy="31854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以最有利標採購中文紙本圖書總</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公告</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招標</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之以</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最有利標採購「中文紙本」圖書之【總經費</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以</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最有利標採購中文紙本圖書之</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比例</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，依據學校填報前一年度</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前一學年度</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公告招標</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之「以最有利標採購中文紙本圖書總經費」除以「購買中文紙本圖書總經費</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由</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系統自動計算其比例，並四捨五入計算至小數點第</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104861869"/>
              </p:ext>
            </p:extLst>
          </p:nvPr>
        </p:nvGraphicFramePr>
        <p:xfrm>
          <a:off x="128015" y="832425"/>
          <a:ext cx="11965337" cy="1443026"/>
        </p:xfrm>
        <a:graphic>
          <a:graphicData uri="http://schemas.openxmlformats.org/drawingml/2006/table">
            <a:tbl>
              <a:tblPr firstRow="1" firstCol="1" bandRow="1"/>
              <a:tblGrid>
                <a:gridCol w="758953">
                  <a:extLst>
                    <a:ext uri="{9D8B030D-6E8A-4147-A177-3AD203B41FA5}">
                      <a16:colId xmlns:a16="http://schemas.microsoft.com/office/drawing/2014/main" val="2839613088"/>
                    </a:ext>
                  </a:extLst>
                </a:gridCol>
                <a:gridCol w="1600200">
                  <a:extLst>
                    <a:ext uri="{9D8B030D-6E8A-4147-A177-3AD203B41FA5}">
                      <a16:colId xmlns:a16="http://schemas.microsoft.com/office/drawing/2014/main" val="1393275543"/>
                    </a:ext>
                  </a:extLst>
                </a:gridCol>
                <a:gridCol w="1655064">
                  <a:extLst>
                    <a:ext uri="{9D8B030D-6E8A-4147-A177-3AD203B41FA5}">
                      <a16:colId xmlns:a16="http://schemas.microsoft.com/office/drawing/2014/main" val="3880688595"/>
                    </a:ext>
                  </a:extLst>
                </a:gridCol>
                <a:gridCol w="1536192">
                  <a:extLst>
                    <a:ext uri="{9D8B030D-6E8A-4147-A177-3AD203B41FA5}">
                      <a16:colId xmlns:a16="http://schemas.microsoft.com/office/drawing/2014/main" val="90685788"/>
                    </a:ext>
                  </a:extLst>
                </a:gridCol>
                <a:gridCol w="2048256">
                  <a:extLst>
                    <a:ext uri="{9D8B030D-6E8A-4147-A177-3AD203B41FA5}">
                      <a16:colId xmlns:a16="http://schemas.microsoft.com/office/drawing/2014/main" val="2647409656"/>
                    </a:ext>
                  </a:extLst>
                </a:gridCol>
                <a:gridCol w="2092609">
                  <a:extLst>
                    <a:ext uri="{9D8B030D-6E8A-4147-A177-3AD203B41FA5}">
                      <a16:colId xmlns:a16="http://schemas.microsoft.com/office/drawing/2014/main" val="1051063501"/>
                    </a:ext>
                  </a:extLst>
                </a:gridCol>
                <a:gridCol w="2274063">
                  <a:extLst>
                    <a:ext uri="{9D8B030D-6E8A-4147-A177-3AD203B41FA5}">
                      <a16:colId xmlns:a16="http://schemas.microsoft.com/office/drawing/2014/main" val="325732582"/>
                    </a:ext>
                  </a:extLst>
                </a:gridCol>
              </a:tblGrid>
              <a:tr h="508901">
                <a:tc rowSpan="3">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國立大學：前一年度</a:t>
                      </a:r>
                    </a:p>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私立大學：前學年度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前學年度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51436"/>
                  </a:ext>
                </a:extLst>
              </a:tr>
              <a:tr h="374911">
                <a:tc vMerge="1">
                  <a:txBody>
                    <a:bodyPr/>
                    <a:lstStyle/>
                    <a:p>
                      <a:endParaRPr lang="zh-TW" altLang="en-US"/>
                    </a:p>
                  </a:txBody>
                  <a:tcPr/>
                </a:tc>
                <a:tc gridSpan="2">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購買</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圖書館藏</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資料費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購買中文紙本圖書總經費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以最有利標採購中文紙本圖書總經費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以最有利標採購中文紙本圖書之比例</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捐贈列入編目之圖書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冊</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532975"/>
                  </a:ext>
                </a:extLst>
              </a:tr>
              <a:tr h="286299">
                <a:tc vMerge="1">
                  <a:txBody>
                    <a:bodyPr/>
                    <a:lstStyle/>
                    <a:p>
                      <a:endParaRPr lang="zh-TW" altLang="en-US"/>
                    </a:p>
                  </a:txBody>
                  <a:tcPr/>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圖書及非書資料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電子資料</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02696993"/>
                  </a:ext>
                </a:extLst>
              </a:tr>
              <a:tr h="272915">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833556"/>
                  </a:ext>
                </a:extLst>
              </a:tr>
            </a:tbl>
          </a:graphicData>
        </a:graphic>
      </p:graphicFrame>
    </p:spTree>
    <p:extLst>
      <p:ext uri="{BB962C8B-B14F-4D97-AF65-F5344CB8AC3E}">
        <p14:creationId xmlns:p14="http://schemas.microsoft.com/office/powerpoint/2010/main" val="3266396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補助弱勢學生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助學金</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學校免填，每年由教育部大專校院弱勢學生助學措施系統提供匯入</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sp>
        <p:nvSpPr>
          <p:cNvPr id="6" name="矩形 5"/>
          <p:cNvSpPr/>
          <p:nvPr/>
        </p:nvSpPr>
        <p:spPr>
          <a:xfrm>
            <a:off x="113331" y="2446709"/>
            <a:ext cx="11965337" cy="1661993"/>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b="1" dirty="0">
                <a:latin typeface="Arial" panose="020B0604020202020204" pitchFamily="34" charset="0"/>
                <a:ea typeface="微軟正黑體" panose="020B0604030504040204" pitchFamily="34" charset="-120"/>
                <a:cs typeface="Arial" panose="020B0604020202020204" pitchFamily="34" charset="0"/>
              </a:rPr>
              <a:t>大專校院弱勢學生助學金項目自</a:t>
            </a:r>
            <a:r>
              <a:rPr lang="en-US" altLang="zh-TW" sz="2400" b="1" dirty="0">
                <a:latin typeface="Arial" panose="020B0604020202020204" pitchFamily="34" charset="0"/>
                <a:ea typeface="微軟正黑體" panose="020B0604030504040204" pitchFamily="34" charset="-120"/>
                <a:cs typeface="Arial" panose="020B0604020202020204" pitchFamily="34" charset="0"/>
              </a:rPr>
              <a:t>112</a:t>
            </a:r>
            <a:r>
              <a:rPr lang="zh-TW" altLang="en-US" sz="2400" b="1" dirty="0">
                <a:latin typeface="Arial" panose="020B0604020202020204" pitchFamily="34" charset="0"/>
                <a:ea typeface="微軟正黑體" panose="020B0604030504040204" pitchFamily="34" charset="-120"/>
                <a:cs typeface="Arial" panose="020B0604020202020204" pitchFamily="34" charset="0"/>
              </a:rPr>
              <a:t>學年度起無學校自籌</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經費，故</a:t>
            </a:r>
            <a:r>
              <a:rPr lang="en-US" altLang="zh-TW" sz="2400" b="1" dirty="0" smtClean="0">
                <a:latin typeface="Arial" panose="020B0604020202020204" pitchFamily="34" charset="0"/>
                <a:ea typeface="微軟正黑體" panose="020B0604030504040204" pitchFamily="34" charset="-120"/>
                <a:cs typeface="Arial" panose="020B0604020202020204" pitchFamily="34" charset="0"/>
              </a:rPr>
              <a:t>113.10</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期</a:t>
            </a:r>
            <a:r>
              <a:rPr lang="zh-TW" altLang="en-US" sz="2400" b="1" dirty="0">
                <a:latin typeface="Arial" panose="020B0604020202020204" pitchFamily="34" charset="0"/>
                <a:ea typeface="微軟正黑體" panose="020B0604030504040204" pitchFamily="34" charset="-120"/>
                <a:cs typeface="Arial" panose="020B0604020202020204" pitchFamily="34" charset="0"/>
              </a:rPr>
              <a:t>起</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刪除</a:t>
            </a:r>
            <a:r>
              <a:rPr lang="zh-TW" altLang="en-US" sz="2400" b="1" dirty="0">
                <a:latin typeface="Arial" panose="020B0604020202020204" pitchFamily="34" charset="0"/>
                <a:ea typeface="微軟正黑體" panose="020B0604030504040204" pitchFamily="34" charset="-120"/>
                <a:cs typeface="Arial" panose="020B0604020202020204" pitchFamily="34" charset="0"/>
              </a:rPr>
              <a:t>「學校自籌」與「經費總和」欄位。</a:t>
            </a:r>
            <a:endParaRPr lang="zh-TW" altLang="zh-TW" sz="24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86241723"/>
              </p:ext>
            </p:extLst>
          </p:nvPr>
        </p:nvGraphicFramePr>
        <p:xfrm>
          <a:off x="113334" y="1339437"/>
          <a:ext cx="11874449" cy="1115060"/>
        </p:xfrm>
        <a:graphic>
          <a:graphicData uri="http://schemas.openxmlformats.org/drawingml/2006/table">
            <a:tbl>
              <a:tblPr firstRow="1" firstCol="1" bandRow="1" bandCol="1"/>
              <a:tblGrid>
                <a:gridCol w="2417639">
                  <a:extLst>
                    <a:ext uri="{9D8B030D-6E8A-4147-A177-3AD203B41FA5}">
                      <a16:colId xmlns:a16="http://schemas.microsoft.com/office/drawing/2014/main" val="2774029883"/>
                    </a:ext>
                  </a:extLst>
                </a:gridCol>
                <a:gridCol w="1182695">
                  <a:extLst>
                    <a:ext uri="{9D8B030D-6E8A-4147-A177-3AD203B41FA5}">
                      <a16:colId xmlns:a16="http://schemas.microsoft.com/office/drawing/2014/main" val="1207508634"/>
                    </a:ext>
                  </a:extLst>
                </a:gridCol>
                <a:gridCol w="1182695">
                  <a:extLst>
                    <a:ext uri="{9D8B030D-6E8A-4147-A177-3AD203B41FA5}">
                      <a16:colId xmlns:a16="http://schemas.microsoft.com/office/drawing/2014/main" val="103898465"/>
                    </a:ext>
                  </a:extLst>
                </a:gridCol>
                <a:gridCol w="1182695">
                  <a:extLst>
                    <a:ext uri="{9D8B030D-6E8A-4147-A177-3AD203B41FA5}">
                      <a16:colId xmlns:a16="http://schemas.microsoft.com/office/drawing/2014/main" val="4246702646"/>
                    </a:ext>
                  </a:extLst>
                </a:gridCol>
                <a:gridCol w="1182695">
                  <a:extLst>
                    <a:ext uri="{9D8B030D-6E8A-4147-A177-3AD203B41FA5}">
                      <a16:colId xmlns:a16="http://schemas.microsoft.com/office/drawing/2014/main" val="3395967260"/>
                    </a:ext>
                  </a:extLst>
                </a:gridCol>
                <a:gridCol w="1182695">
                  <a:extLst>
                    <a:ext uri="{9D8B030D-6E8A-4147-A177-3AD203B41FA5}">
                      <a16:colId xmlns:a16="http://schemas.microsoft.com/office/drawing/2014/main" val="1198986463"/>
                    </a:ext>
                  </a:extLst>
                </a:gridCol>
                <a:gridCol w="1182695">
                  <a:extLst>
                    <a:ext uri="{9D8B030D-6E8A-4147-A177-3AD203B41FA5}">
                      <a16:colId xmlns:a16="http://schemas.microsoft.com/office/drawing/2014/main" val="478781977"/>
                    </a:ext>
                  </a:extLst>
                </a:gridCol>
                <a:gridCol w="1182695">
                  <a:extLst>
                    <a:ext uri="{9D8B030D-6E8A-4147-A177-3AD203B41FA5}">
                      <a16:colId xmlns:a16="http://schemas.microsoft.com/office/drawing/2014/main" val="160971143"/>
                    </a:ext>
                  </a:extLst>
                </a:gridCol>
                <a:gridCol w="1177945">
                  <a:extLst>
                    <a:ext uri="{9D8B030D-6E8A-4147-A177-3AD203B41FA5}">
                      <a16:colId xmlns:a16="http://schemas.microsoft.com/office/drawing/2014/main" val="789647034"/>
                    </a:ext>
                  </a:extLst>
                </a:gridCol>
              </a:tblGrid>
              <a:tr h="198120">
                <a:tc rowSpan="2">
                  <a:txBody>
                    <a:bodyPr/>
                    <a:lstStyle/>
                    <a:p>
                      <a:pPr algn="ctr">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弱勢學生助學金</a:t>
                      </a:r>
                    </a:p>
                    <a:p>
                      <a:pPr algn="ctr">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實際補助人數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300"/>
                        </a:lnSpc>
                        <a:spcAft>
                          <a:spcPts val="0"/>
                        </a:spcAft>
                      </a:pPr>
                      <a:r>
                        <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學校自籌經費</a:t>
                      </a:r>
                      <a:r>
                        <a:rPr kumimoji="0" lang="en-US"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endPar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algn="ctr">
                        <a:lnSpc>
                          <a:spcPts val="1300"/>
                        </a:lnSpc>
                        <a:spcAft>
                          <a:spcPts val="0"/>
                        </a:spcAft>
                      </a:pPr>
                      <a:r>
                        <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經費總和</a:t>
                      </a:r>
                      <a:r>
                        <a:rPr kumimoji="0" lang="en-US"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(C=A+B)</a:t>
                      </a:r>
                      <a:endPar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extLst>
                  <a:ext uri="{0D108BD9-81ED-4DB2-BD59-A6C34878D82A}">
                    <a16:rowId xmlns:a16="http://schemas.microsoft.com/office/drawing/2014/main" val="2926084207"/>
                  </a:ext>
                </a:extLst>
              </a:tr>
              <a:tr h="261620">
                <a:tc vMerge="1">
                  <a:txBody>
                    <a:bodyPr/>
                    <a:lstStyle/>
                    <a:p>
                      <a:endParaRPr lang="zh-TW" altLang="en-US"/>
                    </a:p>
                  </a:txBody>
                  <a:tcPr/>
                </a:tc>
                <a:tc>
                  <a:txBody>
                    <a:bodyPr/>
                    <a:lstStyle/>
                    <a:p>
                      <a:pPr algn="ctr">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zh-TW" sz="1200" b="1" i="0" u="none" strike="dbl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300"/>
                        </a:lnSpc>
                        <a:spcAft>
                          <a:spcPts val="0"/>
                        </a:spcAft>
                      </a:pPr>
                      <a:r>
                        <a:rPr kumimoji="0" lang="zh-TW" sz="1200" b="1" i="0" u="none" strike="dbl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300"/>
                        </a:lnSpc>
                        <a:spcAft>
                          <a:spcPts val="0"/>
                        </a:spcAft>
                      </a:pPr>
                      <a:r>
                        <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300"/>
                        </a:lnSpc>
                        <a:spcAft>
                          <a:spcPts val="0"/>
                        </a:spcAft>
                      </a:pPr>
                      <a:r>
                        <a:rPr kumimoji="0" lang="zh-TW" sz="1200" b="1" i="0" u="none" strike="dbl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751935666"/>
                  </a:ext>
                </a:extLst>
              </a:tr>
              <a:tr h="261620">
                <a:tc>
                  <a:txBody>
                    <a:bodyPr/>
                    <a:lstStyle/>
                    <a:p>
                      <a:pPr algn="ctr">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300"/>
                        </a:lnSpc>
                        <a:spcAft>
                          <a:spcPts val="0"/>
                        </a:spcAft>
                      </a:pPr>
                      <a:r>
                        <a:rPr lang="en-US" sz="12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300"/>
                        </a:lnSpc>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300"/>
                        </a:lnSpc>
                        <a:spcAft>
                          <a:spcPts val="0"/>
                        </a:spcAft>
                      </a:pPr>
                      <a:r>
                        <a:rPr lang="en-US" sz="12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533464214"/>
                  </a:ext>
                </a:extLst>
              </a:tr>
              <a:tr h="261620">
                <a:tc gridSpan="9">
                  <a:txBody>
                    <a:bodyPr/>
                    <a:lstStyle/>
                    <a:p>
                      <a:pPr algn="ctr">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（學校免填，每年由教育部高等教育司、技術及職業教育司提供匯入）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60493572"/>
                  </a:ext>
                </a:extLst>
              </a:tr>
            </a:tbl>
          </a:graphicData>
        </a:graphic>
      </p:graphicFrame>
    </p:spTree>
    <p:extLst>
      <p:ext uri="{BB962C8B-B14F-4D97-AF65-F5344CB8AC3E}">
        <p14:creationId xmlns:p14="http://schemas.microsoft.com/office/powerpoint/2010/main" val="3096345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配合大專校院弱勢學生助學計畫之其他助學</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措施</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2175" y="2205009"/>
            <a:ext cx="11965337"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校內助學</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措施</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endParaRPr lang="en-US"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其他校內助學措施</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學校另訂有公開周</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知</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其他校內助學措施</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以協助經濟弱勢學生之人數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，其中「經濟弱勢學生」係指符合本部</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低收入戶學生、身心障礙學生及身心障礙人士子女、原住民籍學生、特殊境遇家庭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孫</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子女學生學雜費減免申領資格、弱勢助學金申領資格及各校清寒獎助學金或性質類似之經濟弱勢學生扶助措施所訂資格者</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其他校內助學措施</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不</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前</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揭</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各類</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助學</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措施</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生活助學金、緊急紓困助學金、校內住宿優惠、工讀助學金、研究生獎助學金</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及</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政府各類補助</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計畫</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如</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高教</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深耕附錄一等</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dirty="0">
                <a:latin typeface="Arial" panose="020B0604020202020204" pitchFamily="34" charset="0"/>
                <a:ea typeface="微軟正黑體" panose="020B0604030504040204" pitchFamily="34" charset="-120"/>
                <a:cs typeface="Arial" panose="020B0604020202020204" pitchFamily="34" charset="0"/>
              </a:rPr>
              <a:t>本表所</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列各類助學措施</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生活助學金、緊急紓困助學金、校內住宿優惠、工讀助學金、研究生</a:t>
            </a:r>
            <a:r>
              <a:rPr lang="zh-TW" altLang="zh-TW" sz="2000">
                <a:latin typeface="Arial" panose="020B0604020202020204" pitchFamily="34" charset="0"/>
                <a:ea typeface="微軟正黑體" panose="020B0604030504040204" pitchFamily="34" charset="-120"/>
                <a:cs typeface="Arial" panose="020B0604020202020204" pitchFamily="34" charset="0"/>
              </a:rPr>
              <a:t>獎</a:t>
            </a:r>
            <a:r>
              <a:rPr lang="zh-TW" altLang="zh-TW" sz="2000" smtClean="0">
                <a:latin typeface="Arial" panose="020B0604020202020204" pitchFamily="34" charset="0"/>
                <a:ea typeface="微軟正黑體" panose="020B0604030504040204" pitchFamily="34" charset="-120"/>
                <a:cs typeface="Arial" panose="020B0604020202020204" pitchFamily="34" charset="0"/>
              </a:rPr>
              <a:t>助學金</a:t>
            </a:r>
            <a:r>
              <a:rPr lang="zh-TW" altLang="en-US" sz="2000" smtClean="0">
                <a:latin typeface="Arial" panose="020B0604020202020204" pitchFamily="34" charset="0"/>
                <a:ea typeface="微軟正黑體" panose="020B0604030504040204" pitchFamily="34" charset="-120"/>
                <a:cs typeface="Arial" panose="020B0604020202020204" pitchFamily="34" charset="0"/>
              </a:rPr>
              <a:t>及其他</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校內助學措施</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dirty="0">
                <a:latin typeface="Arial" panose="020B0604020202020204" pitchFamily="34" charset="0"/>
                <a:ea typeface="微軟正黑體" panose="020B0604030504040204" pitchFamily="34" charset="-120"/>
                <a:cs typeface="Arial" panose="020B0604020202020204" pitchFamily="34" charset="0"/>
              </a:rPr>
              <a:t>，依不</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同類別分別</a:t>
            </a:r>
            <a:r>
              <a:rPr lang="zh-TW" altLang="en-US" sz="2000" dirty="0">
                <a:latin typeface="Arial" panose="020B0604020202020204" pitchFamily="34" charset="0"/>
                <a:ea typeface="微軟正黑體" panose="020B0604030504040204" pitchFamily="34" charset="-120"/>
                <a:cs typeface="Arial" panose="020B0604020202020204" pitchFamily="34" charset="0"/>
              </a:rPr>
              <a:t>計算填報</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322297444"/>
              </p:ext>
            </p:extLst>
          </p:nvPr>
        </p:nvGraphicFramePr>
        <p:xfrm>
          <a:off x="158063" y="861666"/>
          <a:ext cx="11939451" cy="1338990"/>
        </p:xfrm>
        <a:graphic>
          <a:graphicData uri="http://schemas.openxmlformats.org/drawingml/2006/table">
            <a:tbl>
              <a:tblPr firstRow="1" firstCol="1" lastRow="1" lastCol="1" bandRow="1" bandCol="1"/>
              <a:tblGrid>
                <a:gridCol w="213576">
                  <a:extLst>
                    <a:ext uri="{9D8B030D-6E8A-4147-A177-3AD203B41FA5}">
                      <a16:colId xmlns:a16="http://schemas.microsoft.com/office/drawing/2014/main" val="624837971"/>
                    </a:ext>
                  </a:extLst>
                </a:gridCol>
                <a:gridCol w="213576">
                  <a:extLst>
                    <a:ext uri="{9D8B030D-6E8A-4147-A177-3AD203B41FA5}">
                      <a16:colId xmlns:a16="http://schemas.microsoft.com/office/drawing/2014/main" val="2099544495"/>
                    </a:ext>
                  </a:extLst>
                </a:gridCol>
                <a:gridCol w="456992">
                  <a:extLst>
                    <a:ext uri="{9D8B030D-6E8A-4147-A177-3AD203B41FA5}">
                      <a16:colId xmlns:a16="http://schemas.microsoft.com/office/drawing/2014/main" val="411307111"/>
                    </a:ext>
                  </a:extLst>
                </a:gridCol>
                <a:gridCol w="573669">
                  <a:extLst>
                    <a:ext uri="{9D8B030D-6E8A-4147-A177-3AD203B41FA5}">
                      <a16:colId xmlns:a16="http://schemas.microsoft.com/office/drawing/2014/main" val="1319617857"/>
                    </a:ext>
                  </a:extLst>
                </a:gridCol>
                <a:gridCol w="495884">
                  <a:extLst>
                    <a:ext uri="{9D8B030D-6E8A-4147-A177-3AD203B41FA5}">
                      <a16:colId xmlns:a16="http://schemas.microsoft.com/office/drawing/2014/main" val="1722573230"/>
                    </a:ext>
                  </a:extLst>
                </a:gridCol>
                <a:gridCol w="525053">
                  <a:extLst>
                    <a:ext uri="{9D8B030D-6E8A-4147-A177-3AD203B41FA5}">
                      <a16:colId xmlns:a16="http://schemas.microsoft.com/office/drawing/2014/main" val="84772706"/>
                    </a:ext>
                  </a:extLst>
                </a:gridCol>
                <a:gridCol w="418099">
                  <a:extLst>
                    <a:ext uri="{9D8B030D-6E8A-4147-A177-3AD203B41FA5}">
                      <a16:colId xmlns:a16="http://schemas.microsoft.com/office/drawing/2014/main" val="1368206119"/>
                    </a:ext>
                  </a:extLst>
                </a:gridCol>
                <a:gridCol w="486160">
                  <a:extLst>
                    <a:ext uri="{9D8B030D-6E8A-4147-A177-3AD203B41FA5}">
                      <a16:colId xmlns:a16="http://schemas.microsoft.com/office/drawing/2014/main" val="285622910"/>
                    </a:ext>
                  </a:extLst>
                </a:gridCol>
                <a:gridCol w="515329">
                  <a:extLst>
                    <a:ext uri="{9D8B030D-6E8A-4147-A177-3AD203B41FA5}">
                      <a16:colId xmlns:a16="http://schemas.microsoft.com/office/drawing/2014/main" val="4144515915"/>
                    </a:ext>
                  </a:extLst>
                </a:gridCol>
                <a:gridCol w="525053">
                  <a:extLst>
                    <a:ext uri="{9D8B030D-6E8A-4147-A177-3AD203B41FA5}">
                      <a16:colId xmlns:a16="http://schemas.microsoft.com/office/drawing/2014/main" val="3517654608"/>
                    </a:ext>
                  </a:extLst>
                </a:gridCol>
                <a:gridCol w="495884">
                  <a:extLst>
                    <a:ext uri="{9D8B030D-6E8A-4147-A177-3AD203B41FA5}">
                      <a16:colId xmlns:a16="http://schemas.microsoft.com/office/drawing/2014/main" val="1137859900"/>
                    </a:ext>
                  </a:extLst>
                </a:gridCol>
                <a:gridCol w="418099">
                  <a:extLst>
                    <a:ext uri="{9D8B030D-6E8A-4147-A177-3AD203B41FA5}">
                      <a16:colId xmlns:a16="http://schemas.microsoft.com/office/drawing/2014/main" val="216611066"/>
                    </a:ext>
                  </a:extLst>
                </a:gridCol>
                <a:gridCol w="437544">
                  <a:extLst>
                    <a:ext uri="{9D8B030D-6E8A-4147-A177-3AD203B41FA5}">
                      <a16:colId xmlns:a16="http://schemas.microsoft.com/office/drawing/2014/main" val="3239599808"/>
                    </a:ext>
                  </a:extLst>
                </a:gridCol>
                <a:gridCol w="563945">
                  <a:extLst>
                    <a:ext uri="{9D8B030D-6E8A-4147-A177-3AD203B41FA5}">
                      <a16:colId xmlns:a16="http://schemas.microsoft.com/office/drawing/2014/main" val="2728918143"/>
                    </a:ext>
                  </a:extLst>
                </a:gridCol>
                <a:gridCol w="447268">
                  <a:extLst>
                    <a:ext uri="{9D8B030D-6E8A-4147-A177-3AD203B41FA5}">
                      <a16:colId xmlns:a16="http://schemas.microsoft.com/office/drawing/2014/main" val="2102384850"/>
                    </a:ext>
                  </a:extLst>
                </a:gridCol>
                <a:gridCol w="560266">
                  <a:extLst>
                    <a:ext uri="{9D8B030D-6E8A-4147-A177-3AD203B41FA5}">
                      <a16:colId xmlns:a16="http://schemas.microsoft.com/office/drawing/2014/main" val="3204998076"/>
                    </a:ext>
                  </a:extLst>
                </a:gridCol>
                <a:gridCol w="444097">
                  <a:extLst>
                    <a:ext uri="{9D8B030D-6E8A-4147-A177-3AD203B41FA5}">
                      <a16:colId xmlns:a16="http://schemas.microsoft.com/office/drawing/2014/main" val="2884503593"/>
                    </a:ext>
                  </a:extLst>
                </a:gridCol>
                <a:gridCol w="444097">
                  <a:extLst>
                    <a:ext uri="{9D8B030D-6E8A-4147-A177-3AD203B41FA5}">
                      <a16:colId xmlns:a16="http://schemas.microsoft.com/office/drawing/2014/main" val="1667138206"/>
                    </a:ext>
                  </a:extLst>
                </a:gridCol>
                <a:gridCol w="554519">
                  <a:extLst>
                    <a:ext uri="{9D8B030D-6E8A-4147-A177-3AD203B41FA5}">
                      <a16:colId xmlns:a16="http://schemas.microsoft.com/office/drawing/2014/main" val="2843164636"/>
                    </a:ext>
                  </a:extLst>
                </a:gridCol>
                <a:gridCol w="333677">
                  <a:extLst>
                    <a:ext uri="{9D8B030D-6E8A-4147-A177-3AD203B41FA5}">
                      <a16:colId xmlns:a16="http://schemas.microsoft.com/office/drawing/2014/main" val="2313429047"/>
                    </a:ext>
                  </a:extLst>
                </a:gridCol>
                <a:gridCol w="444097">
                  <a:extLst>
                    <a:ext uri="{9D8B030D-6E8A-4147-A177-3AD203B41FA5}">
                      <a16:colId xmlns:a16="http://schemas.microsoft.com/office/drawing/2014/main" val="2995478880"/>
                    </a:ext>
                  </a:extLst>
                </a:gridCol>
                <a:gridCol w="444097">
                  <a:extLst>
                    <a:ext uri="{9D8B030D-6E8A-4147-A177-3AD203B41FA5}">
                      <a16:colId xmlns:a16="http://schemas.microsoft.com/office/drawing/2014/main" val="734446803"/>
                    </a:ext>
                  </a:extLst>
                </a:gridCol>
                <a:gridCol w="529436">
                  <a:extLst>
                    <a:ext uri="{9D8B030D-6E8A-4147-A177-3AD203B41FA5}">
                      <a16:colId xmlns:a16="http://schemas.microsoft.com/office/drawing/2014/main" val="3141660200"/>
                    </a:ext>
                  </a:extLst>
                </a:gridCol>
                <a:gridCol w="585216">
                  <a:extLst>
                    <a:ext uri="{9D8B030D-6E8A-4147-A177-3AD203B41FA5}">
                      <a16:colId xmlns:a16="http://schemas.microsoft.com/office/drawing/2014/main" val="243600312"/>
                    </a:ext>
                  </a:extLst>
                </a:gridCol>
                <a:gridCol w="813818">
                  <a:extLst>
                    <a:ext uri="{9D8B030D-6E8A-4147-A177-3AD203B41FA5}">
                      <a16:colId xmlns:a16="http://schemas.microsoft.com/office/drawing/2014/main" val="4238346952"/>
                    </a:ext>
                  </a:extLst>
                </a:gridCol>
              </a:tblGrid>
              <a:tr h="272190">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生活助學金</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緊急紓困助學金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校內住宿優惠</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研究生獎助學金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其他校內助學措施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hMerge="1">
                  <a:txBody>
                    <a:bodyPr/>
                    <a:lstStyle/>
                    <a:p>
                      <a:endParaRPr lang="zh-TW" altLang="en-US"/>
                    </a:p>
                  </a:txBody>
                  <a:tcPr/>
                </a:tc>
                <a:extLst>
                  <a:ext uri="{0D108BD9-81ED-4DB2-BD59-A6C34878D82A}">
                    <a16:rowId xmlns:a16="http://schemas.microsoft.com/office/drawing/2014/main" val="3925915110"/>
                  </a:ext>
                </a:extLst>
              </a:tr>
              <a:tr h="648335">
                <a:tc vMerge="1">
                  <a:txBody>
                    <a:bodyPr/>
                    <a:lstStyle/>
                    <a:p>
                      <a:endParaRPr lang="zh-TW" altLang="en-US"/>
                    </a:p>
                  </a:txBody>
                  <a:tcPr/>
                </a:tc>
                <a:tc vMerge="1">
                  <a:txBody>
                    <a:bodyPr/>
                    <a:lstStyle/>
                    <a:p>
                      <a:endParaRPr lang="zh-TW" altLang="en-US"/>
                    </a:p>
                  </a:txBody>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工讀總時數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081261"/>
                  </a:ext>
                </a:extLst>
              </a:tr>
              <a:tr h="248285">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lang="zh-TW" sz="1200" kern="100" dirty="0">
                          <a:effectLst/>
                          <a:latin typeface="Calibri" panose="020F0502020204030204" pitchFamily="34" charset="0"/>
                          <a:ea typeface="新細明體" panose="02020500000000000000" pitchFamily="18" charset="-12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783812"/>
                  </a:ext>
                </a:extLst>
              </a:tr>
            </a:tbl>
          </a:graphicData>
        </a:graphic>
      </p:graphicFrame>
    </p:spTree>
    <p:extLst>
      <p:ext uri="{BB962C8B-B14F-4D97-AF65-F5344CB8AC3E}">
        <p14:creationId xmlns:p14="http://schemas.microsoft.com/office/powerpoint/2010/main" val="316600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99756"/>
            <a:ext cx="409626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grpSp>
        <p:nvGrpSpPr>
          <p:cNvPr id="4" name="群組 3"/>
          <p:cNvGrpSpPr/>
          <p:nvPr/>
        </p:nvGrpSpPr>
        <p:grpSpPr>
          <a:xfrm>
            <a:off x="828942" y="803305"/>
            <a:ext cx="10648060" cy="5717136"/>
            <a:chOff x="459306" y="1232548"/>
            <a:chExt cx="8131621" cy="5406860"/>
          </a:xfrm>
        </p:grpSpPr>
        <p:sp>
          <p:nvSpPr>
            <p:cNvPr id="13" name="文字方塊 12"/>
            <p:cNvSpPr txBox="1"/>
            <p:nvPr/>
          </p:nvSpPr>
          <p:spPr>
            <a:xfrm>
              <a:off x="459306" y="3165851"/>
              <a:ext cx="1512168" cy="494824"/>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67635" y="5041292"/>
              <a:ext cx="1503839" cy="494824"/>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03602" y="2967443"/>
              <a:ext cx="487325" cy="2532336"/>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06891" y="1232548"/>
              <a:ext cx="4218316" cy="349288"/>
            </a:xfrm>
            <a:prstGeom prst="rect">
              <a:avLst/>
            </a:prstGeom>
            <a:solidFill>
              <a:schemeClr val="accent4">
                <a:lumMod val="20000"/>
                <a:lumOff val="80000"/>
              </a:schemeClr>
            </a:solidFill>
            <a:ln w="28575">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47990" y="318390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0818" y="5041292"/>
              <a:ext cx="1333780"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12270" y="4076416"/>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0958" y="2730808"/>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13543" y="4550727"/>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27500" y="3198910"/>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27500" y="501449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795955" y="2670864"/>
              <a:ext cx="1366837"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76783" y="4568065"/>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04953" y="1689477"/>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大</a:t>
                  </a:r>
                  <a:r>
                    <a:rPr lang="zh-TW" altLang="en-US" sz="1600" b="1" dirty="0">
                      <a:solidFill>
                        <a:srgbClr val="000000"/>
                      </a:solidFill>
                      <a:ea typeface="微軟正黑體" panose="020B0604030504040204" pitchFamily="34" charset="-120"/>
                      <a:cs typeface="Arial" panose="020B0604020202020204" pitchFamily="34" charset="0"/>
                    </a:rPr>
                    <a:t>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填表</a:t>
                  </a:r>
                  <a:r>
                    <a:rPr lang="zh-TW" altLang="en-US" sz="1600" b="1" dirty="0">
                      <a:solidFill>
                        <a:srgbClr val="000000"/>
                      </a:solidFill>
                      <a:ea typeface="微軟正黑體" panose="020B0604030504040204" pitchFamily="34" charset="-120"/>
                      <a:cs typeface="Arial" panose="020B0604020202020204" pitchFamily="34" charset="0"/>
                    </a:rPr>
                    <a:t>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95313" y="4233573"/>
              <a:ext cx="1091832" cy="1838497"/>
            </a:xfrm>
            <a:prstGeom prst="rect">
              <a:avLst/>
            </a:prstGeom>
            <a:ln w="28575">
              <a:solidFill>
                <a:srgbClr val="000000"/>
              </a:solidFill>
            </a:ln>
          </p:spPr>
        </p:pic>
      </p:grpSp>
    </p:spTree>
    <p:extLst>
      <p:ext uri="{BB962C8B-B14F-4D97-AF65-F5344CB8AC3E}">
        <p14:creationId xmlns:p14="http://schemas.microsoft.com/office/powerpoint/2010/main" val="316102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配合大專校院弱勢學生助學計畫之其他助學</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措施</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2175" y="2205009"/>
            <a:ext cx="11965337" cy="475514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校內助學</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措施</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其他校內助學措施之</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補助</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人次</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：若同</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學生同一學期因</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不同</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內</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助</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學措施請領多次，請以實際請領措施【男、女】人次計算。</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生同一學期分別請領甲、乙、丙</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項</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校內助學措施，</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各項</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分別</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列計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次，該學期以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列</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校內助學措施之</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自籌經費</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超出</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教育部高教深耕附錄一獎勵補助之教育部等比例補助款上限</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(500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萬元</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之額度者得將「超出金額」列計</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為其他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內</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助學措施</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籌經費</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學校爭取其他政府補助計畫</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，有</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類似前述高教深耕附錄一補助機制，學校自籌經費超出該政府補助上限之金額，則可比照高教深耕附錄一將超出金額列計</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為其他</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校內</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助學措施</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自籌經費</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301304204"/>
              </p:ext>
            </p:extLst>
          </p:nvPr>
        </p:nvGraphicFramePr>
        <p:xfrm>
          <a:off x="158063" y="861666"/>
          <a:ext cx="11939451" cy="1338990"/>
        </p:xfrm>
        <a:graphic>
          <a:graphicData uri="http://schemas.openxmlformats.org/drawingml/2006/table">
            <a:tbl>
              <a:tblPr firstRow="1" firstCol="1" lastRow="1" lastCol="1" bandRow="1" bandCol="1"/>
              <a:tblGrid>
                <a:gridCol w="213576">
                  <a:extLst>
                    <a:ext uri="{9D8B030D-6E8A-4147-A177-3AD203B41FA5}">
                      <a16:colId xmlns:a16="http://schemas.microsoft.com/office/drawing/2014/main" val="624837971"/>
                    </a:ext>
                  </a:extLst>
                </a:gridCol>
                <a:gridCol w="213576">
                  <a:extLst>
                    <a:ext uri="{9D8B030D-6E8A-4147-A177-3AD203B41FA5}">
                      <a16:colId xmlns:a16="http://schemas.microsoft.com/office/drawing/2014/main" val="2099544495"/>
                    </a:ext>
                  </a:extLst>
                </a:gridCol>
                <a:gridCol w="456992">
                  <a:extLst>
                    <a:ext uri="{9D8B030D-6E8A-4147-A177-3AD203B41FA5}">
                      <a16:colId xmlns:a16="http://schemas.microsoft.com/office/drawing/2014/main" val="411307111"/>
                    </a:ext>
                  </a:extLst>
                </a:gridCol>
                <a:gridCol w="573669">
                  <a:extLst>
                    <a:ext uri="{9D8B030D-6E8A-4147-A177-3AD203B41FA5}">
                      <a16:colId xmlns:a16="http://schemas.microsoft.com/office/drawing/2014/main" val="1319617857"/>
                    </a:ext>
                  </a:extLst>
                </a:gridCol>
                <a:gridCol w="495884">
                  <a:extLst>
                    <a:ext uri="{9D8B030D-6E8A-4147-A177-3AD203B41FA5}">
                      <a16:colId xmlns:a16="http://schemas.microsoft.com/office/drawing/2014/main" val="1722573230"/>
                    </a:ext>
                  </a:extLst>
                </a:gridCol>
                <a:gridCol w="525053">
                  <a:extLst>
                    <a:ext uri="{9D8B030D-6E8A-4147-A177-3AD203B41FA5}">
                      <a16:colId xmlns:a16="http://schemas.microsoft.com/office/drawing/2014/main" val="84772706"/>
                    </a:ext>
                  </a:extLst>
                </a:gridCol>
                <a:gridCol w="418099">
                  <a:extLst>
                    <a:ext uri="{9D8B030D-6E8A-4147-A177-3AD203B41FA5}">
                      <a16:colId xmlns:a16="http://schemas.microsoft.com/office/drawing/2014/main" val="1368206119"/>
                    </a:ext>
                  </a:extLst>
                </a:gridCol>
                <a:gridCol w="486160">
                  <a:extLst>
                    <a:ext uri="{9D8B030D-6E8A-4147-A177-3AD203B41FA5}">
                      <a16:colId xmlns:a16="http://schemas.microsoft.com/office/drawing/2014/main" val="285622910"/>
                    </a:ext>
                  </a:extLst>
                </a:gridCol>
                <a:gridCol w="515329">
                  <a:extLst>
                    <a:ext uri="{9D8B030D-6E8A-4147-A177-3AD203B41FA5}">
                      <a16:colId xmlns:a16="http://schemas.microsoft.com/office/drawing/2014/main" val="4144515915"/>
                    </a:ext>
                  </a:extLst>
                </a:gridCol>
                <a:gridCol w="525053">
                  <a:extLst>
                    <a:ext uri="{9D8B030D-6E8A-4147-A177-3AD203B41FA5}">
                      <a16:colId xmlns:a16="http://schemas.microsoft.com/office/drawing/2014/main" val="3517654608"/>
                    </a:ext>
                  </a:extLst>
                </a:gridCol>
                <a:gridCol w="495884">
                  <a:extLst>
                    <a:ext uri="{9D8B030D-6E8A-4147-A177-3AD203B41FA5}">
                      <a16:colId xmlns:a16="http://schemas.microsoft.com/office/drawing/2014/main" val="1137859900"/>
                    </a:ext>
                  </a:extLst>
                </a:gridCol>
                <a:gridCol w="418099">
                  <a:extLst>
                    <a:ext uri="{9D8B030D-6E8A-4147-A177-3AD203B41FA5}">
                      <a16:colId xmlns:a16="http://schemas.microsoft.com/office/drawing/2014/main" val="216611066"/>
                    </a:ext>
                  </a:extLst>
                </a:gridCol>
                <a:gridCol w="437544">
                  <a:extLst>
                    <a:ext uri="{9D8B030D-6E8A-4147-A177-3AD203B41FA5}">
                      <a16:colId xmlns:a16="http://schemas.microsoft.com/office/drawing/2014/main" val="3239599808"/>
                    </a:ext>
                  </a:extLst>
                </a:gridCol>
                <a:gridCol w="563945">
                  <a:extLst>
                    <a:ext uri="{9D8B030D-6E8A-4147-A177-3AD203B41FA5}">
                      <a16:colId xmlns:a16="http://schemas.microsoft.com/office/drawing/2014/main" val="2728918143"/>
                    </a:ext>
                  </a:extLst>
                </a:gridCol>
                <a:gridCol w="447268">
                  <a:extLst>
                    <a:ext uri="{9D8B030D-6E8A-4147-A177-3AD203B41FA5}">
                      <a16:colId xmlns:a16="http://schemas.microsoft.com/office/drawing/2014/main" val="2102384850"/>
                    </a:ext>
                  </a:extLst>
                </a:gridCol>
                <a:gridCol w="560266">
                  <a:extLst>
                    <a:ext uri="{9D8B030D-6E8A-4147-A177-3AD203B41FA5}">
                      <a16:colId xmlns:a16="http://schemas.microsoft.com/office/drawing/2014/main" val="3204998076"/>
                    </a:ext>
                  </a:extLst>
                </a:gridCol>
                <a:gridCol w="444097">
                  <a:extLst>
                    <a:ext uri="{9D8B030D-6E8A-4147-A177-3AD203B41FA5}">
                      <a16:colId xmlns:a16="http://schemas.microsoft.com/office/drawing/2014/main" val="2884503593"/>
                    </a:ext>
                  </a:extLst>
                </a:gridCol>
                <a:gridCol w="444097">
                  <a:extLst>
                    <a:ext uri="{9D8B030D-6E8A-4147-A177-3AD203B41FA5}">
                      <a16:colId xmlns:a16="http://schemas.microsoft.com/office/drawing/2014/main" val="1667138206"/>
                    </a:ext>
                  </a:extLst>
                </a:gridCol>
                <a:gridCol w="554519">
                  <a:extLst>
                    <a:ext uri="{9D8B030D-6E8A-4147-A177-3AD203B41FA5}">
                      <a16:colId xmlns:a16="http://schemas.microsoft.com/office/drawing/2014/main" val="2843164636"/>
                    </a:ext>
                  </a:extLst>
                </a:gridCol>
                <a:gridCol w="333677">
                  <a:extLst>
                    <a:ext uri="{9D8B030D-6E8A-4147-A177-3AD203B41FA5}">
                      <a16:colId xmlns:a16="http://schemas.microsoft.com/office/drawing/2014/main" val="2313429047"/>
                    </a:ext>
                  </a:extLst>
                </a:gridCol>
                <a:gridCol w="444097">
                  <a:extLst>
                    <a:ext uri="{9D8B030D-6E8A-4147-A177-3AD203B41FA5}">
                      <a16:colId xmlns:a16="http://schemas.microsoft.com/office/drawing/2014/main" val="2995478880"/>
                    </a:ext>
                  </a:extLst>
                </a:gridCol>
                <a:gridCol w="444097">
                  <a:extLst>
                    <a:ext uri="{9D8B030D-6E8A-4147-A177-3AD203B41FA5}">
                      <a16:colId xmlns:a16="http://schemas.microsoft.com/office/drawing/2014/main" val="734446803"/>
                    </a:ext>
                  </a:extLst>
                </a:gridCol>
                <a:gridCol w="529436">
                  <a:extLst>
                    <a:ext uri="{9D8B030D-6E8A-4147-A177-3AD203B41FA5}">
                      <a16:colId xmlns:a16="http://schemas.microsoft.com/office/drawing/2014/main" val="3141660200"/>
                    </a:ext>
                  </a:extLst>
                </a:gridCol>
                <a:gridCol w="585216">
                  <a:extLst>
                    <a:ext uri="{9D8B030D-6E8A-4147-A177-3AD203B41FA5}">
                      <a16:colId xmlns:a16="http://schemas.microsoft.com/office/drawing/2014/main" val="243600312"/>
                    </a:ext>
                  </a:extLst>
                </a:gridCol>
                <a:gridCol w="813818">
                  <a:extLst>
                    <a:ext uri="{9D8B030D-6E8A-4147-A177-3AD203B41FA5}">
                      <a16:colId xmlns:a16="http://schemas.microsoft.com/office/drawing/2014/main" val="4238346952"/>
                    </a:ext>
                  </a:extLst>
                </a:gridCol>
              </a:tblGrid>
              <a:tr h="272190">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生活助學金</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緊急紓困助學金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校內住宿優惠</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研究生獎助學金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其他校內助學措施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hMerge="1">
                  <a:txBody>
                    <a:bodyPr/>
                    <a:lstStyle/>
                    <a:p>
                      <a:endParaRPr lang="zh-TW" altLang="en-US"/>
                    </a:p>
                  </a:txBody>
                  <a:tcPr/>
                </a:tc>
                <a:extLst>
                  <a:ext uri="{0D108BD9-81ED-4DB2-BD59-A6C34878D82A}">
                    <a16:rowId xmlns:a16="http://schemas.microsoft.com/office/drawing/2014/main" val="3925915110"/>
                  </a:ext>
                </a:extLst>
              </a:tr>
              <a:tr h="648335">
                <a:tc vMerge="1">
                  <a:txBody>
                    <a:bodyPr/>
                    <a:lstStyle/>
                    <a:p>
                      <a:endParaRPr lang="zh-TW" altLang="en-US"/>
                    </a:p>
                  </a:txBody>
                  <a:tcPr/>
                </a:tc>
                <a:tc vMerge="1">
                  <a:txBody>
                    <a:bodyPr/>
                    <a:lstStyle/>
                    <a:p>
                      <a:endParaRPr lang="zh-TW" altLang="en-US"/>
                    </a:p>
                  </a:txBody>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工讀總時數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補助</a:t>
                      </a:r>
                    </a:p>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學校自籌經費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433081261"/>
                  </a:ext>
                </a:extLst>
              </a:tr>
              <a:tr h="248285">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lang="zh-TW" sz="1200" kern="100" dirty="0">
                          <a:effectLst/>
                          <a:latin typeface="Calibri" panose="020F0502020204030204" pitchFamily="34" charset="0"/>
                          <a:ea typeface="新細明體" panose="02020500000000000000" pitchFamily="18" charset="-12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595783812"/>
                  </a:ext>
                </a:extLst>
              </a:tr>
            </a:tbl>
          </a:graphicData>
        </a:graphic>
      </p:graphicFrame>
    </p:spTree>
    <p:extLst>
      <p:ext uri="{BB962C8B-B14F-4D97-AF65-F5344CB8AC3E}">
        <p14:creationId xmlns:p14="http://schemas.microsoft.com/office/powerpoint/2010/main" val="19545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配合大專校院弱勢學生助學計畫之其他助學</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措施</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2175" y="2205009"/>
            <a:ext cx="1196533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校內助學</a:t>
            </a:r>
            <a:r>
              <a:rPr lang="zh-TW"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措施</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endPar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校內助學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措施之</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學校自籌經費</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95350" indent="-360363" algn="just">
              <a:lnSpc>
                <a:spcPct val="150000"/>
              </a:lnSpc>
              <a:spcBef>
                <a:spcPts val="0"/>
              </a:spcBef>
              <a:spcAft>
                <a:spcPts val="0"/>
              </a:spcAft>
              <a:buFont typeface="Wingdings" panose="05000000000000000000" pitchFamily="2" charset="2"/>
              <a:buChar char="l"/>
              <a:tabLst>
                <a:tab pos="989013"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甲校高教深耕附錄一自籌款為</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650</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萬，獲本部等比例補助</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500</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補助上限</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甲校自籌經費</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超出</a:t>
            </a:r>
            <a:r>
              <a:rPr lang="zh-TW" altLang="en-US"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教育部補助</a:t>
            </a:r>
            <a:r>
              <a:rPr lang="zh-TW" altLang="zh-TW" sz="2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上限</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金額為</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150</a:t>
            </a:r>
            <a:r>
              <a:rPr lang="zh-TW" altLang="zh-TW" sz="2200" dirty="0">
                <a:latin typeface="Arial" panose="020B0604020202020204" pitchFamily="34" charset="0"/>
                <a:ea typeface="微軟正黑體" panose="020B0604030504040204" pitchFamily="34" charset="-120"/>
                <a:cs typeface="Arial" panose="020B0604020202020204" pitchFamily="34" charset="0"/>
              </a:rPr>
              <a:t>萬</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元</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故甲校</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可</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將</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latin typeface="Arial" panose="020B0604020202020204" pitchFamily="34" charset="0"/>
                <a:ea typeface="微軟正黑體" panose="020B0604030504040204" pitchFamily="34" charset="-120"/>
                <a:cs typeface="Arial" panose="020B0604020202020204" pitchFamily="34" charset="0"/>
              </a:rPr>
              <a:t>150</a:t>
            </a:r>
            <a:r>
              <a:rPr lang="zh-TW" altLang="zh-TW" sz="2200" b="1" dirty="0">
                <a:latin typeface="Arial" panose="020B0604020202020204" pitchFamily="34" charset="0"/>
                <a:ea typeface="微軟正黑體" panose="020B0604030504040204" pitchFamily="34" charset="-120"/>
                <a:cs typeface="Arial" panose="020B0604020202020204" pitchFamily="34" charset="0"/>
              </a:rPr>
              <a:t>萬元</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「其他校內助學措施</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學校</a:t>
            </a:r>
            <a:r>
              <a:rPr lang="zh-TW" altLang="zh-TW" sz="2200" b="1" dirty="0">
                <a:latin typeface="Arial" panose="020B0604020202020204" pitchFamily="34" charset="0"/>
                <a:ea typeface="微軟正黑體" panose="020B0604030504040204" pitchFamily="34" charset="-120"/>
                <a:cs typeface="Arial" panose="020B0604020202020204" pitchFamily="34" charset="0"/>
              </a:rPr>
              <a:t>自籌</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經費</a:t>
            </a:r>
            <a:r>
              <a:rPr lang="zh-TW" altLang="en-US"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95350" indent="-360363" algn="just">
              <a:lnSpc>
                <a:spcPct val="150000"/>
              </a:lnSpc>
              <a:spcBef>
                <a:spcPts val="0"/>
              </a:spcBef>
              <a:spcAft>
                <a:spcPts val="0"/>
              </a:spcAft>
              <a:buFont typeface="Wingdings" panose="05000000000000000000" pitchFamily="2" charset="2"/>
              <a:buChar char="l"/>
              <a:tabLst>
                <a:tab pos="989013"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乙校高教深耕附錄一自籌款為</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480</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萬元，獲本部等比例補助</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480</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乙校</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自</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籌</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無超出教育部補助上限</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500</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故乙校</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不得</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將高教深耕附錄一自</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籌款</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480</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萬元填報為「其他校內助學</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措施</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自籌</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1252445359"/>
              </p:ext>
            </p:extLst>
          </p:nvPr>
        </p:nvGraphicFramePr>
        <p:xfrm>
          <a:off x="158063" y="861666"/>
          <a:ext cx="11939451" cy="1338990"/>
        </p:xfrm>
        <a:graphic>
          <a:graphicData uri="http://schemas.openxmlformats.org/drawingml/2006/table">
            <a:tbl>
              <a:tblPr firstRow="1" firstCol="1" lastRow="1" lastCol="1" bandRow="1" bandCol="1"/>
              <a:tblGrid>
                <a:gridCol w="213576">
                  <a:extLst>
                    <a:ext uri="{9D8B030D-6E8A-4147-A177-3AD203B41FA5}">
                      <a16:colId xmlns:a16="http://schemas.microsoft.com/office/drawing/2014/main" val="624837971"/>
                    </a:ext>
                  </a:extLst>
                </a:gridCol>
                <a:gridCol w="213576">
                  <a:extLst>
                    <a:ext uri="{9D8B030D-6E8A-4147-A177-3AD203B41FA5}">
                      <a16:colId xmlns:a16="http://schemas.microsoft.com/office/drawing/2014/main" val="2099544495"/>
                    </a:ext>
                  </a:extLst>
                </a:gridCol>
                <a:gridCol w="456992">
                  <a:extLst>
                    <a:ext uri="{9D8B030D-6E8A-4147-A177-3AD203B41FA5}">
                      <a16:colId xmlns:a16="http://schemas.microsoft.com/office/drawing/2014/main" val="411307111"/>
                    </a:ext>
                  </a:extLst>
                </a:gridCol>
                <a:gridCol w="573669">
                  <a:extLst>
                    <a:ext uri="{9D8B030D-6E8A-4147-A177-3AD203B41FA5}">
                      <a16:colId xmlns:a16="http://schemas.microsoft.com/office/drawing/2014/main" val="1319617857"/>
                    </a:ext>
                  </a:extLst>
                </a:gridCol>
                <a:gridCol w="495884">
                  <a:extLst>
                    <a:ext uri="{9D8B030D-6E8A-4147-A177-3AD203B41FA5}">
                      <a16:colId xmlns:a16="http://schemas.microsoft.com/office/drawing/2014/main" val="1722573230"/>
                    </a:ext>
                  </a:extLst>
                </a:gridCol>
                <a:gridCol w="525053">
                  <a:extLst>
                    <a:ext uri="{9D8B030D-6E8A-4147-A177-3AD203B41FA5}">
                      <a16:colId xmlns:a16="http://schemas.microsoft.com/office/drawing/2014/main" val="84772706"/>
                    </a:ext>
                  </a:extLst>
                </a:gridCol>
                <a:gridCol w="418099">
                  <a:extLst>
                    <a:ext uri="{9D8B030D-6E8A-4147-A177-3AD203B41FA5}">
                      <a16:colId xmlns:a16="http://schemas.microsoft.com/office/drawing/2014/main" val="1368206119"/>
                    </a:ext>
                  </a:extLst>
                </a:gridCol>
                <a:gridCol w="486160">
                  <a:extLst>
                    <a:ext uri="{9D8B030D-6E8A-4147-A177-3AD203B41FA5}">
                      <a16:colId xmlns:a16="http://schemas.microsoft.com/office/drawing/2014/main" val="285622910"/>
                    </a:ext>
                  </a:extLst>
                </a:gridCol>
                <a:gridCol w="515329">
                  <a:extLst>
                    <a:ext uri="{9D8B030D-6E8A-4147-A177-3AD203B41FA5}">
                      <a16:colId xmlns:a16="http://schemas.microsoft.com/office/drawing/2014/main" val="4144515915"/>
                    </a:ext>
                  </a:extLst>
                </a:gridCol>
                <a:gridCol w="525053">
                  <a:extLst>
                    <a:ext uri="{9D8B030D-6E8A-4147-A177-3AD203B41FA5}">
                      <a16:colId xmlns:a16="http://schemas.microsoft.com/office/drawing/2014/main" val="3517654608"/>
                    </a:ext>
                  </a:extLst>
                </a:gridCol>
                <a:gridCol w="495884">
                  <a:extLst>
                    <a:ext uri="{9D8B030D-6E8A-4147-A177-3AD203B41FA5}">
                      <a16:colId xmlns:a16="http://schemas.microsoft.com/office/drawing/2014/main" val="1137859900"/>
                    </a:ext>
                  </a:extLst>
                </a:gridCol>
                <a:gridCol w="418099">
                  <a:extLst>
                    <a:ext uri="{9D8B030D-6E8A-4147-A177-3AD203B41FA5}">
                      <a16:colId xmlns:a16="http://schemas.microsoft.com/office/drawing/2014/main" val="216611066"/>
                    </a:ext>
                  </a:extLst>
                </a:gridCol>
                <a:gridCol w="437544">
                  <a:extLst>
                    <a:ext uri="{9D8B030D-6E8A-4147-A177-3AD203B41FA5}">
                      <a16:colId xmlns:a16="http://schemas.microsoft.com/office/drawing/2014/main" val="3239599808"/>
                    </a:ext>
                  </a:extLst>
                </a:gridCol>
                <a:gridCol w="563945">
                  <a:extLst>
                    <a:ext uri="{9D8B030D-6E8A-4147-A177-3AD203B41FA5}">
                      <a16:colId xmlns:a16="http://schemas.microsoft.com/office/drawing/2014/main" val="2728918143"/>
                    </a:ext>
                  </a:extLst>
                </a:gridCol>
                <a:gridCol w="447268">
                  <a:extLst>
                    <a:ext uri="{9D8B030D-6E8A-4147-A177-3AD203B41FA5}">
                      <a16:colId xmlns:a16="http://schemas.microsoft.com/office/drawing/2014/main" val="2102384850"/>
                    </a:ext>
                  </a:extLst>
                </a:gridCol>
                <a:gridCol w="560266">
                  <a:extLst>
                    <a:ext uri="{9D8B030D-6E8A-4147-A177-3AD203B41FA5}">
                      <a16:colId xmlns:a16="http://schemas.microsoft.com/office/drawing/2014/main" val="3204998076"/>
                    </a:ext>
                  </a:extLst>
                </a:gridCol>
                <a:gridCol w="444097">
                  <a:extLst>
                    <a:ext uri="{9D8B030D-6E8A-4147-A177-3AD203B41FA5}">
                      <a16:colId xmlns:a16="http://schemas.microsoft.com/office/drawing/2014/main" val="2884503593"/>
                    </a:ext>
                  </a:extLst>
                </a:gridCol>
                <a:gridCol w="444097">
                  <a:extLst>
                    <a:ext uri="{9D8B030D-6E8A-4147-A177-3AD203B41FA5}">
                      <a16:colId xmlns:a16="http://schemas.microsoft.com/office/drawing/2014/main" val="1667138206"/>
                    </a:ext>
                  </a:extLst>
                </a:gridCol>
                <a:gridCol w="554519">
                  <a:extLst>
                    <a:ext uri="{9D8B030D-6E8A-4147-A177-3AD203B41FA5}">
                      <a16:colId xmlns:a16="http://schemas.microsoft.com/office/drawing/2014/main" val="2843164636"/>
                    </a:ext>
                  </a:extLst>
                </a:gridCol>
                <a:gridCol w="333677">
                  <a:extLst>
                    <a:ext uri="{9D8B030D-6E8A-4147-A177-3AD203B41FA5}">
                      <a16:colId xmlns:a16="http://schemas.microsoft.com/office/drawing/2014/main" val="2313429047"/>
                    </a:ext>
                  </a:extLst>
                </a:gridCol>
                <a:gridCol w="444097">
                  <a:extLst>
                    <a:ext uri="{9D8B030D-6E8A-4147-A177-3AD203B41FA5}">
                      <a16:colId xmlns:a16="http://schemas.microsoft.com/office/drawing/2014/main" val="2995478880"/>
                    </a:ext>
                  </a:extLst>
                </a:gridCol>
                <a:gridCol w="444097">
                  <a:extLst>
                    <a:ext uri="{9D8B030D-6E8A-4147-A177-3AD203B41FA5}">
                      <a16:colId xmlns:a16="http://schemas.microsoft.com/office/drawing/2014/main" val="734446803"/>
                    </a:ext>
                  </a:extLst>
                </a:gridCol>
                <a:gridCol w="529436">
                  <a:extLst>
                    <a:ext uri="{9D8B030D-6E8A-4147-A177-3AD203B41FA5}">
                      <a16:colId xmlns:a16="http://schemas.microsoft.com/office/drawing/2014/main" val="3141660200"/>
                    </a:ext>
                  </a:extLst>
                </a:gridCol>
                <a:gridCol w="585216">
                  <a:extLst>
                    <a:ext uri="{9D8B030D-6E8A-4147-A177-3AD203B41FA5}">
                      <a16:colId xmlns:a16="http://schemas.microsoft.com/office/drawing/2014/main" val="243600312"/>
                    </a:ext>
                  </a:extLst>
                </a:gridCol>
                <a:gridCol w="813818">
                  <a:extLst>
                    <a:ext uri="{9D8B030D-6E8A-4147-A177-3AD203B41FA5}">
                      <a16:colId xmlns:a16="http://schemas.microsoft.com/office/drawing/2014/main" val="4238346952"/>
                    </a:ext>
                  </a:extLst>
                </a:gridCol>
              </a:tblGrid>
              <a:tr h="272190">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生活助學金</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緊急紓困助學金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校內住宿優惠</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研究生獎助學金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其他校內助學措施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hMerge="1">
                  <a:txBody>
                    <a:bodyPr/>
                    <a:lstStyle/>
                    <a:p>
                      <a:endParaRPr lang="zh-TW" altLang="en-US"/>
                    </a:p>
                  </a:txBody>
                  <a:tcPr/>
                </a:tc>
                <a:extLst>
                  <a:ext uri="{0D108BD9-81ED-4DB2-BD59-A6C34878D82A}">
                    <a16:rowId xmlns:a16="http://schemas.microsoft.com/office/drawing/2014/main" val="3925915110"/>
                  </a:ext>
                </a:extLst>
              </a:tr>
              <a:tr h="648335">
                <a:tc vMerge="1">
                  <a:txBody>
                    <a:bodyPr/>
                    <a:lstStyle/>
                    <a:p>
                      <a:endParaRPr lang="zh-TW" altLang="en-US"/>
                    </a:p>
                  </a:txBody>
                  <a:tcPr/>
                </a:tc>
                <a:tc vMerge="1">
                  <a:txBody>
                    <a:bodyPr/>
                    <a:lstStyle/>
                    <a:p>
                      <a:endParaRPr lang="zh-TW" altLang="en-US"/>
                    </a:p>
                  </a:txBody>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工讀總時數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marL="0" algn="l" defTabSz="914400" rtl="0" eaLnBrk="1" latinLnBrk="0" hangingPunct="1">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學校自籌經費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433081261"/>
                  </a:ext>
                </a:extLst>
              </a:tr>
              <a:tr h="248285">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lang="zh-TW" sz="1200" kern="100" dirty="0">
                          <a:effectLst/>
                          <a:latin typeface="Calibri" panose="020F0502020204030204" pitchFamily="34" charset="0"/>
                          <a:ea typeface="新細明體" panose="02020500000000000000" pitchFamily="18" charset="-12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595783812"/>
                  </a:ext>
                </a:extLst>
              </a:tr>
            </a:tbl>
          </a:graphicData>
        </a:graphic>
      </p:graphicFrame>
    </p:spTree>
    <p:extLst>
      <p:ext uri="{BB962C8B-B14F-4D97-AF65-F5344CB8AC3E}">
        <p14:creationId xmlns:p14="http://schemas.microsoft.com/office/powerpoint/2010/main" val="370271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3.2.26</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配合大專校院弱勢學生助學計畫之其他助學</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措施</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2175" y="2205009"/>
            <a:ext cx="11965337" cy="468718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校內助學</a:t>
            </a:r>
            <a:r>
              <a:rPr lang="zh-TW"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措施</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endPar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其他校內助學措施之</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學校自籌經費</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600"/>
              </a:spcBef>
              <a:spcAft>
                <a:spcPts val="600"/>
              </a:spcAft>
              <a:buFont typeface="+mj-lt"/>
              <a:buAutoNum type="arabicPeriod" startAt="2"/>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向民間募款經費，其募款經費若已列入學校會計帳務之經費，並統籌作為「其他校內助學措施經費」者，其「實際補助學生之金額」得列為學校其他校內助學措施之自籌經費</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600"/>
              </a:spcBef>
              <a:spcAft>
                <a:spcPts val="600"/>
              </a:spcAft>
              <a:buFont typeface="+mj-lt"/>
              <a:buAutoNum type="arabicPeriod" startAt="2"/>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但</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不包括政府補助之經費、學校自籌「生活</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助學金、</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緊急紓困助學金、校內住宿優惠、工讀助學金、研究生獎</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助學金</a:t>
            </a:r>
            <a:r>
              <a:rPr lang="zh-TW" altLang="en-US"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經費</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高教深耕附錄一獎勵補助已獲本部等比例補助之學校自籌金額</a:t>
            </a:r>
            <a:r>
              <a:rPr lang="zh-TW"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823620891"/>
              </p:ext>
            </p:extLst>
          </p:nvPr>
        </p:nvGraphicFramePr>
        <p:xfrm>
          <a:off x="158063" y="861666"/>
          <a:ext cx="11939451" cy="1338990"/>
        </p:xfrm>
        <a:graphic>
          <a:graphicData uri="http://schemas.openxmlformats.org/drawingml/2006/table">
            <a:tbl>
              <a:tblPr firstRow="1" firstCol="1" lastRow="1" lastCol="1" bandRow="1" bandCol="1"/>
              <a:tblGrid>
                <a:gridCol w="213576">
                  <a:extLst>
                    <a:ext uri="{9D8B030D-6E8A-4147-A177-3AD203B41FA5}">
                      <a16:colId xmlns:a16="http://schemas.microsoft.com/office/drawing/2014/main" val="624837971"/>
                    </a:ext>
                  </a:extLst>
                </a:gridCol>
                <a:gridCol w="213576">
                  <a:extLst>
                    <a:ext uri="{9D8B030D-6E8A-4147-A177-3AD203B41FA5}">
                      <a16:colId xmlns:a16="http://schemas.microsoft.com/office/drawing/2014/main" val="2099544495"/>
                    </a:ext>
                  </a:extLst>
                </a:gridCol>
                <a:gridCol w="456992">
                  <a:extLst>
                    <a:ext uri="{9D8B030D-6E8A-4147-A177-3AD203B41FA5}">
                      <a16:colId xmlns:a16="http://schemas.microsoft.com/office/drawing/2014/main" val="411307111"/>
                    </a:ext>
                  </a:extLst>
                </a:gridCol>
                <a:gridCol w="573669">
                  <a:extLst>
                    <a:ext uri="{9D8B030D-6E8A-4147-A177-3AD203B41FA5}">
                      <a16:colId xmlns:a16="http://schemas.microsoft.com/office/drawing/2014/main" val="1319617857"/>
                    </a:ext>
                  </a:extLst>
                </a:gridCol>
                <a:gridCol w="495884">
                  <a:extLst>
                    <a:ext uri="{9D8B030D-6E8A-4147-A177-3AD203B41FA5}">
                      <a16:colId xmlns:a16="http://schemas.microsoft.com/office/drawing/2014/main" val="1722573230"/>
                    </a:ext>
                  </a:extLst>
                </a:gridCol>
                <a:gridCol w="525053">
                  <a:extLst>
                    <a:ext uri="{9D8B030D-6E8A-4147-A177-3AD203B41FA5}">
                      <a16:colId xmlns:a16="http://schemas.microsoft.com/office/drawing/2014/main" val="84772706"/>
                    </a:ext>
                  </a:extLst>
                </a:gridCol>
                <a:gridCol w="418099">
                  <a:extLst>
                    <a:ext uri="{9D8B030D-6E8A-4147-A177-3AD203B41FA5}">
                      <a16:colId xmlns:a16="http://schemas.microsoft.com/office/drawing/2014/main" val="1368206119"/>
                    </a:ext>
                  </a:extLst>
                </a:gridCol>
                <a:gridCol w="486160">
                  <a:extLst>
                    <a:ext uri="{9D8B030D-6E8A-4147-A177-3AD203B41FA5}">
                      <a16:colId xmlns:a16="http://schemas.microsoft.com/office/drawing/2014/main" val="285622910"/>
                    </a:ext>
                  </a:extLst>
                </a:gridCol>
                <a:gridCol w="515329">
                  <a:extLst>
                    <a:ext uri="{9D8B030D-6E8A-4147-A177-3AD203B41FA5}">
                      <a16:colId xmlns:a16="http://schemas.microsoft.com/office/drawing/2014/main" val="4144515915"/>
                    </a:ext>
                  </a:extLst>
                </a:gridCol>
                <a:gridCol w="525053">
                  <a:extLst>
                    <a:ext uri="{9D8B030D-6E8A-4147-A177-3AD203B41FA5}">
                      <a16:colId xmlns:a16="http://schemas.microsoft.com/office/drawing/2014/main" val="3517654608"/>
                    </a:ext>
                  </a:extLst>
                </a:gridCol>
                <a:gridCol w="495884">
                  <a:extLst>
                    <a:ext uri="{9D8B030D-6E8A-4147-A177-3AD203B41FA5}">
                      <a16:colId xmlns:a16="http://schemas.microsoft.com/office/drawing/2014/main" val="1137859900"/>
                    </a:ext>
                  </a:extLst>
                </a:gridCol>
                <a:gridCol w="418099">
                  <a:extLst>
                    <a:ext uri="{9D8B030D-6E8A-4147-A177-3AD203B41FA5}">
                      <a16:colId xmlns:a16="http://schemas.microsoft.com/office/drawing/2014/main" val="216611066"/>
                    </a:ext>
                  </a:extLst>
                </a:gridCol>
                <a:gridCol w="437544">
                  <a:extLst>
                    <a:ext uri="{9D8B030D-6E8A-4147-A177-3AD203B41FA5}">
                      <a16:colId xmlns:a16="http://schemas.microsoft.com/office/drawing/2014/main" val="3239599808"/>
                    </a:ext>
                  </a:extLst>
                </a:gridCol>
                <a:gridCol w="563945">
                  <a:extLst>
                    <a:ext uri="{9D8B030D-6E8A-4147-A177-3AD203B41FA5}">
                      <a16:colId xmlns:a16="http://schemas.microsoft.com/office/drawing/2014/main" val="2728918143"/>
                    </a:ext>
                  </a:extLst>
                </a:gridCol>
                <a:gridCol w="447268">
                  <a:extLst>
                    <a:ext uri="{9D8B030D-6E8A-4147-A177-3AD203B41FA5}">
                      <a16:colId xmlns:a16="http://schemas.microsoft.com/office/drawing/2014/main" val="2102384850"/>
                    </a:ext>
                  </a:extLst>
                </a:gridCol>
                <a:gridCol w="560266">
                  <a:extLst>
                    <a:ext uri="{9D8B030D-6E8A-4147-A177-3AD203B41FA5}">
                      <a16:colId xmlns:a16="http://schemas.microsoft.com/office/drawing/2014/main" val="3204998076"/>
                    </a:ext>
                  </a:extLst>
                </a:gridCol>
                <a:gridCol w="444097">
                  <a:extLst>
                    <a:ext uri="{9D8B030D-6E8A-4147-A177-3AD203B41FA5}">
                      <a16:colId xmlns:a16="http://schemas.microsoft.com/office/drawing/2014/main" val="2884503593"/>
                    </a:ext>
                  </a:extLst>
                </a:gridCol>
                <a:gridCol w="444097">
                  <a:extLst>
                    <a:ext uri="{9D8B030D-6E8A-4147-A177-3AD203B41FA5}">
                      <a16:colId xmlns:a16="http://schemas.microsoft.com/office/drawing/2014/main" val="1667138206"/>
                    </a:ext>
                  </a:extLst>
                </a:gridCol>
                <a:gridCol w="554519">
                  <a:extLst>
                    <a:ext uri="{9D8B030D-6E8A-4147-A177-3AD203B41FA5}">
                      <a16:colId xmlns:a16="http://schemas.microsoft.com/office/drawing/2014/main" val="2843164636"/>
                    </a:ext>
                  </a:extLst>
                </a:gridCol>
                <a:gridCol w="333677">
                  <a:extLst>
                    <a:ext uri="{9D8B030D-6E8A-4147-A177-3AD203B41FA5}">
                      <a16:colId xmlns:a16="http://schemas.microsoft.com/office/drawing/2014/main" val="2313429047"/>
                    </a:ext>
                  </a:extLst>
                </a:gridCol>
                <a:gridCol w="444097">
                  <a:extLst>
                    <a:ext uri="{9D8B030D-6E8A-4147-A177-3AD203B41FA5}">
                      <a16:colId xmlns:a16="http://schemas.microsoft.com/office/drawing/2014/main" val="2995478880"/>
                    </a:ext>
                  </a:extLst>
                </a:gridCol>
                <a:gridCol w="444097">
                  <a:extLst>
                    <a:ext uri="{9D8B030D-6E8A-4147-A177-3AD203B41FA5}">
                      <a16:colId xmlns:a16="http://schemas.microsoft.com/office/drawing/2014/main" val="734446803"/>
                    </a:ext>
                  </a:extLst>
                </a:gridCol>
                <a:gridCol w="529436">
                  <a:extLst>
                    <a:ext uri="{9D8B030D-6E8A-4147-A177-3AD203B41FA5}">
                      <a16:colId xmlns:a16="http://schemas.microsoft.com/office/drawing/2014/main" val="3141660200"/>
                    </a:ext>
                  </a:extLst>
                </a:gridCol>
                <a:gridCol w="585216">
                  <a:extLst>
                    <a:ext uri="{9D8B030D-6E8A-4147-A177-3AD203B41FA5}">
                      <a16:colId xmlns:a16="http://schemas.microsoft.com/office/drawing/2014/main" val="243600312"/>
                    </a:ext>
                  </a:extLst>
                </a:gridCol>
                <a:gridCol w="813818">
                  <a:extLst>
                    <a:ext uri="{9D8B030D-6E8A-4147-A177-3AD203B41FA5}">
                      <a16:colId xmlns:a16="http://schemas.microsoft.com/office/drawing/2014/main" val="4238346952"/>
                    </a:ext>
                  </a:extLst>
                </a:gridCol>
              </a:tblGrid>
              <a:tr h="272190">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生活助學金</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緊急紓困助學金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校內住宿優惠</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研究生獎助學金</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其他校內助學措施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hMerge="1">
                  <a:txBody>
                    <a:bodyPr/>
                    <a:lstStyle/>
                    <a:p>
                      <a:endParaRPr lang="zh-TW" altLang="en-US"/>
                    </a:p>
                  </a:txBody>
                  <a:tcPr/>
                </a:tc>
                <a:extLst>
                  <a:ext uri="{0D108BD9-81ED-4DB2-BD59-A6C34878D82A}">
                    <a16:rowId xmlns:a16="http://schemas.microsoft.com/office/drawing/2014/main" val="3925915110"/>
                  </a:ext>
                </a:extLst>
              </a:tr>
              <a:tr h="648335">
                <a:tc vMerge="1">
                  <a:txBody>
                    <a:bodyPr/>
                    <a:lstStyle/>
                    <a:p>
                      <a:endParaRPr lang="zh-TW" altLang="en-US"/>
                    </a:p>
                  </a:txBody>
                  <a:tcPr/>
                </a:tc>
                <a:tc vMerge="1">
                  <a:txBody>
                    <a:bodyPr/>
                    <a:lstStyle/>
                    <a:p>
                      <a:endParaRPr lang="zh-TW" altLang="en-US"/>
                    </a:p>
                  </a:txBody>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工讀總時數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教育部補助經費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學校自籌經費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(C=A+B)</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補助</a:t>
                      </a:r>
                    </a:p>
                    <a:p>
                      <a:pPr marL="0" algn="l" defTabSz="914400" rtl="0" eaLnBrk="1" latinLnBrk="0" hangingPunct="1">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學校自籌經費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433081261"/>
                  </a:ext>
                </a:extLst>
              </a:tr>
              <a:tr h="248285">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lang="zh-TW" sz="1200" kern="100" dirty="0">
                          <a:effectLst/>
                          <a:latin typeface="Calibri" panose="020F0502020204030204" pitchFamily="34" charset="0"/>
                          <a:ea typeface="新細明體" panose="02020500000000000000" pitchFamily="18" charset="-12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595783812"/>
                  </a:ext>
                </a:extLst>
              </a:tr>
            </a:tbl>
          </a:graphicData>
        </a:graphic>
      </p:graphicFrame>
    </p:spTree>
    <p:extLst>
      <p:ext uri="{BB962C8B-B14F-4D97-AF65-F5344CB8AC3E}">
        <p14:creationId xmlns:p14="http://schemas.microsoft.com/office/powerpoint/2010/main" val="348246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18.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國立大學「校務基金管理委員會」委員資料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59606" y="2543337"/>
            <a:ext cx="11965337" cy="224035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委員</a:t>
            </a:r>
            <a:r>
              <a:rPr lang="zh-TW"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代表身分別</a:t>
            </a:r>
            <a:r>
              <a:rPr lang="en-US" altLang="zh-TW"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新增學生</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代表</a:t>
            </a:r>
            <a:endPar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委員代表身分別</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請填報學校現任「校務基金管理委員會」委員身分別【校長；校內專業人士；校外專業人士；校內教職員；</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學生代表</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；其他】，其中「校內、校外專業人士」係指對於校務基金投資或運作有實務經驗或相關專業背景之人士。</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614020471"/>
              </p:ext>
            </p:extLst>
          </p:nvPr>
        </p:nvGraphicFramePr>
        <p:xfrm>
          <a:off x="158368" y="861666"/>
          <a:ext cx="11939143" cy="1671222"/>
        </p:xfrm>
        <a:graphic>
          <a:graphicData uri="http://schemas.openxmlformats.org/drawingml/2006/table">
            <a:tbl>
              <a:tblPr firstRow="1" firstCol="1" bandRow="1"/>
              <a:tblGrid>
                <a:gridCol w="1159132">
                  <a:extLst>
                    <a:ext uri="{9D8B030D-6E8A-4147-A177-3AD203B41FA5}">
                      <a16:colId xmlns:a16="http://schemas.microsoft.com/office/drawing/2014/main" val="319804313"/>
                    </a:ext>
                  </a:extLst>
                </a:gridCol>
                <a:gridCol w="1390466">
                  <a:extLst>
                    <a:ext uri="{9D8B030D-6E8A-4147-A177-3AD203B41FA5}">
                      <a16:colId xmlns:a16="http://schemas.microsoft.com/office/drawing/2014/main" val="1848959270"/>
                    </a:ext>
                  </a:extLst>
                </a:gridCol>
                <a:gridCol w="1278901">
                  <a:extLst>
                    <a:ext uri="{9D8B030D-6E8A-4147-A177-3AD203B41FA5}">
                      <a16:colId xmlns:a16="http://schemas.microsoft.com/office/drawing/2014/main" val="2223001350"/>
                    </a:ext>
                  </a:extLst>
                </a:gridCol>
                <a:gridCol w="2558622">
                  <a:extLst>
                    <a:ext uri="{9D8B030D-6E8A-4147-A177-3AD203B41FA5}">
                      <a16:colId xmlns:a16="http://schemas.microsoft.com/office/drawing/2014/main" val="1724169637"/>
                    </a:ext>
                  </a:extLst>
                </a:gridCol>
                <a:gridCol w="1850674">
                  <a:extLst>
                    <a:ext uri="{9D8B030D-6E8A-4147-A177-3AD203B41FA5}">
                      <a16:colId xmlns:a16="http://schemas.microsoft.com/office/drawing/2014/main" val="2243058738"/>
                    </a:ext>
                  </a:extLst>
                </a:gridCol>
                <a:gridCol w="1850674">
                  <a:extLst>
                    <a:ext uri="{9D8B030D-6E8A-4147-A177-3AD203B41FA5}">
                      <a16:colId xmlns:a16="http://schemas.microsoft.com/office/drawing/2014/main" val="2189483720"/>
                    </a:ext>
                  </a:extLst>
                </a:gridCol>
                <a:gridCol w="1850674">
                  <a:extLst>
                    <a:ext uri="{9D8B030D-6E8A-4147-A177-3AD203B41FA5}">
                      <a16:colId xmlns:a16="http://schemas.microsoft.com/office/drawing/2014/main" val="793144671"/>
                    </a:ext>
                  </a:extLst>
                </a:gridCol>
              </a:tblGrid>
              <a:tr h="341260">
                <a:tc>
                  <a:txBody>
                    <a:bodyPr/>
                    <a:lstStyle/>
                    <a:p>
                      <a:pPr algn="l"/>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委員代表身分別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本屆屆數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本屆任期起日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本屆任期迄日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075292"/>
                  </a:ext>
                </a:extLst>
              </a:tr>
              <a:tr h="1329962">
                <a:tc>
                  <a:txBody>
                    <a:bodyPr/>
                    <a:lstStyle/>
                    <a:p>
                      <a:pPr algn="l"/>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p>
                      <a:pPr algn="l">
                        <a:lnSpc>
                          <a:spcPts val="14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pP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l">
                        <a:lnSpc>
                          <a:spcPts val="1600"/>
                        </a:lnSpc>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內專業人士</a:t>
                      </a:r>
                    </a:p>
                    <a:p>
                      <a:pPr algn="l">
                        <a:lnSpc>
                          <a:spcPts val="1600"/>
                        </a:lnSpc>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校外</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專業人士</a:t>
                      </a:r>
                    </a:p>
                    <a:p>
                      <a:pPr algn="l">
                        <a:lnSpc>
                          <a:spcPts val="1600"/>
                        </a:lnSpc>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內教職員</a:t>
                      </a:r>
                    </a:p>
                    <a:p>
                      <a:pPr algn="l">
                        <a:lnSpc>
                          <a:spcPts val="1600"/>
                        </a:lnSpc>
                      </a:pPr>
                      <a:r>
                        <a:rPr kumimoji="0" lang="en-US"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學生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代表</a:t>
                      </a:r>
                    </a:p>
                    <a:p>
                      <a:pPr algn="l">
                        <a:lnSpc>
                          <a:spcPts val="1600"/>
                        </a:lnSpc>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2" panose="05020102010507070707" pitchFamily="18" charset="2"/>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890629"/>
                  </a:ext>
                </a:extLst>
              </a:tr>
            </a:tbl>
          </a:graphicData>
        </a:graphic>
      </p:graphicFrame>
    </p:spTree>
    <p:extLst>
      <p:ext uri="{BB962C8B-B14F-4D97-AF65-F5344CB8AC3E}">
        <p14:creationId xmlns:p14="http://schemas.microsoft.com/office/powerpoint/2010/main" val="1612035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27.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學校設置太陽光電發電設備設置容量</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8872" y="2269017"/>
            <a:ext cx="11965337" cy="4190699"/>
          </a:xfrm>
          <a:prstGeom prst="rect">
            <a:avLst/>
          </a:prstGeom>
        </p:spPr>
        <p:txBody>
          <a:bodyPr wrap="square">
            <a:spAutoFit/>
          </a:bodyPr>
          <a:lstStyle/>
          <a:p>
            <a:pPr algn="just">
              <a:lnSpc>
                <a:spcPts val="3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設置容量</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區分</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標</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租設置</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容量</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及</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自行</a:t>
            </a:r>
            <a:r>
              <a:rPr lang="zh-TW"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設置</a:t>
            </a:r>
            <a:r>
              <a:rPr lang="zh-TW"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容量</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設置太陽光電發電設備總設置</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容量</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請填寫學校設置太陽光電發電設備【累計至今之總設置容量（單位：</a:t>
            </a:r>
            <a:r>
              <a:rPr lang="en-US" altLang="zh-TW" sz="2000" dirty="0" err="1">
                <a:solidFill>
                  <a:srgbClr val="000000"/>
                </a:solidFill>
                <a:latin typeface="Arial" panose="020B0604020202020204" pitchFamily="34" charset="0"/>
                <a:ea typeface="微軟正黑體" panose="020B0604030504040204" pitchFamily="34" charset="-120"/>
                <a:cs typeface="Arial" panose="020B0604020202020204" pitchFamily="34" charset="0"/>
              </a:rPr>
              <a:t>kWp</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峰瓩），</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並區分為標租設置或自行設置</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】，不包括太陽能熱水器及至資料填報基準日，已停止運用之設備；其總設置容量包括以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PV-ESCO(</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太陽光電能源技術服務業，即太陽光電設備標租案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模式設置及學校自建等</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：學校統計已運作累計至今</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資料填報基準日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之總容量為於</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99</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年自行設置</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200kWp</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106</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PV-ESCO</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模式設置</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300kWp</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；但</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年惟刻正建置中，預計以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PV-ESCO</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模式設置</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400kWp</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1" algn="just">
              <a:lnSpc>
                <a:spcPts val="3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學校應填報【已運作，累積至今</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標</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租設置容量</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300kWp</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、自行設置容量</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200kWp</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】及【尚未運作或未完成併聯發電者之預計</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標租設置容量</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400kWp</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、預計自行設置容量</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0kWp</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823499562"/>
              </p:ext>
            </p:extLst>
          </p:nvPr>
        </p:nvGraphicFramePr>
        <p:xfrm>
          <a:off x="128016" y="861666"/>
          <a:ext cx="11859768" cy="1394997"/>
        </p:xfrm>
        <a:graphic>
          <a:graphicData uri="http://schemas.openxmlformats.org/drawingml/2006/table">
            <a:tbl>
              <a:tblPr firstRow="1" firstCol="1" bandRow="1"/>
              <a:tblGrid>
                <a:gridCol w="484632">
                  <a:extLst>
                    <a:ext uri="{9D8B030D-6E8A-4147-A177-3AD203B41FA5}">
                      <a16:colId xmlns:a16="http://schemas.microsoft.com/office/drawing/2014/main" val="2354285770"/>
                    </a:ext>
                  </a:extLst>
                </a:gridCol>
                <a:gridCol w="411480">
                  <a:extLst>
                    <a:ext uri="{9D8B030D-6E8A-4147-A177-3AD203B41FA5}">
                      <a16:colId xmlns:a16="http://schemas.microsoft.com/office/drawing/2014/main" val="3331342226"/>
                    </a:ext>
                  </a:extLst>
                </a:gridCol>
                <a:gridCol w="694944">
                  <a:extLst>
                    <a:ext uri="{9D8B030D-6E8A-4147-A177-3AD203B41FA5}">
                      <a16:colId xmlns:a16="http://schemas.microsoft.com/office/drawing/2014/main" val="1297923140"/>
                    </a:ext>
                  </a:extLst>
                </a:gridCol>
                <a:gridCol w="813816">
                  <a:extLst>
                    <a:ext uri="{9D8B030D-6E8A-4147-A177-3AD203B41FA5}">
                      <a16:colId xmlns:a16="http://schemas.microsoft.com/office/drawing/2014/main" val="1729356892"/>
                    </a:ext>
                  </a:extLst>
                </a:gridCol>
                <a:gridCol w="594360">
                  <a:extLst>
                    <a:ext uri="{9D8B030D-6E8A-4147-A177-3AD203B41FA5}">
                      <a16:colId xmlns:a16="http://schemas.microsoft.com/office/drawing/2014/main" val="3661841096"/>
                    </a:ext>
                  </a:extLst>
                </a:gridCol>
                <a:gridCol w="1865376">
                  <a:extLst>
                    <a:ext uri="{9D8B030D-6E8A-4147-A177-3AD203B41FA5}">
                      <a16:colId xmlns:a16="http://schemas.microsoft.com/office/drawing/2014/main" val="3082504626"/>
                    </a:ext>
                  </a:extLst>
                </a:gridCol>
                <a:gridCol w="1975104">
                  <a:extLst>
                    <a:ext uri="{9D8B030D-6E8A-4147-A177-3AD203B41FA5}">
                      <a16:colId xmlns:a16="http://schemas.microsoft.com/office/drawing/2014/main" val="4028469510"/>
                    </a:ext>
                  </a:extLst>
                </a:gridCol>
                <a:gridCol w="2084832">
                  <a:extLst>
                    <a:ext uri="{9D8B030D-6E8A-4147-A177-3AD203B41FA5}">
                      <a16:colId xmlns:a16="http://schemas.microsoft.com/office/drawing/2014/main" val="548772425"/>
                    </a:ext>
                  </a:extLst>
                </a:gridCol>
                <a:gridCol w="2046326">
                  <a:extLst>
                    <a:ext uri="{9D8B030D-6E8A-4147-A177-3AD203B41FA5}">
                      <a16:colId xmlns:a16="http://schemas.microsoft.com/office/drawing/2014/main" val="1542040109"/>
                    </a:ext>
                  </a:extLst>
                </a:gridCol>
                <a:gridCol w="888898">
                  <a:extLst>
                    <a:ext uri="{9D8B030D-6E8A-4147-A177-3AD203B41FA5}">
                      <a16:colId xmlns:a16="http://schemas.microsoft.com/office/drawing/2014/main" val="730339451"/>
                    </a:ext>
                  </a:extLst>
                </a:gridCol>
              </a:tblGrid>
              <a:tr h="327054">
                <a:tc rowSpan="3">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設置太陽光電發電設備總設置容量</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err="1">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kWp</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404270"/>
                  </a:ext>
                </a:extLst>
              </a:tr>
              <a:tr h="38404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algn="ctr">
                        <a:lnSpc>
                          <a:spcPts val="20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已運作，累積至今之總設置容量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尚未運作或未完成併聯發電者之預計設置容量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004936342"/>
                  </a:ext>
                </a:extLst>
              </a:tr>
              <a:tr h="31813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標租設置容量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自行設置容量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標租設置容量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自行設置容量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extLst>
                  <a:ext uri="{0D108BD9-81ED-4DB2-BD59-A6C34878D82A}">
                    <a16:rowId xmlns:a16="http://schemas.microsoft.com/office/drawing/2014/main" val="1721227398"/>
                  </a:ext>
                </a:extLst>
              </a:tr>
              <a:tr h="318135">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校本部</a:t>
                      </a:r>
                    </a:p>
                    <a:p>
                      <a:pPr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分校</a:t>
                      </a:r>
                    </a:p>
                    <a:p>
                      <a:pPr algn="l">
                        <a:lnSpc>
                          <a:spcPct val="100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56450"/>
                  </a:ext>
                </a:extLst>
              </a:tr>
            </a:tbl>
          </a:graphicData>
        </a:graphic>
      </p:graphicFrame>
    </p:spTree>
    <p:extLst>
      <p:ext uri="{BB962C8B-B14F-4D97-AF65-F5344CB8AC3E}">
        <p14:creationId xmlns:p14="http://schemas.microsoft.com/office/powerpoint/2010/main" val="3168172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34250" y="343069"/>
            <a:ext cx="2866766" cy="683741"/>
          </a:xfrm>
        </p:spPr>
        <p:txBody>
          <a:bodyPr>
            <a:noAutofit/>
          </a:bodyPr>
          <a:lstStyle/>
          <a:p>
            <a:pPr algn="ctr"/>
            <a:r>
              <a:rPr lang="zh-TW" altLang="en-US" sz="4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聯絡資訊</a:t>
            </a:r>
            <a:endParaRPr lang="zh-TW" altLang="en-US" sz="4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2185215" y="1392368"/>
            <a:ext cx="7963672" cy="21812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sp>
        <p:nvSpPr>
          <p:cNvPr id="10" name="矩形 9"/>
          <p:cNvSpPr/>
          <p:nvPr/>
        </p:nvSpPr>
        <p:spPr>
          <a:xfrm>
            <a:off x="2187926" y="3878636"/>
            <a:ext cx="7958250" cy="15335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pic>
        <p:nvPicPr>
          <p:cNvPr id="11" name="Picture 6" descr="C:\Users\HEUser\Desktop\1103\phon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3976485" y="2159922"/>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微軟正黑體" panose="020B0604030504040204" pitchFamily="34" charset="-120"/>
                <a:cs typeface="Arial" panose="020B0604020202020204" pitchFamily="34" charset="0"/>
              </a:rPr>
              <a:t>(05)534-2601</a:t>
            </a:r>
            <a:endParaRPr lang="zh-TW" altLang="en-US" sz="3600" b="1" dirty="0">
              <a:solidFill>
                <a:srgbClr val="000000"/>
              </a:solidFill>
              <a:ea typeface="微軟正黑體" panose="020B0604030504040204" pitchFamily="34" charset="-120"/>
              <a:cs typeface="Arial" panose="020B0604020202020204" pitchFamily="34" charset="0"/>
            </a:endParaRPr>
          </a:p>
        </p:txBody>
      </p:sp>
      <p:sp>
        <p:nvSpPr>
          <p:cNvPr id="13" name="文字方塊 37"/>
          <p:cNvSpPr txBox="1">
            <a:spLocks noChangeArrowheads="1"/>
          </p:cNvSpPr>
          <p:nvPr/>
        </p:nvSpPr>
        <p:spPr bwMode="auto">
          <a:xfrm>
            <a:off x="6932614" y="14103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5377</a:t>
            </a:r>
            <a:endParaRPr lang="zh-TW" altLang="en-US" sz="3600" b="1" dirty="0">
              <a:solidFill>
                <a:srgbClr val="0000FF"/>
              </a:solidFill>
              <a:ea typeface="微軟正黑體" panose="020B0604030504040204" pitchFamily="34" charset="-120"/>
              <a:cs typeface="Arial" panose="020B0604020202020204" pitchFamily="34" charset="0"/>
            </a:endParaRPr>
          </a:p>
        </p:txBody>
      </p:sp>
      <p:cxnSp>
        <p:nvCxnSpPr>
          <p:cNvPr id="14" name="直線接點 13"/>
          <p:cNvCxnSpPr>
            <a:endCxn id="8" idx="3"/>
          </p:cNvCxnSpPr>
          <p:nvPr/>
        </p:nvCxnSpPr>
        <p:spPr>
          <a:xfrm>
            <a:off x="6908801" y="2482978"/>
            <a:ext cx="3240087"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8479712" y="172921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6932613" y="19025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5378</a:t>
            </a:r>
            <a:endParaRPr lang="zh-TW" altLang="en-US" sz="3600" b="1" dirty="0">
              <a:solidFill>
                <a:srgbClr val="0000FF"/>
              </a:solidFill>
              <a:ea typeface="微軟正黑體" panose="020B0604030504040204" pitchFamily="34" charset="-120"/>
              <a:cs typeface="Arial" panose="020B0604020202020204" pitchFamily="34" charset="0"/>
            </a:endParaRPr>
          </a:p>
        </p:txBody>
      </p:sp>
      <p:sp>
        <p:nvSpPr>
          <p:cNvPr id="17" name="文字方塊 37"/>
          <p:cNvSpPr txBox="1">
            <a:spLocks noChangeArrowheads="1"/>
          </p:cNvSpPr>
          <p:nvPr/>
        </p:nvSpPr>
        <p:spPr bwMode="auto">
          <a:xfrm>
            <a:off x="6943587" y="243401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8000"/>
                </a:solidFill>
                <a:ea typeface="微軟正黑體" panose="020B0604030504040204" pitchFamily="34" charset="-120"/>
                <a:cs typeface="Arial" panose="020B0604020202020204" pitchFamily="34" charset="0"/>
              </a:rPr>
              <a:t># 5379</a:t>
            </a:r>
            <a:endParaRPr lang="zh-TW" altLang="en-US" sz="3600" b="1" dirty="0">
              <a:solidFill>
                <a:srgbClr val="008000"/>
              </a:solidFill>
              <a:ea typeface="微軟正黑體" panose="020B0604030504040204" pitchFamily="34" charset="-120"/>
              <a:cs typeface="Arial" panose="020B0604020202020204" pitchFamily="34" charset="0"/>
            </a:endParaRPr>
          </a:p>
        </p:txBody>
      </p:sp>
      <p:sp>
        <p:nvSpPr>
          <p:cNvPr id="18" name="文字方塊 37"/>
          <p:cNvSpPr txBox="1">
            <a:spLocks noChangeArrowheads="1"/>
          </p:cNvSpPr>
          <p:nvPr/>
        </p:nvSpPr>
        <p:spPr bwMode="auto">
          <a:xfrm>
            <a:off x="6908801" y="2903107"/>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FontTx/>
              <a:buNone/>
              <a:defRPr sz="3600" b="1">
                <a:solidFill>
                  <a:srgbClr val="008000"/>
                </a:solidFill>
                <a:latin typeface="Arial" panose="020B0604020202020204" pitchFamily="34" charset="0"/>
                <a:ea typeface="新細明體" panose="02020500000000000000" pitchFamily="18" charset="-120"/>
                <a:cs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zh-TW" dirty="0">
                <a:ea typeface="微軟正黑體" panose="020B0604030504040204" pitchFamily="34" charset="-120"/>
              </a:rPr>
              <a:t># 5380</a:t>
            </a:r>
            <a:endParaRPr lang="zh-TW" altLang="en-US" dirty="0">
              <a:ea typeface="微軟正黑體" panose="020B0604030504040204" pitchFamily="34" charset="-120"/>
            </a:endParaRPr>
          </a:p>
        </p:txBody>
      </p:sp>
      <p:sp>
        <p:nvSpPr>
          <p:cNvPr id="19" name="文字方塊 15"/>
          <p:cNvSpPr txBox="1">
            <a:spLocks noChangeArrowheads="1"/>
          </p:cNvSpPr>
          <p:nvPr/>
        </p:nvSpPr>
        <p:spPr bwMode="auto">
          <a:xfrm>
            <a:off x="8522629" y="272215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519" y="4100987"/>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3832225" y="4182334"/>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r>
              <a:rPr lang="en-US" altLang="zh-TW" sz="2800" b="1" dirty="0">
                <a:solidFill>
                  <a:srgbClr val="0000FF"/>
                </a:solidFill>
                <a:ea typeface="微軟正黑體" panose="020B0604030504040204" pitchFamily="34" charset="-120"/>
                <a:cs typeface="Arial" panose="020B0604020202020204" pitchFamily="34" charset="0"/>
              </a:rPr>
              <a:t>hedb@yuntech.edu.tw</a:t>
            </a:r>
          </a:p>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r>
              <a:rPr lang="en-US" altLang="zh-TW" sz="2800" b="1" dirty="0">
                <a:solidFill>
                  <a:srgbClr val="008000"/>
                </a:solidFill>
                <a:ea typeface="微軟正黑體" panose="020B0604030504040204" pitchFamily="34" charset="-120"/>
                <a:cs typeface="Arial" panose="020B0604020202020204" pitchFamily="34" charset="0"/>
              </a:rPr>
              <a:t>hedb2@yuntech.edu.tw</a:t>
            </a:r>
            <a:endParaRPr lang="zh-TW" altLang="en-US" sz="2800" b="1" dirty="0">
              <a:solidFill>
                <a:srgbClr val="008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8160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1978870" y="232329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4148900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8" y="97692"/>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grpSp>
        <p:nvGrpSpPr>
          <p:cNvPr id="2" name="群組 1"/>
          <p:cNvGrpSpPr/>
          <p:nvPr/>
        </p:nvGrpSpPr>
        <p:grpSpPr>
          <a:xfrm>
            <a:off x="1182168" y="1230594"/>
            <a:ext cx="10089735" cy="4496140"/>
            <a:chOff x="458553" y="2337310"/>
            <a:chExt cx="8201373" cy="2816834"/>
          </a:xfrm>
        </p:grpSpPr>
        <p:sp>
          <p:nvSpPr>
            <p:cNvPr id="6" name="文字方塊 5"/>
            <p:cNvSpPr txBox="1"/>
            <p:nvPr/>
          </p:nvSpPr>
          <p:spPr>
            <a:xfrm>
              <a:off x="458553" y="2974772"/>
              <a:ext cx="2055389" cy="1482621"/>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ts val="2160"/>
                </a:lnSpc>
                <a:spcAft>
                  <a:spcPts val="0"/>
                </a:spcAft>
              </a:pP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731926"/>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立即可解決</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731926"/>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886982"/>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需與應用單位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審慎</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討論</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9"/>
            <p:cNvSpPr txBox="1"/>
            <p:nvPr/>
          </p:nvSpPr>
          <p:spPr>
            <a:xfrm>
              <a:off x="6801961" y="4267162"/>
              <a:ext cx="1857965" cy="8869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定期檢討</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lvl="0" algn="ctr"/>
              <a:endParaRPr lang="en-US" altLang="zh-TW"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向右箭號 10"/>
            <p:cNvSpPr/>
            <p:nvPr/>
          </p:nvSpPr>
          <p:spPr>
            <a:xfrm rot="19516874">
              <a:off x="2642991" y="288315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427542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2481" y="88534"/>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sp>
        <p:nvSpPr>
          <p:cNvPr id="6" name="文字方塊 5"/>
          <p:cNvSpPr txBox="1"/>
          <p:nvPr/>
        </p:nvSpPr>
        <p:spPr>
          <a:xfrm>
            <a:off x="376015" y="985308"/>
            <a:ext cx="6793906" cy="4016484"/>
          </a:xfrm>
          <a:prstGeom prst="rect">
            <a:avLst/>
          </a:prstGeom>
          <a:noFill/>
        </p:spPr>
        <p:txBody>
          <a:bodyPr wrap="square">
            <a:spAutoFit/>
          </a:bodyPr>
          <a:lstStyle/>
          <a:p>
            <a:pPr algn="ctr">
              <a:lnSpc>
                <a:spcPct val="150000"/>
              </a:lnSpc>
              <a:defRPr/>
            </a:pPr>
            <a:r>
              <a:rPr lang="zh-TW" altLang="en-US" sz="3400" b="1" u="sng" dirty="0">
                <a:solidFill>
                  <a:srgbClr val="FF0000"/>
                </a:solidFill>
                <a:latin typeface="微軟正黑體" panose="020B0604030504040204" pitchFamily="34" charset="-120"/>
                <a:ea typeface="微軟正黑體" panose="020B0604030504040204" pitchFamily="34" charset="-120"/>
                <a:cs typeface="華康中圓體" pitchFamily="49" charset="-120"/>
              </a:rPr>
              <a:t>本次說明會發言</a:t>
            </a:r>
            <a:r>
              <a:rPr lang="zh-TW" altLang="en-US" sz="3400" b="1" u="sng" dirty="0" smtClean="0">
                <a:solidFill>
                  <a:srgbClr val="FF0000"/>
                </a:solidFill>
                <a:latin typeface="微軟正黑體" panose="020B0604030504040204" pitchFamily="34" charset="-120"/>
                <a:ea typeface="微軟正黑體" panose="020B0604030504040204" pitchFamily="34" charset="-120"/>
                <a:cs typeface="華康中圓體" pitchFamily="49" charset="-120"/>
              </a:rPr>
              <a:t>條</a:t>
            </a:r>
            <a:endParaRPr lang="en-US" altLang="zh-TW" sz="34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nSpc>
                <a:spcPct val="150000"/>
              </a:lnSpc>
              <a:defRPr/>
            </a:pP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a:t>
            </a:r>
            <a:r>
              <a:rPr lang="zh-TW" altLang="en-US" sz="3400" b="1" dirty="0" smtClean="0">
                <a:solidFill>
                  <a:srgbClr val="000000"/>
                </a:solidFill>
                <a:latin typeface="微軟正黑體" panose="020B0604030504040204" pitchFamily="34" charset="-120"/>
                <a:ea typeface="微軟正黑體" panose="020B0604030504040204" pitchFamily="34" charset="-120"/>
                <a:cs typeface="華康中圓體" pitchFamily="49" charset="-120"/>
              </a:rPr>
              <a:t>參閱填表手冊最</a:t>
            </a: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末頁（如右圖）；若對於本次會議有任何建議事項，請詳細填妥資訊，並於會議休息時間，提繳場邊工作人員</a:t>
            </a:r>
            <a:r>
              <a:rPr lang="zh-TW" altLang="en-US" sz="34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38" y="52298"/>
            <a:ext cx="4569914" cy="6735115"/>
          </a:xfrm>
          <a:prstGeom prst="rect">
            <a:avLst/>
          </a:prstGeom>
        </p:spPr>
      </p:pic>
    </p:spTree>
    <p:extLst>
      <p:ext uri="{BB962C8B-B14F-4D97-AF65-F5344CB8AC3E}">
        <p14:creationId xmlns:p14="http://schemas.microsoft.com/office/powerpoint/2010/main" val="417641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4188822004"/>
              </p:ext>
            </p:extLst>
          </p:nvPr>
        </p:nvGraphicFramePr>
        <p:xfrm>
          <a:off x="247826" y="770059"/>
          <a:ext cx="11630827" cy="5863084"/>
        </p:xfrm>
        <a:graphic>
          <a:graphicData uri="http://schemas.openxmlformats.org/drawingml/2006/table">
            <a:tbl>
              <a:tblPr/>
              <a:tblGrid>
                <a:gridCol w="1570159">
                  <a:extLst>
                    <a:ext uri="{9D8B030D-6E8A-4147-A177-3AD203B41FA5}">
                      <a16:colId xmlns:a16="http://schemas.microsoft.com/office/drawing/2014/main" val="20000"/>
                    </a:ext>
                  </a:extLst>
                </a:gridCol>
                <a:gridCol w="7013388">
                  <a:extLst>
                    <a:ext uri="{9D8B030D-6E8A-4147-A177-3AD203B41FA5}">
                      <a16:colId xmlns:a16="http://schemas.microsoft.com/office/drawing/2014/main" val="20001"/>
                    </a:ext>
                  </a:extLst>
                </a:gridCol>
                <a:gridCol w="3047280">
                  <a:extLst>
                    <a:ext uri="{9D8B030D-6E8A-4147-A177-3AD203B41FA5}">
                      <a16:colId xmlns:a16="http://schemas.microsoft.com/office/drawing/2014/main" val="20002"/>
                    </a:ext>
                  </a:extLst>
                </a:gridCol>
              </a:tblGrid>
              <a:tr h="3716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91565">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072">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6291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產學合作績效評量</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64647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63660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 </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970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75352416"/>
                  </a:ext>
                </a:extLst>
              </a:tr>
              <a:tr h="6464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EAB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高教深耕計劃小組</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52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89167424"/>
              </p:ext>
            </p:extLst>
          </p:nvPr>
        </p:nvGraphicFramePr>
        <p:xfrm>
          <a:off x="196553" y="751441"/>
          <a:ext cx="11767559" cy="5874608"/>
        </p:xfrm>
        <a:graphic>
          <a:graphicData uri="http://schemas.openxmlformats.org/drawingml/2006/table">
            <a:tbl>
              <a:tblPr/>
              <a:tblGrid>
                <a:gridCol w="1281869">
                  <a:extLst>
                    <a:ext uri="{9D8B030D-6E8A-4147-A177-3AD203B41FA5}">
                      <a16:colId xmlns:a16="http://schemas.microsoft.com/office/drawing/2014/main" val="20000"/>
                    </a:ext>
                  </a:extLst>
                </a:gridCol>
                <a:gridCol w="7870677">
                  <a:extLst>
                    <a:ext uri="{9D8B030D-6E8A-4147-A177-3AD203B41FA5}">
                      <a16:colId xmlns:a16="http://schemas.microsoft.com/office/drawing/2014/main" val="20001"/>
                    </a:ext>
                  </a:extLst>
                </a:gridCol>
                <a:gridCol w="2615013">
                  <a:extLst>
                    <a:ext uri="{9D8B030D-6E8A-4147-A177-3AD203B41FA5}">
                      <a16:colId xmlns:a16="http://schemas.microsoft.com/office/drawing/2014/main" val="20002"/>
                    </a:ext>
                  </a:extLst>
                </a:gridCol>
              </a:tblGrid>
              <a:tr h="4071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31880">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9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113.10</a:t>
                      </a:r>
                      <a:r>
                        <a:rPr kumimoji="0" lang="zh-TW" altLang="en-US" sz="19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9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113.03</a:t>
                      </a:r>
                      <a:r>
                        <a:rPr kumimoji="0" lang="zh-TW" altLang="en-US" sz="19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研</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(4</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9</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13</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98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19820161"/>
                  </a:ext>
                </a:extLst>
              </a:tr>
              <a:tr h="1448435">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5-4</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813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en-US" altLang="zh-TW" sz="19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1900" b="1" dirty="0">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8500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lang="zh-TW" altLang="en-US" sz="1900" b="1" dirty="0">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812627"/>
                  </a:ext>
                </a:extLst>
              </a:tr>
              <a:tr h="52333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338751629"/>
                  </a:ext>
                </a:extLst>
              </a:tr>
              <a:tr h="40267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r>
                        <a:rPr kumimoji="0" lang="zh-TW" altLang="en-US" sz="19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9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417958"/>
                  </a:ext>
                </a:extLst>
              </a:tr>
            </a:tbl>
          </a:graphicData>
        </a:graphic>
      </p:graphicFrame>
      <p:sp>
        <p:nvSpPr>
          <p:cNvPr id="5" name="Rectangle 2"/>
          <p:cNvSpPr txBox="1">
            <a:spLocks noChangeArrowheads="1"/>
          </p:cNvSpPr>
          <p:nvPr/>
        </p:nvSpPr>
        <p:spPr>
          <a:xfrm>
            <a:off x="11386" y="105931"/>
            <a:ext cx="12180613" cy="609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pP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065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TM04033919[[fn=電路]]</Template>
  <TotalTime>36096</TotalTime>
  <Words>9320</Words>
  <Application>Microsoft Office PowerPoint</Application>
  <PresentationFormat>寬螢幕</PresentationFormat>
  <Paragraphs>1753</Paragraphs>
  <Slides>56</Slides>
  <Notes>47</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56</vt:i4>
      </vt:variant>
    </vt:vector>
  </HeadingPairs>
  <TitlesOfParts>
    <vt:vector size="71" baseType="lpstr">
      <vt:lpstr>Arial Unicode MS</vt:lpstr>
      <vt:lpstr>Gulim</vt:lpstr>
      <vt:lpstr>맑은 고딕</vt:lpstr>
      <vt:lpstr>Tw Cen MT</vt:lpstr>
      <vt:lpstr>華康中圓體</vt:lpstr>
      <vt:lpstr>微軟正黑體</vt:lpstr>
      <vt:lpstr>新細明體</vt:lpstr>
      <vt:lpstr>標楷體</vt:lpstr>
      <vt:lpstr>Arial</vt:lpstr>
      <vt:lpstr>Calibri</vt:lpstr>
      <vt:lpstr>Cambria Math</vt:lpstr>
      <vt:lpstr>Times New Roman</vt:lpstr>
      <vt:lpstr>Wingdings</vt:lpstr>
      <vt:lpstr>Wingdings 2</vt:lpstr>
      <vt:lpstr>小水滴</vt:lpstr>
      <vt:lpstr>歡迎蒞臨</vt:lpstr>
      <vt:lpstr>PowerPoint 簡報</vt:lpstr>
      <vt:lpstr>【113.10期】填表暨系統操作說明會</vt:lpstr>
      <vt:lpstr>PowerPoint 簡報</vt:lpstr>
      <vt:lpstr>1.1 校庫定位</vt:lpstr>
      <vt:lpstr>1.2 校庫定位-意見處理流程</vt:lpstr>
      <vt:lpstr>1.3 校庫定位-意見處理流程</vt:lpstr>
      <vt:lpstr>1.4 定期匯出-每年定期匯出資料予應用單位</vt:lpstr>
      <vt:lpstr>PowerPoint 簡報</vt:lpstr>
      <vt:lpstr>1.6 定期匯出-每年定期匯出資料予應用單位</vt:lpstr>
      <vt:lpstr>PowerPoint 簡報</vt:lpstr>
      <vt:lpstr>2.1作業時程</vt:lpstr>
      <vt:lpstr>2.2 基本資料確認</vt:lpstr>
      <vt:lpstr>2.3 填表期間</vt:lpstr>
      <vt:lpstr>2.4 資料匯出</vt:lpstr>
      <vt:lpstr>2.5 統一期間資料修正</vt:lpstr>
      <vt:lpstr>2.6 各應用單位聯絡資訊</vt:lpstr>
      <vt:lpstr>2.7 資料匯出</vt:lpstr>
      <vt:lpstr>2.8本期經應用單位通知-非統一資料修正</vt:lpstr>
      <vt:lpstr>2.9 資料匯出</vt:lpstr>
      <vt:lpstr>2.10 檢核表報部</vt:lpstr>
      <vt:lpstr>PowerPoint 簡報</vt:lpstr>
      <vt:lpstr>PowerPoint 簡報</vt:lpstr>
      <vt:lpstr>3.1.1 本期填報表冊</vt:lpstr>
      <vt:lpstr>3.1.2 本期免填表冊</vt:lpstr>
      <vt:lpstr>PowerPoint 簡報</vt:lpstr>
      <vt:lpstr>基本資料6. 學校系、所、學位學程、特殊專班、境外專班等基本資料           (3月、10月填報)</vt:lpstr>
      <vt:lpstr>113.10期華語先修生學系及年級別填報</vt:lpstr>
      <vt:lpstr>113.10期原住民族籍別修正</vt:lpstr>
      <vt:lpstr>學5. 外國學生           (3月、10月填報)</vt:lpstr>
      <vt:lpstr>113.10期增蒐培力英語能力檢定測驗(BESTEP)相關資料</vt:lpstr>
      <vt:lpstr>學24、學24-1及學24-2註冊率相關表冊增蒐研究學院相關資料                                                                                 (10月填報)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學33.學生懷孕(含育有子女者)輔導協助情形      (10月填報)</vt:lpstr>
      <vt:lpstr>教7. 私立大專校院兼任教師鐘點費        (3月、10月填報)</vt:lpstr>
      <vt:lpstr>職2. 校長、一級行政主管及學術主管          (10月填報)</vt:lpstr>
      <vt:lpstr>研6-1. 學校、研究學院與境外大學簽訂學術交流情形    (10月填報)</vt:lpstr>
      <vt:lpstr>研7. 學校、研究學院辦理國際及兩岸學術研討會     (10月填報)</vt:lpstr>
      <vt:lpstr>研8.學校、研究學院辦理國際及兩岸學術交流活動  (10月填報)</vt:lpstr>
      <vt:lpstr>校8. 購買圖書館藏資料費及捐贈圖書冊數      (10月填報)</vt:lpstr>
      <vt:lpstr>校8.購買圖書館藏資料費及捐贈圖書冊數      (10月填報)</vt:lpstr>
      <vt:lpstr>校10-1.補助弱勢學生助學金 (學校免填，每年由教育部大專校院弱勢學生助學措施系統提供匯入)</vt:lpstr>
      <vt:lpstr>校10-2. 配合大專校院弱勢學生助學計畫之其他助學措施   (10月填報)</vt:lpstr>
      <vt:lpstr>校10-2. 配合大專校院弱勢學生助學計畫之其他助學措施   (10月填報)</vt:lpstr>
      <vt:lpstr>校10-2. 配合大專校院弱勢學生助學計畫之其他助學措施   (10月填報)</vt:lpstr>
      <vt:lpstr>校10-2. 配合大專校院弱勢學生助學計畫之其他助學措施   (10月填報)</vt:lpstr>
      <vt:lpstr>校18. 國立大學「校務基金管理委員會」委員資料      (10月填報)</vt:lpstr>
      <vt:lpstr>校27. 學校設置太陽光電發電設備設置容量     (3月、10月填報)</vt:lpstr>
      <vt:lpstr>聯絡資訊</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HEDB</cp:lastModifiedBy>
  <cp:revision>6489</cp:revision>
  <cp:lastPrinted>2020-02-05T03:38:15Z</cp:lastPrinted>
  <dcterms:created xsi:type="dcterms:W3CDTF">2016-12-26T01:09:48Z</dcterms:created>
  <dcterms:modified xsi:type="dcterms:W3CDTF">2024-08-15T09:45:01Z</dcterms:modified>
</cp:coreProperties>
</file>